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5" r:id="rId1"/>
  </p:sldMasterIdLst>
  <p:notesMasterIdLst>
    <p:notesMasterId r:id="rId21"/>
  </p:notesMasterIdLst>
  <p:handoutMasterIdLst>
    <p:handoutMasterId r:id="rId22"/>
  </p:handoutMasterIdLst>
  <p:sldIdLst>
    <p:sldId id="258" r:id="rId2"/>
    <p:sldId id="285" r:id="rId3"/>
    <p:sldId id="310" r:id="rId4"/>
    <p:sldId id="311"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7" r:id="rId19"/>
    <p:sldId id="32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F50"/>
    <a:srgbClr val="1E1162"/>
    <a:srgbClr val="100D50"/>
    <a:srgbClr val="0F0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6405" autoAdjust="0"/>
  </p:normalViewPr>
  <p:slideViewPr>
    <p:cSldViewPr snapToGrid="0" snapToObjects="1">
      <p:cViewPr varScale="1">
        <p:scale>
          <a:sx n="62" d="100"/>
          <a:sy n="62" d="100"/>
        </p:scale>
        <p:origin x="113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6D5E9-E1E0-470E-80E4-A52BEDDD428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BD86D5DB-6B93-4C16-ABC1-0CA155BC007F}">
      <dgm:prSet phldrT="[Metin]"/>
      <dgm:spPr/>
      <dgm:t>
        <a:bodyPr/>
        <a:lstStyle/>
        <a:p>
          <a:r>
            <a:rPr lang="tr-TR" dirty="0"/>
            <a:t>Nübüvvetin evrenselliği</a:t>
          </a:r>
        </a:p>
      </dgm:t>
    </dgm:pt>
    <dgm:pt modelId="{D5A36397-4862-41A9-860F-92621CFB7E1A}" type="parTrans" cxnId="{A7ACC1AE-B234-47CB-82C5-BF9443E392DC}">
      <dgm:prSet/>
      <dgm:spPr/>
      <dgm:t>
        <a:bodyPr/>
        <a:lstStyle/>
        <a:p>
          <a:endParaRPr lang="tr-TR"/>
        </a:p>
      </dgm:t>
    </dgm:pt>
    <dgm:pt modelId="{D896588E-3FD5-4FE9-B32E-0D271E3CC00D}" type="sibTrans" cxnId="{A7ACC1AE-B234-47CB-82C5-BF9443E392DC}">
      <dgm:prSet/>
      <dgm:spPr/>
      <dgm:t>
        <a:bodyPr/>
        <a:lstStyle/>
        <a:p>
          <a:endParaRPr lang="tr-TR"/>
        </a:p>
      </dgm:t>
    </dgm:pt>
    <dgm:pt modelId="{B520CBA3-9D94-4B09-BBE8-1585400CA745}">
      <dgm:prSet phldrT="[Metin]"/>
      <dgm:spPr/>
      <dgm:t>
        <a:bodyPr/>
        <a:lstStyle/>
        <a:p>
          <a:r>
            <a:rPr lang="tr-TR" dirty="0"/>
            <a:t>VAHİY</a:t>
          </a:r>
        </a:p>
      </dgm:t>
    </dgm:pt>
    <dgm:pt modelId="{5CF08036-F10F-4EE6-AC9F-2C1F398C86C8}" type="parTrans" cxnId="{5E54DE4F-64BA-4D2F-83CF-67B3A53B377B}">
      <dgm:prSet/>
      <dgm:spPr/>
      <dgm:t>
        <a:bodyPr/>
        <a:lstStyle/>
        <a:p>
          <a:endParaRPr lang="tr-TR"/>
        </a:p>
      </dgm:t>
    </dgm:pt>
    <dgm:pt modelId="{C998913E-50A5-4AF8-9732-DC29865E5F6F}" type="sibTrans" cxnId="{5E54DE4F-64BA-4D2F-83CF-67B3A53B377B}">
      <dgm:prSet/>
      <dgm:spPr/>
      <dgm:t>
        <a:bodyPr/>
        <a:lstStyle/>
        <a:p>
          <a:endParaRPr lang="tr-TR"/>
        </a:p>
      </dgm:t>
    </dgm:pt>
    <dgm:pt modelId="{489A2E7E-C104-414D-A8F9-97D8DE2127EA}">
      <dgm:prSet phldrT="[Metin]"/>
      <dgm:spPr/>
      <dgm:t>
        <a:bodyPr/>
        <a:lstStyle/>
        <a:p>
          <a:r>
            <a:rPr lang="tr-TR" dirty="0"/>
            <a:t>TEVHİD</a:t>
          </a:r>
        </a:p>
      </dgm:t>
    </dgm:pt>
    <dgm:pt modelId="{7143A060-76BB-4FA8-B2F0-7EF167A0DEAF}" type="parTrans" cxnId="{FD016678-BCFE-4B3C-A491-299EAB7A8734}">
      <dgm:prSet/>
      <dgm:spPr/>
      <dgm:t>
        <a:bodyPr/>
        <a:lstStyle/>
        <a:p>
          <a:endParaRPr lang="tr-TR"/>
        </a:p>
      </dgm:t>
    </dgm:pt>
    <dgm:pt modelId="{A6453AA1-C2AF-4F47-8033-1371D913864D}" type="sibTrans" cxnId="{FD016678-BCFE-4B3C-A491-299EAB7A8734}">
      <dgm:prSet/>
      <dgm:spPr/>
      <dgm:t>
        <a:bodyPr/>
        <a:lstStyle/>
        <a:p>
          <a:endParaRPr lang="tr-TR"/>
        </a:p>
      </dgm:t>
    </dgm:pt>
    <dgm:pt modelId="{46A051F7-A182-40F1-9BE2-A54C310627C2}">
      <dgm:prSet phldrT="[Metin]"/>
      <dgm:spPr/>
      <dgm:t>
        <a:bodyPr/>
        <a:lstStyle/>
        <a:p>
          <a:r>
            <a:rPr lang="tr-TR" dirty="0"/>
            <a:t>İBADETİN ALLAH’A HAS KILINMASI</a:t>
          </a:r>
        </a:p>
      </dgm:t>
    </dgm:pt>
    <dgm:pt modelId="{02F047B1-EA7C-473F-AC6E-8F901F6978D8}" type="parTrans" cxnId="{B6063825-D75A-484E-90F4-618416D235BB}">
      <dgm:prSet/>
      <dgm:spPr/>
      <dgm:t>
        <a:bodyPr/>
        <a:lstStyle/>
        <a:p>
          <a:endParaRPr lang="tr-TR"/>
        </a:p>
      </dgm:t>
    </dgm:pt>
    <dgm:pt modelId="{5DDA8F8C-C04B-4761-9001-AFE143D12E90}" type="sibTrans" cxnId="{B6063825-D75A-484E-90F4-618416D235BB}">
      <dgm:prSet/>
      <dgm:spPr/>
      <dgm:t>
        <a:bodyPr/>
        <a:lstStyle/>
        <a:p>
          <a:endParaRPr lang="tr-TR"/>
        </a:p>
      </dgm:t>
    </dgm:pt>
    <dgm:pt modelId="{733DDB94-7EBE-4D36-9DB5-8F3BC2249897}" type="pres">
      <dgm:prSet presAssocID="{0E56D5E9-E1E0-470E-80E4-A52BEDDD428F}" presName="Name0" presStyleCnt="0">
        <dgm:presLayoutVars>
          <dgm:chPref val="1"/>
          <dgm:dir/>
          <dgm:animOne val="branch"/>
          <dgm:animLvl val="lvl"/>
          <dgm:resizeHandles val="exact"/>
        </dgm:presLayoutVars>
      </dgm:prSet>
      <dgm:spPr/>
    </dgm:pt>
    <dgm:pt modelId="{F5280287-B4DE-427E-8F3A-5F0CAEC8FFB5}" type="pres">
      <dgm:prSet presAssocID="{BD86D5DB-6B93-4C16-ABC1-0CA155BC007F}" presName="root1" presStyleCnt="0"/>
      <dgm:spPr/>
    </dgm:pt>
    <dgm:pt modelId="{E14390D2-368C-404F-80EE-75480C6B2050}" type="pres">
      <dgm:prSet presAssocID="{BD86D5DB-6B93-4C16-ABC1-0CA155BC007F}" presName="LevelOneTextNode" presStyleLbl="node0" presStyleIdx="0" presStyleCnt="1">
        <dgm:presLayoutVars>
          <dgm:chPref val="3"/>
        </dgm:presLayoutVars>
      </dgm:prSet>
      <dgm:spPr/>
    </dgm:pt>
    <dgm:pt modelId="{24579B36-2ADB-4DB3-8630-A8E17AFD74D3}" type="pres">
      <dgm:prSet presAssocID="{BD86D5DB-6B93-4C16-ABC1-0CA155BC007F}" presName="level2hierChild" presStyleCnt="0"/>
      <dgm:spPr/>
    </dgm:pt>
    <dgm:pt modelId="{4CABE55C-56F3-4C8C-8211-8ADCA9FDAFDC}" type="pres">
      <dgm:prSet presAssocID="{5CF08036-F10F-4EE6-AC9F-2C1F398C86C8}" presName="conn2-1" presStyleLbl="parChTrans1D2" presStyleIdx="0" presStyleCnt="3"/>
      <dgm:spPr/>
    </dgm:pt>
    <dgm:pt modelId="{B0AAD6E8-F7C5-4311-9072-32B9BFBFD720}" type="pres">
      <dgm:prSet presAssocID="{5CF08036-F10F-4EE6-AC9F-2C1F398C86C8}" presName="connTx" presStyleLbl="parChTrans1D2" presStyleIdx="0" presStyleCnt="3"/>
      <dgm:spPr/>
    </dgm:pt>
    <dgm:pt modelId="{271A7EB8-3E77-4F46-8A6C-AE5C47E7004D}" type="pres">
      <dgm:prSet presAssocID="{B520CBA3-9D94-4B09-BBE8-1585400CA745}" presName="root2" presStyleCnt="0"/>
      <dgm:spPr/>
    </dgm:pt>
    <dgm:pt modelId="{C60FA085-9871-4E91-BC87-CFFF3268FFD7}" type="pres">
      <dgm:prSet presAssocID="{B520CBA3-9D94-4B09-BBE8-1585400CA745}" presName="LevelTwoTextNode" presStyleLbl="node2" presStyleIdx="0" presStyleCnt="3">
        <dgm:presLayoutVars>
          <dgm:chPref val="3"/>
        </dgm:presLayoutVars>
      </dgm:prSet>
      <dgm:spPr/>
    </dgm:pt>
    <dgm:pt modelId="{69418950-56B0-4835-BEA0-E591CBBD5933}" type="pres">
      <dgm:prSet presAssocID="{B520CBA3-9D94-4B09-BBE8-1585400CA745}" presName="level3hierChild" presStyleCnt="0"/>
      <dgm:spPr/>
    </dgm:pt>
    <dgm:pt modelId="{E45E5118-589D-480B-AC89-87F1E14BC271}" type="pres">
      <dgm:prSet presAssocID="{7143A060-76BB-4FA8-B2F0-7EF167A0DEAF}" presName="conn2-1" presStyleLbl="parChTrans1D2" presStyleIdx="1" presStyleCnt="3"/>
      <dgm:spPr/>
    </dgm:pt>
    <dgm:pt modelId="{403B685E-FD8B-4C55-9429-61139D7C98EC}" type="pres">
      <dgm:prSet presAssocID="{7143A060-76BB-4FA8-B2F0-7EF167A0DEAF}" presName="connTx" presStyleLbl="parChTrans1D2" presStyleIdx="1" presStyleCnt="3"/>
      <dgm:spPr/>
    </dgm:pt>
    <dgm:pt modelId="{8BC8000B-A9CE-4DB0-80AE-3A4582A86366}" type="pres">
      <dgm:prSet presAssocID="{489A2E7E-C104-414D-A8F9-97D8DE2127EA}" presName="root2" presStyleCnt="0"/>
      <dgm:spPr/>
    </dgm:pt>
    <dgm:pt modelId="{365DFA4C-090A-4855-97E4-CDBED27F45AC}" type="pres">
      <dgm:prSet presAssocID="{489A2E7E-C104-414D-A8F9-97D8DE2127EA}" presName="LevelTwoTextNode" presStyleLbl="node2" presStyleIdx="1" presStyleCnt="3">
        <dgm:presLayoutVars>
          <dgm:chPref val="3"/>
        </dgm:presLayoutVars>
      </dgm:prSet>
      <dgm:spPr/>
    </dgm:pt>
    <dgm:pt modelId="{1794FEA2-CDD4-4662-A08C-B0F007A66E30}" type="pres">
      <dgm:prSet presAssocID="{489A2E7E-C104-414D-A8F9-97D8DE2127EA}" presName="level3hierChild" presStyleCnt="0"/>
      <dgm:spPr/>
    </dgm:pt>
    <dgm:pt modelId="{52942E09-A601-4460-B322-DEFAD89F4553}" type="pres">
      <dgm:prSet presAssocID="{02F047B1-EA7C-473F-AC6E-8F901F6978D8}" presName="conn2-1" presStyleLbl="parChTrans1D2" presStyleIdx="2" presStyleCnt="3"/>
      <dgm:spPr/>
    </dgm:pt>
    <dgm:pt modelId="{65A509A7-54DC-459B-8250-229E722E9820}" type="pres">
      <dgm:prSet presAssocID="{02F047B1-EA7C-473F-AC6E-8F901F6978D8}" presName="connTx" presStyleLbl="parChTrans1D2" presStyleIdx="2" presStyleCnt="3"/>
      <dgm:spPr/>
    </dgm:pt>
    <dgm:pt modelId="{2F343D01-E2D1-465D-81E5-0DE1AF5CF004}" type="pres">
      <dgm:prSet presAssocID="{46A051F7-A182-40F1-9BE2-A54C310627C2}" presName="root2" presStyleCnt="0"/>
      <dgm:spPr/>
    </dgm:pt>
    <dgm:pt modelId="{89112C60-E12F-403C-9C92-3D2CCF08DBF3}" type="pres">
      <dgm:prSet presAssocID="{46A051F7-A182-40F1-9BE2-A54C310627C2}" presName="LevelTwoTextNode" presStyleLbl="node2" presStyleIdx="2" presStyleCnt="3">
        <dgm:presLayoutVars>
          <dgm:chPref val="3"/>
        </dgm:presLayoutVars>
      </dgm:prSet>
      <dgm:spPr/>
    </dgm:pt>
    <dgm:pt modelId="{2CE6D577-0A05-431B-8DBE-F8915CA2995B}" type="pres">
      <dgm:prSet presAssocID="{46A051F7-A182-40F1-9BE2-A54C310627C2}" presName="level3hierChild" presStyleCnt="0"/>
      <dgm:spPr/>
    </dgm:pt>
  </dgm:ptLst>
  <dgm:cxnLst>
    <dgm:cxn modelId="{37466816-6F2F-4543-AEE6-8D95BCB6C5EB}" type="presOf" srcId="{5CF08036-F10F-4EE6-AC9F-2C1F398C86C8}" destId="{B0AAD6E8-F7C5-4311-9072-32B9BFBFD720}" srcOrd="1" destOrd="0" presId="urn:microsoft.com/office/officeart/2008/layout/HorizontalMultiLevelHierarchy"/>
    <dgm:cxn modelId="{B6063825-D75A-484E-90F4-618416D235BB}" srcId="{BD86D5DB-6B93-4C16-ABC1-0CA155BC007F}" destId="{46A051F7-A182-40F1-9BE2-A54C310627C2}" srcOrd="2" destOrd="0" parTransId="{02F047B1-EA7C-473F-AC6E-8F901F6978D8}" sibTransId="{5DDA8F8C-C04B-4761-9001-AFE143D12E90}"/>
    <dgm:cxn modelId="{EA177A5B-7D29-4514-95F1-ED4E64FB0B03}" type="presOf" srcId="{BD86D5DB-6B93-4C16-ABC1-0CA155BC007F}" destId="{E14390D2-368C-404F-80EE-75480C6B2050}" srcOrd="0" destOrd="0" presId="urn:microsoft.com/office/officeart/2008/layout/HorizontalMultiLevelHierarchy"/>
    <dgm:cxn modelId="{06348564-AB4E-4BF8-932B-6CD86E5A2EAC}" type="presOf" srcId="{02F047B1-EA7C-473F-AC6E-8F901F6978D8}" destId="{52942E09-A601-4460-B322-DEFAD89F4553}" srcOrd="0" destOrd="0" presId="urn:microsoft.com/office/officeart/2008/layout/HorizontalMultiLevelHierarchy"/>
    <dgm:cxn modelId="{30AC4346-63CF-4532-A910-38E960BC018C}" type="presOf" srcId="{489A2E7E-C104-414D-A8F9-97D8DE2127EA}" destId="{365DFA4C-090A-4855-97E4-CDBED27F45AC}" srcOrd="0" destOrd="0" presId="urn:microsoft.com/office/officeart/2008/layout/HorizontalMultiLevelHierarchy"/>
    <dgm:cxn modelId="{4128D06A-81FA-479E-BD32-97A0775A13F8}" type="presOf" srcId="{7143A060-76BB-4FA8-B2F0-7EF167A0DEAF}" destId="{E45E5118-589D-480B-AC89-87F1E14BC271}" srcOrd="0" destOrd="0" presId="urn:microsoft.com/office/officeart/2008/layout/HorizontalMultiLevelHierarchy"/>
    <dgm:cxn modelId="{5E54DE4F-64BA-4D2F-83CF-67B3A53B377B}" srcId="{BD86D5DB-6B93-4C16-ABC1-0CA155BC007F}" destId="{B520CBA3-9D94-4B09-BBE8-1585400CA745}" srcOrd="0" destOrd="0" parTransId="{5CF08036-F10F-4EE6-AC9F-2C1F398C86C8}" sibTransId="{C998913E-50A5-4AF8-9732-DC29865E5F6F}"/>
    <dgm:cxn modelId="{FD016678-BCFE-4B3C-A491-299EAB7A8734}" srcId="{BD86D5DB-6B93-4C16-ABC1-0CA155BC007F}" destId="{489A2E7E-C104-414D-A8F9-97D8DE2127EA}" srcOrd="1" destOrd="0" parTransId="{7143A060-76BB-4FA8-B2F0-7EF167A0DEAF}" sibTransId="{A6453AA1-C2AF-4F47-8033-1371D913864D}"/>
    <dgm:cxn modelId="{FD5D9494-A267-4429-B923-25AED453CBD6}" type="presOf" srcId="{7143A060-76BB-4FA8-B2F0-7EF167A0DEAF}" destId="{403B685E-FD8B-4C55-9429-61139D7C98EC}" srcOrd="1" destOrd="0" presId="urn:microsoft.com/office/officeart/2008/layout/HorizontalMultiLevelHierarchy"/>
    <dgm:cxn modelId="{F7381A9A-D65A-40CC-84B4-5FAAD84CFC47}" type="presOf" srcId="{5CF08036-F10F-4EE6-AC9F-2C1F398C86C8}" destId="{4CABE55C-56F3-4C8C-8211-8ADCA9FDAFDC}" srcOrd="0" destOrd="0" presId="urn:microsoft.com/office/officeart/2008/layout/HorizontalMultiLevelHierarchy"/>
    <dgm:cxn modelId="{152994A0-C577-4933-BAF9-733336C06F46}" type="presOf" srcId="{02F047B1-EA7C-473F-AC6E-8F901F6978D8}" destId="{65A509A7-54DC-459B-8250-229E722E9820}" srcOrd="1" destOrd="0" presId="urn:microsoft.com/office/officeart/2008/layout/HorizontalMultiLevelHierarchy"/>
    <dgm:cxn modelId="{0012C1A0-0EEF-4E66-8171-DDD0F1DD6D57}" type="presOf" srcId="{0E56D5E9-E1E0-470E-80E4-A52BEDDD428F}" destId="{733DDB94-7EBE-4D36-9DB5-8F3BC2249897}" srcOrd="0" destOrd="0" presId="urn:microsoft.com/office/officeart/2008/layout/HorizontalMultiLevelHierarchy"/>
    <dgm:cxn modelId="{0935C0A7-5A69-473F-A5B2-8D161889555A}" type="presOf" srcId="{46A051F7-A182-40F1-9BE2-A54C310627C2}" destId="{89112C60-E12F-403C-9C92-3D2CCF08DBF3}" srcOrd="0" destOrd="0" presId="urn:microsoft.com/office/officeart/2008/layout/HorizontalMultiLevelHierarchy"/>
    <dgm:cxn modelId="{A7ACC1AE-B234-47CB-82C5-BF9443E392DC}" srcId="{0E56D5E9-E1E0-470E-80E4-A52BEDDD428F}" destId="{BD86D5DB-6B93-4C16-ABC1-0CA155BC007F}" srcOrd="0" destOrd="0" parTransId="{D5A36397-4862-41A9-860F-92621CFB7E1A}" sibTransId="{D896588E-3FD5-4FE9-B32E-0D271E3CC00D}"/>
    <dgm:cxn modelId="{652C37C7-EC13-4E24-8E4E-93F9BF642920}" type="presOf" srcId="{B520CBA3-9D94-4B09-BBE8-1585400CA745}" destId="{C60FA085-9871-4E91-BC87-CFFF3268FFD7}" srcOrd="0" destOrd="0" presId="urn:microsoft.com/office/officeart/2008/layout/HorizontalMultiLevelHierarchy"/>
    <dgm:cxn modelId="{34BFBD81-FB1F-4382-822A-BF625377CC55}" type="presParOf" srcId="{733DDB94-7EBE-4D36-9DB5-8F3BC2249897}" destId="{F5280287-B4DE-427E-8F3A-5F0CAEC8FFB5}" srcOrd="0" destOrd="0" presId="urn:microsoft.com/office/officeart/2008/layout/HorizontalMultiLevelHierarchy"/>
    <dgm:cxn modelId="{FC2C38AA-B95E-45F8-8570-7CE370071D2A}" type="presParOf" srcId="{F5280287-B4DE-427E-8F3A-5F0CAEC8FFB5}" destId="{E14390D2-368C-404F-80EE-75480C6B2050}" srcOrd="0" destOrd="0" presId="urn:microsoft.com/office/officeart/2008/layout/HorizontalMultiLevelHierarchy"/>
    <dgm:cxn modelId="{0AA7956B-9377-4705-94D5-A0ACA31A8FC9}" type="presParOf" srcId="{F5280287-B4DE-427E-8F3A-5F0CAEC8FFB5}" destId="{24579B36-2ADB-4DB3-8630-A8E17AFD74D3}" srcOrd="1" destOrd="0" presId="urn:microsoft.com/office/officeart/2008/layout/HorizontalMultiLevelHierarchy"/>
    <dgm:cxn modelId="{52BAFE62-BDE8-409D-A49E-2A50206136CF}" type="presParOf" srcId="{24579B36-2ADB-4DB3-8630-A8E17AFD74D3}" destId="{4CABE55C-56F3-4C8C-8211-8ADCA9FDAFDC}" srcOrd="0" destOrd="0" presId="urn:microsoft.com/office/officeart/2008/layout/HorizontalMultiLevelHierarchy"/>
    <dgm:cxn modelId="{68D8AABA-7572-484F-A264-CEFBDA9F4D4A}" type="presParOf" srcId="{4CABE55C-56F3-4C8C-8211-8ADCA9FDAFDC}" destId="{B0AAD6E8-F7C5-4311-9072-32B9BFBFD720}" srcOrd="0" destOrd="0" presId="urn:microsoft.com/office/officeart/2008/layout/HorizontalMultiLevelHierarchy"/>
    <dgm:cxn modelId="{5C2C870F-084C-4813-AC23-650F62CA747F}" type="presParOf" srcId="{24579B36-2ADB-4DB3-8630-A8E17AFD74D3}" destId="{271A7EB8-3E77-4F46-8A6C-AE5C47E7004D}" srcOrd="1" destOrd="0" presId="urn:microsoft.com/office/officeart/2008/layout/HorizontalMultiLevelHierarchy"/>
    <dgm:cxn modelId="{72B40718-EEB3-4945-B97B-12FECDD4CD28}" type="presParOf" srcId="{271A7EB8-3E77-4F46-8A6C-AE5C47E7004D}" destId="{C60FA085-9871-4E91-BC87-CFFF3268FFD7}" srcOrd="0" destOrd="0" presId="urn:microsoft.com/office/officeart/2008/layout/HorizontalMultiLevelHierarchy"/>
    <dgm:cxn modelId="{91A79701-F51C-4BCF-B974-040C462DEE48}" type="presParOf" srcId="{271A7EB8-3E77-4F46-8A6C-AE5C47E7004D}" destId="{69418950-56B0-4835-BEA0-E591CBBD5933}" srcOrd="1" destOrd="0" presId="urn:microsoft.com/office/officeart/2008/layout/HorizontalMultiLevelHierarchy"/>
    <dgm:cxn modelId="{2B5AE4B2-8CAC-4796-8A73-BE66D74BC624}" type="presParOf" srcId="{24579B36-2ADB-4DB3-8630-A8E17AFD74D3}" destId="{E45E5118-589D-480B-AC89-87F1E14BC271}" srcOrd="2" destOrd="0" presId="urn:microsoft.com/office/officeart/2008/layout/HorizontalMultiLevelHierarchy"/>
    <dgm:cxn modelId="{2B11C846-497D-4B56-928A-04482C86A7E6}" type="presParOf" srcId="{E45E5118-589D-480B-AC89-87F1E14BC271}" destId="{403B685E-FD8B-4C55-9429-61139D7C98EC}" srcOrd="0" destOrd="0" presId="urn:microsoft.com/office/officeart/2008/layout/HorizontalMultiLevelHierarchy"/>
    <dgm:cxn modelId="{F2F28C3B-AC95-45D6-9CBC-297EEAF0A9AB}" type="presParOf" srcId="{24579B36-2ADB-4DB3-8630-A8E17AFD74D3}" destId="{8BC8000B-A9CE-4DB0-80AE-3A4582A86366}" srcOrd="3" destOrd="0" presId="urn:microsoft.com/office/officeart/2008/layout/HorizontalMultiLevelHierarchy"/>
    <dgm:cxn modelId="{8B169BC6-C943-47A0-82C6-A427AECD283E}" type="presParOf" srcId="{8BC8000B-A9CE-4DB0-80AE-3A4582A86366}" destId="{365DFA4C-090A-4855-97E4-CDBED27F45AC}" srcOrd="0" destOrd="0" presId="urn:microsoft.com/office/officeart/2008/layout/HorizontalMultiLevelHierarchy"/>
    <dgm:cxn modelId="{08AB0FA3-C178-4BC9-9F46-53B869E62CDA}" type="presParOf" srcId="{8BC8000B-A9CE-4DB0-80AE-3A4582A86366}" destId="{1794FEA2-CDD4-4662-A08C-B0F007A66E30}" srcOrd="1" destOrd="0" presId="urn:microsoft.com/office/officeart/2008/layout/HorizontalMultiLevelHierarchy"/>
    <dgm:cxn modelId="{2A2A09D0-74F6-46A2-8C16-20FC015AC182}" type="presParOf" srcId="{24579B36-2ADB-4DB3-8630-A8E17AFD74D3}" destId="{52942E09-A601-4460-B322-DEFAD89F4553}" srcOrd="4" destOrd="0" presId="urn:microsoft.com/office/officeart/2008/layout/HorizontalMultiLevelHierarchy"/>
    <dgm:cxn modelId="{57281907-6411-4B6E-A8B2-9BC5F6253FFE}" type="presParOf" srcId="{52942E09-A601-4460-B322-DEFAD89F4553}" destId="{65A509A7-54DC-459B-8250-229E722E9820}" srcOrd="0" destOrd="0" presId="urn:microsoft.com/office/officeart/2008/layout/HorizontalMultiLevelHierarchy"/>
    <dgm:cxn modelId="{F1E2A0C5-800C-4996-802B-564A5AED9A1C}" type="presParOf" srcId="{24579B36-2ADB-4DB3-8630-A8E17AFD74D3}" destId="{2F343D01-E2D1-465D-81E5-0DE1AF5CF004}" srcOrd="5" destOrd="0" presId="urn:microsoft.com/office/officeart/2008/layout/HorizontalMultiLevelHierarchy"/>
    <dgm:cxn modelId="{61F1E718-CEC2-41F1-9278-EC3A4447FD53}" type="presParOf" srcId="{2F343D01-E2D1-465D-81E5-0DE1AF5CF004}" destId="{89112C60-E12F-403C-9C92-3D2CCF08DBF3}" srcOrd="0" destOrd="0" presId="urn:microsoft.com/office/officeart/2008/layout/HorizontalMultiLevelHierarchy"/>
    <dgm:cxn modelId="{1EAEF977-A1CF-47AF-A7FB-BC2E9BFB18FE}" type="presParOf" srcId="{2F343D01-E2D1-465D-81E5-0DE1AF5CF004}" destId="{2CE6D577-0A05-431B-8DBE-F8915CA299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42E09-A601-4460-B322-DEFAD89F4553}">
      <dsp:nvSpPr>
        <dsp:cNvPr id="0" name=""/>
        <dsp:cNvSpPr/>
      </dsp:nvSpPr>
      <dsp:spPr>
        <a:xfrm>
          <a:off x="1609876" y="1818500"/>
          <a:ext cx="453315" cy="863787"/>
        </a:xfrm>
        <a:custGeom>
          <a:avLst/>
          <a:gdLst/>
          <a:ahLst/>
          <a:cxnLst/>
          <a:rect l="0" t="0" r="0" b="0"/>
          <a:pathLst>
            <a:path>
              <a:moveTo>
                <a:pt x="0" y="0"/>
              </a:moveTo>
              <a:lnTo>
                <a:pt x="226657" y="0"/>
              </a:lnTo>
              <a:lnTo>
                <a:pt x="226657" y="863787"/>
              </a:lnTo>
              <a:lnTo>
                <a:pt x="453315" y="863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812146" y="2226006"/>
        <a:ext cx="48775" cy="48775"/>
      </dsp:txXfrm>
    </dsp:sp>
    <dsp:sp modelId="{E45E5118-589D-480B-AC89-87F1E14BC271}">
      <dsp:nvSpPr>
        <dsp:cNvPr id="0" name=""/>
        <dsp:cNvSpPr/>
      </dsp:nvSpPr>
      <dsp:spPr>
        <a:xfrm>
          <a:off x="1609876" y="1772780"/>
          <a:ext cx="453315" cy="91440"/>
        </a:xfrm>
        <a:custGeom>
          <a:avLst/>
          <a:gdLst/>
          <a:ahLst/>
          <a:cxnLst/>
          <a:rect l="0" t="0" r="0" b="0"/>
          <a:pathLst>
            <a:path>
              <a:moveTo>
                <a:pt x="0" y="45720"/>
              </a:moveTo>
              <a:lnTo>
                <a:pt x="453315"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825201" y="1807167"/>
        <a:ext cx="22665" cy="22665"/>
      </dsp:txXfrm>
    </dsp:sp>
    <dsp:sp modelId="{4CABE55C-56F3-4C8C-8211-8ADCA9FDAFDC}">
      <dsp:nvSpPr>
        <dsp:cNvPr id="0" name=""/>
        <dsp:cNvSpPr/>
      </dsp:nvSpPr>
      <dsp:spPr>
        <a:xfrm>
          <a:off x="1609876" y="954712"/>
          <a:ext cx="453315" cy="863787"/>
        </a:xfrm>
        <a:custGeom>
          <a:avLst/>
          <a:gdLst/>
          <a:ahLst/>
          <a:cxnLst/>
          <a:rect l="0" t="0" r="0" b="0"/>
          <a:pathLst>
            <a:path>
              <a:moveTo>
                <a:pt x="0" y="863787"/>
              </a:moveTo>
              <a:lnTo>
                <a:pt x="226657" y="863787"/>
              </a:lnTo>
              <a:lnTo>
                <a:pt x="226657" y="0"/>
              </a:lnTo>
              <a:lnTo>
                <a:pt x="4533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812146" y="1362218"/>
        <a:ext cx="48775" cy="48775"/>
      </dsp:txXfrm>
    </dsp:sp>
    <dsp:sp modelId="{E14390D2-368C-404F-80EE-75480C6B2050}">
      <dsp:nvSpPr>
        <dsp:cNvPr id="0" name=""/>
        <dsp:cNvSpPr/>
      </dsp:nvSpPr>
      <dsp:spPr>
        <a:xfrm rot="16200000">
          <a:off x="-554138" y="1472985"/>
          <a:ext cx="3637001" cy="691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kern="1200" dirty="0"/>
            <a:t>Nübüvvetin evrenselliği</a:t>
          </a:r>
        </a:p>
      </dsp:txBody>
      <dsp:txXfrm>
        <a:off x="-554138" y="1472985"/>
        <a:ext cx="3637001" cy="691030"/>
      </dsp:txXfrm>
    </dsp:sp>
    <dsp:sp modelId="{C60FA085-9871-4E91-BC87-CFFF3268FFD7}">
      <dsp:nvSpPr>
        <dsp:cNvPr id="0" name=""/>
        <dsp:cNvSpPr/>
      </dsp:nvSpPr>
      <dsp:spPr>
        <a:xfrm>
          <a:off x="2063192" y="609197"/>
          <a:ext cx="2266579" cy="691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kern="1200" dirty="0"/>
            <a:t>VAHİY</a:t>
          </a:r>
        </a:p>
      </dsp:txBody>
      <dsp:txXfrm>
        <a:off x="2063192" y="609197"/>
        <a:ext cx="2266579" cy="691030"/>
      </dsp:txXfrm>
    </dsp:sp>
    <dsp:sp modelId="{365DFA4C-090A-4855-97E4-CDBED27F45AC}">
      <dsp:nvSpPr>
        <dsp:cNvPr id="0" name=""/>
        <dsp:cNvSpPr/>
      </dsp:nvSpPr>
      <dsp:spPr>
        <a:xfrm>
          <a:off x="2063192" y="1472985"/>
          <a:ext cx="2266579" cy="691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kern="1200" dirty="0"/>
            <a:t>TEVHİD</a:t>
          </a:r>
        </a:p>
      </dsp:txBody>
      <dsp:txXfrm>
        <a:off x="2063192" y="1472985"/>
        <a:ext cx="2266579" cy="691030"/>
      </dsp:txXfrm>
    </dsp:sp>
    <dsp:sp modelId="{89112C60-E12F-403C-9C92-3D2CCF08DBF3}">
      <dsp:nvSpPr>
        <dsp:cNvPr id="0" name=""/>
        <dsp:cNvSpPr/>
      </dsp:nvSpPr>
      <dsp:spPr>
        <a:xfrm>
          <a:off x="2063192" y="2336773"/>
          <a:ext cx="2266579" cy="691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kern="1200" dirty="0"/>
            <a:t>İBADETİN ALLAH’A HAS KILINMASI</a:t>
          </a:r>
        </a:p>
      </dsp:txBody>
      <dsp:txXfrm>
        <a:off x="2063192" y="2336773"/>
        <a:ext cx="2266579" cy="69103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1ABE0E-73C9-493E-B817-A8FB55D33F03}" type="datetimeFigureOut">
              <a:rPr lang="tr-TR" smtClean="0"/>
              <a:t>3.03.2024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C79B3D-FB1B-4C56-99A3-612E29005633}" type="slidenum">
              <a:rPr lang="tr-TR" smtClean="0"/>
              <a:t>‹#›</a:t>
            </a:fld>
            <a:endParaRPr lang="tr-TR"/>
          </a:p>
        </p:txBody>
      </p:sp>
    </p:spTree>
    <p:extLst>
      <p:ext uri="{BB962C8B-B14F-4D97-AF65-F5344CB8AC3E}">
        <p14:creationId xmlns:p14="http://schemas.microsoft.com/office/powerpoint/2010/main" val="2407905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C8D0D-7507-44B5-BF86-9B7EE280158D}" type="datetimeFigureOut">
              <a:rPr lang="tr-TR" smtClean="0"/>
              <a:t>3.03.2024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8F55-591F-4C82-A106-4949E9E692F5}" type="slidenum">
              <a:rPr lang="tr-TR" smtClean="0"/>
              <a:t>‹#›</a:t>
            </a:fld>
            <a:endParaRPr lang="tr-TR"/>
          </a:p>
        </p:txBody>
      </p:sp>
    </p:spTree>
    <p:extLst>
      <p:ext uri="{BB962C8B-B14F-4D97-AF65-F5344CB8AC3E}">
        <p14:creationId xmlns:p14="http://schemas.microsoft.com/office/powerpoint/2010/main" val="138091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60A8F55-591F-4C82-A106-4949E9E692F5}" type="slidenum">
              <a:rPr lang="tr-TR" smtClean="0"/>
              <a:t>1</a:t>
            </a:fld>
            <a:endParaRPr lang="tr-TR"/>
          </a:p>
        </p:txBody>
      </p:sp>
    </p:spTree>
    <p:extLst>
      <p:ext uri="{BB962C8B-B14F-4D97-AF65-F5344CB8AC3E}">
        <p14:creationId xmlns:p14="http://schemas.microsoft.com/office/powerpoint/2010/main" val="178895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10</a:t>
            </a:fld>
            <a:endParaRPr lang="tr-TR"/>
          </a:p>
        </p:txBody>
      </p:sp>
    </p:spTree>
    <p:extLst>
      <p:ext uri="{BB962C8B-B14F-4D97-AF65-F5344CB8AC3E}">
        <p14:creationId xmlns:p14="http://schemas.microsoft.com/office/powerpoint/2010/main" val="282658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11</a:t>
            </a:fld>
            <a:endParaRPr lang="tr-TR"/>
          </a:p>
        </p:txBody>
      </p:sp>
    </p:spTree>
    <p:extLst>
      <p:ext uri="{BB962C8B-B14F-4D97-AF65-F5344CB8AC3E}">
        <p14:creationId xmlns:p14="http://schemas.microsoft.com/office/powerpoint/2010/main" val="195842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12</a:t>
            </a:fld>
            <a:endParaRPr lang="tr-TR"/>
          </a:p>
        </p:txBody>
      </p:sp>
    </p:spTree>
    <p:extLst>
      <p:ext uri="{BB962C8B-B14F-4D97-AF65-F5344CB8AC3E}">
        <p14:creationId xmlns:p14="http://schemas.microsoft.com/office/powerpoint/2010/main" val="12352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13</a:t>
            </a:fld>
            <a:endParaRPr lang="tr-TR"/>
          </a:p>
        </p:txBody>
      </p:sp>
    </p:spTree>
    <p:extLst>
      <p:ext uri="{BB962C8B-B14F-4D97-AF65-F5344CB8AC3E}">
        <p14:creationId xmlns:p14="http://schemas.microsoft.com/office/powerpoint/2010/main" val="39654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14</a:t>
            </a:fld>
            <a:endParaRPr lang="tr-TR"/>
          </a:p>
        </p:txBody>
      </p:sp>
    </p:spTree>
    <p:extLst>
      <p:ext uri="{BB962C8B-B14F-4D97-AF65-F5344CB8AC3E}">
        <p14:creationId xmlns:p14="http://schemas.microsoft.com/office/powerpoint/2010/main" val="227852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15</a:t>
            </a:fld>
            <a:endParaRPr lang="tr-TR"/>
          </a:p>
        </p:txBody>
      </p:sp>
    </p:spTree>
    <p:extLst>
      <p:ext uri="{BB962C8B-B14F-4D97-AF65-F5344CB8AC3E}">
        <p14:creationId xmlns:p14="http://schemas.microsoft.com/office/powerpoint/2010/main" val="7266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16</a:t>
            </a:fld>
            <a:endParaRPr lang="tr-TR"/>
          </a:p>
        </p:txBody>
      </p:sp>
    </p:spTree>
    <p:extLst>
      <p:ext uri="{BB962C8B-B14F-4D97-AF65-F5344CB8AC3E}">
        <p14:creationId xmlns:p14="http://schemas.microsoft.com/office/powerpoint/2010/main" val="413182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17</a:t>
            </a:fld>
            <a:endParaRPr lang="tr-TR"/>
          </a:p>
        </p:txBody>
      </p:sp>
    </p:spTree>
    <p:extLst>
      <p:ext uri="{BB962C8B-B14F-4D97-AF65-F5344CB8AC3E}">
        <p14:creationId xmlns:p14="http://schemas.microsoft.com/office/powerpoint/2010/main" val="20862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18</a:t>
            </a:fld>
            <a:endParaRPr lang="tr-TR"/>
          </a:p>
        </p:txBody>
      </p:sp>
    </p:spTree>
    <p:extLst>
      <p:ext uri="{BB962C8B-B14F-4D97-AF65-F5344CB8AC3E}">
        <p14:creationId xmlns:p14="http://schemas.microsoft.com/office/powerpoint/2010/main" val="353319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19</a:t>
            </a:fld>
            <a:endParaRPr lang="tr-TR"/>
          </a:p>
        </p:txBody>
      </p:sp>
    </p:spTree>
    <p:extLst>
      <p:ext uri="{BB962C8B-B14F-4D97-AF65-F5344CB8AC3E}">
        <p14:creationId xmlns:p14="http://schemas.microsoft.com/office/powerpoint/2010/main" val="207759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2</a:t>
            </a:fld>
            <a:endParaRPr lang="tr-TR"/>
          </a:p>
        </p:txBody>
      </p:sp>
    </p:spTree>
    <p:extLst>
      <p:ext uri="{BB962C8B-B14F-4D97-AF65-F5344CB8AC3E}">
        <p14:creationId xmlns:p14="http://schemas.microsoft.com/office/powerpoint/2010/main" val="42493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3</a:t>
            </a:fld>
            <a:endParaRPr lang="tr-TR"/>
          </a:p>
        </p:txBody>
      </p:sp>
    </p:spTree>
    <p:extLst>
      <p:ext uri="{BB962C8B-B14F-4D97-AF65-F5344CB8AC3E}">
        <p14:creationId xmlns:p14="http://schemas.microsoft.com/office/powerpoint/2010/main" val="219392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4</a:t>
            </a:fld>
            <a:endParaRPr lang="tr-TR"/>
          </a:p>
        </p:txBody>
      </p:sp>
    </p:spTree>
    <p:extLst>
      <p:ext uri="{BB962C8B-B14F-4D97-AF65-F5344CB8AC3E}">
        <p14:creationId xmlns:p14="http://schemas.microsoft.com/office/powerpoint/2010/main" val="45203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5</a:t>
            </a:fld>
            <a:endParaRPr lang="tr-TR"/>
          </a:p>
        </p:txBody>
      </p:sp>
    </p:spTree>
    <p:extLst>
      <p:ext uri="{BB962C8B-B14F-4D97-AF65-F5344CB8AC3E}">
        <p14:creationId xmlns:p14="http://schemas.microsoft.com/office/powerpoint/2010/main" val="346608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6</a:t>
            </a:fld>
            <a:endParaRPr lang="tr-TR"/>
          </a:p>
        </p:txBody>
      </p:sp>
    </p:spTree>
    <p:extLst>
      <p:ext uri="{BB962C8B-B14F-4D97-AF65-F5344CB8AC3E}">
        <p14:creationId xmlns:p14="http://schemas.microsoft.com/office/powerpoint/2010/main" val="157727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7</a:t>
            </a:fld>
            <a:endParaRPr lang="tr-TR"/>
          </a:p>
        </p:txBody>
      </p:sp>
    </p:spTree>
    <p:extLst>
      <p:ext uri="{BB962C8B-B14F-4D97-AF65-F5344CB8AC3E}">
        <p14:creationId xmlns:p14="http://schemas.microsoft.com/office/powerpoint/2010/main" val="262062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8</a:t>
            </a:fld>
            <a:endParaRPr lang="tr-TR"/>
          </a:p>
        </p:txBody>
      </p:sp>
    </p:spTree>
    <p:extLst>
      <p:ext uri="{BB962C8B-B14F-4D97-AF65-F5344CB8AC3E}">
        <p14:creationId xmlns:p14="http://schemas.microsoft.com/office/powerpoint/2010/main" val="407602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9</a:t>
            </a:fld>
            <a:endParaRPr lang="tr-TR"/>
          </a:p>
        </p:txBody>
      </p:sp>
    </p:spTree>
    <p:extLst>
      <p:ext uri="{BB962C8B-B14F-4D97-AF65-F5344CB8AC3E}">
        <p14:creationId xmlns:p14="http://schemas.microsoft.com/office/powerpoint/2010/main" val="104001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0C17C9-2DB5-4E3A-BCA6-1BDBE1839D5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6C3CFCB-E724-429E-9E67-AA4C61681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BC316C7-5640-4BC8-B3B9-F39D24B7066B}"/>
              </a:ext>
            </a:extLst>
          </p:cNvPr>
          <p:cNvSpPr>
            <a:spLocks noGrp="1"/>
          </p:cNvSpPr>
          <p:nvPr>
            <p:ph type="dt" sz="half" idx="10"/>
          </p:nvPr>
        </p:nvSpPr>
        <p:spPr/>
        <p:txBody>
          <a:bodyPr/>
          <a:lstStyle/>
          <a:p>
            <a:r>
              <a:rPr lang="tr-TR"/>
              <a:t>28.09.2020</a:t>
            </a:r>
            <a:endParaRPr lang="tr-TR" dirty="0"/>
          </a:p>
        </p:txBody>
      </p:sp>
      <p:sp>
        <p:nvSpPr>
          <p:cNvPr id="5" name="Alt Bilgi Yer Tutucusu 4">
            <a:extLst>
              <a:ext uri="{FF2B5EF4-FFF2-40B4-BE49-F238E27FC236}">
                <a16:creationId xmlns:a16="http://schemas.microsoft.com/office/drawing/2014/main" id="{F25359FB-CF66-43E2-8EC1-9412B0F314AA}"/>
              </a:ext>
            </a:extLst>
          </p:cNvPr>
          <p:cNvSpPr>
            <a:spLocks noGrp="1"/>
          </p:cNvSpPr>
          <p:nvPr>
            <p:ph type="ftr" sz="quarter" idx="11"/>
          </p:nvPr>
        </p:nvSpPr>
        <p:spPr/>
        <p:txBody>
          <a:bodyPr/>
          <a:lstStyle/>
          <a:p>
            <a:r>
              <a:rPr lang="tr-TR"/>
              <a:t>Dersin Kodu / Dersin Adı</a:t>
            </a:r>
            <a:endParaRPr lang="tr-TR" dirty="0"/>
          </a:p>
        </p:txBody>
      </p:sp>
      <p:sp>
        <p:nvSpPr>
          <p:cNvPr id="6" name="Slayt Numarası Yer Tutucusu 5">
            <a:extLst>
              <a:ext uri="{FF2B5EF4-FFF2-40B4-BE49-F238E27FC236}">
                <a16:creationId xmlns:a16="http://schemas.microsoft.com/office/drawing/2014/main" id="{3C5AEF14-7464-42C8-B2FB-4CEB6C81755A}"/>
              </a:ext>
            </a:extLst>
          </p:cNvPr>
          <p:cNvSpPr>
            <a:spLocks noGrp="1"/>
          </p:cNvSpPr>
          <p:nvPr>
            <p:ph type="sldNum" sz="quarter" idx="12"/>
          </p:nvPr>
        </p:nvSpPr>
        <p:spPr/>
        <p:txBody>
          <a:bodyPr/>
          <a:lstStyle/>
          <a:p>
            <a:fld id="{50F4E6BD-4CAD-3E44-B214-2CFB9D00E5E7}" type="slidenum">
              <a:rPr lang="tr-TR" smtClean="0"/>
              <a:t>‹#›</a:t>
            </a:fld>
            <a:endParaRPr lang="tr-TR"/>
          </a:p>
        </p:txBody>
      </p:sp>
      <p:pic>
        <p:nvPicPr>
          <p:cNvPr id="7" name="Resim 6">
            <a:extLst>
              <a:ext uri="{FF2B5EF4-FFF2-40B4-BE49-F238E27FC236}">
                <a16:creationId xmlns:a16="http://schemas.microsoft.com/office/drawing/2014/main" id="{B07C9117-EF70-4142-A831-40F64A657480}"/>
              </a:ext>
            </a:extLst>
          </p:cNvPr>
          <p:cNvPicPr>
            <a:picLocks noChangeAspect="1"/>
          </p:cNvPicPr>
          <p:nvPr userDrawn="1"/>
        </p:nvPicPr>
        <p:blipFill>
          <a:blip r:embed="rId2"/>
          <a:stretch>
            <a:fillRect/>
          </a:stretch>
        </p:blipFill>
        <p:spPr>
          <a:xfrm>
            <a:off x="0" y="0"/>
            <a:ext cx="12192000" cy="6557450"/>
          </a:xfrm>
          <a:prstGeom prst="rect">
            <a:avLst/>
          </a:prstGeom>
        </p:spPr>
      </p:pic>
    </p:spTree>
    <p:extLst>
      <p:ext uri="{BB962C8B-B14F-4D97-AF65-F5344CB8AC3E}">
        <p14:creationId xmlns:p14="http://schemas.microsoft.com/office/powerpoint/2010/main" val="132531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981574-FBF4-4D03-92A6-F398DBDBD61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2793F81-4160-4883-9E16-A106995219E5}"/>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5E60EF3-0236-46BF-8C1D-BF02F18225B1}"/>
              </a:ext>
            </a:extLst>
          </p:cNvPr>
          <p:cNvSpPr>
            <a:spLocks noGrp="1"/>
          </p:cNvSpPr>
          <p:nvPr>
            <p:ph type="dt" sz="half" idx="10"/>
          </p:nvPr>
        </p:nvSpPr>
        <p:spPr/>
        <p:txBody>
          <a:bodyPr/>
          <a:lstStyle/>
          <a:p>
            <a:r>
              <a:rPr lang="tr-TR"/>
              <a:t>28.09.2020</a:t>
            </a:r>
            <a:endParaRPr lang="tr-TR" dirty="0"/>
          </a:p>
        </p:txBody>
      </p:sp>
      <p:sp>
        <p:nvSpPr>
          <p:cNvPr id="5" name="Alt Bilgi Yer Tutucusu 4">
            <a:extLst>
              <a:ext uri="{FF2B5EF4-FFF2-40B4-BE49-F238E27FC236}">
                <a16:creationId xmlns:a16="http://schemas.microsoft.com/office/drawing/2014/main" id="{43000784-D189-493A-8BD0-DE18CA221AC9}"/>
              </a:ext>
            </a:extLst>
          </p:cNvPr>
          <p:cNvSpPr>
            <a:spLocks noGrp="1"/>
          </p:cNvSpPr>
          <p:nvPr>
            <p:ph type="ftr" sz="quarter" idx="11"/>
          </p:nvPr>
        </p:nvSpPr>
        <p:spPr/>
        <p:txBody>
          <a:bodyPr/>
          <a:lstStyle/>
          <a:p>
            <a:r>
              <a:rPr lang="tr-TR"/>
              <a:t>Dersin Kodu / Dersin Adı</a:t>
            </a:r>
            <a:endParaRPr lang="tr-TR" dirty="0"/>
          </a:p>
        </p:txBody>
      </p:sp>
      <p:sp>
        <p:nvSpPr>
          <p:cNvPr id="6" name="Slayt Numarası Yer Tutucusu 5">
            <a:extLst>
              <a:ext uri="{FF2B5EF4-FFF2-40B4-BE49-F238E27FC236}">
                <a16:creationId xmlns:a16="http://schemas.microsoft.com/office/drawing/2014/main" id="{EC796BC7-0D23-44D7-A1A9-9616E6DA8E6B}"/>
              </a:ext>
            </a:extLst>
          </p:cNvPr>
          <p:cNvSpPr>
            <a:spLocks noGrp="1"/>
          </p:cNvSpPr>
          <p:nvPr>
            <p:ph type="sldNum" sz="quarter" idx="12"/>
          </p:nvPr>
        </p:nvSpPr>
        <p:spPr/>
        <p:txBody>
          <a:bodyPr/>
          <a:lstStyle/>
          <a:p>
            <a:fld id="{50F4E6BD-4CAD-3E44-B214-2CFB9D00E5E7}" type="slidenum">
              <a:rPr lang="tr-TR" smtClean="0"/>
              <a:pPr/>
              <a:t>‹#›</a:t>
            </a:fld>
            <a:endParaRPr lang="tr-TR" dirty="0"/>
          </a:p>
        </p:txBody>
      </p:sp>
    </p:spTree>
    <p:extLst>
      <p:ext uri="{BB962C8B-B14F-4D97-AF65-F5344CB8AC3E}">
        <p14:creationId xmlns:p14="http://schemas.microsoft.com/office/powerpoint/2010/main" val="89094455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72FAA06-F012-4CAB-9588-572C44612B4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B0E4B2D-CD55-4390-8E5C-BA170FDD2DEB}"/>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462773-B156-4674-BBF9-82690127C8C9}"/>
              </a:ext>
            </a:extLst>
          </p:cNvPr>
          <p:cNvSpPr>
            <a:spLocks noGrp="1"/>
          </p:cNvSpPr>
          <p:nvPr>
            <p:ph type="dt" sz="half" idx="10"/>
          </p:nvPr>
        </p:nvSpPr>
        <p:spPr/>
        <p:txBody>
          <a:bodyPr/>
          <a:lstStyle/>
          <a:p>
            <a:r>
              <a:rPr lang="tr-TR"/>
              <a:t>28.09.2020</a:t>
            </a:r>
            <a:endParaRPr lang="tr-TR" dirty="0"/>
          </a:p>
        </p:txBody>
      </p:sp>
      <p:sp>
        <p:nvSpPr>
          <p:cNvPr id="5" name="Alt Bilgi Yer Tutucusu 4">
            <a:extLst>
              <a:ext uri="{FF2B5EF4-FFF2-40B4-BE49-F238E27FC236}">
                <a16:creationId xmlns:a16="http://schemas.microsoft.com/office/drawing/2014/main" id="{1C00C97F-152E-4169-A42D-553BEAC6E466}"/>
              </a:ext>
            </a:extLst>
          </p:cNvPr>
          <p:cNvSpPr>
            <a:spLocks noGrp="1"/>
          </p:cNvSpPr>
          <p:nvPr>
            <p:ph type="ftr" sz="quarter" idx="11"/>
          </p:nvPr>
        </p:nvSpPr>
        <p:spPr/>
        <p:txBody>
          <a:bodyPr/>
          <a:lstStyle/>
          <a:p>
            <a:r>
              <a:rPr lang="tr-TR"/>
              <a:t>Dersin Kodu / Dersin Adı</a:t>
            </a:r>
            <a:endParaRPr lang="tr-TR" dirty="0"/>
          </a:p>
        </p:txBody>
      </p:sp>
      <p:sp>
        <p:nvSpPr>
          <p:cNvPr id="6" name="Slayt Numarası Yer Tutucusu 5">
            <a:extLst>
              <a:ext uri="{FF2B5EF4-FFF2-40B4-BE49-F238E27FC236}">
                <a16:creationId xmlns:a16="http://schemas.microsoft.com/office/drawing/2014/main" id="{5BF26CD9-5D0D-42EE-81C8-8F06D18B90AA}"/>
              </a:ext>
            </a:extLst>
          </p:cNvPr>
          <p:cNvSpPr>
            <a:spLocks noGrp="1"/>
          </p:cNvSpPr>
          <p:nvPr>
            <p:ph type="sldNum" sz="quarter" idx="12"/>
          </p:nvPr>
        </p:nvSpPr>
        <p:spPr/>
        <p:txBody>
          <a:bodyPr/>
          <a:lstStyle/>
          <a:p>
            <a:fld id="{50F4E6BD-4CAD-3E44-B214-2CFB9D00E5E7}" type="slidenum">
              <a:rPr lang="tr-TR" smtClean="0"/>
              <a:pPr/>
              <a:t>‹#›</a:t>
            </a:fld>
            <a:endParaRPr lang="tr-TR" dirty="0"/>
          </a:p>
        </p:txBody>
      </p:sp>
    </p:spTree>
    <p:extLst>
      <p:ext uri="{BB962C8B-B14F-4D97-AF65-F5344CB8AC3E}">
        <p14:creationId xmlns:p14="http://schemas.microsoft.com/office/powerpoint/2010/main" val="286828805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90AED8-2163-4F7C-9CA7-828A2067D9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F0E5EAE-87A3-4160-B20F-DA73A0353A1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AAB66C-1567-4AC5-857D-366ECF12BA05}"/>
              </a:ext>
            </a:extLst>
          </p:cNvPr>
          <p:cNvSpPr>
            <a:spLocks noGrp="1"/>
          </p:cNvSpPr>
          <p:nvPr>
            <p:ph type="dt" sz="half" idx="10"/>
          </p:nvPr>
        </p:nvSpPr>
        <p:spPr/>
        <p:txBody>
          <a:bodyPr/>
          <a:lstStyle/>
          <a:p>
            <a:r>
              <a:rPr lang="tr-TR"/>
              <a:t>28.09.2020</a:t>
            </a:r>
            <a:endParaRPr lang="tr-TR" dirty="0"/>
          </a:p>
        </p:txBody>
      </p:sp>
      <p:sp>
        <p:nvSpPr>
          <p:cNvPr id="5" name="Alt Bilgi Yer Tutucusu 4">
            <a:extLst>
              <a:ext uri="{FF2B5EF4-FFF2-40B4-BE49-F238E27FC236}">
                <a16:creationId xmlns:a16="http://schemas.microsoft.com/office/drawing/2014/main" id="{FA486382-6CAB-4EEC-9A9D-3D70B273F928}"/>
              </a:ext>
            </a:extLst>
          </p:cNvPr>
          <p:cNvSpPr>
            <a:spLocks noGrp="1"/>
          </p:cNvSpPr>
          <p:nvPr>
            <p:ph type="ftr" sz="quarter" idx="11"/>
          </p:nvPr>
        </p:nvSpPr>
        <p:spPr/>
        <p:txBody>
          <a:bodyPr/>
          <a:lstStyle/>
          <a:p>
            <a:r>
              <a:rPr lang="tr-TR"/>
              <a:t>Dersin Kodu / Dersin Adı</a:t>
            </a:r>
            <a:endParaRPr lang="tr-TR" dirty="0"/>
          </a:p>
        </p:txBody>
      </p:sp>
      <p:sp>
        <p:nvSpPr>
          <p:cNvPr id="6" name="Slayt Numarası Yer Tutucusu 5">
            <a:extLst>
              <a:ext uri="{FF2B5EF4-FFF2-40B4-BE49-F238E27FC236}">
                <a16:creationId xmlns:a16="http://schemas.microsoft.com/office/drawing/2014/main" id="{18E44873-9307-420D-912F-F568FBB1278B}"/>
              </a:ext>
            </a:extLst>
          </p:cNvPr>
          <p:cNvSpPr>
            <a:spLocks noGrp="1"/>
          </p:cNvSpPr>
          <p:nvPr>
            <p:ph type="sldNum" sz="quarter" idx="12"/>
          </p:nvPr>
        </p:nvSpPr>
        <p:spPr/>
        <p:txBody>
          <a:bodyPr/>
          <a:lstStyle/>
          <a:p>
            <a:fld id="{50F4E6BD-4CAD-3E44-B214-2CFB9D00E5E7}" type="slidenum">
              <a:rPr lang="tr-TR" smtClean="0"/>
              <a:pPr/>
              <a:t>‹#›</a:t>
            </a:fld>
            <a:endParaRPr lang="tr-TR" dirty="0"/>
          </a:p>
        </p:txBody>
      </p:sp>
    </p:spTree>
    <p:extLst>
      <p:ext uri="{BB962C8B-B14F-4D97-AF65-F5344CB8AC3E}">
        <p14:creationId xmlns:p14="http://schemas.microsoft.com/office/powerpoint/2010/main" val="116575342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95D751-0CF8-4E2B-83A5-D64C4F76D38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739B51C-1263-4BB3-929A-ED163B4B8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BDD3E9C1-DE07-4A8D-BFEE-3263496672F8}"/>
              </a:ext>
            </a:extLst>
          </p:cNvPr>
          <p:cNvSpPr>
            <a:spLocks noGrp="1"/>
          </p:cNvSpPr>
          <p:nvPr>
            <p:ph type="dt" sz="half" idx="10"/>
          </p:nvPr>
        </p:nvSpPr>
        <p:spPr/>
        <p:txBody>
          <a:bodyPr/>
          <a:lstStyle/>
          <a:p>
            <a:r>
              <a:rPr lang="tr-TR"/>
              <a:t>28.09.2020</a:t>
            </a:r>
          </a:p>
        </p:txBody>
      </p:sp>
      <p:sp>
        <p:nvSpPr>
          <p:cNvPr id="5" name="Alt Bilgi Yer Tutucusu 4">
            <a:extLst>
              <a:ext uri="{FF2B5EF4-FFF2-40B4-BE49-F238E27FC236}">
                <a16:creationId xmlns:a16="http://schemas.microsoft.com/office/drawing/2014/main" id="{28FBFEC2-57EA-4BCE-829A-9A0E92E918BF}"/>
              </a:ext>
            </a:extLst>
          </p:cNvPr>
          <p:cNvSpPr>
            <a:spLocks noGrp="1"/>
          </p:cNvSpPr>
          <p:nvPr>
            <p:ph type="ftr" sz="quarter" idx="11"/>
          </p:nvPr>
        </p:nvSpPr>
        <p:spPr/>
        <p:txBody>
          <a:bodyPr/>
          <a:lstStyle/>
          <a:p>
            <a:r>
              <a:rPr lang="tr-TR"/>
              <a:t>Dersin Kodu / Dersin Adı</a:t>
            </a:r>
            <a:endParaRPr lang="tr-TR" dirty="0"/>
          </a:p>
        </p:txBody>
      </p:sp>
      <p:sp>
        <p:nvSpPr>
          <p:cNvPr id="6" name="Slayt Numarası Yer Tutucusu 5">
            <a:extLst>
              <a:ext uri="{FF2B5EF4-FFF2-40B4-BE49-F238E27FC236}">
                <a16:creationId xmlns:a16="http://schemas.microsoft.com/office/drawing/2014/main" id="{6356A321-2362-4B44-BE7E-B5F790F3F81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16183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372D40-D88C-4FB0-A059-1348C3E0D4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F827B2A-0253-435A-A926-2CF228455DE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A7D61EB-BF62-40F1-BCC0-C94F4E032DA1}"/>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FA7C775-16F3-4E81-9DE7-549820EA555B}"/>
              </a:ext>
            </a:extLst>
          </p:cNvPr>
          <p:cNvSpPr>
            <a:spLocks noGrp="1"/>
          </p:cNvSpPr>
          <p:nvPr>
            <p:ph type="dt" sz="half" idx="10"/>
          </p:nvPr>
        </p:nvSpPr>
        <p:spPr/>
        <p:txBody>
          <a:bodyPr/>
          <a:lstStyle/>
          <a:p>
            <a:r>
              <a:rPr lang="tr-TR"/>
              <a:t>28.09.2020</a:t>
            </a:r>
            <a:endParaRPr lang="tr-TR" dirty="0"/>
          </a:p>
        </p:txBody>
      </p:sp>
      <p:sp>
        <p:nvSpPr>
          <p:cNvPr id="6" name="Alt Bilgi Yer Tutucusu 5">
            <a:extLst>
              <a:ext uri="{FF2B5EF4-FFF2-40B4-BE49-F238E27FC236}">
                <a16:creationId xmlns:a16="http://schemas.microsoft.com/office/drawing/2014/main" id="{A7D09C4D-86D6-45DA-9BB3-30A572AEACEB}"/>
              </a:ext>
            </a:extLst>
          </p:cNvPr>
          <p:cNvSpPr>
            <a:spLocks noGrp="1"/>
          </p:cNvSpPr>
          <p:nvPr>
            <p:ph type="ftr" sz="quarter" idx="11"/>
          </p:nvPr>
        </p:nvSpPr>
        <p:spPr/>
        <p:txBody>
          <a:bodyPr/>
          <a:lstStyle/>
          <a:p>
            <a:r>
              <a:rPr lang="tr-TR"/>
              <a:t>Dersin Kodu / Dersin Adı</a:t>
            </a:r>
            <a:endParaRPr lang="tr-TR" dirty="0"/>
          </a:p>
        </p:txBody>
      </p:sp>
      <p:sp>
        <p:nvSpPr>
          <p:cNvPr id="7" name="Slayt Numarası Yer Tutucusu 6">
            <a:extLst>
              <a:ext uri="{FF2B5EF4-FFF2-40B4-BE49-F238E27FC236}">
                <a16:creationId xmlns:a16="http://schemas.microsoft.com/office/drawing/2014/main" id="{30715937-F00E-405B-B6B5-9FF92E086007}"/>
              </a:ext>
            </a:extLst>
          </p:cNvPr>
          <p:cNvSpPr>
            <a:spLocks noGrp="1"/>
          </p:cNvSpPr>
          <p:nvPr>
            <p:ph type="sldNum" sz="quarter" idx="12"/>
          </p:nvPr>
        </p:nvSpPr>
        <p:spPr/>
        <p:txBody>
          <a:bodyPr/>
          <a:lstStyle/>
          <a:p>
            <a:fld id="{50F4E6BD-4CAD-3E44-B214-2CFB9D00E5E7}" type="slidenum">
              <a:rPr lang="tr-TR" smtClean="0"/>
              <a:pPr/>
              <a:t>‹#›</a:t>
            </a:fld>
            <a:endParaRPr lang="tr-TR" dirty="0"/>
          </a:p>
        </p:txBody>
      </p:sp>
    </p:spTree>
    <p:extLst>
      <p:ext uri="{BB962C8B-B14F-4D97-AF65-F5344CB8AC3E}">
        <p14:creationId xmlns:p14="http://schemas.microsoft.com/office/powerpoint/2010/main" val="233571114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65105E-6C7C-432C-BA2D-324C5D67536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75C75CF-612D-4A6F-8DE9-D27F98C2D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66B7C06F-41CF-46C4-BBA6-05888EF751F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7F2C58F-6F91-4730-B081-144F0595B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B882973F-5016-4105-9E52-416FD15C7784}"/>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F7D68AB-7A36-419F-8856-99623751A57B}"/>
              </a:ext>
            </a:extLst>
          </p:cNvPr>
          <p:cNvSpPr>
            <a:spLocks noGrp="1"/>
          </p:cNvSpPr>
          <p:nvPr>
            <p:ph type="dt" sz="half" idx="10"/>
          </p:nvPr>
        </p:nvSpPr>
        <p:spPr/>
        <p:txBody>
          <a:bodyPr/>
          <a:lstStyle/>
          <a:p>
            <a:r>
              <a:rPr lang="tr-TR"/>
              <a:t>28.09.2020</a:t>
            </a:r>
            <a:endParaRPr lang="tr-TR" dirty="0"/>
          </a:p>
        </p:txBody>
      </p:sp>
      <p:sp>
        <p:nvSpPr>
          <p:cNvPr id="8" name="Alt Bilgi Yer Tutucusu 7">
            <a:extLst>
              <a:ext uri="{FF2B5EF4-FFF2-40B4-BE49-F238E27FC236}">
                <a16:creationId xmlns:a16="http://schemas.microsoft.com/office/drawing/2014/main" id="{7B00A692-19F2-404D-B389-01FF6961EDBC}"/>
              </a:ext>
            </a:extLst>
          </p:cNvPr>
          <p:cNvSpPr>
            <a:spLocks noGrp="1"/>
          </p:cNvSpPr>
          <p:nvPr>
            <p:ph type="ftr" sz="quarter" idx="11"/>
          </p:nvPr>
        </p:nvSpPr>
        <p:spPr/>
        <p:txBody>
          <a:bodyPr/>
          <a:lstStyle/>
          <a:p>
            <a:r>
              <a:rPr lang="tr-TR"/>
              <a:t>Dersin Kodu / Dersin Adı</a:t>
            </a:r>
            <a:endParaRPr lang="tr-TR" dirty="0"/>
          </a:p>
        </p:txBody>
      </p:sp>
      <p:sp>
        <p:nvSpPr>
          <p:cNvPr id="9" name="Slayt Numarası Yer Tutucusu 8">
            <a:extLst>
              <a:ext uri="{FF2B5EF4-FFF2-40B4-BE49-F238E27FC236}">
                <a16:creationId xmlns:a16="http://schemas.microsoft.com/office/drawing/2014/main" id="{5460CAF8-3B2E-48F2-A83A-B865C6F067B7}"/>
              </a:ext>
            </a:extLst>
          </p:cNvPr>
          <p:cNvSpPr>
            <a:spLocks noGrp="1"/>
          </p:cNvSpPr>
          <p:nvPr>
            <p:ph type="sldNum" sz="quarter" idx="12"/>
          </p:nvPr>
        </p:nvSpPr>
        <p:spPr/>
        <p:txBody>
          <a:bodyPr/>
          <a:lstStyle/>
          <a:p>
            <a:fld id="{50F4E6BD-4CAD-3E44-B214-2CFB9D00E5E7}" type="slidenum">
              <a:rPr lang="tr-TR" smtClean="0"/>
              <a:pPr/>
              <a:t>‹#›</a:t>
            </a:fld>
            <a:endParaRPr lang="tr-TR" dirty="0"/>
          </a:p>
        </p:txBody>
      </p:sp>
    </p:spTree>
    <p:extLst>
      <p:ext uri="{BB962C8B-B14F-4D97-AF65-F5344CB8AC3E}">
        <p14:creationId xmlns:p14="http://schemas.microsoft.com/office/powerpoint/2010/main" val="8547631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6F7F6A-26FD-44F2-B4A4-EC87B9C1C2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AEBC075-2D1C-4CC2-B762-3D9ADA9E12C0}"/>
              </a:ext>
            </a:extLst>
          </p:cNvPr>
          <p:cNvSpPr>
            <a:spLocks noGrp="1"/>
          </p:cNvSpPr>
          <p:nvPr>
            <p:ph type="dt" sz="half" idx="10"/>
          </p:nvPr>
        </p:nvSpPr>
        <p:spPr/>
        <p:txBody>
          <a:bodyPr/>
          <a:lstStyle/>
          <a:p>
            <a:r>
              <a:rPr lang="tr-TR"/>
              <a:t>28.09.2020</a:t>
            </a:r>
          </a:p>
        </p:txBody>
      </p:sp>
      <p:sp>
        <p:nvSpPr>
          <p:cNvPr id="4" name="Alt Bilgi Yer Tutucusu 3">
            <a:extLst>
              <a:ext uri="{FF2B5EF4-FFF2-40B4-BE49-F238E27FC236}">
                <a16:creationId xmlns:a16="http://schemas.microsoft.com/office/drawing/2014/main" id="{FFD944B8-3D71-4B54-A036-C6A6FC29E40B}"/>
              </a:ext>
            </a:extLst>
          </p:cNvPr>
          <p:cNvSpPr>
            <a:spLocks noGrp="1"/>
          </p:cNvSpPr>
          <p:nvPr>
            <p:ph type="ftr" sz="quarter" idx="11"/>
          </p:nvPr>
        </p:nvSpPr>
        <p:spPr/>
        <p:txBody>
          <a:bodyPr/>
          <a:lstStyle/>
          <a:p>
            <a:r>
              <a:rPr lang="tr-TR"/>
              <a:t>Dersin Kodu / Dersin Adı</a:t>
            </a:r>
            <a:endParaRPr lang="tr-TR" dirty="0"/>
          </a:p>
        </p:txBody>
      </p:sp>
      <p:sp>
        <p:nvSpPr>
          <p:cNvPr id="5" name="Slayt Numarası Yer Tutucusu 4">
            <a:extLst>
              <a:ext uri="{FF2B5EF4-FFF2-40B4-BE49-F238E27FC236}">
                <a16:creationId xmlns:a16="http://schemas.microsoft.com/office/drawing/2014/main" id="{08FB31FB-CECD-48BC-A9D2-D7CC4E558E5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38014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50CBE65-32B2-4A59-B441-D07DF7AB4720}"/>
              </a:ext>
            </a:extLst>
          </p:cNvPr>
          <p:cNvSpPr>
            <a:spLocks noGrp="1"/>
          </p:cNvSpPr>
          <p:nvPr>
            <p:ph type="dt" sz="half" idx="10"/>
          </p:nvPr>
        </p:nvSpPr>
        <p:spPr/>
        <p:txBody>
          <a:bodyPr/>
          <a:lstStyle/>
          <a:p>
            <a:r>
              <a:rPr lang="tr-TR"/>
              <a:t>28.09.2020</a:t>
            </a:r>
          </a:p>
        </p:txBody>
      </p:sp>
      <p:sp>
        <p:nvSpPr>
          <p:cNvPr id="3" name="Alt Bilgi Yer Tutucusu 2">
            <a:extLst>
              <a:ext uri="{FF2B5EF4-FFF2-40B4-BE49-F238E27FC236}">
                <a16:creationId xmlns:a16="http://schemas.microsoft.com/office/drawing/2014/main" id="{378F90FD-4896-453A-A4E8-7A88D4F718DB}"/>
              </a:ext>
            </a:extLst>
          </p:cNvPr>
          <p:cNvSpPr>
            <a:spLocks noGrp="1"/>
          </p:cNvSpPr>
          <p:nvPr>
            <p:ph type="ftr" sz="quarter" idx="11"/>
          </p:nvPr>
        </p:nvSpPr>
        <p:spPr/>
        <p:txBody>
          <a:bodyPr/>
          <a:lstStyle/>
          <a:p>
            <a:r>
              <a:rPr lang="tr-TR"/>
              <a:t>Dersin Kodu / Dersin Adı</a:t>
            </a:r>
            <a:endParaRPr lang="tr-TR" dirty="0"/>
          </a:p>
        </p:txBody>
      </p:sp>
      <p:sp>
        <p:nvSpPr>
          <p:cNvPr id="4" name="Slayt Numarası Yer Tutucusu 3">
            <a:extLst>
              <a:ext uri="{FF2B5EF4-FFF2-40B4-BE49-F238E27FC236}">
                <a16:creationId xmlns:a16="http://schemas.microsoft.com/office/drawing/2014/main" id="{F1FE8CFD-2BFA-4F1C-9521-18CB23012BBA}"/>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5107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381CF3-A5EF-4167-AEE0-B8431F14D5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15CE533-D87E-485C-9B30-98D1FA6CC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7224920-B1DF-4272-A258-9A162FCB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B0EEA69-32AB-4EFB-A3BC-6B8EEF71C77A}"/>
              </a:ext>
            </a:extLst>
          </p:cNvPr>
          <p:cNvSpPr>
            <a:spLocks noGrp="1"/>
          </p:cNvSpPr>
          <p:nvPr>
            <p:ph type="dt" sz="half" idx="10"/>
          </p:nvPr>
        </p:nvSpPr>
        <p:spPr/>
        <p:txBody>
          <a:bodyPr/>
          <a:lstStyle/>
          <a:p>
            <a:r>
              <a:rPr lang="tr-TR"/>
              <a:t>28.09.2020</a:t>
            </a:r>
            <a:endParaRPr lang="tr-TR" dirty="0"/>
          </a:p>
        </p:txBody>
      </p:sp>
      <p:sp>
        <p:nvSpPr>
          <p:cNvPr id="6" name="Alt Bilgi Yer Tutucusu 5">
            <a:extLst>
              <a:ext uri="{FF2B5EF4-FFF2-40B4-BE49-F238E27FC236}">
                <a16:creationId xmlns:a16="http://schemas.microsoft.com/office/drawing/2014/main" id="{52904773-398C-4558-BFED-36B608DE6ED0}"/>
              </a:ext>
            </a:extLst>
          </p:cNvPr>
          <p:cNvSpPr>
            <a:spLocks noGrp="1"/>
          </p:cNvSpPr>
          <p:nvPr>
            <p:ph type="ftr" sz="quarter" idx="11"/>
          </p:nvPr>
        </p:nvSpPr>
        <p:spPr/>
        <p:txBody>
          <a:bodyPr/>
          <a:lstStyle/>
          <a:p>
            <a:r>
              <a:rPr lang="tr-TR"/>
              <a:t>Dersin Kodu / Dersin Adı</a:t>
            </a:r>
            <a:endParaRPr lang="tr-TR" dirty="0"/>
          </a:p>
        </p:txBody>
      </p:sp>
      <p:sp>
        <p:nvSpPr>
          <p:cNvPr id="7" name="Slayt Numarası Yer Tutucusu 6">
            <a:extLst>
              <a:ext uri="{FF2B5EF4-FFF2-40B4-BE49-F238E27FC236}">
                <a16:creationId xmlns:a16="http://schemas.microsoft.com/office/drawing/2014/main" id="{BFA33CD2-A134-47E0-8206-9E70086B09D8}"/>
              </a:ext>
            </a:extLst>
          </p:cNvPr>
          <p:cNvSpPr>
            <a:spLocks noGrp="1"/>
          </p:cNvSpPr>
          <p:nvPr>
            <p:ph type="sldNum" sz="quarter" idx="12"/>
          </p:nvPr>
        </p:nvSpPr>
        <p:spPr/>
        <p:txBody>
          <a:bodyPr/>
          <a:lstStyle/>
          <a:p>
            <a:fld id="{50F4E6BD-4CAD-3E44-B214-2CFB9D00E5E7}" type="slidenum">
              <a:rPr lang="tr-TR" smtClean="0"/>
              <a:pPr/>
              <a:t>‹#›</a:t>
            </a:fld>
            <a:endParaRPr lang="tr-TR" dirty="0"/>
          </a:p>
        </p:txBody>
      </p:sp>
    </p:spTree>
    <p:extLst>
      <p:ext uri="{BB962C8B-B14F-4D97-AF65-F5344CB8AC3E}">
        <p14:creationId xmlns:p14="http://schemas.microsoft.com/office/powerpoint/2010/main" val="129172761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B3A027-B698-4236-9456-4E12557253A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48EC52C-67CF-46C5-8C56-BF15C4496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8ED6482-55EA-434C-BB36-A82106F49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049317B-7CB9-45F5-AEC0-2BCFEA393E9B}"/>
              </a:ext>
            </a:extLst>
          </p:cNvPr>
          <p:cNvSpPr>
            <a:spLocks noGrp="1"/>
          </p:cNvSpPr>
          <p:nvPr>
            <p:ph type="dt" sz="half" idx="10"/>
          </p:nvPr>
        </p:nvSpPr>
        <p:spPr/>
        <p:txBody>
          <a:bodyPr/>
          <a:lstStyle/>
          <a:p>
            <a:r>
              <a:rPr lang="tr-TR"/>
              <a:t>28.09.2020</a:t>
            </a:r>
          </a:p>
        </p:txBody>
      </p:sp>
      <p:sp>
        <p:nvSpPr>
          <p:cNvPr id="6" name="Alt Bilgi Yer Tutucusu 5">
            <a:extLst>
              <a:ext uri="{FF2B5EF4-FFF2-40B4-BE49-F238E27FC236}">
                <a16:creationId xmlns:a16="http://schemas.microsoft.com/office/drawing/2014/main" id="{2264103B-CF4E-4AEC-BEE1-265F8FC64D14}"/>
              </a:ext>
            </a:extLst>
          </p:cNvPr>
          <p:cNvSpPr>
            <a:spLocks noGrp="1"/>
          </p:cNvSpPr>
          <p:nvPr>
            <p:ph type="ftr" sz="quarter" idx="11"/>
          </p:nvPr>
        </p:nvSpPr>
        <p:spPr/>
        <p:txBody>
          <a:bodyPr/>
          <a:lstStyle/>
          <a:p>
            <a:r>
              <a:rPr lang="tr-TR"/>
              <a:t>Dersin Kodu / Dersin Adı</a:t>
            </a:r>
            <a:endParaRPr lang="tr-TR" dirty="0"/>
          </a:p>
        </p:txBody>
      </p:sp>
      <p:sp>
        <p:nvSpPr>
          <p:cNvPr id="7" name="Slayt Numarası Yer Tutucusu 6">
            <a:extLst>
              <a:ext uri="{FF2B5EF4-FFF2-40B4-BE49-F238E27FC236}">
                <a16:creationId xmlns:a16="http://schemas.microsoft.com/office/drawing/2014/main" id="{6BDBC5C3-7522-419B-B423-4B559ED4D5EB}"/>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5892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90460D7-5020-4371-9987-CDAF98B3E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030C6A7-91DA-443C-A5E7-5C55F5854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0A4DE1-56AC-486A-BD0E-6EF31278B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t>28.09.2020</a:t>
            </a:r>
            <a:endParaRPr lang="tr-TR" dirty="0"/>
          </a:p>
        </p:txBody>
      </p:sp>
      <p:sp>
        <p:nvSpPr>
          <p:cNvPr id="5" name="Alt Bilgi Yer Tutucusu 4">
            <a:extLst>
              <a:ext uri="{FF2B5EF4-FFF2-40B4-BE49-F238E27FC236}">
                <a16:creationId xmlns:a16="http://schemas.microsoft.com/office/drawing/2014/main" id="{42B9F3DB-1E9C-4B1F-BBED-5ED627318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Dersin Kodu / Dersin Adı</a:t>
            </a:r>
            <a:endParaRPr lang="tr-TR" dirty="0"/>
          </a:p>
        </p:txBody>
      </p:sp>
      <p:sp>
        <p:nvSpPr>
          <p:cNvPr id="6" name="Slayt Numarası Yer Tutucusu 5">
            <a:extLst>
              <a:ext uri="{FF2B5EF4-FFF2-40B4-BE49-F238E27FC236}">
                <a16:creationId xmlns:a16="http://schemas.microsoft.com/office/drawing/2014/main" id="{74870CB7-02CA-4A7D-A0F4-8BBAEB936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E6BD-4CAD-3E44-B214-2CFB9D00E5E7}" type="slidenum">
              <a:rPr lang="tr-TR" smtClean="0"/>
              <a:pPr/>
              <a:t>‹#›</a:t>
            </a:fld>
            <a:endParaRPr lang="tr-TR" dirty="0"/>
          </a:p>
        </p:txBody>
      </p:sp>
      <p:cxnSp>
        <p:nvCxnSpPr>
          <p:cNvPr id="7" name="Düz Bağlayıcı 6">
            <a:extLst>
              <a:ext uri="{FF2B5EF4-FFF2-40B4-BE49-F238E27FC236}">
                <a16:creationId xmlns:a16="http://schemas.microsoft.com/office/drawing/2014/main" id="{DAB867F7-F123-4A3E-8848-137BCDEC8F92}"/>
              </a:ext>
            </a:extLst>
          </p:cNvPr>
          <p:cNvCxnSpPr>
            <a:cxnSpLocks/>
          </p:cNvCxnSpPr>
          <p:nvPr userDrawn="1"/>
        </p:nvCxnSpPr>
        <p:spPr>
          <a:xfrm>
            <a:off x="5002924" y="586338"/>
            <a:ext cx="636427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C45099EE-BCE4-43CD-A7EB-74F032FFC30A}"/>
              </a:ext>
            </a:extLst>
          </p:cNvPr>
          <p:cNvPicPr>
            <a:picLocks noChangeAspect="1"/>
          </p:cNvPicPr>
          <p:nvPr userDrawn="1"/>
        </p:nvPicPr>
        <p:blipFill>
          <a:blip r:embed="rId13"/>
          <a:stretch>
            <a:fillRect/>
          </a:stretch>
        </p:blipFill>
        <p:spPr>
          <a:xfrm>
            <a:off x="526518" y="126419"/>
            <a:ext cx="610521" cy="610521"/>
          </a:xfrm>
          <a:prstGeom prst="rect">
            <a:avLst/>
          </a:prstGeom>
        </p:spPr>
      </p:pic>
      <p:sp>
        <p:nvSpPr>
          <p:cNvPr id="9" name="Dikdörtgen 8">
            <a:extLst>
              <a:ext uri="{FF2B5EF4-FFF2-40B4-BE49-F238E27FC236}">
                <a16:creationId xmlns:a16="http://schemas.microsoft.com/office/drawing/2014/main" id="{343B397A-D431-45E1-AD39-4709D2C8F998}"/>
              </a:ext>
            </a:extLst>
          </p:cNvPr>
          <p:cNvSpPr/>
          <p:nvPr userDrawn="1"/>
        </p:nvSpPr>
        <p:spPr>
          <a:xfrm>
            <a:off x="1154644" y="217192"/>
            <a:ext cx="6096000" cy="400110"/>
          </a:xfrm>
          <a:prstGeom prst="rect">
            <a:avLst/>
          </a:prstGeom>
        </p:spPr>
        <p:txBody>
          <a:bodyPr>
            <a:spAutoFit/>
          </a:bodyPr>
          <a:lstStyle/>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ATATÜRK ÜNİVERSİTESİ İLAHİYAT FAKÜLTESİ</a:t>
            </a:r>
          </a:p>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Temel İslam Bilimleri</a:t>
            </a:r>
          </a:p>
        </p:txBody>
      </p:sp>
    </p:spTree>
    <p:extLst>
      <p:ext uri="{BB962C8B-B14F-4D97-AF65-F5344CB8AC3E}">
        <p14:creationId xmlns:p14="http://schemas.microsoft.com/office/powerpoint/2010/main" val="276537428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a:solidFill>
                  <a:schemeClr val="bg1"/>
                </a:solidFill>
              </a:rPr>
              <a:t>SİSTEMATİK KELAM II</a:t>
            </a:r>
          </a:p>
        </p:txBody>
      </p:sp>
      <p:sp>
        <p:nvSpPr>
          <p:cNvPr id="5" name="Alt Başlık 4"/>
          <p:cNvSpPr>
            <a:spLocks noGrp="1"/>
          </p:cNvSpPr>
          <p:nvPr>
            <p:ph type="subTitle" idx="1"/>
          </p:nvPr>
        </p:nvSpPr>
        <p:spPr/>
        <p:txBody>
          <a:bodyPr>
            <a:normAutofit/>
          </a:bodyPr>
          <a:lstStyle/>
          <a:p>
            <a:pPr>
              <a:lnSpc>
                <a:spcPct val="120000"/>
              </a:lnSpc>
            </a:pPr>
            <a:r>
              <a:rPr lang="tr-TR" dirty="0">
                <a:solidFill>
                  <a:schemeClr val="bg1"/>
                </a:solidFill>
              </a:rPr>
              <a:t>Ders Hocası	: Dr. </a:t>
            </a:r>
            <a:r>
              <a:rPr lang="tr-TR" dirty="0" err="1">
                <a:solidFill>
                  <a:schemeClr val="bg1"/>
                </a:solidFill>
              </a:rPr>
              <a:t>Öğr</a:t>
            </a:r>
            <a:r>
              <a:rPr lang="tr-TR" dirty="0">
                <a:solidFill>
                  <a:schemeClr val="bg1"/>
                </a:solidFill>
              </a:rPr>
              <a:t>. Üyesi Fikrullah ÇAKMAK</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6" name="Alt Başlık 2">
            <a:extLst>
              <a:ext uri="{FF2B5EF4-FFF2-40B4-BE49-F238E27FC236}">
                <a16:creationId xmlns:a16="http://schemas.microsoft.com/office/drawing/2014/main" id="{1C42A7E1-4275-024A-8631-43CFA2748EDF}"/>
              </a:ext>
            </a:extLst>
          </p:cNvPr>
          <p:cNvSpPr txBox="1">
            <a:spLocks/>
          </p:cNvSpPr>
          <p:nvPr/>
        </p:nvSpPr>
        <p:spPr>
          <a:xfrm>
            <a:off x="2209799" y="864973"/>
            <a:ext cx="8809653" cy="8482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a:solidFill>
                  <a:schemeClr val="bg1"/>
                </a:solidFill>
                <a:latin typeface="Times New Roman" panose="02020603050405020304" pitchFamily="18" charset="0"/>
                <a:cs typeface="Times New Roman" panose="02020603050405020304" pitchFamily="18" charset="0"/>
              </a:rPr>
              <a:t>ATATÜRK ÜNİVERSİTESİ İLAHİYAT FAKÜLTESİ </a:t>
            </a:r>
            <a:endParaRPr lang="tr-TR" sz="1600" dirty="0">
              <a:solidFill>
                <a:schemeClr val="bg1"/>
              </a:solidFill>
              <a:latin typeface="Times New Roman" panose="02020603050405020304" pitchFamily="18" charset="0"/>
              <a:cs typeface="Times New Roman" panose="02020603050405020304" pitchFamily="18" charset="0"/>
            </a:endParaRPr>
          </a:p>
          <a:p>
            <a:pPr algn="l"/>
            <a:r>
              <a:rPr lang="tr-TR" dirty="0">
                <a:solidFill>
                  <a:schemeClr val="bg1"/>
                </a:solidFill>
                <a:latin typeface="Times New Roman" panose="02020603050405020304" pitchFamily="18" charset="0"/>
                <a:cs typeface="Times New Roman" panose="02020603050405020304" pitchFamily="18" charset="0"/>
              </a:rPr>
              <a:t>Temel İslam Bilimleri Kelam Anabilim Dalı</a:t>
            </a:r>
          </a:p>
        </p:txBody>
      </p:sp>
    </p:spTree>
    <p:extLst>
      <p:ext uri="{BB962C8B-B14F-4D97-AF65-F5344CB8AC3E}">
        <p14:creationId xmlns:p14="http://schemas.microsoft.com/office/powerpoint/2010/main" val="278103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3. Nübüvvette Dil</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6115817" cy="4017962"/>
          </a:xfrm>
        </p:spPr>
        <p:txBody>
          <a:bodyPr>
            <a:normAutofit fontScale="85000" lnSpcReduction="20000"/>
          </a:bodyPr>
          <a:lstStyle/>
          <a:p>
            <a:pPr lvl="0" algn="just"/>
            <a:r>
              <a:rPr lang="tr-TR" dirty="0"/>
              <a:t>Allah peygamberler için özel bir lisan seçmemiştir. Her peygamber kendi toplumunun diliyle vahyi insanlara ulaştırmıştır. </a:t>
            </a:r>
          </a:p>
          <a:p>
            <a:pPr algn="just"/>
            <a:r>
              <a:rPr lang="ar-SA" b="1" dirty="0"/>
              <a:t>وَمَا أَرْسَلْنَا مِنْ رَسُولٍ إِلَّا بِلِسَانِ قَوْمِهِ لِيُبَيِّنَ لَهُمْ فَيُضِلُّ اللَّهُ مَنْ يَشَاءُ وَيَهْدِي مَنْ يَشَاءُ وَهُوَ الْعَزِيزُ الْحَكِيمُ</a:t>
            </a:r>
            <a:endParaRPr lang="tr-TR" dirty="0"/>
          </a:p>
          <a:p>
            <a:pPr algn="just"/>
            <a:r>
              <a:rPr lang="tr-TR" dirty="0"/>
              <a:t>İbrahim 14/4</a:t>
            </a:r>
          </a:p>
          <a:p>
            <a:pPr algn="just"/>
            <a:r>
              <a:rPr lang="tr-TR" dirty="0"/>
              <a:t>Soru: Her peygamberin kendi toplumunun diliyle vahyi ulaştırması; </a:t>
            </a:r>
          </a:p>
          <a:p>
            <a:pPr algn="just"/>
            <a:r>
              <a:rPr lang="tr-TR" dirty="0"/>
              <a:t>1) Vahyin evrenselliğine aykırı mıdır 2) Diğer dillerdeki insanların bunu reddetme hakkı var mıdır? 3) Kendi toplumunun dilinin ve kültürünün unsurları vahiyde görünür mü? </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10</a:t>
            </a:fld>
            <a:endParaRPr lang="tr-TR"/>
          </a:p>
        </p:txBody>
      </p:sp>
      <p:pic>
        <p:nvPicPr>
          <p:cNvPr id="8" name="Resim 7">
            <a:extLst>
              <a:ext uri="{FF2B5EF4-FFF2-40B4-BE49-F238E27FC236}">
                <a16:creationId xmlns:a16="http://schemas.microsoft.com/office/drawing/2014/main" id="{A1B82D7B-3315-4794-9329-67591BF1C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168" y="2222500"/>
            <a:ext cx="4942369" cy="3429000"/>
          </a:xfrm>
          <a:prstGeom prst="rect">
            <a:avLst/>
          </a:prstGeom>
        </p:spPr>
      </p:pic>
    </p:spTree>
    <p:extLst>
      <p:ext uri="{BB962C8B-B14F-4D97-AF65-F5344CB8AC3E}">
        <p14:creationId xmlns:p14="http://schemas.microsoft.com/office/powerpoint/2010/main" val="151915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4. Nübüvvette </a:t>
            </a:r>
            <a:r>
              <a:rPr lang="tr-TR" dirty="0" err="1"/>
              <a:t>Tafdil</a:t>
            </a:r>
            <a:endParaRPr lang="tr-TR" dirty="0"/>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6115817" cy="4017962"/>
          </a:xfrm>
        </p:spPr>
        <p:txBody>
          <a:bodyPr>
            <a:normAutofit lnSpcReduction="10000"/>
          </a:bodyPr>
          <a:lstStyle/>
          <a:p>
            <a:pPr lvl="0" algn="just"/>
            <a:r>
              <a:rPr lang="tr-TR" dirty="0"/>
              <a:t>İslam inancına göre bütün peygamberler “nübüvvet” (peygamber olma) noktasında eşittirler. Bu hususta hiçbirinin diğerine üstünlüğü bulunmamaktadır. Allah Teala, aralarında ayırım olmaksızın tümüne inanmayı her Müslümana farz kılmıştır. </a:t>
            </a:r>
          </a:p>
          <a:p>
            <a:pPr lvl="0" algn="just"/>
            <a:r>
              <a:rPr lang="tr-TR" dirty="0"/>
              <a:t>Bununla beraber peygamberler, nübüvvet görevlerinin dışında “derece” bakımından birbirlerinden farklı konumdadırlar. </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11</a:t>
            </a:fld>
            <a:endParaRPr lang="tr-TR"/>
          </a:p>
        </p:txBody>
      </p:sp>
      <p:pic>
        <p:nvPicPr>
          <p:cNvPr id="12" name="Resim 11">
            <a:extLst>
              <a:ext uri="{FF2B5EF4-FFF2-40B4-BE49-F238E27FC236}">
                <a16:creationId xmlns:a16="http://schemas.microsoft.com/office/drawing/2014/main" id="{C619B4D8-74B0-4E96-9835-B3B77076B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465" y="2338387"/>
            <a:ext cx="4147723" cy="3144968"/>
          </a:xfrm>
          <a:prstGeom prst="rect">
            <a:avLst/>
          </a:prstGeom>
        </p:spPr>
      </p:pic>
    </p:spTree>
    <p:extLst>
      <p:ext uri="{BB962C8B-B14F-4D97-AF65-F5344CB8AC3E}">
        <p14:creationId xmlns:p14="http://schemas.microsoft.com/office/powerpoint/2010/main" val="183233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4. Nübüvvette </a:t>
            </a:r>
            <a:r>
              <a:rPr lang="tr-TR" dirty="0" err="1"/>
              <a:t>Tafdil</a:t>
            </a:r>
            <a:endParaRPr lang="tr-TR" dirty="0"/>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a:normAutofit fontScale="92500" lnSpcReduction="10000"/>
          </a:bodyPr>
          <a:lstStyle/>
          <a:p>
            <a:r>
              <a:rPr lang="tr-TR" b="1" dirty="0" err="1">
                <a:solidFill>
                  <a:srgbClr val="C00000"/>
                </a:solidFill>
              </a:rPr>
              <a:t>Tafdili</a:t>
            </a:r>
            <a:r>
              <a:rPr lang="tr-TR" b="1" dirty="0">
                <a:solidFill>
                  <a:srgbClr val="C00000"/>
                </a:solidFill>
              </a:rPr>
              <a:t> Savunanların Delilleri</a:t>
            </a:r>
          </a:p>
          <a:p>
            <a:r>
              <a:rPr lang="ar-SA" b="1" dirty="0"/>
              <a:t>تِلْكَ الرُّسُلُ فَضَّلْنَا بَعْضَهُمْ عَلَى بَعْضٍ مِنْهُمْ مَنْ كَلَّمَ اللَّهُ وَرَفَعَ بَعْضَهُمْ دَرَجَاتٍ وَآتَيْنَا عِيسَى ابْنَ مَرْيَمَ الْبَيِّنَاتِ وَأَيَّدْنَاهُ بِرُوحِ الْقُدُسِ وَلَوْ شَاءَ اللَّهُ مَا اقْتَتَلَ الَّذِينَ مِنْ بَعْدِهِمْ مِنْ بَعْدِ مَا جَاءَتْهُمُ الْبَيِّنَاتُ وَلَكِنِ اخْتَلَفُوا فَمِنْهُمْ مَنْ آمَنَ وَمِنْهُمْ مَنْ كَفَرَ وَلَوْ شَاءَ اللَّهُ مَا اقْتَتَلُوا وَلَكِنَّ اللَّهَ يَفْعَلُ مَا يُرِيدُ</a:t>
            </a:r>
            <a:endParaRPr lang="tr-TR" dirty="0"/>
          </a:p>
          <a:p>
            <a:r>
              <a:rPr lang="tr-TR" dirty="0"/>
              <a:t>O peygamberlerin bir kısmını diğerlerinden üstün kıldık. Allah onlardan bir kısmı ile konuşmuş, bazılarını da derece </a:t>
            </a:r>
            <a:r>
              <a:rPr lang="tr-TR" dirty="0" err="1"/>
              <a:t>derece</a:t>
            </a:r>
            <a:r>
              <a:rPr lang="tr-TR" dirty="0"/>
              <a:t> yükseltmiştir. Meryem oğlu İsa'ya açık mucizeler verdik ve onu </a:t>
            </a:r>
            <a:r>
              <a:rPr lang="tr-TR" dirty="0" err="1"/>
              <a:t>Rûhu'l</a:t>
            </a:r>
            <a:r>
              <a:rPr lang="tr-TR" dirty="0"/>
              <a:t>-Kudüs ile güçlendirdik. Allah dileseydi o peygamberlerden sonra gelen milletler, kendilerine açık deliller geldikten sonra birbirleriyle savaşmazlardı. Fakat onlar ihtilafa düştüler de içlerinden kimi iman etti, kimi de inkâr etti. Allah dileseydi onlar savaşmazlardı; lâkin Allah dilediğini yapar. (Bakara 2/253)</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12</a:t>
            </a:fld>
            <a:endParaRPr lang="tr-TR"/>
          </a:p>
        </p:txBody>
      </p:sp>
    </p:spTree>
    <p:extLst>
      <p:ext uri="{BB962C8B-B14F-4D97-AF65-F5344CB8AC3E}">
        <p14:creationId xmlns:p14="http://schemas.microsoft.com/office/powerpoint/2010/main" val="22593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4. Nübüvvette </a:t>
            </a:r>
            <a:r>
              <a:rPr lang="tr-TR" dirty="0" err="1"/>
              <a:t>Tafdil</a:t>
            </a:r>
            <a:endParaRPr lang="tr-TR" dirty="0"/>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a:normAutofit/>
          </a:bodyPr>
          <a:lstStyle/>
          <a:p>
            <a:r>
              <a:rPr lang="tr-TR" b="1" dirty="0">
                <a:solidFill>
                  <a:srgbClr val="C00000"/>
                </a:solidFill>
              </a:rPr>
              <a:t>“</a:t>
            </a:r>
            <a:r>
              <a:rPr lang="tr-TR" b="1" dirty="0" err="1">
                <a:solidFill>
                  <a:srgbClr val="C00000"/>
                </a:solidFill>
              </a:rPr>
              <a:t>Ulu’l</a:t>
            </a:r>
            <a:r>
              <a:rPr lang="tr-TR" b="1" dirty="0">
                <a:solidFill>
                  <a:srgbClr val="C00000"/>
                </a:solidFill>
              </a:rPr>
              <a:t> </a:t>
            </a:r>
            <a:r>
              <a:rPr lang="tr-TR" b="1" dirty="0" err="1">
                <a:solidFill>
                  <a:srgbClr val="C00000"/>
                </a:solidFill>
              </a:rPr>
              <a:t>azm</a:t>
            </a:r>
            <a:r>
              <a:rPr lang="tr-TR" b="1" dirty="0">
                <a:solidFill>
                  <a:srgbClr val="C00000"/>
                </a:solidFill>
              </a:rPr>
              <a:t>” Peygamberleri ve </a:t>
            </a:r>
            <a:r>
              <a:rPr lang="tr-TR" b="1" dirty="0" err="1">
                <a:solidFill>
                  <a:srgbClr val="C00000"/>
                </a:solidFill>
              </a:rPr>
              <a:t>Tafdilde</a:t>
            </a:r>
            <a:r>
              <a:rPr lang="tr-TR" b="1" dirty="0">
                <a:solidFill>
                  <a:srgbClr val="C00000"/>
                </a:solidFill>
              </a:rPr>
              <a:t> Öne Geçenler</a:t>
            </a:r>
          </a:p>
          <a:p>
            <a:r>
              <a:rPr lang="tr-TR" dirty="0" err="1"/>
              <a:t>Ulu’l-azm</a:t>
            </a:r>
            <a:r>
              <a:rPr lang="tr-TR" dirty="0"/>
              <a:t> peygamberlerin bir kısmının diğerlerine göre daha üstün bir konuma sahip olmalarını ifade eder.</a:t>
            </a:r>
          </a:p>
          <a:p>
            <a:r>
              <a:rPr lang="tr-TR" dirty="0"/>
              <a:t>Hz. Muhammed, Hz. Nuh, Hz İbrahim, Hz Musa ve Hz İsa.</a:t>
            </a:r>
          </a:p>
          <a:p>
            <a:r>
              <a:rPr lang="ar-SA" b="1" dirty="0"/>
              <a:t>فَاصْبِرْ كَمَا صَبَرَ أُولُو الْعَزْمِ مِنَ الرُّسُلِ وَلَا تَسْتَعْجِلْ لَهُمْ</a:t>
            </a:r>
            <a:endParaRPr lang="tr-TR" dirty="0"/>
          </a:p>
          <a:p>
            <a:r>
              <a:rPr lang="tr-TR" dirty="0"/>
              <a:t>“(Ey Muhammed!) O hâlde, yüksek azim sahibi peygamberlerin sabretmesi gibi sabret, onlar için acele etme.” (</a:t>
            </a:r>
            <a:r>
              <a:rPr lang="tr-TR" dirty="0" err="1"/>
              <a:t>Ahkâf</a:t>
            </a:r>
            <a:r>
              <a:rPr lang="tr-TR" dirty="0"/>
              <a:t>, 46/35</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13</a:t>
            </a:fld>
            <a:endParaRPr lang="tr-TR"/>
          </a:p>
        </p:txBody>
      </p:sp>
    </p:spTree>
    <p:extLst>
      <p:ext uri="{BB962C8B-B14F-4D97-AF65-F5344CB8AC3E}">
        <p14:creationId xmlns:p14="http://schemas.microsoft.com/office/powerpoint/2010/main" val="360268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4. Nübüvvette </a:t>
            </a:r>
            <a:r>
              <a:rPr lang="tr-TR" dirty="0" err="1"/>
              <a:t>Tafdil</a:t>
            </a:r>
            <a:endParaRPr lang="tr-TR" dirty="0"/>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a:normAutofit/>
          </a:bodyPr>
          <a:lstStyle/>
          <a:p>
            <a:r>
              <a:rPr lang="tr-TR" b="1" dirty="0" err="1">
                <a:solidFill>
                  <a:srgbClr val="C00000"/>
                </a:solidFill>
              </a:rPr>
              <a:t>Tafdilin</a:t>
            </a:r>
            <a:r>
              <a:rPr lang="tr-TR" b="1" dirty="0">
                <a:solidFill>
                  <a:srgbClr val="C00000"/>
                </a:solidFill>
              </a:rPr>
              <a:t> olduğunu savunanlara göre </a:t>
            </a:r>
            <a:r>
              <a:rPr lang="tr-TR" b="1" dirty="0" err="1">
                <a:solidFill>
                  <a:srgbClr val="C00000"/>
                </a:solidFill>
              </a:rPr>
              <a:t>tafdilin</a:t>
            </a:r>
            <a:r>
              <a:rPr lang="tr-TR" b="1" dirty="0">
                <a:solidFill>
                  <a:srgbClr val="C00000"/>
                </a:solidFill>
              </a:rPr>
              <a:t> sebepleri şunlardır:</a:t>
            </a:r>
          </a:p>
          <a:p>
            <a:pPr lvl="0"/>
            <a:r>
              <a:rPr lang="tr-TR" dirty="0"/>
              <a:t>Peygamberlere verilen ayet ve mucizelerin daha çok ve meşhur olması</a:t>
            </a:r>
          </a:p>
          <a:p>
            <a:pPr lvl="0"/>
            <a:r>
              <a:rPr lang="tr-TR" dirty="0"/>
              <a:t>Ümmetlerinin çokluğu</a:t>
            </a:r>
          </a:p>
          <a:p>
            <a:pPr lvl="0"/>
            <a:r>
              <a:rPr lang="tr-TR" dirty="0"/>
              <a:t>Peygamberlerin zatlarındaki faziletleri.</a:t>
            </a:r>
          </a:p>
          <a:p>
            <a:pPr lvl="0"/>
            <a:r>
              <a:rPr lang="tr-TR" dirty="0"/>
              <a:t>Vahye muhatap olma şekilleri, </a:t>
            </a:r>
          </a:p>
          <a:p>
            <a:pPr lvl="0"/>
            <a:r>
              <a:rPr lang="tr-TR" dirty="0"/>
              <a:t>Görevlerinin süresi, </a:t>
            </a:r>
          </a:p>
          <a:p>
            <a:pPr lvl="0"/>
            <a:r>
              <a:rPr lang="tr-TR" dirty="0"/>
              <a:t>Bir bölgeye veya âlemlere mahsus olmaları, </a:t>
            </a:r>
          </a:p>
          <a:p>
            <a:pPr lvl="0"/>
            <a:r>
              <a:rPr lang="tr-TR" dirty="0"/>
              <a:t>Bir kısmına büyük kitaplar, bir kısmına </a:t>
            </a:r>
            <a:r>
              <a:rPr lang="tr-TR" dirty="0" err="1"/>
              <a:t>sahîfeler</a:t>
            </a:r>
            <a:r>
              <a:rPr lang="tr-TR" dirty="0"/>
              <a:t> verilmesi, </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14</a:t>
            </a:fld>
            <a:endParaRPr lang="tr-TR"/>
          </a:p>
        </p:txBody>
      </p:sp>
    </p:spTree>
    <p:extLst>
      <p:ext uri="{BB962C8B-B14F-4D97-AF65-F5344CB8AC3E}">
        <p14:creationId xmlns:p14="http://schemas.microsoft.com/office/powerpoint/2010/main" val="20368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E. NÜBÜVVETLE İLGİLİ TARTIŞMALAR</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1. Eleştiriler</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a:normAutofit fontScale="62500" lnSpcReduction="20000"/>
          </a:bodyPr>
          <a:lstStyle/>
          <a:p>
            <a:r>
              <a:rPr lang="tr-TR" dirty="0"/>
              <a:t>Nübüvvete gerek önceki dönemlerde gerekse sonraki dönemlerde değişik eleştiriler getirilmiştir.</a:t>
            </a:r>
          </a:p>
          <a:p>
            <a:r>
              <a:rPr lang="tr-TR" b="1" dirty="0">
                <a:solidFill>
                  <a:srgbClr val="C00000"/>
                </a:solidFill>
              </a:rPr>
              <a:t>1.1) Klasik Eleştiriler</a:t>
            </a:r>
          </a:p>
          <a:p>
            <a:r>
              <a:rPr lang="tr-TR" dirty="0"/>
              <a:t>Klasik dönemde </a:t>
            </a:r>
            <a:r>
              <a:rPr lang="tr-TR" dirty="0" err="1"/>
              <a:t>Berâhime</a:t>
            </a:r>
            <a:r>
              <a:rPr lang="tr-TR" dirty="0"/>
              <a:t> ve </a:t>
            </a:r>
            <a:r>
              <a:rPr lang="tr-TR" dirty="0" err="1"/>
              <a:t>Sümeniyye</a:t>
            </a:r>
            <a:r>
              <a:rPr lang="tr-TR" dirty="0"/>
              <a:t> gibi gruplar peygamberliğin gereksiz olduğu noktasında eleştiriler getirmişlerdir.</a:t>
            </a:r>
          </a:p>
          <a:p>
            <a:r>
              <a:rPr lang="tr-TR" dirty="0" err="1"/>
              <a:t>Berâhime</a:t>
            </a:r>
            <a:r>
              <a:rPr lang="tr-TR" dirty="0"/>
              <a:t> aklı yeterli görüş nübüvvetin gerekli olmadığın savunmuştur.</a:t>
            </a:r>
          </a:p>
          <a:p>
            <a:r>
              <a:rPr lang="tr-TR" dirty="0" err="1">
                <a:solidFill>
                  <a:srgbClr val="C00000"/>
                </a:solidFill>
              </a:rPr>
              <a:t>Berahime’nin</a:t>
            </a:r>
            <a:r>
              <a:rPr lang="tr-TR" dirty="0">
                <a:solidFill>
                  <a:srgbClr val="C00000"/>
                </a:solidFill>
              </a:rPr>
              <a:t> Eleştirileri</a:t>
            </a:r>
          </a:p>
          <a:p>
            <a:r>
              <a:rPr lang="tr-TR" dirty="0"/>
              <a:t>a) Akıl hakikat için yeterli olup peygamberliğe ihtiyaç yoktur. Peygamberin getirdiği ya aklidir ya akla muhaliftir. Akla uygunsa peygambere gerek yoktur, akla muhalifse zaten onun reddedilmesi gerekir.</a:t>
            </a:r>
          </a:p>
          <a:p>
            <a:r>
              <a:rPr lang="tr-TR" dirty="0"/>
              <a:t>b) Mucizelerin peygamberliği ispatlama özelliği söz konusu değildir. Çünkü onları diğer olaylardan ayırmak mümkün değildir bu nedenle peygamberliğin kanıtlanması mümkün değildir.</a:t>
            </a:r>
          </a:p>
          <a:p>
            <a:r>
              <a:rPr lang="tr-TR" dirty="0"/>
              <a:t>c) Peygamberlerin bildirmiş olduğu ibadetlerin insanlığa faydası yoktur. Çünkü namaz, </a:t>
            </a:r>
            <a:r>
              <a:rPr lang="tr-TR" dirty="0" err="1"/>
              <a:t>güsul</a:t>
            </a:r>
            <a:r>
              <a:rPr lang="tr-TR" dirty="0"/>
              <a:t>, hac gibi ibadetleri aklın anlamsız ve çirkin bulması söz konusudur. Aklın çirkin bulduğu şeyleri peygamberler neden bildirir.</a:t>
            </a:r>
          </a:p>
          <a:p>
            <a:r>
              <a:rPr lang="tr-TR" dirty="0"/>
              <a:t>d) Peygamberler de diğer insanlarla aynı cinsten olup onları diğer insanlardan ayırmak, üstün tutmak zulümdür.</a:t>
            </a:r>
          </a:p>
          <a:p>
            <a:endParaRPr lang="tr-TR" dirty="0"/>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15</a:t>
            </a:fld>
            <a:endParaRPr lang="tr-TR"/>
          </a:p>
        </p:txBody>
      </p:sp>
    </p:spTree>
    <p:extLst>
      <p:ext uri="{BB962C8B-B14F-4D97-AF65-F5344CB8AC3E}">
        <p14:creationId xmlns:p14="http://schemas.microsoft.com/office/powerpoint/2010/main" val="177101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E. NÜBÜVVETLE İLGİLİ TARTIŞMALAR</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1. Eleştiriler</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a:normAutofit lnSpcReduction="10000"/>
          </a:bodyPr>
          <a:lstStyle/>
          <a:p>
            <a:r>
              <a:rPr lang="tr-TR" b="1" dirty="0">
                <a:solidFill>
                  <a:srgbClr val="C00000"/>
                </a:solidFill>
              </a:rPr>
              <a:t>1.2) </a:t>
            </a:r>
            <a:r>
              <a:rPr lang="tr-TR" b="1" dirty="0" err="1">
                <a:solidFill>
                  <a:srgbClr val="C00000"/>
                </a:solidFill>
              </a:rPr>
              <a:t>Deistik</a:t>
            </a:r>
            <a:r>
              <a:rPr lang="tr-TR" b="1" dirty="0">
                <a:solidFill>
                  <a:srgbClr val="C00000"/>
                </a:solidFill>
              </a:rPr>
              <a:t> Eleştiriler</a:t>
            </a:r>
          </a:p>
          <a:p>
            <a:r>
              <a:rPr lang="tr-TR" dirty="0"/>
              <a:t>Tarihteki peygamberin gereksiz olduğu noktasındaki fikirler modern dünyada deist söylem olarak tanımlanmıştır.</a:t>
            </a:r>
          </a:p>
          <a:p>
            <a:r>
              <a:rPr lang="tr-TR" dirty="0" err="1">
                <a:solidFill>
                  <a:srgbClr val="C00000"/>
                </a:solidFill>
              </a:rPr>
              <a:t>Deistlik</a:t>
            </a:r>
            <a:r>
              <a:rPr lang="tr-TR" dirty="0">
                <a:solidFill>
                  <a:srgbClr val="C00000"/>
                </a:solidFill>
              </a:rPr>
              <a:t> Tutum</a:t>
            </a:r>
          </a:p>
          <a:p>
            <a:r>
              <a:rPr lang="tr-TR" dirty="0"/>
              <a:t>Tanrı'nın evreni yaratıp bu yaratmadan sonra herhangi bir müdahalede bulunmadığının ve ilahi vahyi </a:t>
            </a:r>
            <a:r>
              <a:rPr lang="tr-TR" dirty="0" err="1"/>
              <a:t>reddeip</a:t>
            </a:r>
            <a:r>
              <a:rPr lang="tr-TR" dirty="0"/>
              <a:t> ahlaki ve dini açıdan doğru bir yaşamı, sadece insan aklının sunabileceğine savunan tutumdur.</a:t>
            </a:r>
          </a:p>
          <a:p>
            <a:r>
              <a:rPr lang="tr-TR" dirty="0"/>
              <a:t>Deizm 17. yüzyılın sonlarında İngiltere’de ortaya çıkıp Avrupa’ya yayılmıştır. </a:t>
            </a:r>
          </a:p>
          <a:p>
            <a:endParaRPr lang="tr-TR" dirty="0"/>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16</a:t>
            </a:fld>
            <a:endParaRPr lang="tr-TR"/>
          </a:p>
        </p:txBody>
      </p:sp>
    </p:spTree>
    <p:extLst>
      <p:ext uri="{BB962C8B-B14F-4D97-AF65-F5344CB8AC3E}">
        <p14:creationId xmlns:p14="http://schemas.microsoft.com/office/powerpoint/2010/main" val="1009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E. NÜBÜVVETLE İLGİLİ TARTIŞMALAR</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1. Eleştiriler</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numCol="2">
            <a:normAutofit fontScale="92500" lnSpcReduction="20000"/>
          </a:bodyPr>
          <a:lstStyle/>
          <a:p>
            <a:r>
              <a:rPr lang="tr-TR" b="1" dirty="0">
                <a:solidFill>
                  <a:srgbClr val="C00000"/>
                </a:solidFill>
              </a:rPr>
              <a:t>1.2. </a:t>
            </a:r>
            <a:r>
              <a:rPr lang="tr-TR" b="1" dirty="0" err="1">
                <a:solidFill>
                  <a:srgbClr val="C00000"/>
                </a:solidFill>
              </a:rPr>
              <a:t>Deistik</a:t>
            </a:r>
            <a:r>
              <a:rPr lang="tr-TR" b="1" dirty="0">
                <a:solidFill>
                  <a:srgbClr val="C00000"/>
                </a:solidFill>
              </a:rPr>
              <a:t> Eleştiriler</a:t>
            </a:r>
          </a:p>
          <a:p>
            <a:r>
              <a:rPr lang="tr-TR" dirty="0">
                <a:solidFill>
                  <a:srgbClr val="C00000"/>
                </a:solidFill>
              </a:rPr>
              <a:t>Deizme İten Sebepler</a:t>
            </a:r>
          </a:p>
          <a:p>
            <a:r>
              <a:rPr lang="tr-TR" b="1" dirty="0"/>
              <a:t> </a:t>
            </a:r>
            <a:r>
              <a:rPr lang="tr-TR" u="sng" dirty="0"/>
              <a:t>A. Hıristiyan Teolojisinden Kaynaklanan Sebepler</a:t>
            </a:r>
          </a:p>
          <a:p>
            <a:r>
              <a:rPr lang="tr-TR" dirty="0"/>
              <a:t>1)	Teslis inancı</a:t>
            </a:r>
          </a:p>
          <a:p>
            <a:r>
              <a:rPr lang="tr-TR" dirty="0"/>
              <a:t>2)	Hıristiyanlığın Mucizeler Ve Sırlar Dinine Dönüşmesi</a:t>
            </a:r>
          </a:p>
          <a:p>
            <a:r>
              <a:rPr lang="tr-TR" dirty="0"/>
              <a:t>3)	Hıristiyanlıkta Din Adamlarının Konumu</a:t>
            </a:r>
          </a:p>
          <a:p>
            <a:r>
              <a:rPr lang="tr-TR" dirty="0"/>
              <a:t>4)	Hıristiyan din adamlarının baskıları </a:t>
            </a:r>
          </a:p>
          <a:p>
            <a:r>
              <a:rPr lang="tr-TR" dirty="0"/>
              <a:t>B. Hıristiyanlıkta Dünya Ahiret Dengesinin Kurulamaması</a:t>
            </a:r>
          </a:p>
          <a:p>
            <a:r>
              <a:rPr lang="tr-TR" dirty="0"/>
              <a:t>C. Bilgi Felsefesinde Değişim</a:t>
            </a:r>
          </a:p>
          <a:p>
            <a:pPr lvl="0"/>
            <a:r>
              <a:rPr lang="tr-TR" u="sng" dirty="0"/>
              <a:t>D. Din-Bilim Çatışması</a:t>
            </a:r>
          </a:p>
          <a:p>
            <a:pPr lvl="1"/>
            <a:r>
              <a:rPr lang="tr-TR" dirty="0"/>
              <a:t>1) Hıristiyan Teolojisi ve Bilim</a:t>
            </a:r>
          </a:p>
          <a:p>
            <a:pPr lvl="1"/>
            <a:r>
              <a:rPr lang="tr-TR" dirty="0"/>
              <a:t>2) </a:t>
            </a:r>
            <a:r>
              <a:rPr lang="tr-TR" dirty="0" err="1"/>
              <a:t>Amaçsal</a:t>
            </a:r>
            <a:r>
              <a:rPr lang="tr-TR" dirty="0"/>
              <a:t> Yorumlarla </a:t>
            </a:r>
            <a:r>
              <a:rPr lang="tr-TR" dirty="0" err="1"/>
              <a:t>Nedensel</a:t>
            </a:r>
            <a:r>
              <a:rPr lang="tr-TR" dirty="0"/>
              <a:t> Yorumların Çatışması</a:t>
            </a:r>
          </a:p>
          <a:p>
            <a:pPr lvl="1"/>
            <a:r>
              <a:rPr lang="tr-TR" dirty="0"/>
              <a:t>3) Modern </a:t>
            </a:r>
            <a:r>
              <a:rPr lang="tr-TR" dirty="0" err="1"/>
              <a:t>Bilmin</a:t>
            </a:r>
            <a:r>
              <a:rPr lang="tr-TR" dirty="0"/>
              <a:t> Bazı Hıristiyan İnançlarını Geçersiz Kılması</a:t>
            </a:r>
          </a:p>
          <a:p>
            <a:pPr lvl="1"/>
            <a:r>
              <a:rPr lang="tr-TR" dirty="0"/>
              <a:t>4) Bilim Adamlarına Uygulanan Baskılar</a:t>
            </a:r>
          </a:p>
          <a:p>
            <a:pPr lvl="0"/>
            <a:r>
              <a:rPr lang="tr-TR" dirty="0"/>
              <a:t>E. Dünyevileşme</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17</a:t>
            </a:fld>
            <a:endParaRPr lang="tr-TR"/>
          </a:p>
        </p:txBody>
      </p:sp>
    </p:spTree>
    <p:extLst>
      <p:ext uri="{BB962C8B-B14F-4D97-AF65-F5344CB8AC3E}">
        <p14:creationId xmlns:p14="http://schemas.microsoft.com/office/powerpoint/2010/main" val="39182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365125"/>
            <a:ext cx="10515600" cy="1325563"/>
          </a:xfrm>
        </p:spPr>
        <p:txBody>
          <a:bodyPr/>
          <a:lstStyle/>
          <a:p>
            <a:pPr algn="ctr"/>
            <a:r>
              <a:rPr lang="tr-TR" b="1" i="1" u="sng" dirty="0"/>
              <a:t>E. NÜBÜVVETLE İLGİLİ TARTIŞMALAR</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1. Eleştiriler</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numCol="1">
            <a:normAutofit lnSpcReduction="10000"/>
          </a:bodyPr>
          <a:lstStyle/>
          <a:p>
            <a:r>
              <a:rPr lang="tr-TR" b="1" dirty="0">
                <a:solidFill>
                  <a:srgbClr val="C00000"/>
                </a:solidFill>
              </a:rPr>
              <a:t>1.2. </a:t>
            </a:r>
            <a:r>
              <a:rPr lang="tr-TR" b="1" dirty="0" err="1">
                <a:solidFill>
                  <a:srgbClr val="C00000"/>
                </a:solidFill>
              </a:rPr>
              <a:t>Deistik</a:t>
            </a:r>
            <a:r>
              <a:rPr lang="tr-TR" b="1" dirty="0">
                <a:solidFill>
                  <a:srgbClr val="C00000"/>
                </a:solidFill>
              </a:rPr>
              <a:t> Eleştiriler</a:t>
            </a:r>
          </a:p>
          <a:p>
            <a:r>
              <a:rPr lang="tr-TR" dirty="0">
                <a:solidFill>
                  <a:srgbClr val="C00000"/>
                </a:solidFill>
              </a:rPr>
              <a:t>Deizmin Peygamberliğe Eleştirileri</a:t>
            </a:r>
          </a:p>
          <a:p>
            <a:r>
              <a:rPr lang="tr-TR" dirty="0"/>
              <a:t>1) Tek rehber akıl olduğunda insan peygambere ihtiyaç duymadan Tanrı’yı ve hakikati </a:t>
            </a:r>
            <a:r>
              <a:rPr lang="tr-TR" dirty="0" err="1"/>
              <a:t>bulabiir</a:t>
            </a:r>
            <a:r>
              <a:rPr lang="tr-TR" dirty="0"/>
              <a:t>.</a:t>
            </a:r>
          </a:p>
          <a:p>
            <a:r>
              <a:rPr lang="tr-TR" dirty="0"/>
              <a:t>2) Dinin akılla açıklanamayan bir tarafı olmadığından vahye ihtiyaç yoktur.</a:t>
            </a:r>
          </a:p>
          <a:p>
            <a:r>
              <a:rPr lang="tr-TR" dirty="0"/>
              <a:t>3) Tanrı insanlarla ilişki halinde olmadığından ibadet, dua gibi olgular kabul edilemez.</a:t>
            </a:r>
          </a:p>
          <a:p>
            <a:r>
              <a:rPr lang="tr-TR" dirty="0"/>
              <a:t>4) Tanrı aleme müdahale etmediğinden nübüvvet, mucize, ahiret gibi olgular reddedilmelidir.</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18</a:t>
            </a:fld>
            <a:endParaRPr lang="tr-TR"/>
          </a:p>
        </p:txBody>
      </p:sp>
    </p:spTree>
    <p:extLst>
      <p:ext uri="{BB962C8B-B14F-4D97-AF65-F5344CB8AC3E}">
        <p14:creationId xmlns:p14="http://schemas.microsoft.com/office/powerpoint/2010/main" val="276435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E. NÜBÜVVETLE İLGİLİ TARTIŞMALAR</a:t>
            </a:r>
            <a:endParaRPr lang="tr-TR" b="1" i="1" dirty="0"/>
          </a:p>
        </p:txBody>
      </p:sp>
      <p:sp>
        <p:nvSpPr>
          <p:cNvPr id="5" name="Metin Yer Tutucusu 4"/>
          <p:cNvSpPr>
            <a:spLocks noGrp="1"/>
          </p:cNvSpPr>
          <p:nvPr>
            <p:ph type="body" idx="1"/>
          </p:nvPr>
        </p:nvSpPr>
        <p:spPr>
          <a:xfrm>
            <a:off x="839788" y="1514476"/>
            <a:ext cx="10515600" cy="657225"/>
          </a:xfrm>
        </p:spPr>
        <p:txBody>
          <a:bodyPr anchor="t">
            <a:normAutofit/>
          </a:bodyPr>
          <a:lstStyle/>
          <a:p>
            <a:pPr algn="ctr"/>
            <a:r>
              <a:rPr lang="tr-TR" dirty="0"/>
              <a:t>2. Nübüvvetin İspatı (</a:t>
            </a:r>
            <a:r>
              <a:rPr lang="tr-TR" dirty="0" err="1"/>
              <a:t>Delailü’n-Nübüvve</a:t>
            </a:r>
            <a:r>
              <a:rPr lang="tr-TR" dirty="0"/>
              <a:t>)</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171702"/>
            <a:ext cx="10515601" cy="4184648"/>
          </a:xfrm>
        </p:spPr>
        <p:txBody>
          <a:bodyPr numCol="1">
            <a:normAutofit fontScale="77500" lnSpcReduction="20000"/>
          </a:bodyPr>
          <a:lstStyle/>
          <a:p>
            <a:r>
              <a:rPr lang="tr-TR" dirty="0"/>
              <a:t>Kelam ilminde nübüvvetin ispatı noktasında çalışmalar yapılmıştır. Bu çalışmalar şu başlıklar altında düşünülmüştür: </a:t>
            </a:r>
            <a:r>
              <a:rPr lang="tr-TR" dirty="0" err="1"/>
              <a:t>Delâil</a:t>
            </a:r>
            <a:r>
              <a:rPr lang="tr-TR" dirty="0"/>
              <a:t>, alâmet, </a:t>
            </a:r>
            <a:r>
              <a:rPr lang="tr-TR" dirty="0" err="1"/>
              <a:t>isbâtu’n-nübüvve</a:t>
            </a:r>
            <a:r>
              <a:rPr lang="tr-TR" dirty="0"/>
              <a:t>, </a:t>
            </a:r>
            <a:r>
              <a:rPr lang="tr-TR" dirty="0" err="1"/>
              <a:t>tesbîtü</a:t>
            </a:r>
            <a:r>
              <a:rPr lang="tr-TR" dirty="0"/>
              <a:t> </a:t>
            </a:r>
            <a:r>
              <a:rPr lang="tr-TR" dirty="0" err="1"/>
              <a:t>delâili’n-nübüvve</a:t>
            </a:r>
            <a:r>
              <a:rPr lang="tr-TR" dirty="0"/>
              <a:t> ve </a:t>
            </a:r>
            <a:r>
              <a:rPr lang="tr-TR" dirty="0" err="1"/>
              <a:t>a’lâmü’n-nübüvve</a:t>
            </a:r>
            <a:r>
              <a:rPr lang="tr-TR" dirty="0"/>
              <a:t>, </a:t>
            </a:r>
            <a:r>
              <a:rPr lang="tr-TR" dirty="0" err="1"/>
              <a:t>şevâhidü’n-nübüvve</a:t>
            </a:r>
            <a:r>
              <a:rPr lang="tr-TR" dirty="0"/>
              <a:t> </a:t>
            </a:r>
          </a:p>
          <a:p>
            <a:r>
              <a:rPr lang="tr-TR" dirty="0" err="1">
                <a:solidFill>
                  <a:srgbClr val="C00000"/>
                </a:solidFill>
              </a:rPr>
              <a:t>Kelam’da</a:t>
            </a:r>
            <a:r>
              <a:rPr lang="tr-TR" dirty="0">
                <a:solidFill>
                  <a:srgbClr val="C00000"/>
                </a:solidFill>
              </a:rPr>
              <a:t> nübüvvetin ispatı iki yönden yapılmıştır:</a:t>
            </a:r>
          </a:p>
          <a:p>
            <a:r>
              <a:rPr lang="tr-TR" dirty="0"/>
              <a:t>1) Peygamberlerin mucizeleri: Kelam alimlerin çoğunluğu nübüvvet ispatı için mucizeyi esas kabul etmişlerdir.</a:t>
            </a:r>
          </a:p>
          <a:p>
            <a:r>
              <a:rPr lang="tr-TR" dirty="0"/>
              <a:t>2) Peygamberlerin şahsiyeti, ahlakı, yaşantısı: Mucize her ne kadar temel ispat delili olarak düşünülse de akli delil olarak ifade edilebilecek peygamberlerin ahlaki özelliği de temel bir delil olarak değerlendirilmiştir.</a:t>
            </a:r>
          </a:p>
          <a:p>
            <a:r>
              <a:rPr lang="tr-TR" dirty="0"/>
              <a:t>Kelam alimleri Hz. Muhammed nübüvveti üzerinden nübüvvetin ispatıyla ilgilenmişlerdir. Özellikle başlangıçta </a:t>
            </a:r>
            <a:r>
              <a:rPr lang="tr-TR" dirty="0" err="1"/>
              <a:t>Mu’tezili</a:t>
            </a:r>
            <a:r>
              <a:rPr lang="tr-TR" dirty="0"/>
              <a:t> alimler tarafından akli ve nakli deliller ortaya koymak suretiyle yapılan bu uğraş neticesinde günümüze ulaşan eserlerin birkaçı şunlardır:</a:t>
            </a:r>
          </a:p>
          <a:p>
            <a:r>
              <a:rPr lang="tr-TR" dirty="0" err="1"/>
              <a:t>Câhız’ın</a:t>
            </a:r>
            <a:r>
              <a:rPr lang="tr-TR" dirty="0"/>
              <a:t> (v. 255/869) </a:t>
            </a:r>
            <a:r>
              <a:rPr lang="tr-TR" dirty="0" err="1"/>
              <a:t>Hucecü’n-Nübüvve</a:t>
            </a:r>
            <a:r>
              <a:rPr lang="tr-TR" dirty="0"/>
              <a:t>’; </a:t>
            </a:r>
            <a:r>
              <a:rPr lang="tr-TR" dirty="0" err="1"/>
              <a:t>Kâdî</a:t>
            </a:r>
            <a:r>
              <a:rPr lang="tr-TR" dirty="0"/>
              <a:t> </a:t>
            </a:r>
            <a:r>
              <a:rPr lang="tr-TR" dirty="0" err="1"/>
              <a:t>Abdülcebbâr’ın</a:t>
            </a:r>
            <a:r>
              <a:rPr lang="tr-TR" dirty="0"/>
              <a:t> (v. 415/1025) </a:t>
            </a:r>
            <a:r>
              <a:rPr lang="tr-TR" dirty="0" err="1"/>
              <a:t>Tesbîtü</a:t>
            </a:r>
            <a:r>
              <a:rPr lang="tr-TR" dirty="0"/>
              <a:t> </a:t>
            </a:r>
            <a:r>
              <a:rPr lang="tr-TR" dirty="0" err="1"/>
              <a:t>Delâili’n-Nübüvve</a:t>
            </a:r>
            <a:endParaRPr lang="tr-TR" dirty="0"/>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19</a:t>
            </a:fld>
            <a:endParaRPr lang="tr-TR"/>
          </a:p>
        </p:txBody>
      </p:sp>
    </p:spTree>
    <p:extLst>
      <p:ext uri="{BB962C8B-B14F-4D97-AF65-F5344CB8AC3E}">
        <p14:creationId xmlns:p14="http://schemas.microsoft.com/office/powerpoint/2010/main" val="415221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1. Evrenseldir (Nübüvvetin Evrenselliği)</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8" y="2338388"/>
            <a:ext cx="10515600" cy="3851275"/>
          </a:xfrm>
        </p:spPr>
        <p:txBody>
          <a:bodyPr>
            <a:normAutofit lnSpcReduction="10000"/>
          </a:bodyPr>
          <a:lstStyle/>
          <a:p>
            <a:pPr lvl="0"/>
            <a:r>
              <a:rPr lang="tr-TR" dirty="0"/>
              <a:t>Peygamberlik bütün insanlığın ortak değeridir. </a:t>
            </a:r>
          </a:p>
          <a:p>
            <a:pPr lvl="0"/>
            <a:r>
              <a:rPr lang="tr-TR" dirty="0"/>
              <a:t>Peygamberler evrensel tebliği insanlara iletmişlerdir. </a:t>
            </a:r>
          </a:p>
          <a:p>
            <a:pPr lvl="0"/>
            <a:r>
              <a:rPr lang="tr-TR" dirty="0"/>
              <a:t>Bütün peygamberler teşbihin taneleri gibidir. </a:t>
            </a:r>
          </a:p>
          <a:p>
            <a:r>
              <a:rPr lang="ar-SA" b="1" dirty="0"/>
              <a:t>أَنَا أَوْلَى النَّاسِ بِعِيسَى ابْنِ مَرْيَمَ فِي الدُّنْيَا وَالْآخِرَةِ وَالْأَنْبِيَاءُ إِخْوَةٌ لِعَلَّاتٍ أُمَّهَاتُهُمْ شَتَّى وَدِينُهُمْ وَاحِدٌ</a:t>
            </a:r>
            <a:endParaRPr lang="tr-TR" dirty="0"/>
          </a:p>
          <a:p>
            <a:r>
              <a:rPr lang="tr-TR" dirty="0"/>
              <a:t>Ben Meryem oğlu İsa'ya </a:t>
            </a:r>
            <a:r>
              <a:rPr lang="tr-TR" dirty="0" err="1"/>
              <a:t>dünyâ</a:t>
            </a:r>
            <a:r>
              <a:rPr lang="tr-TR" dirty="0"/>
              <a:t> ve </a:t>
            </a:r>
            <a:r>
              <a:rPr lang="tr-TR" dirty="0" err="1"/>
              <a:t>âhirette</a:t>
            </a:r>
            <a:r>
              <a:rPr lang="tr-TR" dirty="0"/>
              <a:t> insanların en yakınıyım. Esasen peygamberler babaları bir kardeştirler, anaları ayrı ayrıdır, </a:t>
            </a:r>
            <a:r>
              <a:rPr lang="tr-TR" dirty="0" err="1"/>
              <a:t>dînleri</a:t>
            </a:r>
            <a:r>
              <a:rPr lang="tr-TR" dirty="0"/>
              <a:t> birdir. (Buhari, Enbiya 50)</a:t>
            </a:r>
          </a:p>
          <a:p>
            <a:pPr lvl="0"/>
            <a:r>
              <a:rPr lang="tr-TR" dirty="0"/>
              <a:t>Nübüvvetin evrenselliği şu alanlarda görülür:</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2</a:t>
            </a:fld>
            <a:endParaRPr lang="tr-TR"/>
          </a:p>
        </p:txBody>
      </p:sp>
    </p:spTree>
    <p:extLst>
      <p:ext uri="{BB962C8B-B14F-4D97-AF65-F5344CB8AC3E}">
        <p14:creationId xmlns:p14="http://schemas.microsoft.com/office/powerpoint/2010/main" val="149548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1. Evrenseldir (Nübüvvetin Evrenselliği)</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8" y="2338388"/>
            <a:ext cx="10515600" cy="3851275"/>
          </a:xfrm>
        </p:spPr>
        <p:txBody>
          <a:bodyPr>
            <a:normAutofit fontScale="77500" lnSpcReduction="20000"/>
          </a:bodyPr>
          <a:lstStyle/>
          <a:p>
            <a:r>
              <a:rPr lang="tr-TR" dirty="0"/>
              <a:t>Nübüvvetin evrenselliği şu alanlarda görülür:</a:t>
            </a:r>
          </a:p>
          <a:p>
            <a:r>
              <a:rPr lang="tr-TR" b="1" dirty="0">
                <a:solidFill>
                  <a:srgbClr val="C00000"/>
                </a:solidFill>
              </a:rPr>
              <a:t>a) Bütün peygamberler vahiy almıştır.</a:t>
            </a:r>
          </a:p>
          <a:p>
            <a:pPr lvl="0"/>
            <a:r>
              <a:rPr lang="tr-TR" dirty="0"/>
              <a:t>Vahiy peygamberler arasında ortaktır. </a:t>
            </a:r>
          </a:p>
          <a:p>
            <a:r>
              <a:rPr lang="ar-SA" b="1" dirty="0"/>
              <a:t>إِنَّا أَوْحَيْنَا إِلَيْكَ كَمَا أَوْحَيْنَا إِلَى نُوحٍ وَالنَّبِيِّينَ مِنْ بَعْدِهِ وَأَوْحَيْنَا إِلَى إِبْرَاهِيمَ وَإِسْمَاعِيلَ وَإِسْحَاقَ وَيَعْقُوبَ وَالْأَسْبَاطِ وَعِيسَى وَأَيُّوبَ وَيُونُسَ وَهَارُونَ وَسُلَيْمَانَ وَآتَيْنَا دَاوُودَ زَبُورًا</a:t>
            </a:r>
            <a:endParaRPr lang="tr-TR" dirty="0"/>
          </a:p>
          <a:p>
            <a:r>
              <a:rPr lang="tr-TR" dirty="0"/>
              <a:t>Biz Nuh'a ve ondan sonraki peygamberlere </a:t>
            </a:r>
            <a:r>
              <a:rPr lang="tr-TR" dirty="0" err="1"/>
              <a:t>vahyettiğimiz</a:t>
            </a:r>
            <a:r>
              <a:rPr lang="tr-TR" dirty="0"/>
              <a:t> gibi sana da </a:t>
            </a:r>
            <a:r>
              <a:rPr lang="tr-TR" dirty="0" err="1"/>
              <a:t>vahyettik</a:t>
            </a:r>
            <a:r>
              <a:rPr lang="tr-TR" dirty="0"/>
              <a:t>. Ve (nitekim) İbrahim'e, İsmail'e, İshak'a, </a:t>
            </a:r>
            <a:r>
              <a:rPr lang="tr-TR" dirty="0" err="1"/>
              <a:t>Yakub'a</a:t>
            </a:r>
            <a:r>
              <a:rPr lang="tr-TR" dirty="0"/>
              <a:t>, torunlara, İsa'ya, </a:t>
            </a:r>
            <a:r>
              <a:rPr lang="tr-TR" dirty="0" err="1"/>
              <a:t>Eyyûb'e</a:t>
            </a:r>
            <a:r>
              <a:rPr lang="tr-TR" dirty="0"/>
              <a:t>, Yunus'a, Harun'a ve Süleyman'a </a:t>
            </a:r>
            <a:r>
              <a:rPr lang="tr-TR" dirty="0" err="1"/>
              <a:t>vahyettik</a:t>
            </a:r>
            <a:r>
              <a:rPr lang="tr-TR" dirty="0"/>
              <a:t>. Davud'a da </a:t>
            </a:r>
            <a:r>
              <a:rPr lang="tr-TR" dirty="0" err="1"/>
              <a:t>Zebûr'u</a:t>
            </a:r>
            <a:r>
              <a:rPr lang="tr-TR" dirty="0"/>
              <a:t> verdik. (Nisa 4/163)</a:t>
            </a:r>
          </a:p>
          <a:p>
            <a:r>
              <a:rPr lang="tr-TR" b="1" dirty="0">
                <a:solidFill>
                  <a:srgbClr val="C00000"/>
                </a:solidFill>
              </a:rPr>
              <a:t>b) </a:t>
            </a:r>
            <a:r>
              <a:rPr lang="tr-TR" b="1" dirty="0" err="1">
                <a:solidFill>
                  <a:srgbClr val="C00000"/>
                </a:solidFill>
              </a:rPr>
              <a:t>Tevhid</a:t>
            </a:r>
            <a:r>
              <a:rPr lang="tr-TR" b="1" dirty="0">
                <a:solidFill>
                  <a:srgbClr val="C00000"/>
                </a:solidFill>
              </a:rPr>
              <a:t> inancı temel akide olarak zikredilir. </a:t>
            </a:r>
          </a:p>
          <a:p>
            <a:r>
              <a:rPr lang="ar-SA" b="1" dirty="0"/>
              <a:t> ذَلِكُمُ اللَّهُ رَبُّكُمْ لَا إِلَهَ إِلَّا هُوَ خَالِقُ كُلِّ شَيْءٍ فَاعْبُدُوهُ وَهُوَ عَلَى كُلِّ شَيْءٍ وَكِيلٌ</a:t>
            </a:r>
            <a:r>
              <a:rPr lang="ar-SA" dirty="0"/>
              <a:t> </a:t>
            </a:r>
            <a:endParaRPr lang="tr-TR" dirty="0"/>
          </a:p>
          <a:p>
            <a:r>
              <a:rPr lang="tr-TR" dirty="0"/>
              <a:t>“Rabbiniz Allah’tır. O’ndan başka ilâh yoktur. O, her şeyin yaratıcısıdır. Öyle ise O’na kulluk edin. Güvenilip dayanılacak tek varlık O’dur.”</a:t>
            </a:r>
          </a:p>
          <a:p>
            <a:endParaRPr lang="tr-TR" dirty="0"/>
          </a:p>
          <a:p>
            <a:pPr lvl="0"/>
            <a:endParaRPr lang="tr-TR" dirty="0"/>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3</a:t>
            </a:fld>
            <a:endParaRPr lang="tr-TR"/>
          </a:p>
        </p:txBody>
      </p:sp>
    </p:spTree>
    <p:extLst>
      <p:ext uri="{BB962C8B-B14F-4D97-AF65-F5344CB8AC3E}">
        <p14:creationId xmlns:p14="http://schemas.microsoft.com/office/powerpoint/2010/main" val="222603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1. Evrenseldir (Nübüvvetin Evrenselliği)</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8" y="2338388"/>
            <a:ext cx="5941156" cy="3851275"/>
          </a:xfrm>
        </p:spPr>
        <p:txBody>
          <a:bodyPr>
            <a:normAutofit fontScale="92500" lnSpcReduction="20000"/>
          </a:bodyPr>
          <a:lstStyle/>
          <a:p>
            <a:r>
              <a:rPr lang="tr-TR" b="1" dirty="0">
                <a:solidFill>
                  <a:srgbClr val="C00000"/>
                </a:solidFill>
              </a:rPr>
              <a:t>c) İbadet sadece Allah için yapılır. </a:t>
            </a:r>
          </a:p>
          <a:p>
            <a:r>
              <a:rPr lang="ar-SA" b="1" dirty="0"/>
              <a:t>وَلَقَدْ بَعَثْنَا فِي كُلِّ أُمَّةٍ رَسُولًا أَنِ اعْبُدُوا اللَّهَ وَاجْتَنِبُوا الطَّاغُوتَ</a:t>
            </a:r>
            <a:endParaRPr lang="tr-TR" dirty="0"/>
          </a:p>
          <a:p>
            <a:r>
              <a:rPr lang="tr-TR" dirty="0" err="1"/>
              <a:t>Andolsun</a:t>
            </a:r>
            <a:r>
              <a:rPr lang="tr-TR" dirty="0"/>
              <a:t> ki biz, "Allah'a kulluk edin ve </a:t>
            </a:r>
            <a:r>
              <a:rPr lang="tr-TR" dirty="0" err="1"/>
              <a:t>Tâğut'tan</a:t>
            </a:r>
            <a:r>
              <a:rPr lang="tr-TR" dirty="0"/>
              <a:t> sakının" diye (emretmeleri için) her ümmete bir peygamber gönderdik.</a:t>
            </a:r>
            <a:r>
              <a:rPr lang="tr-TR" b="1" dirty="0"/>
              <a:t> </a:t>
            </a:r>
            <a:r>
              <a:rPr lang="tr-TR" dirty="0"/>
              <a:t> (</a:t>
            </a:r>
            <a:r>
              <a:rPr lang="tr-TR" dirty="0" err="1"/>
              <a:t>Nahl</a:t>
            </a:r>
            <a:r>
              <a:rPr lang="tr-TR" dirty="0"/>
              <a:t> 16/36)</a:t>
            </a:r>
          </a:p>
          <a:p>
            <a:r>
              <a:rPr lang="tr-TR" dirty="0"/>
              <a:t>Soru: Farklı dil ve coğrafyaya sahip peygamberlerin nübüvveti diğer coğrafyalarda yaşayan ve farklı dillere sahip insanlar için nasıl evrensel olabilir. </a:t>
            </a:r>
          </a:p>
          <a:p>
            <a:endParaRPr lang="tr-TR" dirty="0"/>
          </a:p>
          <a:p>
            <a:pPr lvl="0"/>
            <a:endParaRPr lang="tr-TR" dirty="0"/>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4</a:t>
            </a:fld>
            <a:endParaRPr lang="tr-TR"/>
          </a:p>
        </p:txBody>
      </p:sp>
      <p:graphicFrame>
        <p:nvGraphicFramePr>
          <p:cNvPr id="8" name="Diyagram 7">
            <a:extLst>
              <a:ext uri="{FF2B5EF4-FFF2-40B4-BE49-F238E27FC236}">
                <a16:creationId xmlns:a16="http://schemas.microsoft.com/office/drawing/2014/main" id="{E1511976-48BE-4142-8BE8-DA879E757193}"/>
              </a:ext>
            </a:extLst>
          </p:cNvPr>
          <p:cNvGraphicFramePr/>
          <p:nvPr>
            <p:extLst>
              <p:ext uri="{D42A27DB-BD31-4B8C-83A1-F6EECF244321}">
                <p14:modId xmlns:p14="http://schemas.microsoft.com/office/powerpoint/2010/main" val="191238969"/>
              </p:ext>
            </p:extLst>
          </p:nvPr>
        </p:nvGraphicFramePr>
        <p:xfrm>
          <a:off x="6780944" y="2338388"/>
          <a:ext cx="5248618" cy="3637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54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2. </a:t>
            </a:r>
            <a:r>
              <a:rPr lang="tr-TR" dirty="0" err="1"/>
              <a:t>Vehbidir</a:t>
            </a:r>
            <a:r>
              <a:rPr lang="tr-TR" dirty="0"/>
              <a:t> (Nübüvvetin </a:t>
            </a:r>
            <a:r>
              <a:rPr lang="tr-TR" dirty="0" err="1"/>
              <a:t>Vehbiliği</a:t>
            </a:r>
            <a:r>
              <a:rPr lang="tr-TR" dirty="0"/>
              <a:t>)</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338388"/>
            <a:ext cx="10728913" cy="3851275"/>
          </a:xfrm>
        </p:spPr>
        <p:txBody>
          <a:bodyPr>
            <a:normAutofit fontScale="62500" lnSpcReduction="20000"/>
          </a:bodyPr>
          <a:lstStyle/>
          <a:p>
            <a:pPr lvl="0"/>
            <a:r>
              <a:rPr lang="tr-TR" dirty="0"/>
              <a:t>Nübüvvetin kendi ırklarına ait bir kurum olduğunu iddia eden topluluklar olmuştur. </a:t>
            </a:r>
          </a:p>
          <a:p>
            <a:pPr lvl="0"/>
            <a:r>
              <a:rPr lang="tr-TR" dirty="0"/>
              <a:t>Allah her topluma peygamber göndermiştir. </a:t>
            </a:r>
          </a:p>
          <a:p>
            <a:r>
              <a:rPr lang="ar-SA" b="1" dirty="0"/>
              <a:t>إِنَّا أَرْسَلْنَاكَ بِالْحَقِّ بَشِيرًا وَنَذِيرًا وَإِنْ مِنْ أُمَّةٍ إِلَّا خَلَا فِيهَا نَذِيرٌ</a:t>
            </a:r>
            <a:endParaRPr lang="tr-TR" dirty="0"/>
          </a:p>
          <a:p>
            <a:r>
              <a:rPr lang="tr-TR" dirty="0"/>
              <a:t>Biz seni müjdeleyici ve uyarıcı olarak hak ile gönderdik. Her millet için mutlaka bir uyarıcı (peygamber) bulunmuştur.  (</a:t>
            </a:r>
            <a:r>
              <a:rPr lang="tr-TR" dirty="0" err="1"/>
              <a:t>Fatır</a:t>
            </a:r>
            <a:r>
              <a:rPr lang="tr-TR" dirty="0"/>
              <a:t> 35/24)</a:t>
            </a:r>
          </a:p>
          <a:p>
            <a:pPr lvl="0"/>
            <a:r>
              <a:rPr lang="tr-TR" dirty="0"/>
              <a:t>Peygamberlik </a:t>
            </a:r>
            <a:r>
              <a:rPr lang="tr-TR" dirty="0" err="1"/>
              <a:t>vehbidir</a:t>
            </a:r>
            <a:r>
              <a:rPr lang="tr-TR" dirty="0"/>
              <a:t>.</a:t>
            </a:r>
          </a:p>
          <a:p>
            <a:r>
              <a:rPr lang="ar-SA" b="1" dirty="0"/>
              <a:t>اللَّهُ أَعْلَمُ حَيْثُ يَجْعَلُ رِسَالَتَهُ</a:t>
            </a:r>
            <a:endParaRPr lang="tr-TR" b="1" dirty="0"/>
          </a:p>
          <a:p>
            <a:r>
              <a:rPr lang="tr-TR" dirty="0"/>
              <a:t>Allah, peygamberliğini kime vereceğini daha iyi bilir. (</a:t>
            </a:r>
            <a:r>
              <a:rPr lang="tr-TR" dirty="0" err="1"/>
              <a:t>En’am</a:t>
            </a:r>
            <a:r>
              <a:rPr lang="tr-TR" dirty="0"/>
              <a:t> 6/124)</a:t>
            </a:r>
          </a:p>
          <a:p>
            <a:pPr lvl="0"/>
            <a:r>
              <a:rPr lang="tr-TR" dirty="0"/>
              <a:t>Nübüvvette veraset yoktur.</a:t>
            </a:r>
          </a:p>
          <a:p>
            <a:r>
              <a:rPr lang="ar-SA" b="1" dirty="0"/>
              <a:t>وَإِذِ ابْتَلَى إِبْرَاهِيمَ رَبُّهُ بِكَلِمَاتٍ فَأَتَمَّهُنَّ قَالَ إِنِّي جَاعِلُكَ لِلنَّاسِ إِمَامًا قَالَ وَمِنْ ذُرِّيَّتِي قَالَ لَا يَنَالُ عَهْدِي الظَّالِمِينَ</a:t>
            </a:r>
            <a:endParaRPr lang="tr-TR" dirty="0"/>
          </a:p>
          <a:p>
            <a:r>
              <a:rPr lang="tr-TR" dirty="0"/>
              <a:t>Bir zamanlar Rabbi İbrahim'i bir takım kelimelerle sınamış, onları tam olarak yerine getirince: Ben seni insanlara önder yapacağım, demişti. "Soyumdan da (önderler yap, </a:t>
            </a:r>
            <a:r>
              <a:rPr lang="tr-TR" dirty="0" err="1"/>
              <a:t>yâ</a:t>
            </a:r>
            <a:r>
              <a:rPr lang="tr-TR" dirty="0"/>
              <a:t> Rabbi!)" dedi. Allah: Ahdim zalimlere ermez (onlar için söz vermem) buyurdu. (Bakara 2/124)</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5</a:t>
            </a:fld>
            <a:endParaRPr lang="tr-TR"/>
          </a:p>
        </p:txBody>
      </p:sp>
    </p:spTree>
    <p:extLst>
      <p:ext uri="{BB962C8B-B14F-4D97-AF65-F5344CB8AC3E}">
        <p14:creationId xmlns:p14="http://schemas.microsoft.com/office/powerpoint/2010/main" val="65180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2. </a:t>
            </a:r>
            <a:r>
              <a:rPr lang="tr-TR" dirty="0" err="1"/>
              <a:t>Vehbidir</a:t>
            </a:r>
            <a:r>
              <a:rPr lang="tr-TR" dirty="0"/>
              <a:t> (Nübüvvetin </a:t>
            </a:r>
            <a:r>
              <a:rPr lang="tr-TR" dirty="0" err="1"/>
              <a:t>Vehbiliği</a:t>
            </a:r>
            <a:r>
              <a:rPr lang="tr-TR" dirty="0"/>
              <a:t>)</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338388"/>
            <a:ext cx="10728913" cy="3851275"/>
          </a:xfrm>
        </p:spPr>
        <p:txBody>
          <a:bodyPr>
            <a:normAutofit fontScale="92500" lnSpcReduction="20000"/>
          </a:bodyPr>
          <a:lstStyle/>
          <a:p>
            <a:r>
              <a:rPr lang="tr-TR" dirty="0"/>
              <a:t>İslam düşüncesinde genelde nübüvvetin </a:t>
            </a:r>
            <a:r>
              <a:rPr lang="tr-TR" dirty="0" err="1"/>
              <a:t>vehbiliği</a:t>
            </a:r>
            <a:r>
              <a:rPr lang="tr-TR" dirty="0"/>
              <a:t> savunulurken bu noktada üç farklı anlayış ön plana çıkar: 1)  “Fazilet düzeyine bağlı </a:t>
            </a:r>
            <a:r>
              <a:rPr lang="tr-TR" dirty="0" err="1"/>
              <a:t>vehbîlik</a:t>
            </a:r>
            <a:r>
              <a:rPr lang="tr-TR" dirty="0"/>
              <a:t>” 2) “Mutlak </a:t>
            </a:r>
            <a:r>
              <a:rPr lang="tr-TR" dirty="0" err="1"/>
              <a:t>vehbîlik</a:t>
            </a:r>
            <a:r>
              <a:rPr lang="tr-TR" dirty="0"/>
              <a:t>” ve 3) “Maslahat odaklı </a:t>
            </a:r>
            <a:r>
              <a:rPr lang="tr-TR" dirty="0" err="1"/>
              <a:t>vehbîlik</a:t>
            </a:r>
            <a:r>
              <a:rPr lang="tr-TR" dirty="0"/>
              <a:t>”</a:t>
            </a:r>
          </a:p>
          <a:p>
            <a:r>
              <a:rPr lang="tr-TR" b="1" dirty="0">
                <a:solidFill>
                  <a:srgbClr val="C00000"/>
                </a:solidFill>
              </a:rPr>
              <a:t>2.1. Mutlak </a:t>
            </a:r>
            <a:r>
              <a:rPr lang="tr-TR" b="1" dirty="0" err="1">
                <a:solidFill>
                  <a:srgbClr val="C00000"/>
                </a:solidFill>
              </a:rPr>
              <a:t>Vehbilik</a:t>
            </a:r>
            <a:endParaRPr lang="tr-TR" b="1" dirty="0">
              <a:solidFill>
                <a:srgbClr val="C00000"/>
              </a:solidFill>
            </a:endParaRPr>
          </a:p>
          <a:p>
            <a:r>
              <a:rPr lang="tr-TR" i="1" dirty="0">
                <a:solidFill>
                  <a:srgbClr val="C00000"/>
                </a:solidFill>
              </a:rPr>
              <a:t>Nübüvvette peygamber olacak kişilerin niteliklerine hiç dikkat etmeyenler:</a:t>
            </a:r>
            <a:r>
              <a:rPr lang="tr-TR" b="1" i="1" dirty="0"/>
              <a:t> </a:t>
            </a:r>
          </a:p>
          <a:p>
            <a:r>
              <a:rPr lang="tr-TR" dirty="0" err="1"/>
              <a:t>İmâmü'l</a:t>
            </a:r>
            <a:r>
              <a:rPr lang="tr-TR" dirty="0"/>
              <a:t>-Haremeyn el-</a:t>
            </a:r>
            <a:r>
              <a:rPr lang="tr-TR" dirty="0" err="1"/>
              <a:t>Cüveynî</a:t>
            </a:r>
            <a:r>
              <a:rPr lang="tr-TR" dirty="0"/>
              <a:t>, </a:t>
            </a:r>
            <a:r>
              <a:rPr lang="tr-TR" dirty="0" err="1"/>
              <a:t>Fahreddîn</a:t>
            </a:r>
            <a:r>
              <a:rPr lang="tr-TR" dirty="0"/>
              <a:t> er-</a:t>
            </a:r>
            <a:r>
              <a:rPr lang="tr-TR" dirty="0" err="1"/>
              <a:t>Razî</a:t>
            </a:r>
            <a:r>
              <a:rPr lang="tr-TR" dirty="0"/>
              <a:t>, Seyfeddin </a:t>
            </a:r>
            <a:r>
              <a:rPr lang="tr-TR" dirty="0" err="1"/>
              <a:t>Âmidî</a:t>
            </a:r>
            <a:r>
              <a:rPr lang="tr-TR" dirty="0"/>
              <a:t>, </a:t>
            </a:r>
            <a:r>
              <a:rPr lang="tr-TR" dirty="0" err="1"/>
              <a:t>Seyyid</a:t>
            </a:r>
            <a:r>
              <a:rPr lang="tr-TR" dirty="0"/>
              <a:t> </a:t>
            </a:r>
            <a:r>
              <a:rPr lang="tr-TR" dirty="0" err="1"/>
              <a:t>Şerîf</a:t>
            </a:r>
            <a:r>
              <a:rPr lang="tr-TR" dirty="0"/>
              <a:t> </a:t>
            </a:r>
            <a:r>
              <a:rPr lang="tr-TR" dirty="0" err="1"/>
              <a:t>Cürcânî</a:t>
            </a:r>
            <a:r>
              <a:rPr lang="tr-TR" dirty="0"/>
              <a:t>  ve </a:t>
            </a:r>
            <a:r>
              <a:rPr lang="tr-TR" dirty="0" err="1"/>
              <a:t>Sa'deddin</a:t>
            </a:r>
            <a:r>
              <a:rPr lang="tr-TR" dirty="0"/>
              <a:t> </a:t>
            </a:r>
            <a:r>
              <a:rPr lang="tr-TR" dirty="0" err="1"/>
              <a:t>Teftazânî</a:t>
            </a:r>
            <a:r>
              <a:rPr lang="tr-TR" dirty="0"/>
              <a:t> gibi alimlere göre:</a:t>
            </a:r>
          </a:p>
          <a:p>
            <a:pPr lvl="0"/>
            <a:r>
              <a:rPr lang="tr-TR" dirty="0"/>
              <a:t>Kişinin peygamber olarak gönderilmesi </a:t>
            </a:r>
            <a:r>
              <a:rPr lang="tr-TR" dirty="0" err="1"/>
              <a:t>liyakattan</a:t>
            </a:r>
            <a:r>
              <a:rPr lang="tr-TR" dirty="0"/>
              <a:t> ziyade Allah’ın dilediğine bu görevi vermesidir. </a:t>
            </a:r>
          </a:p>
          <a:p>
            <a:pPr lvl="0"/>
            <a:r>
              <a:rPr lang="tr-TR" dirty="0"/>
              <a:t>Nübüvvet kişinin gayretleriyle ve nitelikleriyle elde etmiş olduğu bir görev değildir. </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6</a:t>
            </a:fld>
            <a:endParaRPr lang="tr-TR"/>
          </a:p>
        </p:txBody>
      </p:sp>
    </p:spTree>
    <p:extLst>
      <p:ext uri="{BB962C8B-B14F-4D97-AF65-F5344CB8AC3E}">
        <p14:creationId xmlns:p14="http://schemas.microsoft.com/office/powerpoint/2010/main" val="267468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2. </a:t>
            </a:r>
            <a:r>
              <a:rPr lang="tr-TR" dirty="0" err="1"/>
              <a:t>Vehbidir</a:t>
            </a:r>
            <a:r>
              <a:rPr lang="tr-TR" dirty="0"/>
              <a:t> (Nübüvvetin </a:t>
            </a:r>
            <a:r>
              <a:rPr lang="tr-TR" dirty="0" err="1"/>
              <a:t>Vehbiliği</a:t>
            </a:r>
            <a:r>
              <a:rPr lang="tr-TR" dirty="0"/>
              <a:t>)</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338388"/>
            <a:ext cx="10728913" cy="3851275"/>
          </a:xfrm>
        </p:spPr>
        <p:txBody>
          <a:bodyPr>
            <a:normAutofit fontScale="85000" lnSpcReduction="20000"/>
          </a:bodyPr>
          <a:lstStyle/>
          <a:p>
            <a:r>
              <a:rPr lang="tr-TR" b="1" dirty="0">
                <a:solidFill>
                  <a:srgbClr val="C00000"/>
                </a:solidFill>
              </a:rPr>
              <a:t>2.2. Fazilet Düzeyine Bağlı </a:t>
            </a:r>
            <a:r>
              <a:rPr lang="tr-TR" b="1" dirty="0" err="1">
                <a:solidFill>
                  <a:srgbClr val="C00000"/>
                </a:solidFill>
              </a:rPr>
              <a:t>Vehbîlik</a:t>
            </a:r>
            <a:endParaRPr lang="tr-TR" b="1" dirty="0">
              <a:solidFill>
                <a:srgbClr val="C00000"/>
              </a:solidFill>
            </a:endParaRPr>
          </a:p>
          <a:p>
            <a:r>
              <a:rPr lang="tr-TR" dirty="0">
                <a:solidFill>
                  <a:srgbClr val="C00000"/>
                </a:solidFill>
              </a:rPr>
              <a:t>Nübüvvette peygamber olacak kişinin niteliklerini de dikkate alanlar:</a:t>
            </a:r>
          </a:p>
          <a:p>
            <a:r>
              <a:rPr lang="tr-TR" dirty="0" err="1"/>
              <a:t>Ebu’l-Muîn</a:t>
            </a:r>
            <a:r>
              <a:rPr lang="tr-TR" dirty="0"/>
              <a:t> en-</a:t>
            </a:r>
            <a:r>
              <a:rPr lang="tr-TR" dirty="0" err="1"/>
              <a:t>Nesefî</a:t>
            </a:r>
            <a:r>
              <a:rPr lang="tr-TR" dirty="0"/>
              <a:t>, </a:t>
            </a:r>
            <a:r>
              <a:rPr lang="tr-TR" dirty="0" err="1"/>
              <a:t>Mahmûd</a:t>
            </a:r>
            <a:r>
              <a:rPr lang="tr-TR" dirty="0"/>
              <a:t> </a:t>
            </a:r>
            <a:r>
              <a:rPr lang="tr-TR" dirty="0" err="1"/>
              <a:t>Alûsî</a:t>
            </a:r>
            <a:r>
              <a:rPr lang="tr-TR" dirty="0"/>
              <a:t>, </a:t>
            </a:r>
            <a:r>
              <a:rPr lang="tr-TR" dirty="0" err="1"/>
              <a:t>Abdülkerîm</a:t>
            </a:r>
            <a:r>
              <a:rPr lang="tr-TR" dirty="0"/>
              <a:t> </a:t>
            </a:r>
            <a:r>
              <a:rPr lang="tr-TR" dirty="0" err="1"/>
              <a:t>eşŞehristân</a:t>
            </a:r>
            <a:r>
              <a:rPr lang="tr-TR" dirty="0"/>
              <a:t>, </a:t>
            </a:r>
            <a:r>
              <a:rPr lang="tr-TR" dirty="0" err="1"/>
              <a:t>Nûreddîn</a:t>
            </a:r>
            <a:r>
              <a:rPr lang="tr-TR" dirty="0"/>
              <a:t> es-</a:t>
            </a:r>
            <a:r>
              <a:rPr lang="tr-TR" dirty="0" err="1"/>
              <a:t>Sâbûnî</a:t>
            </a:r>
            <a:r>
              <a:rPr lang="tr-TR" dirty="0"/>
              <a:t> ve Muhammed </a:t>
            </a:r>
            <a:r>
              <a:rPr lang="tr-TR" dirty="0" err="1"/>
              <a:t>Abduh</a:t>
            </a:r>
            <a:r>
              <a:rPr lang="tr-TR" dirty="0"/>
              <a:t> gibi alimlere göre ise: </a:t>
            </a:r>
          </a:p>
          <a:p>
            <a:pPr lvl="0"/>
            <a:r>
              <a:rPr lang="tr-TR" dirty="0"/>
              <a:t>Peygamberlik </a:t>
            </a:r>
            <a:r>
              <a:rPr lang="tr-TR" dirty="0" err="1"/>
              <a:t>vehbi</a:t>
            </a:r>
            <a:r>
              <a:rPr lang="tr-TR" dirty="0"/>
              <a:t> olmakla birlikte peygamber olacak kişilerin özel niteliklerle yaratıldığını da kabul etmişlerdir. </a:t>
            </a:r>
          </a:p>
          <a:p>
            <a:pPr lvl="0"/>
            <a:r>
              <a:rPr lang="tr-TR" dirty="0"/>
              <a:t>Veya Allah’ın ruhi ve bedeni özel niteliklere sahip insanları mertebe </a:t>
            </a:r>
            <a:r>
              <a:rPr lang="tr-TR" dirty="0" err="1"/>
              <a:t>mertebe</a:t>
            </a:r>
            <a:r>
              <a:rPr lang="tr-TR" dirty="0"/>
              <a:t> yükselterek onlara peygamberlik vermiştir.  </a:t>
            </a:r>
          </a:p>
          <a:p>
            <a:r>
              <a:rPr lang="tr-TR" dirty="0"/>
              <a:t>Özellikle ilk dönem </a:t>
            </a:r>
            <a:r>
              <a:rPr lang="tr-TR" dirty="0" err="1"/>
              <a:t>Eşari</a:t>
            </a:r>
            <a:r>
              <a:rPr lang="tr-TR" dirty="0"/>
              <a:t> kelamcılar peygamber seçilen insanların fazilet ve itaat durumlarına dikkat çekmişler, mutlak bir </a:t>
            </a:r>
            <a:r>
              <a:rPr lang="tr-TR" dirty="0" err="1"/>
              <a:t>vehbilikten</a:t>
            </a:r>
            <a:r>
              <a:rPr lang="tr-TR" dirty="0"/>
              <a:t> bahsetmemişlerdir. Bunun yanında </a:t>
            </a:r>
            <a:r>
              <a:rPr lang="tr-TR" dirty="0" err="1"/>
              <a:t>Ma’türidi</a:t>
            </a:r>
            <a:r>
              <a:rPr lang="tr-TR" dirty="0"/>
              <a:t> alimler için de aynı durum söz konusudur. </a:t>
            </a:r>
            <a:r>
              <a:rPr lang="tr-TR" dirty="0" err="1"/>
              <a:t>Mu’tezili</a:t>
            </a:r>
            <a:r>
              <a:rPr lang="tr-TR" dirty="0"/>
              <a:t> alim </a:t>
            </a:r>
            <a:r>
              <a:rPr lang="tr-TR" dirty="0" err="1"/>
              <a:t>Zemahşeri’de</a:t>
            </a:r>
            <a:r>
              <a:rPr lang="tr-TR" dirty="0"/>
              <a:t> bu görüştedir.  </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7</a:t>
            </a:fld>
            <a:endParaRPr lang="tr-TR"/>
          </a:p>
        </p:txBody>
      </p:sp>
    </p:spTree>
    <p:extLst>
      <p:ext uri="{BB962C8B-B14F-4D97-AF65-F5344CB8AC3E}">
        <p14:creationId xmlns:p14="http://schemas.microsoft.com/office/powerpoint/2010/main" val="171092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2. </a:t>
            </a:r>
            <a:r>
              <a:rPr lang="tr-TR" dirty="0" err="1"/>
              <a:t>Vehbidir</a:t>
            </a:r>
            <a:r>
              <a:rPr lang="tr-TR" dirty="0"/>
              <a:t> (Nübüvvetin </a:t>
            </a:r>
            <a:r>
              <a:rPr lang="tr-TR" dirty="0" err="1"/>
              <a:t>Vehbiliği</a:t>
            </a:r>
            <a:r>
              <a:rPr lang="tr-TR" dirty="0"/>
              <a:t>)</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338388"/>
            <a:ext cx="10728913" cy="3851275"/>
          </a:xfrm>
        </p:spPr>
        <p:txBody>
          <a:bodyPr>
            <a:normAutofit fontScale="92500" lnSpcReduction="10000"/>
          </a:bodyPr>
          <a:lstStyle/>
          <a:p>
            <a:r>
              <a:rPr lang="tr-TR" b="1" dirty="0">
                <a:solidFill>
                  <a:srgbClr val="C00000"/>
                </a:solidFill>
              </a:rPr>
              <a:t>2.3. Maslahat Odaklı </a:t>
            </a:r>
            <a:r>
              <a:rPr lang="tr-TR" b="1" dirty="0" err="1">
                <a:solidFill>
                  <a:srgbClr val="C00000"/>
                </a:solidFill>
              </a:rPr>
              <a:t>Vehbîlik</a:t>
            </a:r>
            <a:r>
              <a:rPr lang="tr-TR" b="1" dirty="0">
                <a:solidFill>
                  <a:srgbClr val="C00000"/>
                </a:solidFill>
              </a:rPr>
              <a:t> </a:t>
            </a:r>
          </a:p>
          <a:p>
            <a:r>
              <a:rPr lang="tr-TR" dirty="0" err="1"/>
              <a:t>Mu‘tezile</a:t>
            </a:r>
            <a:r>
              <a:rPr lang="tr-TR" dirty="0"/>
              <a:t> mezhebi de genel anlamda nübüvvetin bir istihkak değil, bir </a:t>
            </a:r>
            <a:r>
              <a:rPr lang="tr-TR" dirty="0" err="1"/>
              <a:t>fazl</a:t>
            </a:r>
            <a:r>
              <a:rPr lang="tr-TR" dirty="0"/>
              <a:t>-ı ilahî olduğu hususunda </a:t>
            </a:r>
            <a:r>
              <a:rPr lang="tr-TR" dirty="0" err="1"/>
              <a:t>icmâ</a:t>
            </a:r>
            <a:r>
              <a:rPr lang="tr-TR" dirty="0"/>
              <a:t> etmiştir. Bununla birlikte; Kadı </a:t>
            </a:r>
            <a:r>
              <a:rPr lang="tr-TR" dirty="0" err="1"/>
              <a:t>Abdülcebbar</a:t>
            </a:r>
            <a:r>
              <a:rPr lang="tr-TR" dirty="0"/>
              <a:t> bu seçimde kulları hakkında en yüksek maslahatı sağlayabilecek olan kişiyi Allah’ın seçtiğini ifade etmiştir.</a:t>
            </a:r>
          </a:p>
          <a:p>
            <a:r>
              <a:rPr lang="tr-TR" dirty="0"/>
              <a:t>Şia’nın </a:t>
            </a:r>
            <a:r>
              <a:rPr lang="tr-TR" dirty="0" err="1"/>
              <a:t>İmâmiyye</a:t>
            </a:r>
            <a:r>
              <a:rPr lang="tr-TR" dirty="0"/>
              <a:t> kolu da bu meselede aynı düşünceyi paylaşmıştır.</a:t>
            </a:r>
          </a:p>
          <a:p>
            <a:r>
              <a:rPr lang="tr-TR" dirty="0"/>
              <a:t>Ancak </a:t>
            </a:r>
            <a:r>
              <a:rPr lang="tr-TR" dirty="0" err="1"/>
              <a:t>Mu’tezile</a:t>
            </a:r>
            <a:r>
              <a:rPr lang="tr-TR" dirty="0"/>
              <a:t> içerisinde bazı alimler: nübüvvetin bazı kimselere has kılınmasının, adalet anlayışına aykırı olduğunu savunarak bu makamın son derece temiz bir ahlâka sahip bulunan herkes için erişilebilir olabileceğini dolayısıyla nübüvvetin kesbî bir makam olduğunu iddia etmişlerdir.</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8</a:t>
            </a:fld>
            <a:endParaRPr lang="tr-TR"/>
          </a:p>
        </p:txBody>
      </p:sp>
    </p:spTree>
    <p:extLst>
      <p:ext uri="{BB962C8B-B14F-4D97-AF65-F5344CB8AC3E}">
        <p14:creationId xmlns:p14="http://schemas.microsoft.com/office/powerpoint/2010/main" val="87812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i="1" u="sng" dirty="0"/>
              <a:t>D. NÜBÜVVETİN NİTELİKLERİ</a:t>
            </a:r>
            <a:endParaRPr lang="tr-TR" b="1" i="1" dirty="0"/>
          </a:p>
        </p:txBody>
      </p:sp>
      <p:sp>
        <p:nvSpPr>
          <p:cNvPr id="5" name="Metin Yer Tutucusu 4"/>
          <p:cNvSpPr>
            <a:spLocks noGrp="1"/>
          </p:cNvSpPr>
          <p:nvPr>
            <p:ph type="body" idx="1"/>
          </p:nvPr>
        </p:nvSpPr>
        <p:spPr>
          <a:xfrm>
            <a:off x="839788" y="1514476"/>
            <a:ext cx="10515600" cy="823912"/>
          </a:xfrm>
        </p:spPr>
        <p:txBody>
          <a:bodyPr anchor="t">
            <a:normAutofit/>
          </a:bodyPr>
          <a:lstStyle/>
          <a:p>
            <a:pPr algn="ctr"/>
            <a:r>
              <a:rPr lang="tr-TR" dirty="0"/>
              <a:t>2. </a:t>
            </a:r>
            <a:r>
              <a:rPr lang="tr-TR" dirty="0" err="1"/>
              <a:t>Vehbidir</a:t>
            </a:r>
            <a:r>
              <a:rPr lang="tr-TR" dirty="0"/>
              <a:t> (Nübüvvetin </a:t>
            </a:r>
            <a:r>
              <a:rPr lang="tr-TR" dirty="0" err="1"/>
              <a:t>Vehbiliği</a:t>
            </a:r>
            <a:r>
              <a:rPr lang="tr-TR" dirty="0"/>
              <a:t>)</a:t>
            </a:r>
          </a:p>
        </p:txBody>
      </p:sp>
      <p:sp>
        <p:nvSpPr>
          <p:cNvPr id="6" name="İçerik Yer Tutucusu 5">
            <a:extLst>
              <a:ext uri="{FF2B5EF4-FFF2-40B4-BE49-F238E27FC236}">
                <a16:creationId xmlns:a16="http://schemas.microsoft.com/office/drawing/2014/main" id="{76616AE1-8EDF-4039-89C6-B7FCD8189789}"/>
              </a:ext>
            </a:extLst>
          </p:cNvPr>
          <p:cNvSpPr>
            <a:spLocks noGrp="1"/>
          </p:cNvSpPr>
          <p:nvPr>
            <p:ph sz="half" idx="2"/>
          </p:nvPr>
        </p:nvSpPr>
        <p:spPr>
          <a:xfrm>
            <a:off x="839787" y="2338388"/>
            <a:ext cx="10728913" cy="3851275"/>
          </a:xfrm>
        </p:spPr>
        <p:txBody>
          <a:bodyPr>
            <a:normAutofit fontScale="92500" lnSpcReduction="10000"/>
          </a:bodyPr>
          <a:lstStyle/>
          <a:p>
            <a:r>
              <a:rPr lang="tr-TR" b="1" dirty="0">
                <a:solidFill>
                  <a:srgbClr val="C00000"/>
                </a:solidFill>
              </a:rPr>
              <a:t>2.4. İslam Filozofları</a:t>
            </a:r>
          </a:p>
          <a:p>
            <a:pPr lvl="0"/>
            <a:r>
              <a:rPr lang="tr-TR" dirty="0"/>
              <a:t>Filozoflar içerisinde nübüvvetin </a:t>
            </a:r>
            <a:r>
              <a:rPr lang="tr-TR" dirty="0" err="1"/>
              <a:t>vehbiliğini</a:t>
            </a:r>
            <a:r>
              <a:rPr lang="tr-TR" dirty="0"/>
              <a:t> savunanlar olduğu gibi aynı şekilde onun kesbi bir durum olduğunu da ifade edenler olmuştur.</a:t>
            </a:r>
          </a:p>
          <a:p>
            <a:pPr lvl="0"/>
            <a:r>
              <a:rPr lang="tr-TR" dirty="0"/>
              <a:t>Örneğin </a:t>
            </a:r>
            <a:r>
              <a:rPr lang="tr-TR" dirty="0" err="1"/>
              <a:t>Fârâbî</a:t>
            </a:r>
            <a:r>
              <a:rPr lang="tr-TR" dirty="0"/>
              <a:t>, peygamberlik için felsefi yeteneğin olmasını şart koşar. Bu yeteneğe sahip her kişinin peygamber olacağını iddia etmez ve ilahi iradeye aktifliğinden bahseder.</a:t>
            </a:r>
          </a:p>
          <a:p>
            <a:pPr lvl="0"/>
            <a:r>
              <a:rPr lang="tr-TR" dirty="0" err="1"/>
              <a:t>İbn</a:t>
            </a:r>
            <a:r>
              <a:rPr lang="tr-TR" dirty="0"/>
              <a:t> Sina’da nübüvvet konusunda </a:t>
            </a:r>
            <a:r>
              <a:rPr lang="tr-TR" dirty="0" err="1"/>
              <a:t>istadatı</a:t>
            </a:r>
            <a:r>
              <a:rPr lang="tr-TR" dirty="0"/>
              <a:t> savunmakla birlikte </a:t>
            </a:r>
            <a:r>
              <a:rPr lang="tr-TR" dirty="0" err="1"/>
              <a:t>vehbiliğe</a:t>
            </a:r>
            <a:r>
              <a:rPr lang="tr-TR" dirty="0"/>
              <a:t> vurgu yapmıştır.</a:t>
            </a:r>
          </a:p>
          <a:p>
            <a:r>
              <a:rPr lang="tr-TR" dirty="0"/>
              <a:t>Soru: Nebiler kendi dönemlerinde bedenen ve ruhen en üstün seviyesindeki insanlar mıydı?</a:t>
            </a:r>
          </a:p>
        </p:txBody>
      </p:sp>
      <p:sp>
        <p:nvSpPr>
          <p:cNvPr id="9" name="Veri Yer Tutucusu 8"/>
          <p:cNvSpPr>
            <a:spLocks noGrp="1"/>
          </p:cNvSpPr>
          <p:nvPr>
            <p:ph type="dt" sz="half" idx="10"/>
          </p:nvPr>
        </p:nvSpPr>
        <p:spPr/>
        <p:txBody>
          <a:bodyPr/>
          <a:lstStyle/>
          <a:p>
            <a:endParaRPr lang="tr-TR" dirty="0"/>
          </a:p>
        </p:txBody>
      </p:sp>
      <p:sp>
        <p:nvSpPr>
          <p:cNvPr id="10" name="Altbilgi Yer Tutucusu 9"/>
          <p:cNvSpPr>
            <a:spLocks noGrp="1"/>
          </p:cNvSpPr>
          <p:nvPr>
            <p:ph type="ftr" sz="quarter" idx="11"/>
          </p:nvPr>
        </p:nvSpPr>
        <p:spPr/>
        <p:txBody>
          <a:bodyPr/>
          <a:lstStyle/>
          <a:p>
            <a:endParaRPr lang="tr-TR" dirty="0"/>
          </a:p>
        </p:txBody>
      </p:sp>
      <p:sp>
        <p:nvSpPr>
          <p:cNvPr id="11" name="Slayt Numarası Yer Tutucusu 10"/>
          <p:cNvSpPr>
            <a:spLocks noGrp="1"/>
          </p:cNvSpPr>
          <p:nvPr>
            <p:ph type="sldNum" sz="quarter" idx="12"/>
          </p:nvPr>
        </p:nvSpPr>
        <p:spPr/>
        <p:txBody>
          <a:bodyPr/>
          <a:lstStyle/>
          <a:p>
            <a:fld id="{50F4E6BD-4CAD-3E44-B214-2CFB9D00E5E7}" type="slidenum">
              <a:rPr lang="tr-TR" smtClean="0"/>
              <a:t>9</a:t>
            </a:fld>
            <a:endParaRPr lang="tr-TR"/>
          </a:p>
        </p:txBody>
      </p:sp>
    </p:spTree>
    <p:extLst>
      <p:ext uri="{BB962C8B-B14F-4D97-AF65-F5344CB8AC3E}">
        <p14:creationId xmlns:p14="http://schemas.microsoft.com/office/powerpoint/2010/main" val="4947830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TotalTime>
  <Words>1912</Words>
  <Application>Microsoft Office PowerPoint</Application>
  <PresentationFormat>Geniş ekran</PresentationFormat>
  <Paragraphs>194</Paragraphs>
  <Slides>19</Slides>
  <Notes>19</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Times New Roman</vt:lpstr>
      <vt:lpstr>Office Teması</vt:lpstr>
      <vt:lpstr>SİSTEMATİK KELAM II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D. NÜBÜVVETİN NİTELİKLERİ</vt:lpstr>
      <vt:lpstr>E. NÜBÜVVETLE İLGİLİ TARTIŞMALAR</vt:lpstr>
      <vt:lpstr>E. NÜBÜVVETLE İLGİLİ TARTIŞMALAR</vt:lpstr>
      <vt:lpstr>E. NÜBÜVVETLE İLGİLİ TARTIŞMALAR</vt:lpstr>
      <vt:lpstr>E. NÜBÜVVETLE İLGİLİ TARTIŞMALAR</vt:lpstr>
      <vt:lpstr>E. NÜBÜVVETLE İLGİLİ TARTIŞMALAR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ASUS</cp:lastModifiedBy>
  <cp:revision>84</cp:revision>
  <dcterms:created xsi:type="dcterms:W3CDTF">2020-09-28T06:36:33Z</dcterms:created>
  <dcterms:modified xsi:type="dcterms:W3CDTF">2024-03-03T10:53:41Z</dcterms:modified>
</cp:coreProperties>
</file>