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65" r:id="rId1"/>
  </p:sldMasterIdLst>
  <p:notesMasterIdLst>
    <p:notesMasterId r:id="rId36"/>
  </p:notesMasterIdLst>
  <p:handoutMasterIdLst>
    <p:handoutMasterId r:id="rId37"/>
  </p:handoutMasterIdLst>
  <p:sldIdLst>
    <p:sldId id="258" r:id="rId2"/>
    <p:sldId id="285" r:id="rId3"/>
    <p:sldId id="290" r:id="rId4"/>
    <p:sldId id="291" r:id="rId5"/>
    <p:sldId id="292" r:id="rId6"/>
    <p:sldId id="295" r:id="rId7"/>
    <p:sldId id="293" r:id="rId8"/>
    <p:sldId id="294"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289"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F50"/>
    <a:srgbClr val="1E1162"/>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autoAdjust="0"/>
    <p:restoredTop sz="96405" autoAdjust="0"/>
  </p:normalViewPr>
  <p:slideViewPr>
    <p:cSldViewPr snapToGrid="0" snapToObjects="1">
      <p:cViewPr varScale="1">
        <p:scale>
          <a:sx n="62" d="100"/>
          <a:sy n="62" d="100"/>
        </p:scale>
        <p:origin x="1136"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1ABE0E-73C9-493E-B817-A8FB55D33F03}" type="datetimeFigureOut">
              <a:rPr lang="tr-TR" smtClean="0"/>
              <a:t>10.10.2023</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C79B3D-FB1B-4C56-99A3-612E29005633}" type="slidenum">
              <a:rPr lang="tr-TR" smtClean="0"/>
              <a:t>‹#›</a:t>
            </a:fld>
            <a:endParaRPr lang="tr-TR"/>
          </a:p>
        </p:txBody>
      </p:sp>
    </p:spTree>
    <p:extLst>
      <p:ext uri="{BB962C8B-B14F-4D97-AF65-F5344CB8AC3E}">
        <p14:creationId xmlns:p14="http://schemas.microsoft.com/office/powerpoint/2010/main" val="240790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10.10.2023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60A8F55-591F-4C82-A106-4949E9E692F5}" type="slidenum">
              <a:rPr lang="tr-TR" smtClean="0"/>
              <a:t>1</a:t>
            </a:fld>
            <a:endParaRPr lang="tr-TR"/>
          </a:p>
        </p:txBody>
      </p:sp>
    </p:spTree>
    <p:extLst>
      <p:ext uri="{BB962C8B-B14F-4D97-AF65-F5344CB8AC3E}">
        <p14:creationId xmlns:p14="http://schemas.microsoft.com/office/powerpoint/2010/main" val="1788955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10</a:t>
            </a:fld>
            <a:endParaRPr lang="tr-TR"/>
          </a:p>
        </p:txBody>
      </p:sp>
    </p:spTree>
    <p:extLst>
      <p:ext uri="{BB962C8B-B14F-4D97-AF65-F5344CB8AC3E}">
        <p14:creationId xmlns:p14="http://schemas.microsoft.com/office/powerpoint/2010/main" val="1977402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11</a:t>
            </a:fld>
            <a:endParaRPr lang="tr-TR"/>
          </a:p>
        </p:txBody>
      </p:sp>
    </p:spTree>
    <p:extLst>
      <p:ext uri="{BB962C8B-B14F-4D97-AF65-F5344CB8AC3E}">
        <p14:creationId xmlns:p14="http://schemas.microsoft.com/office/powerpoint/2010/main" val="4107983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12</a:t>
            </a:fld>
            <a:endParaRPr lang="tr-TR"/>
          </a:p>
        </p:txBody>
      </p:sp>
    </p:spTree>
    <p:extLst>
      <p:ext uri="{BB962C8B-B14F-4D97-AF65-F5344CB8AC3E}">
        <p14:creationId xmlns:p14="http://schemas.microsoft.com/office/powerpoint/2010/main" val="3237606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13</a:t>
            </a:fld>
            <a:endParaRPr lang="tr-TR"/>
          </a:p>
        </p:txBody>
      </p:sp>
    </p:spTree>
    <p:extLst>
      <p:ext uri="{BB962C8B-B14F-4D97-AF65-F5344CB8AC3E}">
        <p14:creationId xmlns:p14="http://schemas.microsoft.com/office/powerpoint/2010/main" val="2883762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14</a:t>
            </a:fld>
            <a:endParaRPr lang="tr-TR"/>
          </a:p>
        </p:txBody>
      </p:sp>
    </p:spTree>
    <p:extLst>
      <p:ext uri="{BB962C8B-B14F-4D97-AF65-F5344CB8AC3E}">
        <p14:creationId xmlns:p14="http://schemas.microsoft.com/office/powerpoint/2010/main" val="3456981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15</a:t>
            </a:fld>
            <a:endParaRPr lang="tr-TR"/>
          </a:p>
        </p:txBody>
      </p:sp>
    </p:spTree>
    <p:extLst>
      <p:ext uri="{BB962C8B-B14F-4D97-AF65-F5344CB8AC3E}">
        <p14:creationId xmlns:p14="http://schemas.microsoft.com/office/powerpoint/2010/main" val="7295965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16</a:t>
            </a:fld>
            <a:endParaRPr lang="tr-TR"/>
          </a:p>
        </p:txBody>
      </p:sp>
    </p:spTree>
    <p:extLst>
      <p:ext uri="{BB962C8B-B14F-4D97-AF65-F5344CB8AC3E}">
        <p14:creationId xmlns:p14="http://schemas.microsoft.com/office/powerpoint/2010/main" val="2283344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17</a:t>
            </a:fld>
            <a:endParaRPr lang="tr-TR"/>
          </a:p>
        </p:txBody>
      </p:sp>
    </p:spTree>
    <p:extLst>
      <p:ext uri="{BB962C8B-B14F-4D97-AF65-F5344CB8AC3E}">
        <p14:creationId xmlns:p14="http://schemas.microsoft.com/office/powerpoint/2010/main" val="29508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18</a:t>
            </a:fld>
            <a:endParaRPr lang="tr-TR"/>
          </a:p>
        </p:txBody>
      </p:sp>
    </p:spTree>
    <p:extLst>
      <p:ext uri="{BB962C8B-B14F-4D97-AF65-F5344CB8AC3E}">
        <p14:creationId xmlns:p14="http://schemas.microsoft.com/office/powerpoint/2010/main" val="1669741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19</a:t>
            </a:fld>
            <a:endParaRPr lang="tr-TR"/>
          </a:p>
        </p:txBody>
      </p:sp>
    </p:spTree>
    <p:extLst>
      <p:ext uri="{BB962C8B-B14F-4D97-AF65-F5344CB8AC3E}">
        <p14:creationId xmlns:p14="http://schemas.microsoft.com/office/powerpoint/2010/main" val="1420763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a:t>
            </a:fld>
            <a:endParaRPr lang="tr-TR"/>
          </a:p>
        </p:txBody>
      </p:sp>
    </p:spTree>
    <p:extLst>
      <p:ext uri="{BB962C8B-B14F-4D97-AF65-F5344CB8AC3E}">
        <p14:creationId xmlns:p14="http://schemas.microsoft.com/office/powerpoint/2010/main" val="424934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20</a:t>
            </a:fld>
            <a:endParaRPr lang="tr-TR"/>
          </a:p>
        </p:txBody>
      </p:sp>
    </p:spTree>
    <p:extLst>
      <p:ext uri="{BB962C8B-B14F-4D97-AF65-F5344CB8AC3E}">
        <p14:creationId xmlns:p14="http://schemas.microsoft.com/office/powerpoint/2010/main" val="675511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21</a:t>
            </a:fld>
            <a:endParaRPr lang="tr-TR"/>
          </a:p>
        </p:txBody>
      </p:sp>
    </p:spTree>
    <p:extLst>
      <p:ext uri="{BB962C8B-B14F-4D97-AF65-F5344CB8AC3E}">
        <p14:creationId xmlns:p14="http://schemas.microsoft.com/office/powerpoint/2010/main" val="763521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22</a:t>
            </a:fld>
            <a:endParaRPr lang="tr-TR"/>
          </a:p>
        </p:txBody>
      </p:sp>
    </p:spTree>
    <p:extLst>
      <p:ext uri="{BB962C8B-B14F-4D97-AF65-F5344CB8AC3E}">
        <p14:creationId xmlns:p14="http://schemas.microsoft.com/office/powerpoint/2010/main" val="9410184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23</a:t>
            </a:fld>
            <a:endParaRPr lang="tr-TR"/>
          </a:p>
        </p:txBody>
      </p:sp>
    </p:spTree>
    <p:extLst>
      <p:ext uri="{BB962C8B-B14F-4D97-AF65-F5344CB8AC3E}">
        <p14:creationId xmlns:p14="http://schemas.microsoft.com/office/powerpoint/2010/main" val="42775649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24</a:t>
            </a:fld>
            <a:endParaRPr lang="tr-TR"/>
          </a:p>
        </p:txBody>
      </p:sp>
    </p:spTree>
    <p:extLst>
      <p:ext uri="{BB962C8B-B14F-4D97-AF65-F5344CB8AC3E}">
        <p14:creationId xmlns:p14="http://schemas.microsoft.com/office/powerpoint/2010/main" val="4224995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25</a:t>
            </a:fld>
            <a:endParaRPr lang="tr-TR"/>
          </a:p>
        </p:txBody>
      </p:sp>
    </p:spTree>
    <p:extLst>
      <p:ext uri="{BB962C8B-B14F-4D97-AF65-F5344CB8AC3E}">
        <p14:creationId xmlns:p14="http://schemas.microsoft.com/office/powerpoint/2010/main" val="2233936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26</a:t>
            </a:fld>
            <a:endParaRPr lang="tr-TR"/>
          </a:p>
        </p:txBody>
      </p:sp>
    </p:spTree>
    <p:extLst>
      <p:ext uri="{BB962C8B-B14F-4D97-AF65-F5344CB8AC3E}">
        <p14:creationId xmlns:p14="http://schemas.microsoft.com/office/powerpoint/2010/main" val="2648917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27</a:t>
            </a:fld>
            <a:endParaRPr lang="tr-TR"/>
          </a:p>
        </p:txBody>
      </p:sp>
    </p:spTree>
    <p:extLst>
      <p:ext uri="{BB962C8B-B14F-4D97-AF65-F5344CB8AC3E}">
        <p14:creationId xmlns:p14="http://schemas.microsoft.com/office/powerpoint/2010/main" val="34566593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28</a:t>
            </a:fld>
            <a:endParaRPr lang="tr-TR"/>
          </a:p>
        </p:txBody>
      </p:sp>
    </p:spTree>
    <p:extLst>
      <p:ext uri="{BB962C8B-B14F-4D97-AF65-F5344CB8AC3E}">
        <p14:creationId xmlns:p14="http://schemas.microsoft.com/office/powerpoint/2010/main" val="13470542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29</a:t>
            </a:fld>
            <a:endParaRPr lang="tr-TR"/>
          </a:p>
        </p:txBody>
      </p:sp>
    </p:spTree>
    <p:extLst>
      <p:ext uri="{BB962C8B-B14F-4D97-AF65-F5344CB8AC3E}">
        <p14:creationId xmlns:p14="http://schemas.microsoft.com/office/powerpoint/2010/main" val="2801730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a:t>
            </a:fld>
            <a:endParaRPr lang="tr-TR"/>
          </a:p>
        </p:txBody>
      </p:sp>
    </p:spTree>
    <p:extLst>
      <p:ext uri="{BB962C8B-B14F-4D97-AF65-F5344CB8AC3E}">
        <p14:creationId xmlns:p14="http://schemas.microsoft.com/office/powerpoint/2010/main" val="18061604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30</a:t>
            </a:fld>
            <a:endParaRPr lang="tr-TR"/>
          </a:p>
        </p:txBody>
      </p:sp>
    </p:spTree>
    <p:extLst>
      <p:ext uri="{BB962C8B-B14F-4D97-AF65-F5344CB8AC3E}">
        <p14:creationId xmlns:p14="http://schemas.microsoft.com/office/powerpoint/2010/main" val="26236650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31</a:t>
            </a:fld>
            <a:endParaRPr lang="tr-TR"/>
          </a:p>
        </p:txBody>
      </p:sp>
    </p:spTree>
    <p:extLst>
      <p:ext uri="{BB962C8B-B14F-4D97-AF65-F5344CB8AC3E}">
        <p14:creationId xmlns:p14="http://schemas.microsoft.com/office/powerpoint/2010/main" val="7984058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32</a:t>
            </a:fld>
            <a:endParaRPr lang="tr-TR"/>
          </a:p>
        </p:txBody>
      </p:sp>
    </p:spTree>
    <p:extLst>
      <p:ext uri="{BB962C8B-B14F-4D97-AF65-F5344CB8AC3E}">
        <p14:creationId xmlns:p14="http://schemas.microsoft.com/office/powerpoint/2010/main" val="11778766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33</a:t>
            </a:fld>
            <a:endParaRPr lang="tr-TR"/>
          </a:p>
        </p:txBody>
      </p:sp>
    </p:spTree>
    <p:extLst>
      <p:ext uri="{BB962C8B-B14F-4D97-AF65-F5344CB8AC3E}">
        <p14:creationId xmlns:p14="http://schemas.microsoft.com/office/powerpoint/2010/main" val="11365807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34</a:t>
            </a:fld>
            <a:endParaRPr lang="tr-TR"/>
          </a:p>
        </p:txBody>
      </p:sp>
    </p:spTree>
    <p:extLst>
      <p:ext uri="{BB962C8B-B14F-4D97-AF65-F5344CB8AC3E}">
        <p14:creationId xmlns:p14="http://schemas.microsoft.com/office/powerpoint/2010/main" val="2861364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a:t>
            </a:fld>
            <a:endParaRPr lang="tr-TR"/>
          </a:p>
        </p:txBody>
      </p:sp>
    </p:spTree>
    <p:extLst>
      <p:ext uri="{BB962C8B-B14F-4D97-AF65-F5344CB8AC3E}">
        <p14:creationId xmlns:p14="http://schemas.microsoft.com/office/powerpoint/2010/main" val="1104296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a:t>
            </a:fld>
            <a:endParaRPr lang="tr-TR"/>
          </a:p>
        </p:txBody>
      </p:sp>
    </p:spTree>
    <p:extLst>
      <p:ext uri="{BB962C8B-B14F-4D97-AF65-F5344CB8AC3E}">
        <p14:creationId xmlns:p14="http://schemas.microsoft.com/office/powerpoint/2010/main" val="2577591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6</a:t>
            </a:fld>
            <a:endParaRPr lang="tr-TR"/>
          </a:p>
        </p:txBody>
      </p:sp>
    </p:spTree>
    <p:extLst>
      <p:ext uri="{BB962C8B-B14F-4D97-AF65-F5344CB8AC3E}">
        <p14:creationId xmlns:p14="http://schemas.microsoft.com/office/powerpoint/2010/main" val="358853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7</a:t>
            </a:fld>
            <a:endParaRPr lang="tr-TR"/>
          </a:p>
        </p:txBody>
      </p:sp>
    </p:spTree>
    <p:extLst>
      <p:ext uri="{BB962C8B-B14F-4D97-AF65-F5344CB8AC3E}">
        <p14:creationId xmlns:p14="http://schemas.microsoft.com/office/powerpoint/2010/main" val="4503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8</a:t>
            </a:fld>
            <a:endParaRPr lang="tr-TR"/>
          </a:p>
        </p:txBody>
      </p:sp>
    </p:spTree>
    <p:extLst>
      <p:ext uri="{BB962C8B-B14F-4D97-AF65-F5344CB8AC3E}">
        <p14:creationId xmlns:p14="http://schemas.microsoft.com/office/powerpoint/2010/main" val="3055367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9</a:t>
            </a:fld>
            <a:endParaRPr lang="tr-TR"/>
          </a:p>
        </p:txBody>
      </p:sp>
    </p:spTree>
    <p:extLst>
      <p:ext uri="{BB962C8B-B14F-4D97-AF65-F5344CB8AC3E}">
        <p14:creationId xmlns:p14="http://schemas.microsoft.com/office/powerpoint/2010/main" val="39676871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0C17C9-2DB5-4E3A-BCA6-1BDBE1839D5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C3CFCB-E724-429E-9E67-AA4C61681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BC316C7-5640-4BC8-B3B9-F39D24B7066B}"/>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25359FB-CF66-43E2-8EC1-9412B0F314AA}"/>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3C5AEF14-7464-42C8-B2FB-4CEB6C81755A}"/>
              </a:ext>
            </a:extLst>
          </p:cNvPr>
          <p:cNvSpPr>
            <a:spLocks noGrp="1"/>
          </p:cNvSpPr>
          <p:nvPr>
            <p:ph type="sldNum" sz="quarter" idx="12"/>
          </p:nvPr>
        </p:nvSpPr>
        <p:spPr/>
        <p:txBody>
          <a:bodyPr/>
          <a:lstStyle/>
          <a:p>
            <a:fld id="{50F4E6BD-4CAD-3E44-B214-2CFB9D00E5E7}" type="slidenum">
              <a:rPr lang="tr-TR" smtClean="0"/>
              <a:t>‹#›</a:t>
            </a:fld>
            <a:endParaRPr lang="tr-TR"/>
          </a:p>
        </p:txBody>
      </p:sp>
      <p:pic>
        <p:nvPicPr>
          <p:cNvPr id="7" name="Resim 6">
            <a:extLst>
              <a:ext uri="{FF2B5EF4-FFF2-40B4-BE49-F238E27FC236}">
                <a16:creationId xmlns:a16="http://schemas.microsoft.com/office/drawing/2014/main" id="{B07C9117-EF70-4142-A831-40F64A657480}"/>
              </a:ext>
            </a:extLst>
          </p:cNvPr>
          <p:cNvPicPr>
            <a:picLocks noChangeAspect="1"/>
          </p:cNvPicPr>
          <p:nvPr userDrawn="1"/>
        </p:nvPicPr>
        <p:blipFill>
          <a:blip r:embed="rId2"/>
          <a:stretch>
            <a:fillRect/>
          </a:stretch>
        </p:blipFill>
        <p:spPr>
          <a:xfrm>
            <a:off x="0" y="0"/>
            <a:ext cx="12192000" cy="6557450"/>
          </a:xfrm>
          <a:prstGeom prst="rect">
            <a:avLst/>
          </a:prstGeom>
        </p:spPr>
      </p:pic>
    </p:spTree>
    <p:extLst>
      <p:ext uri="{BB962C8B-B14F-4D97-AF65-F5344CB8AC3E}">
        <p14:creationId xmlns:p14="http://schemas.microsoft.com/office/powerpoint/2010/main" val="132531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81574-FBF4-4D03-92A6-F398DBDBD61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793F81-4160-4883-9E16-A106995219E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E60EF3-0236-46BF-8C1D-BF02F18225B1}"/>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43000784-D189-493A-8BD0-DE18CA221AC9}"/>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EC796BC7-0D23-44D7-A1A9-9616E6DA8E6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909445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2FAA06-F012-4CAB-9588-572C44612B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B0E4B2D-CD55-4390-8E5C-BA170FDD2D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462773-B156-4674-BBF9-82690127C8C9}"/>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1C00C97F-152E-4169-A42D-553BEAC6E466}"/>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5BF26CD9-5D0D-42EE-81C8-8F06D18B90AA}"/>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86828805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90AED8-2163-4F7C-9CA7-828A2067D91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E5EAE-87A3-4160-B20F-DA73A0353A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AAB66C-1567-4AC5-857D-366ECF12BA05}"/>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A486382-6CAB-4EEC-9A9D-3D70B273F928}"/>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18E44873-9307-420D-912F-F568FBB1278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16575342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5D751-0CF8-4E2B-83A5-D64C4F76D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39B51C-1263-4BB3-929A-ED163B4B8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DD3E9C1-DE07-4A8D-BFEE-3263496672F8}"/>
              </a:ext>
            </a:extLst>
          </p:cNvPr>
          <p:cNvSpPr>
            <a:spLocks noGrp="1"/>
          </p:cNvSpPr>
          <p:nvPr>
            <p:ph type="dt" sz="half" idx="10"/>
          </p:nvPr>
        </p:nvSpPr>
        <p:spPr/>
        <p:txBody>
          <a:bodyPr/>
          <a:lstStyle/>
          <a:p>
            <a:r>
              <a:rPr lang="tr-TR"/>
              <a:t>28.09.2020</a:t>
            </a:r>
          </a:p>
        </p:txBody>
      </p:sp>
      <p:sp>
        <p:nvSpPr>
          <p:cNvPr id="5" name="Alt Bilgi Yer Tutucusu 4">
            <a:extLst>
              <a:ext uri="{FF2B5EF4-FFF2-40B4-BE49-F238E27FC236}">
                <a16:creationId xmlns:a16="http://schemas.microsoft.com/office/drawing/2014/main" id="{28FBFEC2-57EA-4BCE-829A-9A0E92E918BF}"/>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6356A321-2362-4B44-BE7E-B5F790F3F81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1618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72D40-D88C-4FB0-A059-1348C3E0D4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827B2A-0253-435A-A926-2CF228455DE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A7D61EB-BF62-40F1-BCC0-C94F4E032DA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A7C775-16F3-4E81-9DE7-549820EA555B}"/>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A7D09C4D-86D6-45DA-9BB3-30A572AEACEB}"/>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30715937-F00E-405B-B6B5-9FF92E08600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335711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65105E-6C7C-432C-BA2D-324C5D67536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5C75CF-612D-4A6F-8DE9-D27F98C2D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7C06F-41CF-46C4-BBA6-05888EF751F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F2C58F-6F91-4730-B081-144F0595BC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82973F-5016-4105-9E52-416FD15C778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7D68AB-7A36-419F-8856-99623751A57B}"/>
              </a:ext>
            </a:extLst>
          </p:cNvPr>
          <p:cNvSpPr>
            <a:spLocks noGrp="1"/>
          </p:cNvSpPr>
          <p:nvPr>
            <p:ph type="dt" sz="half" idx="10"/>
          </p:nvPr>
        </p:nvSpPr>
        <p:spPr/>
        <p:txBody>
          <a:bodyPr/>
          <a:lstStyle/>
          <a:p>
            <a:r>
              <a:rPr lang="tr-TR"/>
              <a:t>28.09.2020</a:t>
            </a:r>
            <a:endParaRPr lang="tr-TR" dirty="0"/>
          </a:p>
        </p:txBody>
      </p:sp>
      <p:sp>
        <p:nvSpPr>
          <p:cNvPr id="8" name="Alt Bilgi Yer Tutucusu 7">
            <a:extLst>
              <a:ext uri="{FF2B5EF4-FFF2-40B4-BE49-F238E27FC236}">
                <a16:creationId xmlns:a16="http://schemas.microsoft.com/office/drawing/2014/main" id="{7B00A692-19F2-404D-B389-01FF6961EDBC}"/>
              </a:ext>
            </a:extLst>
          </p:cNvPr>
          <p:cNvSpPr>
            <a:spLocks noGrp="1"/>
          </p:cNvSpPr>
          <p:nvPr>
            <p:ph type="ftr" sz="quarter" idx="11"/>
          </p:nvPr>
        </p:nvSpPr>
        <p:spPr/>
        <p:txBody>
          <a:bodyPr/>
          <a:lstStyle/>
          <a:p>
            <a:r>
              <a:rPr lang="tr-TR"/>
              <a:t>Dersin Kodu / Dersin Adı</a:t>
            </a:r>
            <a:endParaRPr lang="tr-TR" dirty="0"/>
          </a:p>
        </p:txBody>
      </p:sp>
      <p:sp>
        <p:nvSpPr>
          <p:cNvPr id="9" name="Slayt Numarası Yer Tutucusu 8">
            <a:extLst>
              <a:ext uri="{FF2B5EF4-FFF2-40B4-BE49-F238E27FC236}">
                <a16:creationId xmlns:a16="http://schemas.microsoft.com/office/drawing/2014/main" id="{5460CAF8-3B2E-48F2-A83A-B865C6F067B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5476318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6F7F6A-26FD-44F2-B4A4-EC87B9C1C2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EBC075-2D1C-4CC2-B762-3D9ADA9E12C0}"/>
              </a:ext>
            </a:extLst>
          </p:cNvPr>
          <p:cNvSpPr>
            <a:spLocks noGrp="1"/>
          </p:cNvSpPr>
          <p:nvPr>
            <p:ph type="dt" sz="half" idx="10"/>
          </p:nvPr>
        </p:nvSpPr>
        <p:spPr/>
        <p:txBody>
          <a:bodyPr/>
          <a:lstStyle/>
          <a:p>
            <a:r>
              <a:rPr lang="tr-TR"/>
              <a:t>28.09.2020</a:t>
            </a:r>
          </a:p>
        </p:txBody>
      </p:sp>
      <p:sp>
        <p:nvSpPr>
          <p:cNvPr id="4" name="Alt Bilgi Yer Tutucusu 3">
            <a:extLst>
              <a:ext uri="{FF2B5EF4-FFF2-40B4-BE49-F238E27FC236}">
                <a16:creationId xmlns:a16="http://schemas.microsoft.com/office/drawing/2014/main" id="{FFD944B8-3D71-4B54-A036-C6A6FC29E40B}"/>
              </a:ext>
            </a:extLst>
          </p:cNvPr>
          <p:cNvSpPr>
            <a:spLocks noGrp="1"/>
          </p:cNvSpPr>
          <p:nvPr>
            <p:ph type="ftr" sz="quarter" idx="11"/>
          </p:nvPr>
        </p:nvSpPr>
        <p:spPr/>
        <p:txBody>
          <a:bodyPr/>
          <a:lstStyle/>
          <a:p>
            <a:r>
              <a:rPr lang="tr-TR"/>
              <a:t>Dersin Kodu / Dersin Adı</a:t>
            </a:r>
            <a:endParaRPr lang="tr-TR" dirty="0"/>
          </a:p>
        </p:txBody>
      </p:sp>
      <p:sp>
        <p:nvSpPr>
          <p:cNvPr id="5" name="Slayt Numarası Yer Tutucusu 4">
            <a:extLst>
              <a:ext uri="{FF2B5EF4-FFF2-40B4-BE49-F238E27FC236}">
                <a16:creationId xmlns:a16="http://schemas.microsoft.com/office/drawing/2014/main" id="{08FB31FB-CECD-48BC-A9D2-D7CC4E558E5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38014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BE65-32B2-4A59-B441-D07DF7AB4720}"/>
              </a:ext>
            </a:extLst>
          </p:cNvPr>
          <p:cNvSpPr>
            <a:spLocks noGrp="1"/>
          </p:cNvSpPr>
          <p:nvPr>
            <p:ph type="dt" sz="half" idx="10"/>
          </p:nvPr>
        </p:nvSpPr>
        <p:spPr/>
        <p:txBody>
          <a:bodyPr/>
          <a:lstStyle/>
          <a:p>
            <a:r>
              <a:rPr lang="tr-TR"/>
              <a:t>28.09.2020</a:t>
            </a:r>
          </a:p>
        </p:txBody>
      </p:sp>
      <p:sp>
        <p:nvSpPr>
          <p:cNvPr id="3" name="Alt Bilgi Yer Tutucusu 2">
            <a:extLst>
              <a:ext uri="{FF2B5EF4-FFF2-40B4-BE49-F238E27FC236}">
                <a16:creationId xmlns:a16="http://schemas.microsoft.com/office/drawing/2014/main" id="{378F90FD-4896-453A-A4E8-7A88D4F718DB}"/>
              </a:ext>
            </a:extLst>
          </p:cNvPr>
          <p:cNvSpPr>
            <a:spLocks noGrp="1"/>
          </p:cNvSpPr>
          <p:nvPr>
            <p:ph type="ftr" sz="quarter" idx="11"/>
          </p:nvPr>
        </p:nvSpPr>
        <p:spPr/>
        <p:txBody>
          <a:bodyPr/>
          <a:lstStyle/>
          <a:p>
            <a:r>
              <a:rPr lang="tr-TR"/>
              <a:t>Dersin Kodu / Dersin Adı</a:t>
            </a:r>
            <a:endParaRPr lang="tr-TR" dirty="0"/>
          </a:p>
        </p:txBody>
      </p:sp>
      <p:sp>
        <p:nvSpPr>
          <p:cNvPr id="4" name="Slayt Numarası Yer Tutucusu 3">
            <a:extLst>
              <a:ext uri="{FF2B5EF4-FFF2-40B4-BE49-F238E27FC236}">
                <a16:creationId xmlns:a16="http://schemas.microsoft.com/office/drawing/2014/main" id="{F1FE8CFD-2BFA-4F1C-9521-18CB23012BBA}"/>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5107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381CF3-A5EF-4167-AEE0-B8431F14D5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15CE533-D87E-485C-9B30-98D1FA6C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7224920-B1DF-4272-A258-9A162FCB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B0EEA69-32AB-4EFB-A3BC-6B8EEF71C77A}"/>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52904773-398C-4558-BFED-36B608DE6ED0}"/>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BFA33CD2-A134-47E0-8206-9E70086B09D8}"/>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29172761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B3A027-B698-4236-9456-4E12557253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48EC52C-67CF-46C5-8C56-BF15C4496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ED6482-55EA-434C-BB36-A82106F49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49317B-7CB9-45F5-AEC0-2BCFEA393E9B}"/>
              </a:ext>
            </a:extLst>
          </p:cNvPr>
          <p:cNvSpPr>
            <a:spLocks noGrp="1"/>
          </p:cNvSpPr>
          <p:nvPr>
            <p:ph type="dt" sz="half" idx="10"/>
          </p:nvPr>
        </p:nvSpPr>
        <p:spPr/>
        <p:txBody>
          <a:bodyPr/>
          <a:lstStyle/>
          <a:p>
            <a:r>
              <a:rPr lang="tr-TR"/>
              <a:t>28.09.2020</a:t>
            </a:r>
          </a:p>
        </p:txBody>
      </p:sp>
      <p:sp>
        <p:nvSpPr>
          <p:cNvPr id="6" name="Alt Bilgi Yer Tutucusu 5">
            <a:extLst>
              <a:ext uri="{FF2B5EF4-FFF2-40B4-BE49-F238E27FC236}">
                <a16:creationId xmlns:a16="http://schemas.microsoft.com/office/drawing/2014/main" id="{2264103B-CF4E-4AEC-BEE1-265F8FC64D14}"/>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6BDBC5C3-7522-419B-B423-4B559ED4D5E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892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0460D7-5020-4371-9987-CDAF98B3E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30C6A7-91DA-443C-A5E7-5C55F585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0A4DE1-56AC-486A-BD0E-6EF31278B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28.09.2020</a:t>
            </a:r>
            <a:endParaRPr lang="tr-TR" dirty="0"/>
          </a:p>
        </p:txBody>
      </p:sp>
      <p:sp>
        <p:nvSpPr>
          <p:cNvPr id="5" name="Alt Bilgi Yer Tutucusu 4">
            <a:extLst>
              <a:ext uri="{FF2B5EF4-FFF2-40B4-BE49-F238E27FC236}">
                <a16:creationId xmlns:a16="http://schemas.microsoft.com/office/drawing/2014/main" id="{42B9F3DB-1E9C-4B1F-BBED-5ED6273180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74870CB7-02CA-4A7D-A0F4-8BBAEB936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DAB867F7-F123-4A3E-8848-137BCDEC8F92}"/>
              </a:ext>
            </a:extLst>
          </p:cNvPr>
          <p:cNvCxnSpPr>
            <a:cxnSpLocks/>
          </p:cNvCxnSpPr>
          <p:nvPr userDrawn="1"/>
        </p:nvCxnSpPr>
        <p:spPr>
          <a:xfrm>
            <a:off x="5002924" y="586338"/>
            <a:ext cx="6364277"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45099EE-BCE4-43CD-A7EB-74F032FFC30A}"/>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9" name="Dikdörtgen 8">
            <a:extLst>
              <a:ext uri="{FF2B5EF4-FFF2-40B4-BE49-F238E27FC236}">
                <a16:creationId xmlns:a16="http://schemas.microsoft.com/office/drawing/2014/main" id="{343B397A-D431-45E1-AD39-4709D2C8F998}"/>
              </a:ext>
            </a:extLst>
          </p:cNvPr>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ATATÜRK ÜNİVERSİTESİ İLAHİYAT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Temel İslam Bilimleri</a:t>
            </a:r>
          </a:p>
        </p:txBody>
      </p:sp>
    </p:spTree>
    <p:extLst>
      <p:ext uri="{BB962C8B-B14F-4D97-AF65-F5344CB8AC3E}">
        <p14:creationId xmlns:p14="http://schemas.microsoft.com/office/powerpoint/2010/main" val="276537428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a:solidFill>
                  <a:schemeClr val="bg1"/>
                </a:solidFill>
                <a:cs typeface="Traditional Arabic" panose="02020603050405020304" pitchFamily="18" charset="-78"/>
              </a:rPr>
              <a:t>İSLAM İNANÇ ESASLARI</a:t>
            </a:r>
          </a:p>
        </p:txBody>
      </p:sp>
      <p:sp>
        <p:nvSpPr>
          <p:cNvPr id="5" name="Alt Başlık 4"/>
          <p:cNvSpPr>
            <a:spLocks noGrp="1"/>
          </p:cNvSpPr>
          <p:nvPr>
            <p:ph type="subTitle" idx="1"/>
          </p:nvPr>
        </p:nvSpPr>
        <p:spPr/>
        <p:txBody>
          <a:bodyPr>
            <a:normAutofit/>
          </a:bodyPr>
          <a:lstStyle/>
          <a:p>
            <a:pPr>
              <a:lnSpc>
                <a:spcPct val="120000"/>
              </a:lnSpc>
            </a:pPr>
            <a:r>
              <a:rPr lang="tr-TR" dirty="0">
                <a:solidFill>
                  <a:schemeClr val="bg1"/>
                </a:solidFill>
                <a:cs typeface="Traditional Arabic" panose="02020603050405020304" pitchFamily="18" charset="-78"/>
              </a:rPr>
              <a:t>Ders Hocası	: Dr. </a:t>
            </a:r>
            <a:r>
              <a:rPr lang="tr-TR" dirty="0" err="1">
                <a:solidFill>
                  <a:schemeClr val="bg1"/>
                </a:solidFill>
                <a:cs typeface="Traditional Arabic" panose="02020603050405020304" pitchFamily="18" charset="-78"/>
              </a:rPr>
              <a:t>Öğr</a:t>
            </a:r>
            <a:r>
              <a:rPr lang="tr-TR" dirty="0">
                <a:solidFill>
                  <a:schemeClr val="bg1"/>
                </a:solidFill>
                <a:cs typeface="Traditional Arabic" panose="02020603050405020304" pitchFamily="18" charset="-78"/>
              </a:rPr>
              <a:t>. Üyesi Fikrullah ÇAKMAK</a:t>
            </a:r>
            <a:endParaRPr lang="tr-TR" dirty="0">
              <a:solidFill>
                <a:schemeClr val="bg1"/>
              </a:solidFill>
              <a:latin typeface="Times New Roman" panose="02020603050405020304" pitchFamily="18" charset="0"/>
              <a:cs typeface="Traditional Arabic" panose="02020603050405020304" pitchFamily="18" charset="-78"/>
            </a:endParaRPr>
          </a:p>
        </p:txBody>
      </p:sp>
      <p:sp>
        <p:nvSpPr>
          <p:cNvPr id="6" name="Alt Başlık 2">
            <a:extLst>
              <a:ext uri="{FF2B5EF4-FFF2-40B4-BE49-F238E27FC236}">
                <a16:creationId xmlns:a16="http://schemas.microsoft.com/office/drawing/2014/main" id="{1C42A7E1-4275-024A-8631-43CFA2748EDF}"/>
              </a:ext>
            </a:extLst>
          </p:cNvPr>
          <p:cNvSpPr txBox="1">
            <a:spLocks/>
          </p:cNvSpPr>
          <p:nvPr/>
        </p:nvSpPr>
        <p:spPr>
          <a:xfrm>
            <a:off x="2209799" y="864973"/>
            <a:ext cx="8809653" cy="8482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solidFill>
                  <a:schemeClr val="bg1"/>
                </a:solidFill>
                <a:latin typeface="Times New Roman" panose="02020603050405020304" pitchFamily="18" charset="0"/>
                <a:cs typeface="Traditional Arabic" panose="02020603050405020304" pitchFamily="18" charset="-78"/>
              </a:rPr>
              <a:t>ATATÜRK ÜNİVERSİTESİ İLAHİYAT FAKÜLTESİ </a:t>
            </a:r>
            <a:endParaRPr lang="tr-TR" sz="1600" dirty="0">
              <a:solidFill>
                <a:schemeClr val="bg1"/>
              </a:solidFill>
              <a:latin typeface="Times New Roman" panose="02020603050405020304" pitchFamily="18" charset="0"/>
              <a:cs typeface="Traditional Arabic" panose="02020603050405020304" pitchFamily="18" charset="-78"/>
            </a:endParaRPr>
          </a:p>
          <a:p>
            <a:pPr algn="l"/>
            <a:r>
              <a:rPr lang="tr-TR" dirty="0">
                <a:solidFill>
                  <a:schemeClr val="bg1"/>
                </a:solidFill>
                <a:latin typeface="Times New Roman" panose="02020603050405020304" pitchFamily="18" charset="0"/>
                <a:cs typeface="Traditional Arabic" panose="02020603050405020304" pitchFamily="18" charset="-78"/>
              </a:rPr>
              <a:t>Temel İslam Bilimleri Kelam Anabilim Dalı</a:t>
            </a:r>
          </a:p>
        </p:txBody>
      </p:sp>
    </p:spTree>
    <p:extLst>
      <p:ext uri="{BB962C8B-B14F-4D97-AF65-F5344CB8AC3E}">
        <p14:creationId xmlns:p14="http://schemas.microsoft.com/office/powerpoint/2010/main" val="278103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2. Atalara Tapınma: </a:t>
            </a:r>
          </a:p>
          <a:p>
            <a:r>
              <a:rPr lang="tr-TR" dirty="0"/>
              <a:t>İnsanın yaşam korkusun ve atalarına olan sevgisinin insan zamanla atalara ibadete daha sonra ise bu ibadetin diğer ibadet şekillerine dönüşmesine dayanan görüştür. </a:t>
            </a:r>
          </a:p>
          <a:p>
            <a:r>
              <a:rPr lang="tr-TR" b="1" dirty="0"/>
              <a:t>3. Totemizm: </a:t>
            </a:r>
          </a:p>
          <a:p>
            <a:r>
              <a:rPr lang="tr-TR" dirty="0"/>
              <a:t>Klan üyelerinin kendilerinin totem olarak nitelendirilen bir hayvan veya bitkiden geldiklerini kabul edip onu kutsal saymalarını göz önünde tutarak totemizmden dinin oluştuğunu savunan görüş.</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10</a:t>
            </a:fld>
            <a:endParaRPr lang="tr-TR"/>
          </a:p>
        </p:txBody>
      </p:sp>
    </p:spTree>
    <p:extLst>
      <p:ext uri="{BB962C8B-B14F-4D97-AF65-F5344CB8AC3E}">
        <p14:creationId xmlns:p14="http://schemas.microsoft.com/office/powerpoint/2010/main" val="4238256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4. Natürizm: </a:t>
            </a:r>
          </a:p>
          <a:p>
            <a:r>
              <a:rPr lang="tr-TR" dirty="0"/>
              <a:t>Bu görüşe göre dinin kaynağını, tabiat olaylarının insana verdiği korku oluşturur. Bu görüşe, fizikî çevrede rastlanan kuvvet ve varlıkların kişileştirilmesi ve tanrılaştırması anlamına gel natürizm denir. </a:t>
            </a:r>
          </a:p>
          <a:p>
            <a:r>
              <a:rPr lang="tr-TR" dirty="0"/>
              <a:t>İlk insan için tabiat; büyük bir korku ve hayret sebebi, eşsiz bir mucize ve sonsuz bir harikadır. İnsanın tabiata karşı duyduğu bu hayret ve korku zaman içerisinde tabiata ve ileriki dönemlerde atalara tapınmaya yol açtığını, böylelikle diğer safhaların ortaya çıktığını savunulur.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11</a:t>
            </a:fld>
            <a:endParaRPr lang="tr-TR"/>
          </a:p>
        </p:txBody>
      </p:sp>
    </p:spTree>
    <p:extLst>
      <p:ext uri="{BB962C8B-B14F-4D97-AF65-F5344CB8AC3E}">
        <p14:creationId xmlns:p14="http://schemas.microsoft.com/office/powerpoint/2010/main" val="3104302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5. Pozitivist </a:t>
            </a:r>
            <a:r>
              <a:rPr lang="tr-TR" b="1" dirty="0" err="1"/>
              <a:t>Atezim</a:t>
            </a:r>
            <a:endParaRPr lang="tr-TR" b="1" dirty="0"/>
          </a:p>
          <a:p>
            <a:r>
              <a:rPr lang="tr-TR" dirty="0"/>
              <a:t>İlkel insan aklının kurgusudur. </a:t>
            </a:r>
          </a:p>
          <a:p>
            <a:r>
              <a:rPr lang="tr-TR" dirty="0"/>
              <a:t>İnsan aklı: Dini evre                  Metafizik Evre                Pozitivist evre</a:t>
            </a:r>
          </a:p>
          <a:p>
            <a:r>
              <a:rPr lang="tr-TR" b="1" dirty="0"/>
              <a:t>6. </a:t>
            </a:r>
            <a:r>
              <a:rPr lang="tr-TR" b="1" dirty="0" err="1"/>
              <a:t>Sosyopolitik</a:t>
            </a:r>
            <a:r>
              <a:rPr lang="tr-TR" b="1" dirty="0"/>
              <a:t> Ateizm</a:t>
            </a:r>
          </a:p>
          <a:p>
            <a:r>
              <a:rPr lang="tr-TR" dirty="0"/>
              <a:t>Toplum içinde bazı sınıfların bir kısım insanları sömürü aracı olarak ortaya çıkmıştır. “Din toplumun afyonudur».</a:t>
            </a:r>
          </a:p>
          <a:p>
            <a:r>
              <a:rPr lang="tr-TR" b="1" dirty="0"/>
              <a:t>7. </a:t>
            </a:r>
            <a:r>
              <a:rPr lang="tr-TR" b="1" dirty="0" err="1"/>
              <a:t>Psikanalitik</a:t>
            </a:r>
            <a:r>
              <a:rPr lang="tr-TR" b="1" dirty="0"/>
              <a:t> Ateizm</a:t>
            </a:r>
          </a:p>
          <a:p>
            <a:r>
              <a:rPr lang="tr-TR" dirty="0"/>
              <a:t>Din insanın arzu ve hayallerinden kaynaklanır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12</a:t>
            </a:fld>
            <a:endParaRPr lang="tr-TR"/>
          </a:p>
        </p:txBody>
      </p:sp>
      <p:sp>
        <p:nvSpPr>
          <p:cNvPr id="7" name="Ok: Sağ 6">
            <a:extLst>
              <a:ext uri="{FF2B5EF4-FFF2-40B4-BE49-F238E27FC236}">
                <a16:creationId xmlns:a16="http://schemas.microsoft.com/office/drawing/2014/main" id="{904A348C-34AB-46AD-91C3-E7BD0BA1408D}"/>
              </a:ext>
            </a:extLst>
          </p:cNvPr>
          <p:cNvSpPr/>
          <p:nvPr/>
        </p:nvSpPr>
        <p:spPr>
          <a:xfrm>
            <a:off x="4294598" y="3298004"/>
            <a:ext cx="1006867" cy="130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k: Sağ 12">
            <a:extLst>
              <a:ext uri="{FF2B5EF4-FFF2-40B4-BE49-F238E27FC236}">
                <a16:creationId xmlns:a16="http://schemas.microsoft.com/office/drawing/2014/main" id="{35041137-ED6A-4B0D-BDD7-9CAE706B4807}"/>
              </a:ext>
            </a:extLst>
          </p:cNvPr>
          <p:cNvSpPr/>
          <p:nvPr/>
        </p:nvSpPr>
        <p:spPr>
          <a:xfrm>
            <a:off x="7603733" y="3281309"/>
            <a:ext cx="1006867" cy="130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02918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8. Tek Tanrıcı Görüş</a:t>
            </a:r>
          </a:p>
          <a:p>
            <a:r>
              <a:rPr lang="tr-TR" dirty="0"/>
              <a:t>Dinin kaynağını Yüce Tanrı inancına dayandıran tezdir. Bu teze göre tek Tanrı inancı insanoğlunun en eski inancıdır.</a:t>
            </a:r>
          </a:p>
          <a:p>
            <a:r>
              <a:rPr lang="tr-TR" dirty="0">
                <a:solidFill>
                  <a:srgbClr val="FF0000"/>
                </a:solidFill>
              </a:rPr>
              <a:t>İslam Bilginlerine Göre</a:t>
            </a:r>
          </a:p>
          <a:p>
            <a:r>
              <a:rPr lang="tr-TR" dirty="0"/>
              <a:t>İslâm bilginlerine göre dinin kaynağı mutlak surette tanrısal vahiydir. Hz. Adem’den başlayıp Hz. Muhammed’in peygamberliğiyle son bulmuştur.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13</a:t>
            </a:fld>
            <a:endParaRPr lang="tr-TR"/>
          </a:p>
        </p:txBody>
      </p:sp>
    </p:spTree>
    <p:extLst>
      <p:ext uri="{BB962C8B-B14F-4D97-AF65-F5344CB8AC3E}">
        <p14:creationId xmlns:p14="http://schemas.microsoft.com/office/powerpoint/2010/main" val="2278938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77500" lnSpcReduction="20000"/>
          </a:bodyPr>
          <a:lstStyle/>
          <a:p>
            <a:r>
              <a:rPr lang="tr-TR" b="1" dirty="0"/>
              <a:t>İslam Düşüncesine Göre Din Fıtridir</a:t>
            </a:r>
          </a:p>
          <a:p>
            <a:r>
              <a:rPr lang="tr-TR" dirty="0"/>
              <a:t>İslam düşüncesine göre insanın dine olan ihtiyacı fıtridir. Bir </a:t>
            </a:r>
            <a:r>
              <a:rPr lang="tr-TR" dirty="0" err="1"/>
              <a:t>evrilmenin</a:t>
            </a:r>
            <a:r>
              <a:rPr lang="tr-TR" dirty="0"/>
              <a:t> sonucu değildir. </a:t>
            </a:r>
          </a:p>
          <a:p>
            <a:r>
              <a:rPr lang="tr-TR" dirty="0">
                <a:solidFill>
                  <a:srgbClr val="FF0000"/>
                </a:solidFill>
              </a:rPr>
              <a:t>Çünkü İnsan Halife ve Mükemmel Olarak Yaratılmıştır</a:t>
            </a:r>
          </a:p>
          <a:p>
            <a:pPr algn="r">
              <a:lnSpc>
                <a:spcPct val="170000"/>
              </a:lnSpc>
            </a:pPr>
            <a:r>
              <a:rPr lang="ar-SA" b="1" dirty="0" err="1">
                <a:latin typeface="Traditional Arabic" panose="02020603050405020304" pitchFamily="18" charset="-78"/>
                <a:cs typeface="Traditional Arabic" panose="02020603050405020304" pitchFamily="18" charset="-78"/>
              </a:rPr>
              <a:t>وَإِذۡ</a:t>
            </a:r>
            <a:r>
              <a:rPr lang="ar-SA" b="1" dirty="0">
                <a:latin typeface="Traditional Arabic" panose="02020603050405020304" pitchFamily="18" charset="-78"/>
                <a:cs typeface="Traditional Arabic" panose="02020603050405020304" pitchFamily="18" charset="-78"/>
              </a:rPr>
              <a:t> قَالَ رَبُّكَ </a:t>
            </a:r>
            <a:r>
              <a:rPr lang="ar-SA" b="1" dirty="0" err="1">
                <a:latin typeface="Traditional Arabic" panose="02020603050405020304" pitchFamily="18" charset="-78"/>
                <a:cs typeface="Traditional Arabic" panose="02020603050405020304" pitchFamily="18" charset="-78"/>
              </a:rPr>
              <a:t>لِلۡمَلَٰٓئِكَةِ</a:t>
            </a:r>
            <a:r>
              <a:rPr lang="ar-SA" b="1" dirty="0">
                <a:latin typeface="Traditional Arabic" panose="02020603050405020304" pitchFamily="18" charset="-78"/>
                <a:cs typeface="Traditional Arabic" panose="02020603050405020304" pitchFamily="18" charset="-78"/>
              </a:rPr>
              <a:t> إِنِّي جَاعِل فِي </a:t>
            </a:r>
            <a:r>
              <a:rPr lang="ar-SA" b="1" dirty="0" err="1">
                <a:latin typeface="Traditional Arabic" panose="02020603050405020304" pitchFamily="18" charset="-78"/>
                <a:cs typeface="Traditional Arabic" panose="02020603050405020304" pitchFamily="18" charset="-78"/>
              </a:rPr>
              <a:t>ٱلۡأَرۡضِ</a:t>
            </a:r>
            <a:r>
              <a:rPr lang="ar-SA" b="1" dirty="0">
                <a:latin typeface="Traditional Arabic" panose="02020603050405020304" pitchFamily="18" charset="-78"/>
                <a:cs typeface="Traditional Arabic" panose="02020603050405020304" pitchFamily="18" charset="-78"/>
              </a:rPr>
              <a:t> خَلِيفَة </a:t>
            </a:r>
            <a:r>
              <a:rPr lang="ar-SA" b="1" dirty="0" err="1">
                <a:latin typeface="Traditional Arabic" panose="02020603050405020304" pitchFamily="18" charset="-78"/>
                <a:cs typeface="Traditional Arabic" panose="02020603050405020304" pitchFamily="18" charset="-78"/>
              </a:rPr>
              <a:t>قَالُوٓاْ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أَتَجۡعَلُ</a:t>
            </a:r>
            <a:r>
              <a:rPr lang="ar-SA" b="1" dirty="0">
                <a:latin typeface="Traditional Arabic" panose="02020603050405020304" pitchFamily="18" charset="-78"/>
                <a:cs typeface="Traditional Arabic" panose="02020603050405020304" pitchFamily="18" charset="-78"/>
              </a:rPr>
              <a:t> فِيهَا مَن </a:t>
            </a:r>
            <a:r>
              <a:rPr lang="ar-SA" b="1" dirty="0" err="1">
                <a:latin typeface="Traditional Arabic" panose="02020603050405020304" pitchFamily="18" charset="-78"/>
                <a:cs typeface="Traditional Arabic" panose="02020603050405020304" pitchFamily="18" charset="-78"/>
              </a:rPr>
              <a:t>يُفۡسِدُ</a:t>
            </a:r>
            <a:r>
              <a:rPr lang="ar-SA" b="1" dirty="0">
                <a:latin typeface="Traditional Arabic" panose="02020603050405020304" pitchFamily="18" charset="-78"/>
                <a:cs typeface="Traditional Arabic" panose="02020603050405020304" pitchFamily="18" charset="-78"/>
              </a:rPr>
              <a:t> فِيهَا </a:t>
            </a:r>
            <a:r>
              <a:rPr lang="ar-SA" b="1" dirty="0" err="1">
                <a:latin typeface="Traditional Arabic" panose="02020603050405020304" pitchFamily="18" charset="-78"/>
                <a:cs typeface="Traditional Arabic" panose="02020603050405020304" pitchFamily="18" charset="-78"/>
              </a:rPr>
              <a:t>وَيَسۡفِكُ</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ٱلدِّمَآءَ</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وَنَحۡنُ</a:t>
            </a:r>
            <a:r>
              <a:rPr lang="ar-SA" b="1" dirty="0">
                <a:latin typeface="Traditional Arabic" panose="02020603050405020304" pitchFamily="18" charset="-78"/>
                <a:cs typeface="Traditional Arabic" panose="02020603050405020304" pitchFamily="18" charset="-78"/>
              </a:rPr>
              <a:t> نُسَبِّحُ </a:t>
            </a:r>
            <a:r>
              <a:rPr lang="ar-SA" b="1" dirty="0" err="1">
                <a:latin typeface="Traditional Arabic" panose="02020603050405020304" pitchFamily="18" charset="-78"/>
                <a:cs typeface="Traditional Arabic" panose="02020603050405020304" pitchFamily="18" charset="-78"/>
              </a:rPr>
              <a:t>بِحَمۡدِكَ</a:t>
            </a:r>
            <a:r>
              <a:rPr lang="ar-SA" b="1" dirty="0">
                <a:latin typeface="Traditional Arabic" panose="02020603050405020304" pitchFamily="18" charset="-78"/>
                <a:cs typeface="Traditional Arabic" panose="02020603050405020304" pitchFamily="18" charset="-78"/>
              </a:rPr>
              <a:t> وَنُقَدِّسُ </a:t>
            </a:r>
            <a:r>
              <a:rPr lang="ar-SA" b="1" dirty="0" err="1">
                <a:latin typeface="Traditional Arabic" panose="02020603050405020304" pitchFamily="18" charset="-78"/>
                <a:cs typeface="Traditional Arabic" panose="02020603050405020304" pitchFamily="18" charset="-78"/>
              </a:rPr>
              <a:t>لَكَۖ</a:t>
            </a:r>
            <a:r>
              <a:rPr lang="ar-SA" b="1" dirty="0">
                <a:latin typeface="Traditional Arabic" panose="02020603050405020304" pitchFamily="18" charset="-78"/>
                <a:cs typeface="Traditional Arabic" panose="02020603050405020304" pitchFamily="18" charset="-78"/>
              </a:rPr>
              <a:t> قَالَ </a:t>
            </a:r>
            <a:r>
              <a:rPr lang="ar-SA" b="1" dirty="0" err="1">
                <a:latin typeface="Traditional Arabic" panose="02020603050405020304" pitchFamily="18" charset="-78"/>
                <a:cs typeface="Traditional Arabic" panose="02020603050405020304" pitchFamily="18" charset="-78"/>
              </a:rPr>
              <a:t>إِنِّيٓ</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أَعۡلَمُ</a:t>
            </a:r>
            <a:r>
              <a:rPr lang="ar-SA" b="1" dirty="0">
                <a:latin typeface="Traditional Arabic" panose="02020603050405020304" pitchFamily="18" charset="-78"/>
                <a:cs typeface="Traditional Arabic" panose="02020603050405020304" pitchFamily="18" charset="-78"/>
              </a:rPr>
              <a:t> مَا لَا </a:t>
            </a:r>
            <a:r>
              <a:rPr lang="ar-SA" b="1" dirty="0" err="1">
                <a:latin typeface="Traditional Arabic" panose="02020603050405020304" pitchFamily="18" charset="-78"/>
                <a:cs typeface="Traditional Arabic" panose="02020603050405020304" pitchFamily="18" charset="-78"/>
              </a:rPr>
              <a:t>تَعۡلَمُونَ</a:t>
            </a:r>
            <a:r>
              <a:rPr lang="ar-SA" b="1" dirty="0">
                <a:latin typeface="Traditional Arabic" panose="02020603050405020304" pitchFamily="18" charset="-78"/>
                <a:cs typeface="Traditional Arabic" panose="02020603050405020304" pitchFamily="18" charset="-78"/>
              </a:rPr>
              <a:t> ٣٠ وَعَلَّمَ ءَادَمَ </a:t>
            </a:r>
            <a:r>
              <a:rPr lang="ar-SA" b="1" dirty="0" err="1">
                <a:latin typeface="Traditional Arabic" panose="02020603050405020304" pitchFamily="18" charset="-78"/>
                <a:cs typeface="Traditional Arabic" panose="02020603050405020304" pitchFamily="18" charset="-78"/>
              </a:rPr>
              <a:t>ٱلۡأَسۡمَآءَ</a:t>
            </a:r>
            <a:r>
              <a:rPr lang="ar-SA" b="1" dirty="0">
                <a:latin typeface="Traditional Arabic" panose="02020603050405020304" pitchFamily="18" charset="-78"/>
                <a:cs typeface="Traditional Arabic" panose="02020603050405020304" pitchFamily="18" charset="-78"/>
              </a:rPr>
              <a:t> كُلَّهَا ثُمَّ </a:t>
            </a:r>
            <a:r>
              <a:rPr lang="ar-SA" b="1" dirty="0" err="1">
                <a:latin typeface="Traditional Arabic" panose="02020603050405020304" pitchFamily="18" charset="-78"/>
                <a:cs typeface="Traditional Arabic" panose="02020603050405020304" pitchFamily="18" charset="-78"/>
              </a:rPr>
              <a:t>عَرَضَهُمۡ</a:t>
            </a:r>
            <a:r>
              <a:rPr lang="ar-SA" b="1" dirty="0">
                <a:latin typeface="Traditional Arabic" panose="02020603050405020304" pitchFamily="18" charset="-78"/>
                <a:cs typeface="Traditional Arabic" panose="02020603050405020304" pitchFamily="18" charset="-78"/>
              </a:rPr>
              <a:t> عَلَى </a:t>
            </a:r>
            <a:r>
              <a:rPr lang="ar-SA" b="1" dirty="0" err="1">
                <a:latin typeface="Traditional Arabic" panose="02020603050405020304" pitchFamily="18" charset="-78"/>
                <a:cs typeface="Traditional Arabic" panose="02020603050405020304" pitchFamily="18" charset="-78"/>
              </a:rPr>
              <a:t>ٱلۡمَلَٰٓئِكَةِ</a:t>
            </a:r>
            <a:r>
              <a:rPr lang="ar-SA" b="1" dirty="0">
                <a:latin typeface="Traditional Arabic" panose="02020603050405020304" pitchFamily="18" charset="-78"/>
                <a:cs typeface="Traditional Arabic" panose="02020603050405020304" pitchFamily="18" charset="-78"/>
              </a:rPr>
              <a:t> فَقَالَ </a:t>
            </a:r>
            <a:r>
              <a:rPr lang="ar-SA" b="1" dirty="0" err="1">
                <a:latin typeface="Traditional Arabic" panose="02020603050405020304" pitchFamily="18" charset="-78"/>
                <a:cs typeface="Traditional Arabic" panose="02020603050405020304" pitchFamily="18" charset="-78"/>
              </a:rPr>
              <a:t>أَنۢبِـُٔونِي</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بِأَسۡمَآءِ</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هَٰٓؤُلَآءِ</a:t>
            </a:r>
            <a:r>
              <a:rPr lang="ar-SA" b="1" dirty="0">
                <a:latin typeface="Traditional Arabic" panose="02020603050405020304" pitchFamily="18" charset="-78"/>
                <a:cs typeface="Traditional Arabic" panose="02020603050405020304" pitchFamily="18" charset="-78"/>
              </a:rPr>
              <a:t> إِن </a:t>
            </a:r>
            <a:r>
              <a:rPr lang="ar-SA" b="1" dirty="0" err="1">
                <a:latin typeface="Traditional Arabic" panose="02020603050405020304" pitchFamily="18" charset="-78"/>
                <a:cs typeface="Traditional Arabic" panose="02020603050405020304" pitchFamily="18" charset="-78"/>
              </a:rPr>
              <a:t>كُنتُمۡ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صَٰدِقِين</a:t>
            </a:r>
            <a:endParaRPr lang="tr-TR" b="1" dirty="0"/>
          </a:p>
          <a:p>
            <a:r>
              <a:rPr lang="tr-TR" dirty="0"/>
              <a:t>Hatırla ki Rabbin meleklere: Ben yeryüzünde bir halife yaratacağım, dedi. Onlar: Bizler </a:t>
            </a:r>
            <a:r>
              <a:rPr lang="tr-TR" dirty="0" err="1"/>
              <a:t>hamdinle</a:t>
            </a:r>
            <a:r>
              <a:rPr lang="tr-TR" dirty="0"/>
              <a:t> seni </a:t>
            </a:r>
            <a:r>
              <a:rPr lang="tr-TR" dirty="0" err="1"/>
              <a:t>tesbih</a:t>
            </a:r>
            <a:r>
              <a:rPr lang="tr-TR" dirty="0"/>
              <a:t> ve seni takdis edip dururken, yeryüzünde fesat çıkaracak, orada kan dökecek insanı mı halife kılıyorsun? dediler. Allah da onlara: Sizin </a:t>
            </a:r>
            <a:r>
              <a:rPr lang="tr-TR" dirty="0" err="1"/>
              <a:t>bilemiyeceğinizi</a:t>
            </a:r>
            <a:r>
              <a:rPr lang="tr-TR" dirty="0"/>
              <a:t> herhalde ben bilirim, dedi. Allah Adem'e bütün isimleri, öğretti. Sonra onları önce meleklere </a:t>
            </a:r>
            <a:r>
              <a:rPr lang="tr-TR" dirty="0" err="1"/>
              <a:t>arzedip</a:t>
            </a:r>
            <a:r>
              <a:rPr lang="tr-TR" dirty="0"/>
              <a:t>: Eğer siz sözünüzde sadık iseniz, şunların isimlerini bana bildirin, dedi. (Bakara 2/30-31)</a:t>
            </a:r>
          </a:p>
          <a:p>
            <a:endParaRPr lang="tr-TR" b="1"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14</a:t>
            </a:fld>
            <a:endParaRPr lang="tr-TR"/>
          </a:p>
        </p:txBody>
      </p:sp>
    </p:spTree>
    <p:extLst>
      <p:ext uri="{BB962C8B-B14F-4D97-AF65-F5344CB8AC3E}">
        <p14:creationId xmlns:p14="http://schemas.microsoft.com/office/powerpoint/2010/main" val="1622829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İslam Düşüncesine Göre Din Fıtridir</a:t>
            </a:r>
          </a:p>
          <a:p>
            <a:r>
              <a:rPr lang="tr-TR" dirty="0">
                <a:solidFill>
                  <a:srgbClr val="FF0000"/>
                </a:solidFill>
              </a:rPr>
              <a:t>Çünkü İnsan Halife ve Mükemmel Olarak Yaratılmıştır</a:t>
            </a:r>
          </a:p>
          <a:p>
            <a:pPr algn="r"/>
            <a:r>
              <a:rPr lang="ar-SA" b="1" dirty="0" err="1">
                <a:latin typeface="Traditional Arabic" panose="02020603050405020304" pitchFamily="18" charset="-78"/>
                <a:cs typeface="Traditional Arabic" panose="02020603050405020304" pitchFamily="18" charset="-78"/>
              </a:rPr>
              <a:t>لقَدۡ</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خَلَقۡنَا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ٱلۡإِنسَٰنَ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فِيٓ</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أَحۡسَنِ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تَقۡوِيم</a:t>
            </a:r>
            <a:endParaRPr lang="tr-TR" b="1" dirty="0">
              <a:latin typeface="Traditional Arabic" panose="02020603050405020304" pitchFamily="18" charset="-78"/>
              <a:cs typeface="Traditional Arabic" panose="02020603050405020304" pitchFamily="18" charset="-78"/>
            </a:endParaRPr>
          </a:p>
          <a:p>
            <a:r>
              <a:rPr lang="tr-TR" dirty="0"/>
              <a:t>Biz insanı en güzel biçimde yarattık. (Tin 95/4)</a:t>
            </a:r>
          </a:p>
          <a:p>
            <a:endParaRPr lang="tr-TR" b="1"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15</a:t>
            </a:fld>
            <a:endParaRPr lang="tr-TR"/>
          </a:p>
        </p:txBody>
      </p:sp>
    </p:spTree>
    <p:extLst>
      <p:ext uri="{BB962C8B-B14F-4D97-AF65-F5344CB8AC3E}">
        <p14:creationId xmlns:p14="http://schemas.microsoft.com/office/powerpoint/2010/main" val="2585142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İslam Düşüncesine Göre Din Fıtridir</a:t>
            </a:r>
          </a:p>
          <a:p>
            <a:r>
              <a:rPr lang="tr-TR" dirty="0">
                <a:solidFill>
                  <a:srgbClr val="FF0000"/>
                </a:solidFill>
              </a:rPr>
              <a:t>İnanma İhtiyacı Fıtridir</a:t>
            </a:r>
          </a:p>
          <a:p>
            <a:pPr algn="r"/>
            <a:r>
              <a:rPr lang="tr-TR" b="1" dirty="0"/>
              <a:t> </a:t>
            </a:r>
            <a:r>
              <a:rPr lang="ar-SA" b="1" dirty="0" err="1">
                <a:latin typeface="Traditional Arabic" panose="02020603050405020304" pitchFamily="18" charset="-78"/>
                <a:cs typeface="Traditional Arabic" panose="02020603050405020304" pitchFamily="18" charset="-78"/>
              </a:rPr>
              <a:t>فَأَقِمۡ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وَجۡهَكَ</a:t>
            </a:r>
            <a:r>
              <a:rPr lang="ar-SA" b="1" dirty="0">
                <a:latin typeface="Traditional Arabic" panose="02020603050405020304" pitchFamily="18" charset="-78"/>
                <a:cs typeface="Traditional Arabic" panose="02020603050405020304" pitchFamily="18" charset="-78"/>
              </a:rPr>
              <a:t> لِلدِّينِ </a:t>
            </a:r>
            <a:r>
              <a:rPr lang="ar-SA" b="1" dirty="0" err="1">
                <a:latin typeface="Traditional Arabic" panose="02020603050405020304" pitchFamily="18" charset="-78"/>
                <a:cs typeface="Traditional Arabic" panose="02020603050405020304" pitchFamily="18" charset="-78"/>
              </a:rPr>
              <a:t>حَنِيفاۚ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فِطۡرَتَ</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ٱللَّهِ</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ٱلَّتِي</a:t>
            </a:r>
            <a:r>
              <a:rPr lang="ar-SA" b="1" dirty="0">
                <a:latin typeface="Traditional Arabic" panose="02020603050405020304" pitchFamily="18" charset="-78"/>
                <a:cs typeface="Traditional Arabic" panose="02020603050405020304" pitchFamily="18" charset="-78"/>
              </a:rPr>
              <a:t> فَطَرَ </a:t>
            </a:r>
            <a:r>
              <a:rPr lang="ar-SA" b="1" dirty="0" err="1">
                <a:latin typeface="Traditional Arabic" panose="02020603050405020304" pitchFamily="18" charset="-78"/>
                <a:cs typeface="Traditional Arabic" panose="02020603050405020304" pitchFamily="18" charset="-78"/>
              </a:rPr>
              <a:t>ٱلنَّاسَ</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عَلَيۡهَاۚ</a:t>
            </a:r>
            <a:r>
              <a:rPr lang="ar-SA" b="1" dirty="0">
                <a:latin typeface="Traditional Arabic" panose="02020603050405020304" pitchFamily="18" charset="-78"/>
                <a:cs typeface="Traditional Arabic" panose="02020603050405020304" pitchFamily="18" charset="-78"/>
              </a:rPr>
              <a:t> لَا </a:t>
            </a:r>
            <a:r>
              <a:rPr lang="ar-SA" b="1" dirty="0" err="1">
                <a:latin typeface="Traditional Arabic" panose="02020603050405020304" pitchFamily="18" charset="-78"/>
                <a:cs typeface="Traditional Arabic" panose="02020603050405020304" pitchFamily="18" charset="-78"/>
              </a:rPr>
              <a:t>تَبۡدِيلَ</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لِخَلۡقِ</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ٱللَّهِۚ</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ذَٰلِكَ</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ٱلدِّينُ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ٱلۡقَيِّمُ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وَلَٰكِنَّ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أَكۡثَرَ</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ٱلنَّاسِ</a:t>
            </a:r>
            <a:r>
              <a:rPr lang="ar-SA" b="1" dirty="0">
                <a:latin typeface="Traditional Arabic" panose="02020603050405020304" pitchFamily="18" charset="-78"/>
                <a:cs typeface="Traditional Arabic" panose="02020603050405020304" pitchFamily="18" charset="-78"/>
              </a:rPr>
              <a:t> لَا </a:t>
            </a:r>
            <a:r>
              <a:rPr lang="ar-SA" b="1" dirty="0" err="1">
                <a:latin typeface="Traditional Arabic" panose="02020603050405020304" pitchFamily="18" charset="-78"/>
                <a:cs typeface="Traditional Arabic" panose="02020603050405020304" pitchFamily="18" charset="-78"/>
              </a:rPr>
              <a:t>يَعۡلَمُونَ</a:t>
            </a:r>
            <a:r>
              <a:rPr lang="ar-SA" b="1" dirty="0">
                <a:latin typeface="Traditional Arabic" panose="02020603050405020304" pitchFamily="18" charset="-78"/>
                <a:cs typeface="Traditional Arabic" panose="02020603050405020304" pitchFamily="18" charset="-78"/>
              </a:rPr>
              <a:t> </a:t>
            </a:r>
            <a:endParaRPr lang="tr-TR" b="1" dirty="0">
              <a:latin typeface="Traditional Arabic" panose="02020603050405020304" pitchFamily="18" charset="-78"/>
              <a:cs typeface="Traditional Arabic" panose="02020603050405020304" pitchFamily="18" charset="-78"/>
            </a:endParaRPr>
          </a:p>
          <a:p>
            <a:r>
              <a:rPr lang="tr-TR" dirty="0"/>
              <a:t>(</a:t>
            </a:r>
            <a:r>
              <a:rPr lang="tr-TR" dirty="0" err="1"/>
              <a:t>Resûlüm</a:t>
            </a:r>
            <a:r>
              <a:rPr lang="tr-TR" dirty="0"/>
              <a:t>!) Sen yüzünü </a:t>
            </a:r>
            <a:r>
              <a:rPr lang="tr-TR" dirty="0" err="1"/>
              <a:t>hanîf</a:t>
            </a:r>
            <a:r>
              <a:rPr lang="tr-TR" dirty="0"/>
              <a:t> olarak dine, Allah insanları hangi fıtrat üzere yaratmış ise ona çevir. Allah'ın yaratışında değişme yoktur. İşte dosdoğru din budur; fakat insanların çoğu bilmezler. (Rum 30/30)</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16</a:t>
            </a:fld>
            <a:endParaRPr lang="tr-TR"/>
          </a:p>
        </p:txBody>
      </p:sp>
    </p:spTree>
    <p:extLst>
      <p:ext uri="{BB962C8B-B14F-4D97-AF65-F5344CB8AC3E}">
        <p14:creationId xmlns:p14="http://schemas.microsoft.com/office/powerpoint/2010/main" val="3385482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İslam Düşüncesine Göre Din Fıtridir</a:t>
            </a:r>
          </a:p>
          <a:p>
            <a:r>
              <a:rPr lang="tr-TR" dirty="0">
                <a:solidFill>
                  <a:srgbClr val="FF0000"/>
                </a:solidFill>
              </a:rPr>
              <a:t>İnsan Allah’a inanma kabiliyetin sahiptir:</a:t>
            </a:r>
          </a:p>
          <a:p>
            <a:pPr algn="r">
              <a:lnSpc>
                <a:spcPct val="150000"/>
              </a:lnSpc>
            </a:pPr>
            <a:r>
              <a:rPr lang="ar-SA" b="1" dirty="0"/>
              <a:t>و</a:t>
            </a:r>
            <a:r>
              <a:rPr lang="ar-SA" b="1" dirty="0">
                <a:latin typeface="Traditional Arabic" panose="02020603050405020304" pitchFamily="18" charset="-78"/>
                <a:cs typeface="Traditional Arabic" panose="02020603050405020304" pitchFamily="18" charset="-78"/>
              </a:rPr>
              <a:t>لَئِن </a:t>
            </a:r>
            <a:r>
              <a:rPr lang="ar-SA" b="1" dirty="0" err="1">
                <a:latin typeface="Traditional Arabic" panose="02020603050405020304" pitchFamily="18" charset="-78"/>
                <a:cs typeface="Traditional Arabic" panose="02020603050405020304" pitchFamily="18" charset="-78"/>
              </a:rPr>
              <a:t>سَأَلۡتَهُم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مَّنۡ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خَلَقَهُمۡ</a:t>
            </a:r>
            <a:r>
              <a:rPr lang="ar-SA" b="1" dirty="0">
                <a:latin typeface="Traditional Arabic" panose="02020603050405020304" pitchFamily="18" charset="-78"/>
                <a:cs typeface="Traditional Arabic" panose="02020603050405020304" pitchFamily="18" charset="-78"/>
              </a:rPr>
              <a:t> لَيَقُولُنَّ </a:t>
            </a:r>
            <a:r>
              <a:rPr lang="ar-SA" b="1" dirty="0" err="1">
                <a:latin typeface="Traditional Arabic" panose="02020603050405020304" pitchFamily="18" charset="-78"/>
                <a:cs typeface="Traditional Arabic" panose="02020603050405020304" pitchFamily="18" charset="-78"/>
              </a:rPr>
              <a:t>ٱللَّهُۖ</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فَأَنَّىٰ</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يُؤۡفَكُونَ</a:t>
            </a:r>
            <a:endParaRPr lang="tr-TR" b="1" dirty="0">
              <a:latin typeface="Traditional Arabic" panose="02020603050405020304" pitchFamily="18" charset="-78"/>
              <a:cs typeface="Traditional Arabic" panose="02020603050405020304" pitchFamily="18" charset="-78"/>
            </a:endParaRPr>
          </a:p>
          <a:p>
            <a:r>
              <a:rPr lang="tr-TR" dirty="0" err="1"/>
              <a:t>Andolsun</a:t>
            </a:r>
            <a:r>
              <a:rPr lang="tr-TR" dirty="0"/>
              <a:t> onlara kendilerini kimin yarattığını sorsan elbette "Allah" derler. O halde nasıl (Allah'a kulluktan) </a:t>
            </a:r>
            <a:r>
              <a:rPr lang="tr-TR" dirty="0" err="1"/>
              <a:t>çeviriliyorlar</a:t>
            </a:r>
            <a:r>
              <a:rPr lang="tr-TR" dirty="0"/>
              <a:t>? (</a:t>
            </a:r>
            <a:r>
              <a:rPr lang="tr-TR" dirty="0" err="1"/>
              <a:t>Zuhruf</a:t>
            </a:r>
            <a:r>
              <a:rPr lang="tr-TR" dirty="0"/>
              <a:t> 43/87)</a:t>
            </a:r>
            <a:r>
              <a:rPr lang="ar-SA" b="1" dirty="0"/>
              <a:t> </a:t>
            </a:r>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17</a:t>
            </a:fld>
            <a:endParaRPr lang="tr-TR"/>
          </a:p>
        </p:txBody>
      </p:sp>
    </p:spTree>
    <p:extLst>
      <p:ext uri="{BB962C8B-B14F-4D97-AF65-F5344CB8AC3E}">
        <p14:creationId xmlns:p14="http://schemas.microsoft.com/office/powerpoint/2010/main" val="767750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92500" lnSpcReduction="20000"/>
          </a:bodyPr>
          <a:lstStyle/>
          <a:p>
            <a:r>
              <a:rPr lang="tr-TR" b="1" dirty="0"/>
              <a:t>İslam Düşüncesine Göre Din Fıtridir</a:t>
            </a:r>
          </a:p>
          <a:p>
            <a:r>
              <a:rPr lang="tr-TR" dirty="0">
                <a:solidFill>
                  <a:srgbClr val="FF0000"/>
                </a:solidFill>
              </a:rPr>
              <a:t>İnsan Allah’a inanma kabiliyetin sahiptir:</a:t>
            </a:r>
          </a:p>
          <a:p>
            <a:pPr algn="r">
              <a:lnSpc>
                <a:spcPct val="160000"/>
              </a:lnSpc>
            </a:pPr>
            <a:r>
              <a:rPr lang="ar-SA" b="1" dirty="0">
                <a:latin typeface="Traditional Arabic" panose="02020603050405020304" pitchFamily="18" charset="-78"/>
                <a:cs typeface="Traditional Arabic" panose="02020603050405020304" pitchFamily="18" charset="-78"/>
              </a:rPr>
              <a:t>قال رسول الله صلى الله عليه وسلم: (مَا مِنْ مَوْلُودٍ إِلَّا يُولَدُ عَلَى الْفِطْرَةِ، فَأَبَوَاهُ يُهَوِّدَانِهِ، أَوْ يُنَصِّرَانِهِ، أَوْ يُمَجِّسَانِهِ، كَمَا تُنْتَجُ الْبَهِيمَةُ بَهِيمَةً جَمْعَاءَ، هَلْ تُحِسُّونَ فِيهَا مِنْ جَدْعَاءَ</a:t>
            </a:r>
            <a:endParaRPr lang="tr-TR" b="1" dirty="0">
              <a:latin typeface="Traditional Arabic" panose="02020603050405020304" pitchFamily="18" charset="-78"/>
              <a:cs typeface="Traditional Arabic" panose="02020603050405020304" pitchFamily="18" charset="-78"/>
            </a:endParaRPr>
          </a:p>
          <a:p>
            <a:r>
              <a:rPr lang="tr-TR" dirty="0"/>
              <a:t>Her doğan çocuk muhakkak fıt­rat üzere doğar. Sonra </a:t>
            </a:r>
            <a:r>
              <a:rPr lang="tr-TR" dirty="0" err="1"/>
              <a:t>anasıyle</a:t>
            </a:r>
            <a:r>
              <a:rPr lang="tr-TR" dirty="0"/>
              <a:t> babası onu </a:t>
            </a:r>
            <a:r>
              <a:rPr lang="tr-TR" dirty="0" err="1"/>
              <a:t>Yahûdî</a:t>
            </a:r>
            <a:r>
              <a:rPr lang="tr-TR" dirty="0"/>
              <a:t> </a:t>
            </a:r>
            <a:r>
              <a:rPr lang="tr-TR" dirty="0" err="1"/>
              <a:t>yâhud</a:t>
            </a:r>
            <a:r>
              <a:rPr lang="tr-TR" dirty="0"/>
              <a:t> </a:t>
            </a:r>
            <a:r>
              <a:rPr lang="tr-TR" dirty="0" err="1"/>
              <a:t>Nasrânî</a:t>
            </a:r>
            <a:r>
              <a:rPr lang="tr-TR" dirty="0"/>
              <a:t> </a:t>
            </a:r>
            <a:r>
              <a:rPr lang="tr-TR" dirty="0" err="1"/>
              <a:t>yâ­hud</a:t>
            </a:r>
            <a:r>
              <a:rPr lang="tr-TR" dirty="0"/>
              <a:t> </a:t>
            </a:r>
            <a:r>
              <a:rPr lang="tr-TR" dirty="0" err="1"/>
              <a:t>Mecûsî</a:t>
            </a:r>
            <a:r>
              <a:rPr lang="tr-TR" dirty="0"/>
              <a:t> yaparlar. Nasıl ki, kusursuz doğundan her hayvan yavrusu, organları tam olarak doğar. Siz hiç o yavrunun burnunda, kulağında eksik, kesik </a:t>
            </a:r>
            <a:r>
              <a:rPr lang="tr-TR" dirty="0" err="1"/>
              <a:t>birşey</a:t>
            </a:r>
            <a:r>
              <a:rPr lang="tr-TR" dirty="0"/>
              <a:t> hisseder misiniz? (Buhari, </a:t>
            </a:r>
            <a:r>
              <a:rPr lang="tr-TR" dirty="0" err="1"/>
              <a:t>Cenaiz</a:t>
            </a:r>
            <a:r>
              <a:rPr lang="tr-TR" dirty="0"/>
              <a:t>, 79)</a:t>
            </a:r>
          </a:p>
          <a:p>
            <a:r>
              <a:rPr lang="ar-SA" b="1" dirty="0"/>
              <a:t> </a:t>
            </a:r>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18</a:t>
            </a:fld>
            <a:endParaRPr lang="tr-TR"/>
          </a:p>
        </p:txBody>
      </p:sp>
    </p:spTree>
    <p:extLst>
      <p:ext uri="{BB962C8B-B14F-4D97-AF65-F5344CB8AC3E}">
        <p14:creationId xmlns:p14="http://schemas.microsoft.com/office/powerpoint/2010/main" val="2953159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İslam Düşüncesine Göre Din Fıtridir</a:t>
            </a:r>
          </a:p>
          <a:p>
            <a:r>
              <a:rPr lang="tr-TR" dirty="0">
                <a:solidFill>
                  <a:srgbClr val="FF0000"/>
                </a:solidFill>
              </a:rPr>
              <a:t>Allah ile İnsan Arasındaki Sözleşme İnancın </a:t>
            </a:r>
            <a:r>
              <a:rPr lang="tr-TR" dirty="0" err="1">
                <a:solidFill>
                  <a:srgbClr val="FF0000"/>
                </a:solidFill>
              </a:rPr>
              <a:t>Fıtriliğini</a:t>
            </a:r>
            <a:r>
              <a:rPr lang="tr-TR" dirty="0">
                <a:solidFill>
                  <a:srgbClr val="FF0000"/>
                </a:solidFill>
              </a:rPr>
              <a:t> Gösterir</a:t>
            </a:r>
          </a:p>
          <a:p>
            <a:pPr algn="r">
              <a:lnSpc>
                <a:spcPct val="150000"/>
              </a:lnSpc>
            </a:pPr>
            <a:r>
              <a:rPr lang="ar-SA" b="1" dirty="0" err="1">
                <a:latin typeface="Traditional Arabic" panose="02020603050405020304" pitchFamily="18" charset="-78"/>
                <a:cs typeface="Traditional Arabic" panose="02020603050405020304" pitchFamily="18" charset="-78"/>
              </a:rPr>
              <a:t>وَإِذۡ</a:t>
            </a:r>
            <a:r>
              <a:rPr lang="ar-SA" b="1" dirty="0">
                <a:latin typeface="Traditional Arabic" panose="02020603050405020304" pitchFamily="18" charset="-78"/>
                <a:cs typeface="Traditional Arabic" panose="02020603050405020304" pitchFamily="18" charset="-78"/>
              </a:rPr>
              <a:t> أَخَذَ رَبُّكَ </a:t>
            </a:r>
            <a:r>
              <a:rPr lang="ar-SA" b="1" dirty="0" err="1">
                <a:latin typeface="Traditional Arabic" panose="02020603050405020304" pitchFamily="18" charset="-78"/>
                <a:cs typeface="Traditional Arabic" panose="02020603050405020304" pitchFamily="18" charset="-78"/>
              </a:rPr>
              <a:t>مِنۢ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بَنِيٓ</a:t>
            </a:r>
            <a:r>
              <a:rPr lang="ar-SA" b="1" dirty="0">
                <a:latin typeface="Traditional Arabic" panose="02020603050405020304" pitchFamily="18" charset="-78"/>
                <a:cs typeface="Traditional Arabic" panose="02020603050405020304" pitchFamily="18" charset="-78"/>
              </a:rPr>
              <a:t> ءَادَمَ مِن </a:t>
            </a:r>
            <a:r>
              <a:rPr lang="ar-SA" b="1" dirty="0" err="1">
                <a:latin typeface="Traditional Arabic" panose="02020603050405020304" pitchFamily="18" charset="-78"/>
                <a:cs typeface="Traditional Arabic" panose="02020603050405020304" pitchFamily="18" charset="-78"/>
              </a:rPr>
              <a:t>ظُهُورِهِمۡ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ذُرِّيَّتَهُمۡ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وَأَشۡهَدَهُمۡ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عَلَىٰٓ</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أَنفُسِهِمۡ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أَلَسۡتُ</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بِرَبِّكُمۡۖ</a:t>
            </a:r>
            <a:r>
              <a:rPr lang="ar-SA" b="1" dirty="0">
                <a:latin typeface="Traditional Arabic" panose="02020603050405020304" pitchFamily="18" charset="-78"/>
                <a:cs typeface="Traditional Arabic" panose="02020603050405020304" pitchFamily="18" charset="-78"/>
              </a:rPr>
              <a:t> قَالُواْ </a:t>
            </a:r>
            <a:r>
              <a:rPr lang="ar-SA" b="1" dirty="0" err="1">
                <a:latin typeface="Traditional Arabic" panose="02020603050405020304" pitchFamily="18" charset="-78"/>
                <a:cs typeface="Traditional Arabic" panose="02020603050405020304" pitchFamily="18" charset="-78"/>
              </a:rPr>
              <a:t>بَلَىٰ</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شَهِدۡنَآۚ</a:t>
            </a:r>
            <a:r>
              <a:rPr lang="ar-SA" b="1" dirty="0">
                <a:latin typeface="Traditional Arabic" panose="02020603050405020304" pitchFamily="18" charset="-78"/>
                <a:cs typeface="Traditional Arabic" panose="02020603050405020304" pitchFamily="18" charset="-78"/>
              </a:rPr>
              <a:t> أَن تَقُولُواْ </a:t>
            </a:r>
            <a:r>
              <a:rPr lang="ar-SA" b="1" dirty="0" err="1">
                <a:latin typeface="Traditional Arabic" panose="02020603050405020304" pitchFamily="18" charset="-78"/>
                <a:cs typeface="Traditional Arabic" panose="02020603050405020304" pitchFamily="18" charset="-78"/>
              </a:rPr>
              <a:t>يَوۡمَ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ٱلۡقِيَٰمَةِ</a:t>
            </a:r>
            <a:r>
              <a:rPr lang="ar-SA" b="1" dirty="0">
                <a:latin typeface="Traditional Arabic" panose="02020603050405020304" pitchFamily="18" charset="-78"/>
                <a:cs typeface="Traditional Arabic" panose="02020603050405020304" pitchFamily="18" charset="-78"/>
              </a:rPr>
              <a:t> إِنَّا كُنَّا </a:t>
            </a:r>
            <a:r>
              <a:rPr lang="ar-SA" b="1" dirty="0" err="1">
                <a:latin typeface="Traditional Arabic" panose="02020603050405020304" pitchFamily="18" charset="-78"/>
                <a:cs typeface="Traditional Arabic" panose="02020603050405020304" pitchFamily="18" charset="-78"/>
              </a:rPr>
              <a:t>عَنۡ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هَٰذَا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غَٰفِلِينَ</a:t>
            </a:r>
            <a:r>
              <a:rPr lang="ar-SA" b="1" dirty="0">
                <a:latin typeface="Traditional Arabic" panose="02020603050405020304" pitchFamily="18" charset="-78"/>
                <a:cs typeface="Traditional Arabic" panose="02020603050405020304" pitchFamily="18" charset="-78"/>
              </a:rPr>
              <a:t> </a:t>
            </a:r>
            <a:endParaRPr lang="tr-TR" b="1" dirty="0">
              <a:latin typeface="Traditional Arabic" panose="02020603050405020304" pitchFamily="18" charset="-78"/>
              <a:cs typeface="Traditional Arabic" panose="02020603050405020304" pitchFamily="18" charset="-78"/>
            </a:endParaRPr>
          </a:p>
          <a:p>
            <a:r>
              <a:rPr lang="tr-TR" dirty="0"/>
              <a:t>Kıyamet gününde, biz bundan habersizdik demeyesiniz diye Rabbin Adem oğullarından, onların bellerinden zürriyetlerini çıkardı, onları kendilerine şahit tuttu ve dedi ki: Ben sizin Rabbiniz değil miyim? (Onlar da), Evet (buna) şâhit olduk, dediler. (Araf 7/172)</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19</a:t>
            </a:fld>
            <a:endParaRPr lang="tr-TR"/>
          </a:p>
        </p:txBody>
      </p:sp>
    </p:spTree>
    <p:extLst>
      <p:ext uri="{BB962C8B-B14F-4D97-AF65-F5344CB8AC3E}">
        <p14:creationId xmlns:p14="http://schemas.microsoft.com/office/powerpoint/2010/main" val="65017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1. DİN KAVRAMINA GENEL BAKIŞ</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85000" lnSpcReduction="10000"/>
          </a:bodyPr>
          <a:lstStyle/>
          <a:p>
            <a:r>
              <a:rPr lang="tr-TR" dirty="0"/>
              <a:t>Din evrensel bir olgudur.</a:t>
            </a:r>
          </a:p>
          <a:p>
            <a:r>
              <a:rPr lang="tr-TR" dirty="0"/>
              <a:t>İnsanların düşünce ve davranışlarına yön vermiş ilke ve kurallardır. </a:t>
            </a:r>
          </a:p>
          <a:p>
            <a:r>
              <a:rPr lang="tr-TR" dirty="0"/>
              <a:t>İnsan yaratılıştan beri dünyada gücünü aşan olayları fark edip yüce bir varlığa yönelmiştir.</a:t>
            </a:r>
          </a:p>
          <a:p>
            <a:r>
              <a:rPr lang="tr-TR" dirty="0"/>
              <a:t>Din tarih boyunca varlığını </a:t>
            </a:r>
            <a:r>
              <a:rPr lang="tr-TR" dirty="0" err="1"/>
              <a:t>sürüdüren</a:t>
            </a:r>
            <a:r>
              <a:rPr lang="tr-TR" dirty="0"/>
              <a:t> en eski kurumdur. Bunun sebebi de insanın inanma ve bağlanma ihtiyacıdır.</a:t>
            </a:r>
          </a:p>
          <a:p>
            <a:r>
              <a:rPr lang="tr-TR" dirty="0"/>
              <a:t>İslami literatürde bu (inanma ihtiyacı) “fıtrat” olarak ifade edilir. Ayeti kerime de </a:t>
            </a:r>
          </a:p>
          <a:p>
            <a:r>
              <a:rPr lang="ar-SA" b="1" dirty="0">
                <a:latin typeface="Traditional Arabic" panose="02020603050405020304" pitchFamily="18" charset="-78"/>
                <a:cs typeface="Traditional Arabic" panose="02020603050405020304" pitchFamily="18" charset="-78"/>
              </a:rPr>
              <a:t>فَأَقِمْ وَجْهَكَ لِلدِّينِ حَنِيفًا فِطْرَتَ اللَّهِ الَّتِي فَطَرَ النَّاسَ عَلَيْهَا لَا تَبْدِيلَ لِخَلْقِ اللَّهِ ذَلِكَ الدِّينُ الْقَيِّمُ وَلَكِنَّ أَكْثَرَ النَّاسِ لَا يَعْلَمُونَ</a:t>
            </a:r>
            <a:endParaRPr lang="tr-TR" dirty="0"/>
          </a:p>
          <a:p>
            <a:r>
              <a:rPr lang="tr-TR" dirty="0"/>
              <a:t> (</a:t>
            </a:r>
            <a:r>
              <a:rPr lang="tr-TR" dirty="0" err="1"/>
              <a:t>Resûlüm</a:t>
            </a:r>
            <a:r>
              <a:rPr lang="tr-TR" dirty="0"/>
              <a:t>!) Sen yüzünü </a:t>
            </a:r>
            <a:r>
              <a:rPr lang="tr-TR" dirty="0" err="1"/>
              <a:t>hanîf</a:t>
            </a:r>
            <a:r>
              <a:rPr lang="tr-TR" dirty="0"/>
              <a:t> olarak dine, Allah insanları hangi fıtrat üzere yaratmış ise ona çevir. Allah'ın yaratışında değişme yoktur. İşte dosdoğru din budur; fakat insanların çoğu bilmezler. (Rum 30/30)</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1495482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4. KUR’AN’DA DİN KAVRAMI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Kur’an’da Din Kelimesinin Anlamlarının Genel Tasnifi</a:t>
            </a:r>
          </a:p>
          <a:p>
            <a:pPr lvl="0"/>
            <a:r>
              <a:rPr lang="tr-TR" dirty="0"/>
              <a:t>Ceza, mükâfat, hüküm, hesap</a:t>
            </a:r>
          </a:p>
          <a:p>
            <a:pPr lvl="0"/>
            <a:r>
              <a:rPr lang="tr-TR" dirty="0"/>
              <a:t>İtaat, teslimiyet, ibadet</a:t>
            </a:r>
          </a:p>
          <a:p>
            <a:pPr lvl="0"/>
            <a:r>
              <a:rPr lang="tr-TR" dirty="0"/>
              <a:t>Üstün gelme, hâkimiyet</a:t>
            </a:r>
          </a:p>
          <a:p>
            <a:pPr lvl="0"/>
            <a:r>
              <a:rPr lang="tr-TR" dirty="0"/>
              <a:t>Âdet, yol, kanun, şeriat, millet</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20</a:t>
            </a:fld>
            <a:endParaRPr lang="tr-TR"/>
          </a:p>
        </p:txBody>
      </p:sp>
    </p:spTree>
    <p:extLst>
      <p:ext uri="{BB962C8B-B14F-4D97-AF65-F5344CB8AC3E}">
        <p14:creationId xmlns:p14="http://schemas.microsoft.com/office/powerpoint/2010/main" val="3950382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4. KUR’AN’DA DİN KAVRAMI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Kur’an’da Dinin Yönleri</a:t>
            </a:r>
          </a:p>
          <a:p>
            <a:r>
              <a:rPr lang="tr-TR" dirty="0"/>
              <a:t>Kur’an’da din kelimesi iki yönlü olduğu tespit edilmektedir. </a:t>
            </a:r>
          </a:p>
          <a:p>
            <a:r>
              <a:rPr lang="tr-TR" dirty="0"/>
              <a:t>1) Allah’a nispet edildiğinde, hâkim olma, itaati altına alma, hesaba çekme ve cezalandırma anlamlarını ifade eden din kavramı; </a:t>
            </a:r>
          </a:p>
          <a:p>
            <a:r>
              <a:rPr lang="tr-TR" dirty="0"/>
              <a:t>2) Kula nispet edildiğinde ise boyun eğme, itaat etme ve teslim olma anlamlarına gelmektedir.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21</a:t>
            </a:fld>
            <a:endParaRPr lang="tr-TR"/>
          </a:p>
        </p:txBody>
      </p:sp>
    </p:spTree>
    <p:extLst>
      <p:ext uri="{BB962C8B-B14F-4D97-AF65-F5344CB8AC3E}">
        <p14:creationId xmlns:p14="http://schemas.microsoft.com/office/powerpoint/2010/main" val="1103938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4. KUR’AN’DA DİN KAVRAMI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Kur’an’da Geçen Din Kelimesinin Anlamları</a:t>
            </a:r>
          </a:p>
          <a:p>
            <a:r>
              <a:rPr lang="tr-TR" dirty="0">
                <a:solidFill>
                  <a:srgbClr val="FF0000"/>
                </a:solidFill>
              </a:rPr>
              <a:t>1) Şeriat, Kanun, yol, inanç</a:t>
            </a:r>
          </a:p>
          <a:p>
            <a:pPr algn="r">
              <a:lnSpc>
                <a:spcPct val="150000"/>
              </a:lnSpc>
            </a:pPr>
            <a:r>
              <a:rPr lang="ar-SA" b="1" dirty="0">
                <a:latin typeface="Traditional Arabic" panose="02020603050405020304" pitchFamily="18" charset="-78"/>
                <a:cs typeface="Traditional Arabic" panose="02020603050405020304" pitchFamily="18" charset="-78"/>
              </a:rPr>
              <a:t>هُوَ </a:t>
            </a:r>
            <a:r>
              <a:rPr lang="ar-SA" b="1" dirty="0" err="1">
                <a:latin typeface="Traditional Arabic" panose="02020603050405020304" pitchFamily="18" charset="-78"/>
                <a:cs typeface="Traditional Arabic" panose="02020603050405020304" pitchFamily="18" charset="-78"/>
              </a:rPr>
              <a:t>ٱلَّذِيٓ</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أَرۡسَلَ</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رَسُولَهُۥ</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بِٱلۡهُدَىٰ</a:t>
            </a:r>
            <a:r>
              <a:rPr lang="ar-SA" b="1" dirty="0">
                <a:latin typeface="Traditional Arabic" panose="02020603050405020304" pitchFamily="18" charset="-78"/>
                <a:cs typeface="Traditional Arabic" panose="02020603050405020304" pitchFamily="18" charset="-78"/>
              </a:rPr>
              <a:t> وَدِينِ </a:t>
            </a:r>
            <a:r>
              <a:rPr lang="ar-SA" b="1" dirty="0" err="1">
                <a:latin typeface="Traditional Arabic" panose="02020603050405020304" pitchFamily="18" charset="-78"/>
                <a:cs typeface="Traditional Arabic" panose="02020603050405020304" pitchFamily="18" charset="-78"/>
              </a:rPr>
              <a:t>ٱلۡحَقِّ</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لِيُظۡهِرَهُۥ</a:t>
            </a:r>
            <a:r>
              <a:rPr lang="ar-SA" b="1" dirty="0">
                <a:latin typeface="Traditional Arabic" panose="02020603050405020304" pitchFamily="18" charset="-78"/>
                <a:cs typeface="Traditional Arabic" panose="02020603050405020304" pitchFamily="18" charset="-78"/>
              </a:rPr>
              <a:t> عَلَى </a:t>
            </a:r>
            <a:r>
              <a:rPr lang="ar-SA" b="1" dirty="0" err="1">
                <a:latin typeface="Traditional Arabic" panose="02020603050405020304" pitchFamily="18" charset="-78"/>
                <a:cs typeface="Traditional Arabic" panose="02020603050405020304" pitchFamily="18" charset="-78"/>
              </a:rPr>
              <a:t>ٱلدِّينِ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كُلِّهِۦ</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وَلَوۡ</a:t>
            </a:r>
            <a:r>
              <a:rPr lang="ar-SA" b="1" dirty="0">
                <a:latin typeface="Traditional Arabic" panose="02020603050405020304" pitchFamily="18" charset="-78"/>
                <a:cs typeface="Traditional Arabic" panose="02020603050405020304" pitchFamily="18" charset="-78"/>
              </a:rPr>
              <a:t> كَرِهَ </a:t>
            </a:r>
            <a:r>
              <a:rPr lang="ar-SA" b="1" dirty="0" err="1">
                <a:latin typeface="Traditional Arabic" panose="02020603050405020304" pitchFamily="18" charset="-78"/>
                <a:cs typeface="Traditional Arabic" panose="02020603050405020304" pitchFamily="18" charset="-78"/>
              </a:rPr>
              <a:t>ٱلۡمُشۡرِكُونَ</a:t>
            </a:r>
            <a:r>
              <a:rPr lang="ar-SA" b="1" dirty="0"/>
              <a:t>  </a:t>
            </a:r>
            <a:endParaRPr lang="tr-TR" b="1" dirty="0"/>
          </a:p>
          <a:p>
            <a:pPr algn="just"/>
            <a:r>
              <a:rPr lang="tr-TR" dirty="0"/>
              <a:t> Müşrikler istemeseler de dinini bütün dinlere üstün kılmak için Peygamberini hidayet ve hak ile gönderen O'dur. (es-</a:t>
            </a:r>
            <a:r>
              <a:rPr lang="tr-TR" dirty="0" err="1"/>
              <a:t>Saff</a:t>
            </a:r>
            <a:r>
              <a:rPr lang="tr-TR" dirty="0"/>
              <a:t> 61/9)</a:t>
            </a:r>
          </a:p>
          <a:p>
            <a:r>
              <a:rPr lang="tr-TR" dirty="0">
                <a:solidFill>
                  <a:srgbClr val="FF0000"/>
                </a:solidFill>
              </a:rPr>
              <a:t>2) Ceza ve hesap anlamında kullanılmıştır. </a:t>
            </a:r>
          </a:p>
          <a:p>
            <a:r>
              <a:rPr lang="tr-TR" dirty="0"/>
              <a:t>“</a:t>
            </a:r>
            <a:r>
              <a:rPr lang="tr-TR" dirty="0" err="1"/>
              <a:t>Hamd</a:t>
            </a:r>
            <a:r>
              <a:rPr lang="tr-TR" dirty="0"/>
              <a:t>, Âlemlerin Rabbi, </a:t>
            </a:r>
            <a:r>
              <a:rPr lang="tr-TR" dirty="0" err="1"/>
              <a:t>Rahmân</a:t>
            </a:r>
            <a:r>
              <a:rPr lang="tr-TR" dirty="0"/>
              <a:t>, Rahîm, hesap ve ceza (din) gününün maliki Allah'a mahsustur.” (Fatiha, 1/2-4)</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22</a:t>
            </a:fld>
            <a:endParaRPr lang="tr-TR"/>
          </a:p>
        </p:txBody>
      </p:sp>
    </p:spTree>
    <p:extLst>
      <p:ext uri="{BB962C8B-B14F-4D97-AF65-F5344CB8AC3E}">
        <p14:creationId xmlns:p14="http://schemas.microsoft.com/office/powerpoint/2010/main" val="1254182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4. KUR’AN’DA DİN KAVRAMI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85000" lnSpcReduction="20000"/>
          </a:bodyPr>
          <a:lstStyle/>
          <a:p>
            <a:r>
              <a:rPr lang="tr-TR" b="1" dirty="0"/>
              <a:t>Kur’an’da Geçen Din Kelimesinin Anlamları</a:t>
            </a:r>
          </a:p>
          <a:p>
            <a:r>
              <a:rPr lang="tr-TR" dirty="0">
                <a:solidFill>
                  <a:srgbClr val="FF0000"/>
                </a:solidFill>
              </a:rPr>
              <a:t>3) Bakara suresinde din, İslam, hak din anlamında kullanılmıştır. </a:t>
            </a:r>
          </a:p>
          <a:p>
            <a:pPr algn="r">
              <a:lnSpc>
                <a:spcPct val="170000"/>
              </a:lnSpc>
            </a:pPr>
            <a:r>
              <a:rPr lang="tr-TR" dirty="0">
                <a:latin typeface="Traditional Arabic" panose="02020603050405020304" pitchFamily="18" charset="-78"/>
                <a:cs typeface="Traditional Arabic" panose="02020603050405020304" pitchFamily="18" charset="-78"/>
              </a:rPr>
              <a:t>(</a:t>
            </a:r>
            <a:r>
              <a:rPr lang="ar-SA" b="1" dirty="0">
                <a:latin typeface="Traditional Arabic" panose="02020603050405020304" pitchFamily="18" charset="-78"/>
                <a:cs typeface="Traditional Arabic" panose="02020603050405020304" pitchFamily="18" charset="-78"/>
              </a:rPr>
              <a:t>وَوَصَّى بِهَا إِبْرَاهِيمُ بَنِيهِ وَيَعْقُوبُ يَا بَنِيَّ إِنَّ اللَّهَ اصْطَفَى لَكُمُ الدِّينَ فَلَا تَمُوتُنَّ إِلَّا وَأَنْتُمْ مُسْلِمُونَ</a:t>
            </a:r>
            <a:r>
              <a:rPr lang="tr-TR" dirty="0">
                <a:latin typeface="Traditional Arabic" panose="02020603050405020304" pitchFamily="18" charset="-78"/>
                <a:cs typeface="Traditional Arabic" panose="02020603050405020304" pitchFamily="18" charset="-78"/>
              </a:rPr>
              <a:t>)</a:t>
            </a:r>
          </a:p>
          <a:p>
            <a:r>
              <a:rPr lang="tr-TR" dirty="0"/>
              <a:t>“İbrahim bunu kendi oğullarına da vasiyet etti, Yakup da öyle: "Oğullarım! Allah sizin için bu dini (İslam'ı) seçti. Siz de ancak Müslümanlar olarak ölün" dedi.” (Bakara, 2/132)</a:t>
            </a:r>
          </a:p>
          <a:p>
            <a:r>
              <a:rPr lang="tr-TR" dirty="0">
                <a:solidFill>
                  <a:srgbClr val="FF0000"/>
                </a:solidFill>
              </a:rPr>
              <a:t>4) İtaat anlamı:</a:t>
            </a:r>
          </a:p>
          <a:p>
            <a:pPr algn="r">
              <a:lnSpc>
                <a:spcPct val="170000"/>
              </a:lnSpc>
            </a:pPr>
            <a:r>
              <a:rPr lang="tr-TR" dirty="0">
                <a:latin typeface="Traditional Arabic" panose="02020603050405020304" pitchFamily="18" charset="-78"/>
                <a:cs typeface="Traditional Arabic" panose="02020603050405020304" pitchFamily="18" charset="-78"/>
              </a:rPr>
              <a:t>(</a:t>
            </a:r>
            <a:r>
              <a:rPr lang="ar-SA" b="1" dirty="0">
                <a:latin typeface="Traditional Arabic" panose="02020603050405020304" pitchFamily="18" charset="-78"/>
                <a:cs typeface="Traditional Arabic" panose="02020603050405020304" pitchFamily="18" charset="-78"/>
              </a:rPr>
              <a:t>وَلَهُ مَا فِي السَّمَاوَاتِ وَالْأَرْضِ وَلَهُ الدِّينُ وَاصِبًا أَفَغَيْرَ اللَّهِ تَتَّقُونَ</a:t>
            </a:r>
            <a:r>
              <a:rPr lang="tr-TR" dirty="0">
                <a:latin typeface="Traditional Arabic" panose="02020603050405020304" pitchFamily="18" charset="-78"/>
                <a:cs typeface="Traditional Arabic" panose="02020603050405020304" pitchFamily="18" charset="-78"/>
              </a:rPr>
              <a:t>)</a:t>
            </a:r>
          </a:p>
          <a:p>
            <a:r>
              <a:rPr lang="tr-TR" dirty="0"/>
              <a:t> “Göklerdeki her şey, yerdeki her şey O'nundur. İtaat (din) de daima O'na olmalıdır. Öyle iken siz Allah'tan başkasından mı korkuyorsunuz?” (</a:t>
            </a:r>
            <a:r>
              <a:rPr lang="tr-TR" dirty="0" err="1"/>
              <a:t>Nahl</a:t>
            </a:r>
            <a:r>
              <a:rPr lang="tr-TR" dirty="0"/>
              <a:t>, 16/52)</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23</a:t>
            </a:fld>
            <a:endParaRPr lang="tr-TR"/>
          </a:p>
        </p:txBody>
      </p:sp>
    </p:spTree>
    <p:extLst>
      <p:ext uri="{BB962C8B-B14F-4D97-AF65-F5344CB8AC3E}">
        <p14:creationId xmlns:p14="http://schemas.microsoft.com/office/powerpoint/2010/main" val="514240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5. DİNİ HÜKÜMLER (AHKAM-I DİNİYYE)</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85000" lnSpcReduction="20000"/>
          </a:bodyPr>
          <a:lstStyle/>
          <a:p>
            <a:r>
              <a:rPr lang="tr-TR" b="1" dirty="0"/>
              <a:t>Ahkam Nedir</a:t>
            </a:r>
          </a:p>
          <a:p>
            <a:r>
              <a:rPr lang="tr-TR" dirty="0"/>
              <a:t>İslam dininin inanç, ibadet, muamelat ve ahlaka dair temel ilkelerini ifade eder. Bu hükümler ahkam-ı </a:t>
            </a:r>
            <a:r>
              <a:rPr lang="tr-TR" dirty="0" err="1"/>
              <a:t>ilahiyye</a:t>
            </a:r>
            <a:r>
              <a:rPr lang="tr-TR" dirty="0"/>
              <a:t>, ahkam-ı </a:t>
            </a:r>
            <a:r>
              <a:rPr lang="tr-TR" dirty="0" err="1"/>
              <a:t>şeriyye</a:t>
            </a:r>
            <a:r>
              <a:rPr lang="tr-TR" dirty="0"/>
              <a:t>, ahkam-ı </a:t>
            </a:r>
            <a:r>
              <a:rPr lang="tr-TR" dirty="0" err="1"/>
              <a:t>diniyye</a:t>
            </a:r>
            <a:r>
              <a:rPr lang="tr-TR" dirty="0"/>
              <a:t> diye ifade edilir. </a:t>
            </a:r>
          </a:p>
          <a:p>
            <a:r>
              <a:rPr lang="tr-TR" b="1" dirty="0"/>
              <a:t>a) </a:t>
            </a:r>
            <a:r>
              <a:rPr lang="tr-TR" b="1" dirty="0" err="1"/>
              <a:t>İtikadi</a:t>
            </a:r>
            <a:r>
              <a:rPr lang="tr-TR" b="1" dirty="0"/>
              <a:t> Hükümler (Ahkam-ı </a:t>
            </a:r>
            <a:r>
              <a:rPr lang="tr-TR" b="1" dirty="0" err="1"/>
              <a:t>itikadiyye</a:t>
            </a:r>
            <a:r>
              <a:rPr lang="tr-TR" b="1" dirty="0"/>
              <a:t>)</a:t>
            </a:r>
          </a:p>
          <a:p>
            <a:r>
              <a:rPr lang="tr-TR" dirty="0"/>
              <a:t>Asli hükümler (ahkamı </a:t>
            </a:r>
            <a:r>
              <a:rPr lang="tr-TR" dirty="0" err="1"/>
              <a:t>asliyye</a:t>
            </a:r>
            <a:r>
              <a:rPr lang="tr-TR" dirty="0"/>
              <a:t>) denir. </a:t>
            </a:r>
          </a:p>
          <a:p>
            <a:r>
              <a:rPr lang="tr-TR" dirty="0" err="1"/>
              <a:t>İtikadi</a:t>
            </a:r>
            <a:r>
              <a:rPr lang="tr-TR" dirty="0"/>
              <a:t> hükümler: </a:t>
            </a:r>
            <a:r>
              <a:rPr lang="tr-TR" dirty="0" err="1"/>
              <a:t>usulu’d</a:t>
            </a:r>
            <a:r>
              <a:rPr lang="tr-TR" dirty="0"/>
              <a:t>-din de denir.</a:t>
            </a:r>
          </a:p>
          <a:p>
            <a:r>
              <a:rPr lang="tr-TR" dirty="0"/>
              <a:t>Doğrudan iman edilmesi gereken inanç esaslarıdır ve akide de denir.</a:t>
            </a:r>
          </a:p>
          <a:p>
            <a:r>
              <a:rPr lang="tr-TR" dirty="0"/>
              <a:t>Akide: İnanılacak </a:t>
            </a:r>
            <a:r>
              <a:rPr lang="tr-TR" dirty="0" err="1"/>
              <a:t>itikadi</a:t>
            </a:r>
            <a:r>
              <a:rPr lang="tr-TR" dirty="0"/>
              <a:t> hükümler “gönülden bağlanılan, düğün atmışçasına inanılan şey” anlamında akide olarak isimlendirilir.</a:t>
            </a:r>
          </a:p>
          <a:p>
            <a:r>
              <a:rPr lang="tr-TR" dirty="0"/>
              <a:t>İtikat: İnanç-iman esaslarıyla eş anlamlı olarak bir şeye gönül bağlamak, gönülden inanmak demektir.</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24</a:t>
            </a:fld>
            <a:endParaRPr lang="tr-TR"/>
          </a:p>
        </p:txBody>
      </p:sp>
    </p:spTree>
    <p:extLst>
      <p:ext uri="{BB962C8B-B14F-4D97-AF65-F5344CB8AC3E}">
        <p14:creationId xmlns:p14="http://schemas.microsoft.com/office/powerpoint/2010/main" val="24350349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5. DİNİ HÜKÜMLER (AHKAM-I DİNİYYE)</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a) </a:t>
            </a:r>
            <a:r>
              <a:rPr lang="tr-TR" b="1" dirty="0" err="1"/>
              <a:t>İtikadi</a:t>
            </a:r>
            <a:r>
              <a:rPr lang="tr-TR" b="1" dirty="0"/>
              <a:t> Hükümler (Ahkam-ı </a:t>
            </a:r>
            <a:r>
              <a:rPr lang="tr-TR" b="1" dirty="0" err="1"/>
              <a:t>itikadiyye</a:t>
            </a:r>
            <a:r>
              <a:rPr lang="tr-TR" b="1" dirty="0"/>
              <a:t>)</a:t>
            </a:r>
          </a:p>
          <a:p>
            <a:r>
              <a:rPr lang="tr-TR" dirty="0"/>
              <a:t>Asli hükümler ayetlerden ve Cibril hadisinden ifade edilmiştir. </a:t>
            </a:r>
          </a:p>
          <a:p>
            <a:pPr algn="r"/>
            <a:r>
              <a:rPr lang="tr-TR" dirty="0"/>
              <a:t>(</a:t>
            </a:r>
            <a:r>
              <a:rPr lang="ar-SA" b="1" dirty="0">
                <a:latin typeface="Traditional Arabic" panose="02020603050405020304" pitchFamily="18" charset="-78"/>
                <a:cs typeface="Traditional Arabic" panose="02020603050405020304" pitchFamily="18" charset="-78"/>
              </a:rPr>
              <a:t>آمَنَ الرَّسُولُ بِمَا أُنْزِلَ إِلَيْهِ مِنْ رَبِّهِ وَالْمُؤْمِنُونَ كُلٌّ آمَنَ بِاللَّهِ وَمَلَائِكَتِهِ وَكُتُبِهِ وَرُسُلِهِ لَا نُفَرِّقُ بَيْنَ أَحَدٍ مِنْ رُسُلِهِ وَقَالُوا سَمِعْنَا وَأَطَعْنَا غُفْرَانَكَ رَبَّنَا وَإِلَيْكَ الْمَصِيرُ</a:t>
            </a:r>
            <a:r>
              <a:rPr lang="tr-TR" dirty="0"/>
              <a:t>)</a:t>
            </a:r>
          </a:p>
          <a:p>
            <a:r>
              <a:rPr lang="tr-TR" dirty="0"/>
              <a:t>Allah’ın elçisi ve müminler, rabbinden ona indirilene iman ettiler. Her biri Allah’a, meleklerine, kitaplarına, peygamberlerine inandılar. "O’nun elçileri arasında ayırım yapmayız" ve "İşittik, itaat ettik, bağışlamanı dileriz rabbimiz, gidiş sanadır" dediler.  Bakara : 285</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25</a:t>
            </a:fld>
            <a:endParaRPr lang="tr-TR"/>
          </a:p>
        </p:txBody>
      </p:sp>
    </p:spTree>
    <p:extLst>
      <p:ext uri="{BB962C8B-B14F-4D97-AF65-F5344CB8AC3E}">
        <p14:creationId xmlns:p14="http://schemas.microsoft.com/office/powerpoint/2010/main" val="900676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5. DİNİ HÜKÜMLER (AHKAM-I DİNİYYE)</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a) </a:t>
            </a:r>
            <a:r>
              <a:rPr lang="tr-TR" b="1" dirty="0" err="1"/>
              <a:t>İtikadi</a:t>
            </a:r>
            <a:r>
              <a:rPr lang="tr-TR" b="1" dirty="0"/>
              <a:t> Hükümler (Ahkam-ı </a:t>
            </a:r>
            <a:r>
              <a:rPr lang="tr-TR" b="1" dirty="0" err="1"/>
              <a:t>itikadiyye</a:t>
            </a:r>
            <a:r>
              <a:rPr lang="tr-TR" b="1" dirty="0"/>
              <a:t>)</a:t>
            </a:r>
          </a:p>
          <a:p>
            <a:r>
              <a:rPr lang="tr-TR" dirty="0" err="1">
                <a:solidFill>
                  <a:srgbClr val="FF0000"/>
                </a:solidFill>
              </a:rPr>
              <a:t>İtikadi</a:t>
            </a:r>
            <a:r>
              <a:rPr lang="tr-TR" dirty="0">
                <a:solidFill>
                  <a:srgbClr val="FF0000"/>
                </a:solidFill>
              </a:rPr>
              <a:t> Hükümler Nedir</a:t>
            </a:r>
          </a:p>
          <a:p>
            <a:pPr lvl="1">
              <a:lnSpc>
                <a:spcPct val="150000"/>
              </a:lnSpc>
            </a:pPr>
            <a:r>
              <a:rPr lang="tr-TR" dirty="0" err="1"/>
              <a:t>Usulu’s-Selase</a:t>
            </a:r>
            <a:r>
              <a:rPr lang="tr-TR" dirty="0"/>
              <a:t>: İlahiyatta, nübüvvet ve </a:t>
            </a:r>
            <a:r>
              <a:rPr lang="tr-TR" dirty="0" err="1"/>
              <a:t>semiyyat</a:t>
            </a:r>
            <a:r>
              <a:rPr lang="tr-TR" dirty="0"/>
              <a:t>.</a:t>
            </a:r>
          </a:p>
          <a:p>
            <a:pPr lvl="1">
              <a:lnSpc>
                <a:spcPct val="150000"/>
              </a:lnSpc>
            </a:pPr>
            <a:r>
              <a:rPr lang="tr-TR" dirty="0" err="1"/>
              <a:t>Aslu’l</a:t>
            </a:r>
            <a:r>
              <a:rPr lang="tr-TR" dirty="0"/>
              <a:t>-Usul: Allah’a iman</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26</a:t>
            </a:fld>
            <a:endParaRPr lang="tr-TR"/>
          </a:p>
        </p:txBody>
      </p:sp>
    </p:spTree>
    <p:extLst>
      <p:ext uri="{BB962C8B-B14F-4D97-AF65-F5344CB8AC3E}">
        <p14:creationId xmlns:p14="http://schemas.microsoft.com/office/powerpoint/2010/main" val="1735655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5. DİNİ HÜKÜMLER (AHKAM-I DİNİYYE)</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b) Ameli Hükümler</a:t>
            </a:r>
          </a:p>
          <a:p>
            <a:r>
              <a:rPr lang="tr-TR" dirty="0"/>
              <a:t>Fer’i hükümler veya fıkhi hükümler de denir. </a:t>
            </a:r>
          </a:p>
          <a:p>
            <a:r>
              <a:rPr lang="tr-TR" dirty="0"/>
              <a:t>İbadet ve muamelat ve </a:t>
            </a:r>
            <a:r>
              <a:rPr lang="tr-TR" dirty="0" err="1"/>
              <a:t>ukubat</a:t>
            </a:r>
            <a:r>
              <a:rPr lang="tr-TR" dirty="0"/>
              <a:t> şeklinde tasnif edilir.. </a:t>
            </a:r>
          </a:p>
          <a:p>
            <a:r>
              <a:rPr lang="tr-TR" b="1" dirty="0"/>
              <a:t>c) Ahlaki Hükümler</a:t>
            </a:r>
          </a:p>
          <a:p>
            <a:r>
              <a:rPr lang="tr-TR" dirty="0" err="1"/>
              <a:t>Adab</a:t>
            </a:r>
            <a:r>
              <a:rPr lang="tr-TR" dirty="0"/>
              <a:t>-ı </a:t>
            </a:r>
            <a:r>
              <a:rPr lang="tr-TR" dirty="0" err="1"/>
              <a:t>muaşerat</a:t>
            </a:r>
            <a:r>
              <a:rPr lang="tr-TR" dirty="0"/>
              <a:t> da denir. İslam literatüründe şu şekilde özetlenir: “et-</a:t>
            </a:r>
            <a:r>
              <a:rPr lang="tr-TR" dirty="0" err="1"/>
              <a:t>Ta’zim</a:t>
            </a:r>
            <a:r>
              <a:rPr lang="tr-TR" dirty="0"/>
              <a:t> </a:t>
            </a:r>
            <a:r>
              <a:rPr lang="tr-TR" dirty="0" err="1"/>
              <a:t>li</a:t>
            </a:r>
            <a:r>
              <a:rPr lang="tr-TR" dirty="0"/>
              <a:t> </a:t>
            </a:r>
            <a:r>
              <a:rPr lang="tr-TR" dirty="0" err="1"/>
              <a:t>emrillah</a:t>
            </a:r>
            <a:r>
              <a:rPr lang="tr-TR" dirty="0"/>
              <a:t> </a:t>
            </a:r>
            <a:r>
              <a:rPr lang="tr-TR" dirty="0" err="1"/>
              <a:t>ve’şefekatü</a:t>
            </a:r>
            <a:r>
              <a:rPr lang="tr-TR" dirty="0"/>
              <a:t> ala </a:t>
            </a:r>
            <a:r>
              <a:rPr lang="tr-TR" dirty="0" err="1"/>
              <a:t>halkillah</a:t>
            </a:r>
            <a:r>
              <a:rPr lang="tr-TR" dirty="0"/>
              <a:t>”.</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27</a:t>
            </a:fld>
            <a:endParaRPr lang="tr-TR"/>
          </a:p>
        </p:txBody>
      </p:sp>
    </p:spTree>
    <p:extLst>
      <p:ext uri="{BB962C8B-B14F-4D97-AF65-F5344CB8AC3E}">
        <p14:creationId xmlns:p14="http://schemas.microsoft.com/office/powerpoint/2010/main" val="198321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6. İNANÇ ESASLARIN TESPİTİ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92500" lnSpcReduction="20000"/>
          </a:bodyPr>
          <a:lstStyle/>
          <a:p>
            <a:r>
              <a:rPr lang="tr-TR" dirty="0" err="1"/>
              <a:t>İtikatın</a:t>
            </a:r>
            <a:r>
              <a:rPr lang="tr-TR" dirty="0"/>
              <a:t> kaynağı vahiydir ve aklın yalnız başına </a:t>
            </a:r>
            <a:r>
              <a:rPr lang="tr-TR" dirty="0" err="1"/>
              <a:t>itikadi</a:t>
            </a:r>
            <a:r>
              <a:rPr lang="tr-TR" dirty="0"/>
              <a:t> hüküm koyma yetisi yoktur.</a:t>
            </a:r>
          </a:p>
          <a:p>
            <a:r>
              <a:rPr lang="tr-TR" b="1" dirty="0"/>
              <a:t>İtikatta Aklın Konumu</a:t>
            </a:r>
          </a:p>
          <a:p>
            <a:r>
              <a:rPr lang="tr-TR" dirty="0"/>
              <a:t>Allah’ın varlığı ve birliği olmak üzere temel inanç esaslarını bulmada ve temellendirmede aklın rolü söz konusudur.</a:t>
            </a:r>
          </a:p>
          <a:p>
            <a:r>
              <a:rPr lang="tr-TR" b="1" dirty="0"/>
              <a:t>Dini Bir Hususun İnanç Sayılabilmesi İçin</a:t>
            </a:r>
          </a:p>
          <a:p>
            <a:r>
              <a:rPr lang="tr-TR" dirty="0"/>
              <a:t>1. Manası açık ve tevile ihtiyaç duymayan ayetlerin o hususa imanın gerektiği noktasında ittifak olması gerekir. (Nassın sübutu ve delaletinin kati olması)</a:t>
            </a:r>
          </a:p>
          <a:p>
            <a:r>
              <a:rPr lang="tr-TR" dirty="0"/>
              <a:t>2. Müslümanların o şeyin imanın bir umdesi olduğu noktasında </a:t>
            </a:r>
            <a:r>
              <a:rPr lang="tr-TR" dirty="0" err="1"/>
              <a:t>icma</a:t>
            </a:r>
            <a:r>
              <a:rPr lang="tr-TR" dirty="0"/>
              <a:t> etmesi gerekir. </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28</a:t>
            </a:fld>
            <a:endParaRPr lang="tr-TR"/>
          </a:p>
        </p:txBody>
      </p:sp>
    </p:spTree>
    <p:extLst>
      <p:ext uri="{BB962C8B-B14F-4D97-AF65-F5344CB8AC3E}">
        <p14:creationId xmlns:p14="http://schemas.microsoft.com/office/powerpoint/2010/main" val="2702031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6. İNANÇ ESASLARIN TESPİTİ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err="1"/>
              <a:t>İtikadi</a:t>
            </a:r>
            <a:r>
              <a:rPr lang="tr-TR" b="1" dirty="0"/>
              <a:t> Hükümler ve Haber-i </a:t>
            </a:r>
            <a:r>
              <a:rPr lang="tr-TR" b="1" dirty="0" err="1"/>
              <a:t>Vahid</a:t>
            </a:r>
            <a:endParaRPr lang="tr-TR" b="1" dirty="0"/>
          </a:p>
          <a:p>
            <a:r>
              <a:rPr lang="tr-TR" dirty="0" err="1"/>
              <a:t>İtikadi</a:t>
            </a:r>
            <a:r>
              <a:rPr lang="tr-TR" dirty="0"/>
              <a:t> hükümlerin mutlaka bir delile dayanması gerekir. Nakli bir delilin kesin olabilmesi için ise, onun sübut ve delaletinin kati olması gerekir. Haber-i </a:t>
            </a:r>
            <a:r>
              <a:rPr lang="tr-TR" dirty="0" err="1"/>
              <a:t>vahid</a:t>
            </a:r>
            <a:r>
              <a:rPr lang="tr-TR" dirty="0"/>
              <a:t> statüsündeki rivayetlerden çıkarılan veya manası açık olmayan nasların yorumuna dayalı olan </a:t>
            </a:r>
            <a:r>
              <a:rPr lang="tr-TR" dirty="0" err="1"/>
              <a:t>itikadi</a:t>
            </a:r>
            <a:r>
              <a:rPr lang="tr-TR" dirty="0"/>
              <a:t> hükümler bağlayıcı değildir. </a:t>
            </a:r>
          </a:p>
          <a:p>
            <a:r>
              <a:rPr lang="tr-TR" b="1" dirty="0" err="1"/>
              <a:t>İtikadi</a:t>
            </a:r>
            <a:r>
              <a:rPr lang="tr-TR" b="1" dirty="0"/>
              <a:t> Hükümlerin Bir Kısmını </a:t>
            </a:r>
            <a:r>
              <a:rPr lang="tr-TR" b="1" dirty="0" err="1"/>
              <a:t>Red</a:t>
            </a:r>
            <a:endParaRPr lang="tr-TR" b="1" dirty="0"/>
          </a:p>
          <a:p>
            <a:r>
              <a:rPr lang="tr-TR" dirty="0"/>
              <a:t>Kesin delile dayanan hükümlerin reddi inkardır. </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29</a:t>
            </a:fld>
            <a:endParaRPr lang="tr-TR"/>
          </a:p>
        </p:txBody>
      </p:sp>
    </p:spTree>
    <p:extLst>
      <p:ext uri="{BB962C8B-B14F-4D97-AF65-F5344CB8AC3E}">
        <p14:creationId xmlns:p14="http://schemas.microsoft.com/office/powerpoint/2010/main" val="262504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2. DİNİN TANIMI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85000" lnSpcReduction="20000"/>
          </a:bodyPr>
          <a:lstStyle/>
          <a:p>
            <a:r>
              <a:rPr lang="tr-TR" dirty="0"/>
              <a:t>Türkçede kullandığımız “din” kelimesi, dilimize Arapçadan geçmiş bir kelimedir. Arapça “d-y-n” kökünden türemiş olan kelimenin çoğulu “</a:t>
            </a:r>
            <a:r>
              <a:rPr lang="tr-TR" dirty="0" err="1"/>
              <a:t>edyân</a:t>
            </a:r>
            <a:r>
              <a:rPr lang="tr-TR" dirty="0"/>
              <a:t>” </a:t>
            </a:r>
            <a:r>
              <a:rPr lang="tr-TR" dirty="0" err="1"/>
              <a:t>dır</a:t>
            </a:r>
            <a:r>
              <a:rPr lang="tr-TR" dirty="0"/>
              <a:t>.</a:t>
            </a:r>
          </a:p>
          <a:p>
            <a:r>
              <a:rPr lang="tr-TR" b="1" dirty="0"/>
              <a:t>Dinin Tanımı</a:t>
            </a:r>
          </a:p>
          <a:p>
            <a:r>
              <a:rPr lang="tr-TR" dirty="0"/>
              <a:t>Dinin ortak tanımı yoktur. </a:t>
            </a:r>
          </a:p>
          <a:p>
            <a:r>
              <a:rPr lang="tr-TR" b="1" dirty="0"/>
              <a:t>Batıdaki kelime Kökünden Tanımı</a:t>
            </a:r>
          </a:p>
          <a:p>
            <a:r>
              <a:rPr lang="tr-TR" dirty="0" err="1"/>
              <a:t>Religion</a:t>
            </a:r>
            <a:r>
              <a:rPr lang="tr-TR" dirty="0"/>
              <a:t>: “</a:t>
            </a:r>
            <a:r>
              <a:rPr lang="tr-TR" dirty="0" err="1"/>
              <a:t>religion</a:t>
            </a:r>
            <a:r>
              <a:rPr lang="tr-TR" dirty="0"/>
              <a:t>” (din) kelimesinin, Latince “</a:t>
            </a:r>
            <a:r>
              <a:rPr lang="tr-TR" dirty="0" err="1"/>
              <a:t>religare</a:t>
            </a:r>
            <a:r>
              <a:rPr lang="tr-TR" dirty="0"/>
              <a:t>” kelimesinden geldiği ve anlamının da “bağlamak” olduğu dikkate alındığında din: insan ile tanrı arasında bir bağdır. </a:t>
            </a:r>
          </a:p>
          <a:p>
            <a:r>
              <a:rPr lang="tr-TR" b="1" dirty="0"/>
              <a:t>Dinler Tarihçilerinin Genel Tanımı</a:t>
            </a:r>
          </a:p>
          <a:p>
            <a:r>
              <a:rPr lang="tr-TR" dirty="0"/>
              <a:t>Bir cemaatin sahip olduğu kutsal kitap, peygamber veya kurucu, tanrı kavramını da genellikle içinde bulunduran inanç sistemi ve bu sisteme bağlı yaptığı ibadet ve ahlaki kurallar bütünüdür.”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a:t>
            </a:fld>
            <a:endParaRPr lang="tr-TR"/>
          </a:p>
        </p:txBody>
      </p:sp>
    </p:spTree>
    <p:extLst>
      <p:ext uri="{BB962C8B-B14F-4D97-AF65-F5344CB8AC3E}">
        <p14:creationId xmlns:p14="http://schemas.microsoft.com/office/powerpoint/2010/main" val="17742965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7. İSLAM İNANÇ ESASLARININ ÖZELLİKLERİ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dirty="0"/>
              <a:t>1) Açık ve anlaşılabilirdir.</a:t>
            </a:r>
          </a:p>
          <a:p>
            <a:r>
              <a:rPr lang="tr-TR" dirty="0"/>
              <a:t>2) Sabit ve değişmezdir.</a:t>
            </a:r>
          </a:p>
          <a:p>
            <a:r>
              <a:rPr lang="tr-TR" dirty="0"/>
              <a:t>3) Kesin delile dayanır.</a:t>
            </a:r>
          </a:p>
          <a:p>
            <a:r>
              <a:rPr lang="tr-TR" dirty="0"/>
              <a:t>4) Bütündür, bölünme ve parçalanma kabul etmez.</a:t>
            </a:r>
          </a:p>
          <a:p>
            <a:r>
              <a:rPr lang="tr-TR" dirty="0"/>
              <a:t>5) Aşırılıktan uzak mutedil ve dengelidir. </a:t>
            </a:r>
          </a:p>
          <a:p>
            <a:pPr algn="just"/>
            <a:endParaRPr lang="tr-TR" dirty="0"/>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30</a:t>
            </a:fld>
            <a:endParaRPr lang="tr-TR"/>
          </a:p>
        </p:txBody>
      </p:sp>
    </p:spTree>
    <p:extLst>
      <p:ext uri="{BB962C8B-B14F-4D97-AF65-F5344CB8AC3E}">
        <p14:creationId xmlns:p14="http://schemas.microsoft.com/office/powerpoint/2010/main" val="1700013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8. DİNLERİN TASNİFİ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92500" lnSpcReduction="10000"/>
          </a:bodyPr>
          <a:lstStyle/>
          <a:p>
            <a:r>
              <a:rPr lang="tr-TR" dirty="0"/>
              <a:t>Dinler, çeşitli şekillerde sınıflandırılır. Ancak bütün bilginlerce kabul edilen bir sınıflandırma şekli yoktur. </a:t>
            </a:r>
          </a:p>
          <a:p>
            <a:r>
              <a:rPr lang="tr-TR" b="1" dirty="0"/>
              <a:t>Dinler Tarihinde Yaygın Olarak Kabul Edilen Tasnif</a:t>
            </a:r>
          </a:p>
          <a:p>
            <a:r>
              <a:rPr lang="tr-TR" dirty="0"/>
              <a:t>İlkel </a:t>
            </a:r>
            <a:r>
              <a:rPr lang="tr-TR" dirty="0" err="1"/>
              <a:t>Kabîle</a:t>
            </a:r>
            <a:r>
              <a:rPr lang="tr-TR" dirty="0"/>
              <a:t> Dinleri / Geleneksel Dinler</a:t>
            </a:r>
          </a:p>
          <a:p>
            <a:r>
              <a:rPr lang="tr-TR" dirty="0"/>
              <a:t>Millî Dinler </a:t>
            </a:r>
          </a:p>
          <a:p>
            <a:r>
              <a:rPr lang="tr-TR" dirty="0"/>
              <a:t>Evrensel Dinler.</a:t>
            </a:r>
            <a:endParaRPr lang="tr-TR" b="1" dirty="0"/>
          </a:p>
          <a:p>
            <a:r>
              <a:rPr lang="tr-TR" b="1" dirty="0"/>
              <a:t>İslam Bilginlerin Tasnifi</a:t>
            </a:r>
          </a:p>
          <a:p>
            <a:r>
              <a:rPr lang="tr-TR" dirty="0"/>
              <a:t>Hak Dinler: Vahye dayalı dinler</a:t>
            </a:r>
          </a:p>
          <a:p>
            <a:r>
              <a:rPr lang="tr-TR" dirty="0"/>
              <a:t>Batıl Dinler: Vahye dayanmayan dinler.</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31</a:t>
            </a:fld>
            <a:endParaRPr lang="tr-TR"/>
          </a:p>
        </p:txBody>
      </p:sp>
    </p:spTree>
    <p:extLst>
      <p:ext uri="{BB962C8B-B14F-4D97-AF65-F5344CB8AC3E}">
        <p14:creationId xmlns:p14="http://schemas.microsoft.com/office/powerpoint/2010/main" val="849714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8. DİNLERİN TASNİFİ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Hak Din Nedir: </a:t>
            </a:r>
          </a:p>
          <a:p>
            <a:r>
              <a:rPr lang="tr-TR" dirty="0"/>
              <a:t>Akıl sahiplerini kendi iradeleriyle dünyada salaha, ahirette felah ve necata </a:t>
            </a:r>
            <a:r>
              <a:rPr lang="tr-TR" dirty="0" err="1"/>
              <a:t>sevkeden</a:t>
            </a:r>
            <a:r>
              <a:rPr lang="tr-TR" dirty="0"/>
              <a:t> Allah tarafından vaz edilmiş </a:t>
            </a:r>
            <a:r>
              <a:rPr lang="tr-TR" dirty="0" err="1"/>
              <a:t>peygamler</a:t>
            </a:r>
            <a:r>
              <a:rPr lang="tr-TR" dirty="0"/>
              <a:t> tarafından tebliğ edilmiş ilahi kanunlar.</a:t>
            </a:r>
          </a:p>
          <a:p>
            <a:pPr lvl="1"/>
            <a:r>
              <a:rPr lang="tr-TR" dirty="0">
                <a:solidFill>
                  <a:srgbClr val="FF0000"/>
                </a:solidFill>
              </a:rPr>
              <a:t>Hak Dinin Temel Nitelikleri</a:t>
            </a:r>
          </a:p>
          <a:p>
            <a:pPr lvl="1"/>
            <a:r>
              <a:rPr lang="tr-TR" dirty="0"/>
              <a:t>1. İlahi kaynağa dayanmalı</a:t>
            </a:r>
          </a:p>
          <a:p>
            <a:pPr lvl="1"/>
            <a:r>
              <a:rPr lang="tr-TR" dirty="0"/>
              <a:t>2. Peygamber tarafından tebliğ edilmeli</a:t>
            </a:r>
          </a:p>
          <a:p>
            <a:pPr lvl="1"/>
            <a:r>
              <a:rPr lang="tr-TR" dirty="0"/>
              <a:t>3. İlahi </a:t>
            </a:r>
            <a:r>
              <a:rPr lang="tr-TR" dirty="0" err="1"/>
              <a:t>menşeyli</a:t>
            </a:r>
            <a:r>
              <a:rPr lang="tr-TR" dirty="0"/>
              <a:t> bir kitabı bulunmalı</a:t>
            </a:r>
          </a:p>
          <a:p>
            <a:pPr lvl="1"/>
            <a:r>
              <a:rPr lang="tr-TR" dirty="0"/>
              <a:t>4. </a:t>
            </a:r>
            <a:r>
              <a:rPr lang="tr-TR" dirty="0" err="1"/>
              <a:t>Tevhid</a:t>
            </a:r>
            <a:r>
              <a:rPr lang="tr-TR" dirty="0"/>
              <a:t> ve ahiret inancı içermeli</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32</a:t>
            </a:fld>
            <a:endParaRPr lang="tr-TR"/>
          </a:p>
        </p:txBody>
      </p:sp>
    </p:spTree>
    <p:extLst>
      <p:ext uri="{BB962C8B-B14F-4D97-AF65-F5344CB8AC3E}">
        <p14:creationId xmlns:p14="http://schemas.microsoft.com/office/powerpoint/2010/main" val="2405388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9. DİNİN LÜZUMU</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dirty="0"/>
              <a:t>1) İnsan düşünen bir varlık olup dünyadaki halini sorgulayacaktır. Pozitif bilimler ona bu cevabı vermeyecektir. </a:t>
            </a:r>
          </a:p>
          <a:p>
            <a:r>
              <a:rPr lang="tr-TR" dirty="0"/>
              <a:t>2) Ruhumuzun istekleri sınırsızdır. </a:t>
            </a:r>
          </a:p>
          <a:p>
            <a:r>
              <a:rPr lang="tr-TR" dirty="0"/>
              <a:t>3) Kainatın gücü karşısında insanız aciz kalması.</a:t>
            </a:r>
          </a:p>
          <a:p>
            <a:r>
              <a:rPr lang="tr-TR" dirty="0"/>
              <a:t>4) Dünyada gerçekleşmeyen mutlak adalet sorunu.</a:t>
            </a:r>
          </a:p>
          <a:p>
            <a:r>
              <a:rPr lang="tr-TR" dirty="0"/>
              <a:t>5) İnsanların bir arada yaşaması için gerekli olan hak ve vazifelerin belirlenmesi. İyiliğin kötülüğün tespiti.</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33</a:t>
            </a:fld>
            <a:endParaRPr lang="tr-TR"/>
          </a:p>
        </p:txBody>
      </p:sp>
    </p:spTree>
    <p:extLst>
      <p:ext uri="{BB962C8B-B14F-4D97-AF65-F5344CB8AC3E}">
        <p14:creationId xmlns:p14="http://schemas.microsoft.com/office/powerpoint/2010/main" val="272564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TEŞEKKÜRLER</a:t>
            </a:r>
          </a:p>
        </p:txBody>
      </p:sp>
      <p:sp>
        <p:nvSpPr>
          <p:cNvPr id="5" name="Metin Yer Tutucusu 4"/>
          <p:cNvSpPr>
            <a:spLocks noGrp="1"/>
          </p:cNvSpPr>
          <p:nvPr>
            <p:ph type="body" idx="1"/>
          </p:nvPr>
        </p:nvSpPr>
        <p:spPr/>
        <p:txBody>
          <a:bodyPr anchor="t"/>
          <a:lstStyle/>
          <a:p>
            <a:pPr algn="ctr"/>
            <a:endParaRPr lang="tr-TR" dirty="0">
              <a:solidFill>
                <a:srgbClr val="110F5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p:txBody>
          <a:bodyPr>
            <a:normAutofit/>
          </a:bodyPr>
          <a:lstStyle/>
          <a:p>
            <a:endParaRPr lang="tr-TR" dirty="0"/>
          </a:p>
        </p:txBody>
      </p:sp>
      <p:sp>
        <p:nvSpPr>
          <p:cNvPr id="12" name="Metin Yer Tutucusu 11">
            <a:extLst>
              <a:ext uri="{FF2B5EF4-FFF2-40B4-BE49-F238E27FC236}">
                <a16:creationId xmlns:a16="http://schemas.microsoft.com/office/drawing/2014/main" id="{682CEE63-BE6F-47B3-ACE1-FE5ACFEE2B63}"/>
              </a:ext>
            </a:extLst>
          </p:cNvPr>
          <p:cNvSpPr>
            <a:spLocks noGrp="1"/>
          </p:cNvSpPr>
          <p:nvPr>
            <p:ph type="body" sz="quarter" idx="3"/>
          </p:nvPr>
        </p:nvSpPr>
        <p:spPr/>
        <p:txBody>
          <a:bodyPr anchor="t"/>
          <a:lstStyle/>
          <a:p>
            <a:pPr algn="ctr"/>
            <a:endParaRPr lang="tr-TR" dirty="0">
              <a:solidFill>
                <a:srgbClr val="110F50"/>
              </a:solidFill>
            </a:endParaRPr>
          </a:p>
        </p:txBody>
      </p:sp>
      <p:sp>
        <p:nvSpPr>
          <p:cNvPr id="3" name="İçerik Yer Tutucusu 2">
            <a:extLst>
              <a:ext uri="{FF2B5EF4-FFF2-40B4-BE49-F238E27FC236}">
                <a16:creationId xmlns:a16="http://schemas.microsoft.com/office/drawing/2014/main" id="{122E7A76-5686-4E69-A3C6-BACA80C924E2}"/>
              </a:ext>
            </a:extLst>
          </p:cNvPr>
          <p:cNvSpPr>
            <a:spLocks noGrp="1"/>
          </p:cNvSpPr>
          <p:nvPr>
            <p:ph sz="quarter" idx="4"/>
          </p:nvPr>
        </p:nvSpPr>
        <p:spPr/>
        <p:txBody>
          <a:bodyPr>
            <a:normAutofit/>
          </a:bodyPr>
          <a:lstStyle/>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34</a:t>
            </a:fld>
            <a:endParaRPr lang="tr-TR"/>
          </a:p>
        </p:txBody>
      </p:sp>
    </p:spTree>
    <p:extLst>
      <p:ext uri="{BB962C8B-B14F-4D97-AF65-F5344CB8AC3E}">
        <p14:creationId xmlns:p14="http://schemas.microsoft.com/office/powerpoint/2010/main" val="118887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2. DİNİN TANIMI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İslam Alimlerine Göre</a:t>
            </a:r>
          </a:p>
          <a:p>
            <a:r>
              <a:rPr lang="tr-TR" dirty="0"/>
              <a:t>İslam alimlerin din tanımı “hak din” perspektifindendir. </a:t>
            </a:r>
          </a:p>
          <a:p>
            <a:r>
              <a:rPr lang="tr-TR" dirty="0" err="1"/>
              <a:t>Seyyid</a:t>
            </a:r>
            <a:r>
              <a:rPr lang="tr-TR" dirty="0"/>
              <a:t> Şerif </a:t>
            </a:r>
            <a:r>
              <a:rPr lang="tr-TR" dirty="0" err="1"/>
              <a:t>Cürcânî</a:t>
            </a:r>
            <a:r>
              <a:rPr lang="tr-TR" dirty="0"/>
              <a:t>: “Akıl sahiplerini peygamberlerin bildirdiği şeyleri kabule çağıran ilahi kanun”</a:t>
            </a:r>
          </a:p>
          <a:p>
            <a:r>
              <a:rPr lang="tr-TR" dirty="0" err="1"/>
              <a:t>Tahânevî</a:t>
            </a:r>
            <a:r>
              <a:rPr lang="tr-TR" dirty="0"/>
              <a:t>: “Akıl sahiplerini kendi iradeleriyle şimdiki hâlde (dünyada) salaha gelecekte (ahirette) felaha sevk eden, Allah tarafından konulmuş bir kanun” olarak tanımlar.</a:t>
            </a:r>
          </a:p>
          <a:p>
            <a:r>
              <a:rPr lang="tr-TR" dirty="0"/>
              <a:t>Din; akıl sahibi insanları kendi iradeleriyle, bizzat hayır olan şeylere ulaştırmayı hedefleyen ilahi bir kanundur.”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a:t>
            </a:fld>
            <a:endParaRPr lang="tr-TR"/>
          </a:p>
        </p:txBody>
      </p:sp>
    </p:spTree>
    <p:extLst>
      <p:ext uri="{BB962C8B-B14F-4D97-AF65-F5344CB8AC3E}">
        <p14:creationId xmlns:p14="http://schemas.microsoft.com/office/powerpoint/2010/main" val="331767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2. DİNİN TANIMI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t>İslam Alimlerinin Tanımlarında Çıkan 4 ilke</a:t>
            </a:r>
          </a:p>
          <a:p>
            <a:r>
              <a:rPr lang="tr-TR" dirty="0">
                <a:solidFill>
                  <a:srgbClr val="FF0000"/>
                </a:solidFill>
              </a:rPr>
              <a:t>1. Akıl sahibi</a:t>
            </a:r>
            <a:endParaRPr lang="tr-TR" dirty="0">
              <a:solidFill>
                <a:srgbClr val="FF0000"/>
              </a:solidFill>
              <a:latin typeface="Traditional Arabic" panose="02020603050405020304" pitchFamily="18" charset="-78"/>
              <a:cs typeface="Traditional Arabic" panose="02020603050405020304" pitchFamily="18" charset="-78"/>
            </a:endParaRPr>
          </a:p>
          <a:p>
            <a:pPr algn="r"/>
            <a:r>
              <a:rPr lang="ar-SA" b="1" dirty="0">
                <a:latin typeface="Traditional Arabic" panose="02020603050405020304" pitchFamily="18" charset="-78"/>
                <a:cs typeface="Traditional Arabic" panose="02020603050405020304" pitchFamily="18" charset="-78"/>
              </a:rPr>
              <a:t>أَنَّ رَسُولَ اللَّهِ صلى الله عليه وسلم قَالَ: " ‌رُفِعَ ‌القَلَمُ عَنْ ثَلَاثَةٍ: عَنِ النَّائِمِ حَتَّى يَسْتَيْقِظَ، وَعَنِ الصَّبِيِّ حَتَّى يَشِبَّ، وَعَنِ المَعْتُوهِ حَتَّى يَعْقِلَ</a:t>
            </a:r>
            <a:endParaRPr lang="tr-TR" b="1" dirty="0">
              <a:latin typeface="Traditional Arabic" panose="02020603050405020304" pitchFamily="18" charset="-78"/>
              <a:cs typeface="Traditional Arabic" panose="02020603050405020304" pitchFamily="18" charset="-78"/>
            </a:endParaRPr>
          </a:p>
          <a:p>
            <a:r>
              <a:rPr lang="tr-TR" dirty="0"/>
              <a:t>Kalem üç kişiden kaldırılmıştır; uyanıncaya kadar uyuyan kimseden, akıl baliğ oluncaya kadar çocuktan, aklî dengesi yerine gelinceye kadar deli ve benzeri kişilerden.” (</a:t>
            </a:r>
            <a:r>
              <a:rPr lang="tr-TR" dirty="0" err="1"/>
              <a:t>Tirmizi</a:t>
            </a:r>
            <a:r>
              <a:rPr lang="tr-TR" dirty="0"/>
              <a:t>, </a:t>
            </a:r>
            <a:r>
              <a:rPr lang="tr-TR" dirty="0" err="1"/>
              <a:t>Hudud</a:t>
            </a:r>
            <a:r>
              <a:rPr lang="tr-TR" dirty="0"/>
              <a:t>, 1)</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a:t>
            </a:fld>
            <a:endParaRPr lang="tr-TR"/>
          </a:p>
        </p:txBody>
      </p:sp>
    </p:spTree>
    <p:extLst>
      <p:ext uri="{BB962C8B-B14F-4D97-AF65-F5344CB8AC3E}">
        <p14:creationId xmlns:p14="http://schemas.microsoft.com/office/powerpoint/2010/main" val="70334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2. DİNİN TANIMI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fontScale="92500" lnSpcReduction="10000"/>
          </a:bodyPr>
          <a:lstStyle/>
          <a:p>
            <a:r>
              <a:rPr lang="tr-TR" b="1" dirty="0"/>
              <a:t>İslam Alimlerinin Tanımlarında Çıkan 4 ilke</a:t>
            </a:r>
          </a:p>
          <a:p>
            <a:r>
              <a:rPr lang="tr-TR" b="1" dirty="0">
                <a:solidFill>
                  <a:srgbClr val="FF0000"/>
                </a:solidFill>
              </a:rPr>
              <a:t>2</a:t>
            </a:r>
            <a:r>
              <a:rPr lang="tr-TR" dirty="0">
                <a:solidFill>
                  <a:srgbClr val="FF0000"/>
                </a:solidFill>
              </a:rPr>
              <a:t>. Özgür İrade</a:t>
            </a:r>
          </a:p>
          <a:p>
            <a:pPr algn="r">
              <a:lnSpc>
                <a:spcPct val="170000"/>
              </a:lnSpc>
            </a:pPr>
            <a:r>
              <a:rPr lang="ar-SA" b="1" dirty="0"/>
              <a:t>و</a:t>
            </a:r>
            <a:r>
              <a:rPr lang="ar-SA" b="1" dirty="0">
                <a:latin typeface="Traditional Arabic" panose="02020603050405020304" pitchFamily="18" charset="-78"/>
                <a:cs typeface="Traditional Arabic" panose="02020603050405020304" pitchFamily="18" charset="-78"/>
              </a:rPr>
              <a:t>قُلِ </a:t>
            </a:r>
            <a:r>
              <a:rPr lang="ar-SA" b="1" dirty="0" err="1">
                <a:latin typeface="Traditional Arabic" panose="02020603050405020304" pitchFamily="18" charset="-78"/>
                <a:cs typeface="Traditional Arabic" panose="02020603050405020304" pitchFamily="18" charset="-78"/>
              </a:rPr>
              <a:t>ٱلۡحَقُّ</a:t>
            </a:r>
            <a:r>
              <a:rPr lang="ar-SA" b="1" dirty="0">
                <a:latin typeface="Traditional Arabic" panose="02020603050405020304" pitchFamily="18" charset="-78"/>
                <a:cs typeface="Traditional Arabic" panose="02020603050405020304" pitchFamily="18" charset="-78"/>
              </a:rPr>
              <a:t> مِن </a:t>
            </a:r>
            <a:r>
              <a:rPr lang="ar-SA" b="1" dirty="0" err="1">
                <a:latin typeface="Traditional Arabic" panose="02020603050405020304" pitchFamily="18" charset="-78"/>
                <a:cs typeface="Traditional Arabic" panose="02020603050405020304" pitchFamily="18" charset="-78"/>
              </a:rPr>
              <a:t>رَّبِّكُمۡۖ</a:t>
            </a:r>
            <a:r>
              <a:rPr lang="ar-SA" b="1" dirty="0">
                <a:latin typeface="Traditional Arabic" panose="02020603050405020304" pitchFamily="18" charset="-78"/>
                <a:cs typeface="Traditional Arabic" panose="02020603050405020304" pitchFamily="18" charset="-78"/>
              </a:rPr>
              <a:t> فَمَن </a:t>
            </a:r>
            <a:r>
              <a:rPr lang="ar-SA" b="1" dirty="0" err="1">
                <a:latin typeface="Traditional Arabic" panose="02020603050405020304" pitchFamily="18" charset="-78"/>
                <a:cs typeface="Traditional Arabic" panose="02020603050405020304" pitchFamily="18" charset="-78"/>
              </a:rPr>
              <a:t>شَآءَ</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فَلۡيُؤۡمِن</a:t>
            </a:r>
            <a:r>
              <a:rPr lang="ar-SA" b="1" dirty="0">
                <a:latin typeface="Traditional Arabic" panose="02020603050405020304" pitchFamily="18" charset="-78"/>
                <a:cs typeface="Traditional Arabic" panose="02020603050405020304" pitchFamily="18" charset="-78"/>
              </a:rPr>
              <a:t> وَمَن </a:t>
            </a:r>
            <a:r>
              <a:rPr lang="ar-SA" b="1" dirty="0" err="1">
                <a:latin typeface="Traditional Arabic" panose="02020603050405020304" pitchFamily="18" charset="-78"/>
                <a:cs typeface="Traditional Arabic" panose="02020603050405020304" pitchFamily="18" charset="-78"/>
              </a:rPr>
              <a:t>شَآءَ</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فَلۡيَكۡفُرۡۚ</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إِنَّآ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أَعۡتَدۡنَا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لِلظَّٰلِمِينَ</a:t>
            </a:r>
            <a:r>
              <a:rPr lang="ar-SA" b="1" dirty="0">
                <a:latin typeface="Traditional Arabic" panose="02020603050405020304" pitchFamily="18" charset="-78"/>
                <a:cs typeface="Traditional Arabic" panose="02020603050405020304" pitchFamily="18" charset="-78"/>
              </a:rPr>
              <a:t> نَارًا أَحَاطَ </a:t>
            </a:r>
            <a:r>
              <a:rPr lang="ar-SA" b="1" dirty="0" err="1">
                <a:latin typeface="Traditional Arabic" panose="02020603050405020304" pitchFamily="18" charset="-78"/>
                <a:cs typeface="Traditional Arabic" panose="02020603050405020304" pitchFamily="18" charset="-78"/>
              </a:rPr>
              <a:t>بِهِمۡ</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سُرَادِقُهَاۚ</a:t>
            </a:r>
            <a:r>
              <a:rPr lang="ar-SA" b="1" dirty="0">
                <a:latin typeface="Traditional Arabic" panose="02020603050405020304" pitchFamily="18" charset="-78"/>
                <a:cs typeface="Traditional Arabic" panose="02020603050405020304" pitchFamily="18" charset="-78"/>
              </a:rPr>
              <a:t> وَإِن </a:t>
            </a:r>
            <a:r>
              <a:rPr lang="ar-SA" b="1" dirty="0" err="1">
                <a:latin typeface="Traditional Arabic" panose="02020603050405020304" pitchFamily="18" charset="-78"/>
                <a:cs typeface="Traditional Arabic" panose="02020603050405020304" pitchFamily="18" charset="-78"/>
              </a:rPr>
              <a:t>يَسۡتَغِيثُواْ</a:t>
            </a:r>
            <a:r>
              <a:rPr lang="ar-SA" b="1" dirty="0">
                <a:latin typeface="Traditional Arabic" panose="02020603050405020304" pitchFamily="18" charset="-78"/>
                <a:cs typeface="Traditional Arabic" panose="02020603050405020304" pitchFamily="18" charset="-78"/>
              </a:rPr>
              <a:t> يُغَاثُواْ </a:t>
            </a:r>
            <a:r>
              <a:rPr lang="ar-SA" b="1" dirty="0" err="1">
                <a:latin typeface="Traditional Arabic" panose="02020603050405020304" pitchFamily="18" charset="-78"/>
                <a:cs typeface="Traditional Arabic" panose="02020603050405020304" pitchFamily="18" charset="-78"/>
              </a:rPr>
              <a:t>بِمَآء</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كَٱلۡمُهۡلِ</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يَشۡوِي</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ٱلۡوُجُوهَۚ</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بِئۡسَ</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ٱلشَّرَابُ</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وَسَآءَتۡ</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مُرۡتَفَقًا</a:t>
            </a:r>
            <a:endParaRPr lang="tr-TR" b="1" dirty="0">
              <a:latin typeface="Traditional Arabic" panose="02020603050405020304" pitchFamily="18" charset="-78"/>
              <a:cs typeface="Traditional Arabic" panose="02020603050405020304" pitchFamily="18" charset="-78"/>
            </a:endParaRPr>
          </a:p>
          <a:p>
            <a:r>
              <a:rPr lang="tr-TR" dirty="0"/>
              <a:t>Ve de ki: Hak, Rabbinizdendir. Öyle ise dileyen iman etsin, dileyen inkâr etsin. Biz, zalimlere öyle bir cehennem hazırladık ki, onun duvarları kendilerini </a:t>
            </a:r>
            <a:r>
              <a:rPr lang="tr-TR" dirty="0" err="1"/>
              <a:t>çepe</a:t>
            </a:r>
            <a:r>
              <a:rPr lang="tr-TR" dirty="0"/>
              <a:t> çevre kuşatmıştır. (Susuzluktan) imdat dileyecek olsalar imdatlarına, erimiş maden gibi yüzleri haşlayan bir su ile cevap verilir. Ne fena bir içecek ve ne kötü bir kalma yeri!</a:t>
            </a:r>
            <a:r>
              <a:rPr lang="ar-SA" b="1" dirty="0"/>
              <a:t> </a:t>
            </a:r>
            <a:r>
              <a:rPr lang="tr-TR" dirty="0"/>
              <a:t>(</a:t>
            </a:r>
            <a:r>
              <a:rPr lang="tr-TR" dirty="0" err="1"/>
              <a:t>Kehf</a:t>
            </a:r>
            <a:r>
              <a:rPr lang="tr-TR" dirty="0"/>
              <a:t> 18/29)</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6</a:t>
            </a:fld>
            <a:endParaRPr lang="tr-TR"/>
          </a:p>
        </p:txBody>
      </p:sp>
    </p:spTree>
    <p:extLst>
      <p:ext uri="{BB962C8B-B14F-4D97-AF65-F5344CB8AC3E}">
        <p14:creationId xmlns:p14="http://schemas.microsoft.com/office/powerpoint/2010/main" val="647034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2. DİNİN TANIMI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latin typeface="Calibri" panose="020F0502020204030204" pitchFamily="34" charset="0"/>
                <a:cs typeface="Traditional Arabic" panose="02020603050405020304" pitchFamily="18" charset="-78"/>
              </a:rPr>
              <a:t>İslam Alimlerinin Tanımlarında Çıkan 4 ilke</a:t>
            </a:r>
          </a:p>
          <a:p>
            <a:r>
              <a:rPr lang="tr-TR" dirty="0">
                <a:solidFill>
                  <a:srgbClr val="FF0000"/>
                </a:solidFill>
                <a:latin typeface="Calibri" panose="020F0502020204030204" pitchFamily="34" charset="0"/>
                <a:cs typeface="Traditional Arabic" panose="02020603050405020304" pitchFamily="18" charset="-78"/>
              </a:rPr>
              <a:t>3. Mutlak </a:t>
            </a:r>
            <a:r>
              <a:rPr lang="tr-TR" dirty="0" err="1">
                <a:solidFill>
                  <a:srgbClr val="FF0000"/>
                </a:solidFill>
                <a:latin typeface="Calibri" panose="020F0502020204030204" pitchFamily="34" charset="0"/>
                <a:cs typeface="Traditional Arabic" panose="02020603050405020304" pitchFamily="18" charset="-78"/>
              </a:rPr>
              <a:t>Hayr</a:t>
            </a:r>
            <a:endParaRPr lang="tr-TR" dirty="0">
              <a:solidFill>
                <a:srgbClr val="FF0000"/>
              </a:solidFill>
              <a:latin typeface="Calibri" panose="020F0502020204030204" pitchFamily="34" charset="0"/>
              <a:cs typeface="Traditional Arabic" panose="02020603050405020304" pitchFamily="18" charset="-78"/>
            </a:endParaRPr>
          </a:p>
          <a:p>
            <a:pPr algn="r">
              <a:lnSpc>
                <a:spcPct val="150000"/>
              </a:lnSpc>
            </a:pPr>
            <a:r>
              <a:rPr lang="ar-SA" b="1" dirty="0">
                <a:latin typeface="Calibri" panose="020F0502020204030204" pitchFamily="34" charset="0"/>
                <a:cs typeface="Traditional Arabic" panose="02020603050405020304" pitchFamily="18" charset="-78"/>
              </a:rPr>
              <a:t>كُتِبَ </a:t>
            </a:r>
            <a:r>
              <a:rPr lang="ar-SA" b="1" dirty="0" err="1">
                <a:latin typeface="Calibri" panose="020F0502020204030204" pitchFamily="34" charset="0"/>
                <a:cs typeface="Traditional Arabic" panose="02020603050405020304" pitchFamily="18" charset="-78"/>
              </a:rPr>
              <a:t>عَلَيۡكُمُ</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ٱلۡقِتَالُ</a:t>
            </a:r>
            <a:r>
              <a:rPr lang="ar-SA" b="1" dirty="0">
                <a:latin typeface="Calibri" panose="020F0502020204030204" pitchFamily="34" charset="0"/>
                <a:cs typeface="Traditional Arabic" panose="02020603050405020304" pitchFamily="18" charset="-78"/>
              </a:rPr>
              <a:t> وَهُوَ </a:t>
            </a:r>
            <a:r>
              <a:rPr lang="ar-SA" b="1" dirty="0" err="1">
                <a:latin typeface="Calibri" panose="020F0502020204030204" pitchFamily="34" charset="0"/>
                <a:cs typeface="Traditional Arabic" panose="02020603050405020304" pitchFamily="18" charset="-78"/>
              </a:rPr>
              <a:t>كُرۡه</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لَّكُمۡۖ</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وَعَسَىٰٓ</a:t>
            </a:r>
            <a:r>
              <a:rPr lang="ar-SA" b="1" dirty="0">
                <a:latin typeface="Calibri" panose="020F0502020204030204" pitchFamily="34" charset="0"/>
                <a:cs typeface="Traditional Arabic" panose="02020603050405020304" pitchFamily="18" charset="-78"/>
              </a:rPr>
              <a:t> أَن </a:t>
            </a:r>
            <a:r>
              <a:rPr lang="ar-SA" b="1" dirty="0" err="1">
                <a:latin typeface="Calibri" panose="020F0502020204030204" pitchFamily="34" charset="0"/>
                <a:cs typeface="Traditional Arabic" panose="02020603050405020304" pitchFamily="18" charset="-78"/>
              </a:rPr>
              <a:t>تَكۡرَهُواْ</a:t>
            </a:r>
            <a:r>
              <a:rPr lang="ar-SA" b="1" dirty="0">
                <a:latin typeface="Calibri" panose="020F0502020204030204" pitchFamily="34" charset="0"/>
                <a:cs typeface="Traditional Arabic" panose="02020603050405020304" pitchFamily="18" charset="-78"/>
              </a:rPr>
              <a:t> شَيئًا وَهُوَ </a:t>
            </a:r>
            <a:r>
              <a:rPr lang="ar-SA" b="1" dirty="0" err="1">
                <a:latin typeface="Calibri" panose="020F0502020204030204" pitchFamily="34" charset="0"/>
                <a:cs typeface="Traditional Arabic" panose="02020603050405020304" pitchFamily="18" charset="-78"/>
              </a:rPr>
              <a:t>خَيۡر</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لَّكُمۡۖ</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وَعَسَىٰٓ</a:t>
            </a:r>
            <a:r>
              <a:rPr lang="ar-SA" b="1" dirty="0">
                <a:latin typeface="Calibri" panose="020F0502020204030204" pitchFamily="34" charset="0"/>
                <a:cs typeface="Traditional Arabic" panose="02020603050405020304" pitchFamily="18" charset="-78"/>
              </a:rPr>
              <a:t> أَن تُحِبُّواْ شَيْئاً وَهُوَ شَرّ </a:t>
            </a:r>
            <a:r>
              <a:rPr lang="ar-SA" b="1" dirty="0" err="1">
                <a:latin typeface="Calibri" panose="020F0502020204030204" pitchFamily="34" charset="0"/>
                <a:cs typeface="Traditional Arabic" panose="02020603050405020304" pitchFamily="18" charset="-78"/>
              </a:rPr>
              <a:t>لَّكُمۡۚ</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وَٱللَّهُ</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يَعۡلَمُ</a:t>
            </a:r>
            <a:r>
              <a:rPr lang="ar-SA" b="1" dirty="0">
                <a:latin typeface="Calibri" panose="020F0502020204030204" pitchFamily="34" charset="0"/>
                <a:cs typeface="Traditional Arabic" panose="02020603050405020304" pitchFamily="18" charset="-78"/>
              </a:rPr>
              <a:t> </a:t>
            </a:r>
            <a:r>
              <a:rPr lang="ar-SA" b="1" dirty="0" err="1">
                <a:latin typeface="Calibri" panose="020F0502020204030204" pitchFamily="34" charset="0"/>
                <a:cs typeface="Traditional Arabic" panose="02020603050405020304" pitchFamily="18" charset="-78"/>
              </a:rPr>
              <a:t>وَأَنتُمۡ</a:t>
            </a:r>
            <a:r>
              <a:rPr lang="ar-SA" b="1" dirty="0">
                <a:latin typeface="Calibri" panose="020F0502020204030204" pitchFamily="34" charset="0"/>
                <a:cs typeface="Traditional Arabic" panose="02020603050405020304" pitchFamily="18" charset="-78"/>
              </a:rPr>
              <a:t> لَا </a:t>
            </a:r>
            <a:r>
              <a:rPr lang="ar-SA" b="1" dirty="0" err="1">
                <a:latin typeface="Calibri" panose="020F0502020204030204" pitchFamily="34" charset="0"/>
                <a:cs typeface="Traditional Arabic" panose="02020603050405020304" pitchFamily="18" charset="-78"/>
              </a:rPr>
              <a:t>تَعۡلَمُونَ</a:t>
            </a:r>
            <a:endParaRPr lang="tr-TR" b="1" dirty="0">
              <a:latin typeface="Calibri" panose="020F0502020204030204" pitchFamily="34" charset="0"/>
              <a:cs typeface="Traditional Arabic" panose="02020603050405020304" pitchFamily="18" charset="-78"/>
            </a:endParaRPr>
          </a:p>
          <a:p>
            <a:r>
              <a:rPr lang="tr-TR" dirty="0">
                <a:latin typeface="Calibri" panose="020F0502020204030204" pitchFamily="34" charset="0"/>
                <a:cs typeface="Traditional Arabic" panose="02020603050405020304" pitchFamily="18" charset="-78"/>
              </a:rPr>
              <a:t>Hoşunuza gitmediği halde savaş size farz kılındı. Sizin için daha hayırlı olduğu halde bir şeyi sevmemeniz mümkündür. Sizin için daha kötü olduğu halde bir şeyi sevmeniz de mümkündür. Allah bilir, siz bilmezsiniz. (Bakara 2/216)</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7</a:t>
            </a:fld>
            <a:endParaRPr lang="tr-TR"/>
          </a:p>
        </p:txBody>
      </p:sp>
    </p:spTree>
    <p:extLst>
      <p:ext uri="{BB962C8B-B14F-4D97-AF65-F5344CB8AC3E}">
        <p14:creationId xmlns:p14="http://schemas.microsoft.com/office/powerpoint/2010/main" val="285009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2. DİNİN TANIMI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a:bodyPr>
          <a:lstStyle/>
          <a:p>
            <a:r>
              <a:rPr lang="tr-TR" b="1" dirty="0">
                <a:latin typeface="Calibri" panose="020F0502020204030204" pitchFamily="34" charset="0"/>
                <a:cs typeface="Traditional Arabic" panose="02020603050405020304" pitchFamily="18" charset="-78"/>
              </a:rPr>
              <a:t>İslam Alimlerinin Tanımlarında Çıkan 4 ilke</a:t>
            </a:r>
          </a:p>
          <a:p>
            <a:r>
              <a:rPr lang="tr-TR" dirty="0">
                <a:solidFill>
                  <a:srgbClr val="FF0000"/>
                </a:solidFill>
              </a:rPr>
              <a:t>4. İlahi kanun (vahiy)</a:t>
            </a:r>
          </a:p>
          <a:p>
            <a:pPr algn="r">
              <a:lnSpc>
                <a:spcPct val="150000"/>
              </a:lnSpc>
            </a:pPr>
            <a:r>
              <a:rPr lang="ar-SA" b="1" dirty="0" err="1"/>
              <a:t>وَ</a:t>
            </a:r>
            <a:r>
              <a:rPr lang="ar-SA" b="1" dirty="0" err="1">
                <a:latin typeface="Traditional Arabic" panose="02020603050405020304" pitchFamily="18" charset="-78"/>
                <a:cs typeface="Traditional Arabic" panose="02020603050405020304" pitchFamily="18" charset="-78"/>
              </a:rPr>
              <a:t>لَهُۥ</a:t>
            </a:r>
            <a:r>
              <a:rPr lang="ar-SA" b="1" dirty="0">
                <a:latin typeface="Traditional Arabic" panose="02020603050405020304" pitchFamily="18" charset="-78"/>
                <a:cs typeface="Traditional Arabic" panose="02020603050405020304" pitchFamily="18" charset="-78"/>
              </a:rPr>
              <a:t> مَا فِي </a:t>
            </a:r>
            <a:r>
              <a:rPr lang="ar-SA" b="1" dirty="0" err="1">
                <a:latin typeface="Traditional Arabic" panose="02020603050405020304" pitchFamily="18" charset="-78"/>
                <a:cs typeface="Traditional Arabic" panose="02020603050405020304" pitchFamily="18" charset="-78"/>
              </a:rPr>
              <a:t>ٱلسَّمَٰوَٰتِ</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وَٱلۡأَرۡضِ</a:t>
            </a:r>
            <a:r>
              <a:rPr lang="ar-SA" b="1" dirty="0">
                <a:latin typeface="Traditional Arabic" panose="02020603050405020304" pitchFamily="18" charset="-78"/>
                <a:cs typeface="Traditional Arabic" panose="02020603050405020304" pitchFamily="18" charset="-78"/>
              </a:rPr>
              <a:t> وَلَهُ </a:t>
            </a:r>
            <a:r>
              <a:rPr lang="ar-SA" b="1" dirty="0" err="1">
                <a:latin typeface="Traditional Arabic" panose="02020603050405020304" pitchFamily="18" charset="-78"/>
                <a:cs typeface="Traditional Arabic" panose="02020603050405020304" pitchFamily="18" charset="-78"/>
              </a:rPr>
              <a:t>ٱلدِّينُ</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وَاصِبًاۚ</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أَفَغَيۡرَ</a:t>
            </a:r>
            <a:r>
              <a:rPr lang="ar-SA" b="1" dirty="0">
                <a:latin typeface="Traditional Arabic" panose="02020603050405020304" pitchFamily="18" charset="-78"/>
                <a:cs typeface="Traditional Arabic" panose="02020603050405020304" pitchFamily="18" charset="-78"/>
              </a:rPr>
              <a:t> </a:t>
            </a:r>
            <a:r>
              <a:rPr lang="ar-SA" b="1" dirty="0" err="1">
                <a:latin typeface="Traditional Arabic" panose="02020603050405020304" pitchFamily="18" charset="-78"/>
                <a:cs typeface="Traditional Arabic" panose="02020603050405020304" pitchFamily="18" charset="-78"/>
              </a:rPr>
              <a:t>ٱللَّهِ</a:t>
            </a:r>
            <a:r>
              <a:rPr lang="ar-SA" b="1" dirty="0">
                <a:latin typeface="Traditional Arabic" panose="02020603050405020304" pitchFamily="18" charset="-78"/>
                <a:cs typeface="Traditional Arabic" panose="02020603050405020304" pitchFamily="18" charset="-78"/>
              </a:rPr>
              <a:t> تَتَّقُونَ</a:t>
            </a:r>
            <a:endParaRPr lang="tr-TR" b="1" dirty="0">
              <a:latin typeface="Traditional Arabic" panose="02020603050405020304" pitchFamily="18" charset="-78"/>
              <a:cs typeface="Traditional Arabic" panose="02020603050405020304" pitchFamily="18" charset="-78"/>
            </a:endParaRPr>
          </a:p>
          <a:p>
            <a:pPr>
              <a:lnSpc>
                <a:spcPct val="150000"/>
              </a:lnSpc>
            </a:pPr>
            <a:r>
              <a:rPr lang="tr-TR" dirty="0"/>
              <a:t>Göklerde ve yerde ne varsa, O'nundur, din de yalnız O'nundur. O halde Allah'tan başkasından mı korkuyorsunuz? (</a:t>
            </a:r>
            <a:r>
              <a:rPr lang="tr-TR" dirty="0" err="1"/>
              <a:t>Nahl</a:t>
            </a:r>
            <a:r>
              <a:rPr lang="tr-TR" dirty="0"/>
              <a:t> 16/52)</a:t>
            </a:r>
            <a:r>
              <a:rPr lang="ar-SA" b="1" dirty="0"/>
              <a:t> </a:t>
            </a: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8</a:t>
            </a:fld>
            <a:endParaRPr lang="tr-TR"/>
          </a:p>
        </p:txBody>
      </p:sp>
    </p:spTree>
    <p:extLst>
      <p:ext uri="{BB962C8B-B14F-4D97-AF65-F5344CB8AC3E}">
        <p14:creationId xmlns:p14="http://schemas.microsoft.com/office/powerpoint/2010/main" val="535729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DİN ve AKİDE</a:t>
            </a:r>
          </a:p>
        </p:txBody>
      </p:sp>
      <p:sp>
        <p:nvSpPr>
          <p:cNvPr id="5" name="Metin Yer Tutucusu 4"/>
          <p:cNvSpPr>
            <a:spLocks noGrp="1"/>
          </p:cNvSpPr>
          <p:nvPr>
            <p:ph type="body" idx="1"/>
          </p:nvPr>
        </p:nvSpPr>
        <p:spPr>
          <a:xfrm>
            <a:off x="839788" y="1345915"/>
            <a:ext cx="10515600" cy="626723"/>
          </a:xfrm>
        </p:spPr>
        <p:txBody>
          <a:bodyPr>
            <a:normAutofit/>
          </a:bodyPr>
          <a:lstStyle/>
          <a:p>
            <a:pPr algn="ctr"/>
            <a:r>
              <a:rPr lang="tr-TR" dirty="0"/>
              <a:t>3. DİNİN KAYNAĞI / DİNE YÖNELİŞİN KAYNAĞI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065107"/>
            <a:ext cx="10515600" cy="4124556"/>
          </a:xfrm>
        </p:spPr>
        <p:txBody>
          <a:bodyPr>
            <a:normAutofit lnSpcReduction="10000"/>
          </a:bodyPr>
          <a:lstStyle/>
          <a:p>
            <a:r>
              <a:rPr lang="tr-TR" dirty="0"/>
              <a:t>Dinin kaynağı hakkında bir takım görüşler ileri sürülmüş ve bunların bir kısmi batıda ilgi görmüştür.</a:t>
            </a:r>
          </a:p>
          <a:p>
            <a:r>
              <a:rPr lang="tr-TR" b="1" dirty="0"/>
              <a:t>1. Animizm</a:t>
            </a:r>
          </a:p>
          <a:p>
            <a:r>
              <a:rPr lang="tr-TR" dirty="0"/>
              <a:t>Dinlerin kaynağı problemi ile ilgili öne sürülen iddialardan birisi dinin kaynağının </a:t>
            </a:r>
            <a:r>
              <a:rPr lang="tr-TR" i="1" dirty="0"/>
              <a:t>“Animizm” </a:t>
            </a:r>
            <a:r>
              <a:rPr lang="tr-TR" dirty="0"/>
              <a:t>yani ruhçuluk olduğu iddiasıdır. Buna göre atalara tapınma, fetişizm ve büyü gibi inançlar animizmden doğmuştur.</a:t>
            </a:r>
          </a:p>
          <a:p>
            <a:r>
              <a:rPr lang="tr-TR" dirty="0"/>
              <a:t>Animizmi, tabiatta insanın ruhuna az çok benzer ruhlar bulunduğunu kabul eden din anlamında düşünebiliriz. Animizm önceleri fetişizm diye de isimlendirilmiştir.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9</a:t>
            </a:fld>
            <a:endParaRPr lang="tr-TR"/>
          </a:p>
        </p:txBody>
      </p:sp>
    </p:spTree>
    <p:extLst>
      <p:ext uri="{BB962C8B-B14F-4D97-AF65-F5344CB8AC3E}">
        <p14:creationId xmlns:p14="http://schemas.microsoft.com/office/powerpoint/2010/main" val="6858099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923</TotalTime>
  <Words>2693</Words>
  <Application>Microsoft Office PowerPoint</Application>
  <PresentationFormat>Geniş ekran</PresentationFormat>
  <Paragraphs>308</Paragraphs>
  <Slides>34</Slides>
  <Notes>34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Calibri</vt:lpstr>
      <vt:lpstr>Calibri Light</vt:lpstr>
      <vt:lpstr>Times New Roman</vt:lpstr>
      <vt:lpstr>Traditional Arabic</vt:lpstr>
      <vt:lpstr>Office Teması</vt:lpstr>
      <vt:lpstr>İSLAM İNANÇ ESASLARI</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DİN ve AKİDE</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asus</cp:lastModifiedBy>
  <cp:revision>97</cp:revision>
  <dcterms:created xsi:type="dcterms:W3CDTF">2020-09-28T06:36:33Z</dcterms:created>
  <dcterms:modified xsi:type="dcterms:W3CDTF">2023-10-10T15:19:55Z</dcterms:modified>
</cp:coreProperties>
</file>