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338" r:id="rId2"/>
    <p:sldId id="339" r:id="rId3"/>
    <p:sldId id="340" r:id="rId4"/>
    <p:sldId id="341" r:id="rId5"/>
    <p:sldId id="342" r:id="rId6"/>
    <p:sldId id="343" r:id="rId7"/>
    <p:sldId id="344" r:id="rId8"/>
    <p:sldId id="345" r:id="rId9"/>
    <p:sldId id="363" r:id="rId10"/>
    <p:sldId id="362" r:id="rId11"/>
    <p:sldId id="365" r:id="rId12"/>
    <p:sldId id="364" r:id="rId13"/>
    <p:sldId id="346" r:id="rId14"/>
    <p:sldId id="347" r:id="rId15"/>
    <p:sldId id="348" r:id="rId16"/>
    <p:sldId id="349" r:id="rId17"/>
    <p:sldId id="350" r:id="rId18"/>
    <p:sldId id="351" r:id="rId19"/>
    <p:sldId id="352" r:id="rId20"/>
    <p:sldId id="353" r:id="rId21"/>
    <p:sldId id="354" r:id="rId22"/>
    <p:sldId id="366" r:id="rId23"/>
    <p:sldId id="355" r:id="rId24"/>
    <p:sldId id="356" r:id="rId25"/>
    <p:sldId id="357" r:id="rId26"/>
    <p:sldId id="358" r:id="rId27"/>
    <p:sldId id="359" r:id="rId28"/>
    <p:sldId id="360" r:id="rId29"/>
    <p:sldId id="367" r:id="rId30"/>
    <p:sldId id="361" r:id="rId31"/>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67" d="100"/>
          <a:sy n="67" d="100"/>
        </p:scale>
        <p:origin x="604" y="4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9" name="Rectangle 8"/>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ctrTitle"/>
          </p:nvPr>
        </p:nvSpPr>
        <p:spPr>
          <a:xfrm>
            <a:off x="1154955" y="2099733"/>
            <a:ext cx="8825658" cy="2677648"/>
          </a:xfrm>
        </p:spPr>
        <p:txBody>
          <a:bodyPr anchor="b"/>
          <a:lstStyle>
            <a:lvl1pPr>
              <a:defRPr sz="5400"/>
            </a:lvl1pPr>
          </a:lstStyle>
          <a:p>
            <a:r>
              <a:rPr lang="tr-TR"/>
              <a:t>Asıl başlık stili için tıklatın</a:t>
            </a:r>
            <a:endParaRPr lang="en-US" dirty="0"/>
          </a:p>
        </p:txBody>
      </p:sp>
      <p:sp>
        <p:nvSpPr>
          <p:cNvPr id="3" name="Subtitle 2"/>
          <p:cNvSpPr>
            <a:spLocks noGrp="1"/>
          </p:cNvSpPr>
          <p:nvPr>
            <p:ph type="subTitle" idx="1"/>
          </p:nvPr>
        </p:nvSpPr>
        <p:spPr bwMode="gray">
          <a:xfrm>
            <a:off x="1154955" y="4777380"/>
            <a:ext cx="8825658" cy="861420"/>
          </a:xfrm>
        </p:spPr>
        <p:txBody>
          <a:bodyPr anchor="t"/>
          <a:lstStyle>
            <a:lvl1pPr marL="0" indent="0" algn="l">
              <a:buNone/>
              <a:defRPr cap="all">
                <a:solidFill>
                  <a:schemeClr val="accent1">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tıklatın</a:t>
            </a:r>
            <a:endParaRPr lang="en-US" dirty="0"/>
          </a:p>
        </p:txBody>
      </p:sp>
      <p:sp>
        <p:nvSpPr>
          <p:cNvPr id="4" name="Date Placeholder 3"/>
          <p:cNvSpPr>
            <a:spLocks noGrp="1"/>
          </p:cNvSpPr>
          <p:nvPr>
            <p:ph type="dt" sz="half" idx="10"/>
          </p:nvPr>
        </p:nvSpPr>
        <p:spPr bwMode="gray">
          <a:xfrm rot="5400000">
            <a:off x="10158984" y="1792224"/>
            <a:ext cx="990599" cy="304799"/>
          </a:xfrm>
        </p:spPr>
        <p:txBody>
          <a:bodyPr anchor="t"/>
          <a:lstStyle>
            <a:lvl1pPr algn="l">
              <a:defRPr b="0" i="0">
                <a:solidFill>
                  <a:schemeClr val="bg1">
                    <a:alpha val="60000"/>
                  </a:schemeClr>
                </a:solidFill>
              </a:defRPr>
            </a:lvl1pPr>
          </a:lstStyle>
          <a:p>
            <a:fld id="{3CC8B781-2379-4BCC-8415-70A68DA37F34}" type="datetimeFigureOut">
              <a:rPr lang="tr-TR" smtClean="0"/>
              <a:t>17.10.2023</a:t>
            </a:fld>
            <a:endParaRPr lang="tr-TR"/>
          </a:p>
        </p:txBody>
      </p:sp>
      <p:sp>
        <p:nvSpPr>
          <p:cNvPr id="5" name="Footer Placeholder 4"/>
          <p:cNvSpPr>
            <a:spLocks noGrp="1"/>
          </p:cNvSpPr>
          <p:nvPr>
            <p:ph type="ftr" sz="quarter" idx="11"/>
          </p:nvPr>
        </p:nvSpPr>
        <p:spPr bwMode="gray">
          <a:xfrm rot="5400000">
            <a:off x="8951976" y="3227832"/>
            <a:ext cx="3859795" cy="304801"/>
          </a:xfrm>
        </p:spPr>
        <p:txBody>
          <a:bodyPr/>
          <a:lstStyle>
            <a:lvl1pPr>
              <a:defRPr b="0" i="0">
                <a:solidFill>
                  <a:schemeClr val="bg1">
                    <a:alpha val="60000"/>
                  </a:schemeClr>
                </a:solidFill>
              </a:defRPr>
            </a:lvl1pPr>
          </a:lstStyle>
          <a:p>
            <a:endParaRPr lang="tr-TR"/>
          </a:p>
        </p:txBody>
      </p:sp>
      <p:sp>
        <p:nvSpPr>
          <p:cNvPr id="11" name="Rectangle 1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2" name="Slide Number Placeholder 5"/>
          <p:cNvSpPr>
            <a:spLocks noGrp="1"/>
          </p:cNvSpPr>
          <p:nvPr>
            <p:ph type="sldNum" sz="quarter" idx="12"/>
          </p:nvPr>
        </p:nvSpPr>
        <p:spPr>
          <a:xfrm>
            <a:off x="10352540" y="295729"/>
            <a:ext cx="838199" cy="767687"/>
          </a:xfrm>
        </p:spPr>
        <p:txBody>
          <a:bodyPr/>
          <a:lstStyle/>
          <a:p>
            <a:fld id="{9C77AF8E-B8C5-4C2A-8BBC-8A045E14BADA}" type="slidenum">
              <a:rPr lang="tr-TR" smtClean="0"/>
              <a:t>‹#›</a:t>
            </a:fld>
            <a:endParaRPr lang="tr-TR"/>
          </a:p>
        </p:txBody>
      </p:sp>
    </p:spTree>
    <p:extLst>
      <p:ext uri="{BB962C8B-B14F-4D97-AF65-F5344CB8AC3E}">
        <p14:creationId xmlns:p14="http://schemas.microsoft.com/office/powerpoint/2010/main" val="13368815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Yazılı Panoramik Resim">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3" name="Rectangle 12"/>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Freeform 5"/>
            <p:cNvSpPr/>
            <p:nvPr/>
          </p:nvSpPr>
          <p:spPr bwMode="gray">
            <a:xfrm rot="10371525">
              <a:off x="263767" y="443825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1" name="Freeform 5"/>
            <p:cNvSpPr/>
            <p:nvPr/>
          </p:nvSpPr>
          <p:spPr bwMode="gray">
            <a:xfrm rot="10800000">
              <a:off x="459506" y="321130"/>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4969927"/>
            <a:ext cx="8825659" cy="566738"/>
          </a:xfrm>
        </p:spPr>
        <p:txBody>
          <a:bodyPr anchor="b">
            <a:normAutofit/>
          </a:bodyPr>
          <a:lstStyle>
            <a:lvl1pPr algn="l">
              <a:defRPr sz="2400" b="0"/>
            </a:lvl1pPr>
          </a:lstStyle>
          <a:p>
            <a:r>
              <a:rPr lang="tr-TR"/>
              <a:t>Asıl başlık stili için tıklatın</a:t>
            </a:r>
            <a:endParaRPr lang="en-US" dirty="0"/>
          </a:p>
        </p:txBody>
      </p:sp>
      <p:sp>
        <p:nvSpPr>
          <p:cNvPr id="3" name="Picture Placeholder 2"/>
          <p:cNvSpPr>
            <a:spLocks noGrp="1" noChangeAspect="1"/>
          </p:cNvSpPr>
          <p:nvPr>
            <p:ph type="pic" idx="1"/>
          </p:nvPr>
        </p:nvSpPr>
        <p:spPr>
          <a:xfrm>
            <a:off x="1154954" y="685800"/>
            <a:ext cx="8825659"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simgeyi tıklatın</a:t>
            </a:r>
            <a:endParaRPr lang="en-US" dirty="0"/>
          </a:p>
        </p:txBody>
      </p:sp>
      <p:sp>
        <p:nvSpPr>
          <p:cNvPr id="4" name="Text Placeholder 3"/>
          <p:cNvSpPr>
            <a:spLocks noGrp="1"/>
          </p:cNvSpPr>
          <p:nvPr>
            <p:ph type="body" sz="half" idx="2"/>
          </p:nvPr>
        </p:nvSpPr>
        <p:spPr>
          <a:xfrm>
            <a:off x="1154954" y="5536665"/>
            <a:ext cx="8825658" cy="493712"/>
          </a:xfrm>
        </p:spPr>
        <p:txBody>
          <a:bodyPr>
            <a:normAutofit/>
          </a:bodyPr>
          <a:lstStyle>
            <a:lvl1pPr marL="0" indent="0">
              <a:buNone/>
              <a:defRPr sz="12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Date Placeholder 4"/>
          <p:cNvSpPr>
            <a:spLocks noGrp="1"/>
          </p:cNvSpPr>
          <p:nvPr>
            <p:ph type="dt" sz="half" idx="10"/>
          </p:nvPr>
        </p:nvSpPr>
        <p:spPr/>
        <p:txBody>
          <a:bodyPr/>
          <a:lstStyle/>
          <a:p>
            <a:fld id="{3CC8B781-2379-4BCC-8415-70A68DA37F34}" type="datetimeFigureOut">
              <a:rPr lang="tr-TR" smtClean="0"/>
              <a:t>17.10.2023</a:t>
            </a:fld>
            <a:endParaRPr lang="tr-TR"/>
          </a:p>
        </p:txBody>
      </p:sp>
      <p:sp>
        <p:nvSpPr>
          <p:cNvPr id="6" name="Footer Placeholder 5"/>
          <p:cNvSpPr>
            <a:spLocks noGrp="1"/>
          </p:cNvSpPr>
          <p:nvPr>
            <p:ph type="ftr" sz="quarter" idx="11"/>
          </p:nvPr>
        </p:nvSpPr>
        <p:spPr/>
        <p:txBody>
          <a:bodyPr/>
          <a:lstStyle/>
          <a:p>
            <a:endParaRPr lang="tr-TR"/>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9C77AF8E-B8C5-4C2A-8BBC-8A045E14BADA}" type="slidenum">
              <a:rPr lang="tr-TR" smtClean="0"/>
              <a:t>‹#›</a:t>
            </a:fld>
            <a:endParaRPr lang="tr-TR"/>
          </a:p>
        </p:txBody>
      </p:sp>
    </p:spTree>
    <p:extLst>
      <p:ext uri="{BB962C8B-B14F-4D97-AF65-F5344CB8AC3E}">
        <p14:creationId xmlns:p14="http://schemas.microsoft.com/office/powerpoint/2010/main" val="38557771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Başlık ve Resim Yazısı">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Freeform 5"/>
            <p:cNvSpPr/>
            <p:nvPr/>
          </p:nvSpPr>
          <p:spPr bwMode="gray">
            <a:xfrm rot="21010068">
              <a:off x="8490951" y="271487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7" name="Freeform 5"/>
            <p:cNvSpPr/>
            <p:nvPr/>
          </p:nvSpPr>
          <p:spPr bwMode="gray">
            <a:xfrm>
              <a:off x="455612" y="2801319"/>
              <a:ext cx="11277600" cy="3602637"/>
            </a:xfrm>
            <a:custGeom>
              <a:avLst/>
              <a:gdLst/>
              <a:ahLst/>
              <a:cxnLst/>
              <a:rect l="l" t="t" r="r" b="b"/>
              <a:pathLst>
                <a:path w="10000" h="7946">
                  <a:moveTo>
                    <a:pt x="0" y="0"/>
                  </a:moveTo>
                  <a:lnTo>
                    <a:pt x="0" y="7945"/>
                  </a:lnTo>
                  <a:lnTo>
                    <a:pt x="10000" y="7946"/>
                  </a:lnTo>
                  <a:lnTo>
                    <a:pt x="10000" y="4"/>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48798" y="1063417"/>
            <a:ext cx="8831816" cy="1372986"/>
          </a:xfrm>
        </p:spPr>
        <p:txBody>
          <a:bodyPr/>
          <a:lstStyle>
            <a:lvl1pPr>
              <a:defRPr sz="4000"/>
            </a:lvl1pPr>
          </a:lstStyle>
          <a:p>
            <a:r>
              <a:rPr lang="tr-TR"/>
              <a:t>Asıl başlık stili için tıklatın</a:t>
            </a:r>
            <a:endParaRPr lang="en-US" dirty="0"/>
          </a:p>
        </p:txBody>
      </p:sp>
      <p:sp>
        <p:nvSpPr>
          <p:cNvPr id="8" name="Text Placeholder 3"/>
          <p:cNvSpPr>
            <a:spLocks noGrp="1"/>
          </p:cNvSpPr>
          <p:nvPr>
            <p:ph type="body" sz="half" idx="2"/>
          </p:nvPr>
        </p:nvSpPr>
        <p:spPr>
          <a:xfrm>
            <a:off x="1154954" y="3543300"/>
            <a:ext cx="8825659" cy="24765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4" name="Date Placeholder 3"/>
          <p:cNvSpPr>
            <a:spLocks noGrp="1"/>
          </p:cNvSpPr>
          <p:nvPr>
            <p:ph type="dt" sz="half" idx="10"/>
          </p:nvPr>
        </p:nvSpPr>
        <p:spPr/>
        <p:txBody>
          <a:bodyPr/>
          <a:lstStyle/>
          <a:p>
            <a:fld id="{3CC8B781-2379-4BCC-8415-70A68DA37F34}" type="datetimeFigureOut">
              <a:rPr lang="tr-TR" smtClean="0"/>
              <a:t>17.10.2023</a:t>
            </a:fld>
            <a:endParaRPr lang="tr-TR"/>
          </a:p>
        </p:txBody>
      </p:sp>
      <p:sp>
        <p:nvSpPr>
          <p:cNvPr id="5" name="Footer Placeholder 4"/>
          <p:cNvSpPr>
            <a:spLocks noGrp="1"/>
          </p:cNvSpPr>
          <p:nvPr>
            <p:ph type="ftr" sz="quarter" idx="11"/>
          </p:nvPr>
        </p:nvSpPr>
        <p:spPr/>
        <p:txBody>
          <a:bodyPr/>
          <a:lstStyle/>
          <a:p>
            <a:endParaRPr lang="tr-TR"/>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9C77AF8E-B8C5-4C2A-8BBC-8A045E14BADA}" type="slidenum">
              <a:rPr lang="tr-TR" smtClean="0"/>
              <a:t>‹#›</a:t>
            </a:fld>
            <a:endParaRPr lang="tr-TR"/>
          </a:p>
        </p:txBody>
      </p:sp>
    </p:spTree>
    <p:extLst>
      <p:ext uri="{BB962C8B-B14F-4D97-AF65-F5344CB8AC3E}">
        <p14:creationId xmlns:p14="http://schemas.microsoft.com/office/powerpoint/2010/main" val="416523698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Resim Yazılı Alıntı">
    <p:spTree>
      <p:nvGrpSpPr>
        <p:cNvPr id="1" name=""/>
        <p:cNvGrpSpPr/>
        <p:nvPr/>
      </p:nvGrpSpPr>
      <p:grpSpPr>
        <a:xfrm>
          <a:off x="0" y="0"/>
          <a:ext cx="0" cy="0"/>
          <a:chOff x="0" y="0"/>
          <a:chExt cx="0" cy="0"/>
        </a:xfrm>
      </p:grpSpPr>
      <p:grpSp>
        <p:nvGrpSpPr>
          <p:cNvPr id="3" name="Group 2"/>
          <p:cNvGrpSpPr/>
          <p:nvPr/>
        </p:nvGrpSpPr>
        <p:grpSpPr>
          <a:xfrm>
            <a:off x="0" y="0"/>
            <a:ext cx="12192000" cy="6858000"/>
            <a:chOff x="0" y="0"/>
            <a:chExt cx="12192000" cy="6858000"/>
          </a:xfrm>
        </p:grpSpPr>
        <p:sp>
          <p:nvSpPr>
            <p:cNvPr id="17" name="Rectangle 16"/>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Oval 19"/>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Oval 24"/>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Freeform 5"/>
            <p:cNvSpPr/>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8"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6" name="TextBox 15"/>
          <p:cNvSpPr txBox="1"/>
          <p:nvPr/>
        </p:nvSpPr>
        <p:spPr bwMode="gray">
          <a:xfrm>
            <a:off x="881566" y="607336"/>
            <a:ext cx="801912"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13" name="TextBox 12"/>
          <p:cNvSpPr txBox="1"/>
          <p:nvPr/>
        </p:nvSpPr>
        <p:spPr bwMode="gray">
          <a:xfrm>
            <a:off x="9884458" y="2613787"/>
            <a:ext cx="652763"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2" name="Title 1"/>
          <p:cNvSpPr>
            <a:spLocks noGrp="1"/>
          </p:cNvSpPr>
          <p:nvPr>
            <p:ph type="title"/>
          </p:nvPr>
        </p:nvSpPr>
        <p:spPr>
          <a:xfrm>
            <a:off x="1581878" y="982134"/>
            <a:ext cx="8453906" cy="2696632"/>
          </a:xfrm>
        </p:spPr>
        <p:txBody>
          <a:bodyPr/>
          <a:lstStyle>
            <a:lvl1pPr>
              <a:defRPr sz="4000"/>
            </a:lvl1pPr>
          </a:lstStyle>
          <a:p>
            <a:r>
              <a:rPr lang="tr-TR"/>
              <a:t>Asıl başlık stili için tıklatın</a:t>
            </a:r>
            <a:endParaRPr lang="en-US" dirty="0"/>
          </a:p>
        </p:txBody>
      </p:sp>
      <p:sp>
        <p:nvSpPr>
          <p:cNvPr id="14" name="Text Placeholder 3"/>
          <p:cNvSpPr>
            <a:spLocks noGrp="1"/>
          </p:cNvSpPr>
          <p:nvPr>
            <p:ph type="body" sz="half" idx="13"/>
          </p:nvPr>
        </p:nvSpPr>
        <p:spPr bwMode="gray">
          <a:xfrm>
            <a:off x="1945945" y="3678766"/>
            <a:ext cx="7731219" cy="342174"/>
          </a:xfrm>
        </p:spPr>
        <p:txBody>
          <a:bodyPr anchor="t">
            <a:normAutofit/>
          </a:bodyPr>
          <a:lstStyle>
            <a:lvl1pPr marL="0" indent="0">
              <a:buNone/>
              <a:defRPr lang="en-US" sz="1400" b="0" i="0" kern="1200" cap="small" dirty="0">
                <a:solidFill>
                  <a:schemeClr val="accent1">
                    <a:lumMod val="60000"/>
                    <a:lumOff val="40000"/>
                  </a:schemeClr>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10" name="Text Placeholder 3"/>
          <p:cNvSpPr>
            <a:spLocks noGrp="1"/>
          </p:cNvSpPr>
          <p:nvPr>
            <p:ph type="body" sz="half" idx="2"/>
          </p:nvPr>
        </p:nvSpPr>
        <p:spPr>
          <a:xfrm>
            <a:off x="1154954" y="5029199"/>
            <a:ext cx="9244897" cy="997857"/>
          </a:xfrm>
        </p:spPr>
        <p:txBody>
          <a:bodyPr anchor="ct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4" name="Date Placeholder 3"/>
          <p:cNvSpPr>
            <a:spLocks noGrp="1"/>
          </p:cNvSpPr>
          <p:nvPr>
            <p:ph type="dt" sz="half" idx="10"/>
          </p:nvPr>
        </p:nvSpPr>
        <p:spPr/>
        <p:txBody>
          <a:bodyPr/>
          <a:lstStyle/>
          <a:p>
            <a:fld id="{3CC8B781-2379-4BCC-8415-70A68DA37F34}" type="datetimeFigureOut">
              <a:rPr lang="tr-TR" smtClean="0"/>
              <a:t>17.10.2023</a:t>
            </a:fld>
            <a:endParaRPr lang="tr-TR"/>
          </a:p>
        </p:txBody>
      </p:sp>
      <p:sp>
        <p:nvSpPr>
          <p:cNvPr id="5" name="Footer Placeholder 4"/>
          <p:cNvSpPr>
            <a:spLocks noGrp="1"/>
          </p:cNvSpPr>
          <p:nvPr>
            <p:ph type="ftr" sz="quarter" idx="11"/>
          </p:nvPr>
        </p:nvSpPr>
        <p:spPr/>
        <p:txBody>
          <a:bodyPr/>
          <a:lstStyle/>
          <a:p>
            <a:endParaRPr lang="tr-TR"/>
          </a:p>
        </p:txBody>
      </p:sp>
      <p:sp>
        <p:nvSpPr>
          <p:cNvPr id="19" name="Rectangle 18"/>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9C77AF8E-B8C5-4C2A-8BBC-8A045E14BADA}" type="slidenum">
              <a:rPr lang="tr-TR" smtClean="0"/>
              <a:t>‹#›</a:t>
            </a:fld>
            <a:endParaRPr lang="tr-TR"/>
          </a:p>
        </p:txBody>
      </p:sp>
    </p:spTree>
    <p:extLst>
      <p:ext uri="{BB962C8B-B14F-4D97-AF65-F5344CB8AC3E}">
        <p14:creationId xmlns:p14="http://schemas.microsoft.com/office/powerpoint/2010/main" val="275283732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İsim Kartı">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Freeform 5"/>
            <p:cNvSpPr/>
            <p:nvPr/>
          </p:nvSpPr>
          <p:spPr bwMode="gray">
            <a:xfrm rot="21010068">
              <a:off x="8490951" y="4193583"/>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370667"/>
            <a:ext cx="8825660" cy="1822514"/>
          </a:xfrm>
        </p:spPr>
        <p:txBody>
          <a:bodyPr anchor="b"/>
          <a:lstStyle>
            <a:lvl1pPr algn="l">
              <a:defRPr sz="4000" b="0" cap="none"/>
            </a:lvl1pPr>
          </a:lstStyle>
          <a:p>
            <a:r>
              <a:rPr lang="tr-TR"/>
              <a:t>Asıl başlık stili için tıklatın</a:t>
            </a:r>
            <a:endParaRPr lang="en-US" dirty="0"/>
          </a:p>
        </p:txBody>
      </p:sp>
      <p:sp>
        <p:nvSpPr>
          <p:cNvPr id="3" name="Text Placeholder 2"/>
          <p:cNvSpPr>
            <a:spLocks noGrp="1"/>
          </p:cNvSpPr>
          <p:nvPr>
            <p:ph type="body" idx="1"/>
          </p:nvPr>
        </p:nvSpPr>
        <p:spPr>
          <a:xfrm>
            <a:off x="1154954" y="5024967"/>
            <a:ext cx="8825659" cy="860400"/>
          </a:xfrm>
        </p:spPr>
        <p:txBody>
          <a:bodyPr anchor="t"/>
          <a:lstStyle>
            <a:lvl1pPr marL="0" indent="0" algn="l">
              <a:buNone/>
              <a:defRPr sz="2000" cap="none">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tıklatın</a:t>
            </a:r>
          </a:p>
        </p:txBody>
      </p:sp>
      <p:sp>
        <p:nvSpPr>
          <p:cNvPr id="4" name="Date Placeholder 3"/>
          <p:cNvSpPr>
            <a:spLocks noGrp="1"/>
          </p:cNvSpPr>
          <p:nvPr>
            <p:ph type="dt" sz="half" idx="10"/>
          </p:nvPr>
        </p:nvSpPr>
        <p:spPr/>
        <p:txBody>
          <a:bodyPr/>
          <a:lstStyle/>
          <a:p>
            <a:fld id="{3CC8B781-2379-4BCC-8415-70A68DA37F34}" type="datetimeFigureOut">
              <a:rPr lang="tr-TR" smtClean="0"/>
              <a:t>17.10.2023</a:t>
            </a:fld>
            <a:endParaRPr lang="tr-TR"/>
          </a:p>
        </p:txBody>
      </p:sp>
      <p:sp>
        <p:nvSpPr>
          <p:cNvPr id="5" name="Footer Placeholder 4"/>
          <p:cNvSpPr>
            <a:spLocks noGrp="1"/>
          </p:cNvSpPr>
          <p:nvPr>
            <p:ph type="ftr" sz="quarter" idx="11"/>
          </p:nvPr>
        </p:nvSpPr>
        <p:spPr/>
        <p:txBody>
          <a:bodyPr/>
          <a:lstStyle/>
          <a:p>
            <a:endParaRPr lang="tr-TR"/>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9C77AF8E-B8C5-4C2A-8BBC-8A045E14BADA}" type="slidenum">
              <a:rPr lang="tr-TR" smtClean="0"/>
              <a:t>‹#›</a:t>
            </a:fld>
            <a:endParaRPr lang="tr-TR"/>
          </a:p>
        </p:txBody>
      </p:sp>
    </p:spTree>
    <p:extLst>
      <p:ext uri="{BB962C8B-B14F-4D97-AF65-F5344CB8AC3E}">
        <p14:creationId xmlns:p14="http://schemas.microsoft.com/office/powerpoint/2010/main" val="250222965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Sütu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tr-TR"/>
              <a:t>Asıl başlık stili için tıklatın</a:t>
            </a:r>
            <a:endParaRPr lang="en-US" dirty="0"/>
          </a:p>
        </p:txBody>
      </p:sp>
      <p:sp>
        <p:nvSpPr>
          <p:cNvPr id="3" name="Text Placeholder 2"/>
          <p:cNvSpPr>
            <a:spLocks noGrp="1"/>
          </p:cNvSpPr>
          <p:nvPr>
            <p:ph type="body" idx="1"/>
          </p:nvPr>
        </p:nvSpPr>
        <p:spPr>
          <a:xfrm>
            <a:off x="1154954" y="2603502"/>
            <a:ext cx="314187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16" name="Text Placeholder 3"/>
          <p:cNvSpPr>
            <a:spLocks noGrp="1"/>
          </p:cNvSpPr>
          <p:nvPr>
            <p:ph type="body" sz="half" idx="15"/>
          </p:nvPr>
        </p:nvSpPr>
        <p:spPr>
          <a:xfrm>
            <a:off x="1154953" y="3179764"/>
            <a:ext cx="314187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Text Placeholder 4"/>
          <p:cNvSpPr>
            <a:spLocks noGrp="1"/>
          </p:cNvSpPr>
          <p:nvPr>
            <p:ph type="body" sz="quarter" idx="3"/>
          </p:nvPr>
        </p:nvSpPr>
        <p:spPr>
          <a:xfrm>
            <a:off x="4512721" y="2603500"/>
            <a:ext cx="3147009"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19" name="Text Placeholder 3"/>
          <p:cNvSpPr>
            <a:spLocks noGrp="1"/>
          </p:cNvSpPr>
          <p:nvPr>
            <p:ph type="body" sz="half" idx="16"/>
          </p:nvPr>
        </p:nvSpPr>
        <p:spPr>
          <a:xfrm>
            <a:off x="4512721" y="3179763"/>
            <a:ext cx="314700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14" name="Text Placeholder 4"/>
          <p:cNvSpPr>
            <a:spLocks noGrp="1"/>
          </p:cNvSpPr>
          <p:nvPr>
            <p:ph type="body" sz="quarter" idx="13"/>
          </p:nvPr>
        </p:nvSpPr>
        <p:spPr>
          <a:xfrm>
            <a:off x="7888135" y="2603501"/>
            <a:ext cx="3145730"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20" name="Text Placeholder 3"/>
          <p:cNvSpPr>
            <a:spLocks noGrp="1"/>
          </p:cNvSpPr>
          <p:nvPr>
            <p:ph type="body" sz="half" idx="17"/>
          </p:nvPr>
        </p:nvSpPr>
        <p:spPr>
          <a:xfrm>
            <a:off x="7888329" y="3179762"/>
            <a:ext cx="3145536"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cxnSp>
        <p:nvCxnSpPr>
          <p:cNvPr id="17" name="Straight Connector 16"/>
          <p:cNvCxnSpPr/>
          <p:nvPr/>
        </p:nvCxnSpPr>
        <p:spPr>
          <a:xfrm>
            <a:off x="440397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77240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3CC8B781-2379-4BCC-8415-70A68DA37F34}" type="datetimeFigureOut">
              <a:rPr lang="tr-TR" smtClean="0"/>
              <a:t>17.10.2023</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9C77AF8E-B8C5-4C2A-8BBC-8A045E14BADA}" type="slidenum">
              <a:rPr lang="tr-TR" smtClean="0"/>
              <a:t>‹#›</a:t>
            </a:fld>
            <a:endParaRPr lang="tr-TR"/>
          </a:p>
        </p:txBody>
      </p:sp>
    </p:spTree>
    <p:extLst>
      <p:ext uri="{BB962C8B-B14F-4D97-AF65-F5344CB8AC3E}">
        <p14:creationId xmlns:p14="http://schemas.microsoft.com/office/powerpoint/2010/main" val="33563865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Resim Sütunu">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tr-TR"/>
              <a:t>Asıl başlık stili için tıklatın</a:t>
            </a:r>
            <a:endParaRPr lang="en-US" dirty="0"/>
          </a:p>
        </p:txBody>
      </p:sp>
      <p:sp>
        <p:nvSpPr>
          <p:cNvPr id="3" name="Text Placeholder 2"/>
          <p:cNvSpPr>
            <a:spLocks noGrp="1"/>
          </p:cNvSpPr>
          <p:nvPr>
            <p:ph type="body" idx="1"/>
          </p:nvPr>
        </p:nvSpPr>
        <p:spPr>
          <a:xfrm>
            <a:off x="1154954" y="4532844"/>
            <a:ext cx="305043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19" name="Picture Placeholder 2"/>
          <p:cNvSpPr>
            <a:spLocks noGrp="1" noChangeAspect="1"/>
          </p:cNvSpPr>
          <p:nvPr>
            <p:ph type="pic" idx="15"/>
          </p:nvPr>
        </p:nvSpPr>
        <p:spPr>
          <a:xfrm>
            <a:off x="1334553"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simgeyi tıklatın</a:t>
            </a:r>
            <a:endParaRPr lang="en-US" dirty="0"/>
          </a:p>
        </p:txBody>
      </p:sp>
      <p:sp>
        <p:nvSpPr>
          <p:cNvPr id="22" name="Text Placeholder 3"/>
          <p:cNvSpPr>
            <a:spLocks noGrp="1"/>
          </p:cNvSpPr>
          <p:nvPr>
            <p:ph type="body" sz="half" idx="18"/>
          </p:nvPr>
        </p:nvSpPr>
        <p:spPr>
          <a:xfrm>
            <a:off x="1154954" y="5109106"/>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Text Placeholder 4"/>
          <p:cNvSpPr>
            <a:spLocks noGrp="1"/>
          </p:cNvSpPr>
          <p:nvPr>
            <p:ph type="body" sz="quarter" idx="3"/>
          </p:nvPr>
        </p:nvSpPr>
        <p:spPr>
          <a:xfrm>
            <a:off x="4568865" y="4532844"/>
            <a:ext cx="3050438" cy="576263"/>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41" name="Picture Placeholder 2"/>
          <p:cNvSpPr>
            <a:spLocks noGrp="1" noChangeAspect="1"/>
          </p:cNvSpPr>
          <p:nvPr>
            <p:ph type="pic" idx="21"/>
          </p:nvPr>
        </p:nvSpPr>
        <p:spPr>
          <a:xfrm>
            <a:off x="4748462" y="2603500"/>
            <a:ext cx="2691243"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simgeyi tıklatın</a:t>
            </a:r>
            <a:endParaRPr lang="en-US" dirty="0"/>
          </a:p>
        </p:txBody>
      </p:sp>
      <p:sp>
        <p:nvSpPr>
          <p:cNvPr id="23" name="Text Placeholder 3"/>
          <p:cNvSpPr>
            <a:spLocks noGrp="1"/>
          </p:cNvSpPr>
          <p:nvPr>
            <p:ph type="body" sz="half" idx="19"/>
          </p:nvPr>
        </p:nvSpPr>
        <p:spPr>
          <a:xfrm>
            <a:off x="4570172" y="5109105"/>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14" name="Text Placeholder 4"/>
          <p:cNvSpPr>
            <a:spLocks noGrp="1"/>
          </p:cNvSpPr>
          <p:nvPr>
            <p:ph type="body" sz="quarter" idx="13"/>
          </p:nvPr>
        </p:nvSpPr>
        <p:spPr>
          <a:xfrm>
            <a:off x="7982775" y="4532845"/>
            <a:ext cx="3051095"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42" name="Picture Placeholder 2"/>
          <p:cNvSpPr>
            <a:spLocks noGrp="1" noChangeAspect="1"/>
          </p:cNvSpPr>
          <p:nvPr>
            <p:ph type="pic" idx="22"/>
          </p:nvPr>
        </p:nvSpPr>
        <p:spPr>
          <a:xfrm>
            <a:off x="8163031"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simgeyi tıklatın</a:t>
            </a:r>
            <a:endParaRPr lang="en-US" dirty="0"/>
          </a:p>
        </p:txBody>
      </p:sp>
      <p:sp>
        <p:nvSpPr>
          <p:cNvPr id="24" name="Text Placeholder 3"/>
          <p:cNvSpPr>
            <a:spLocks noGrp="1"/>
          </p:cNvSpPr>
          <p:nvPr>
            <p:ph type="body" sz="half" idx="20"/>
          </p:nvPr>
        </p:nvSpPr>
        <p:spPr>
          <a:xfrm>
            <a:off x="7982775" y="5109104"/>
            <a:ext cx="3051096"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cxnSp>
        <p:nvCxnSpPr>
          <p:cNvPr id="43" name="Straight Connector 42"/>
          <p:cNvCxnSpPr/>
          <p:nvPr/>
        </p:nvCxnSpPr>
        <p:spPr>
          <a:xfrm>
            <a:off x="440583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44" name="Straight Connector 43"/>
          <p:cNvCxnSpPr/>
          <p:nvPr/>
        </p:nvCxnSpPr>
        <p:spPr>
          <a:xfrm>
            <a:off x="7797802"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3CC8B781-2379-4BCC-8415-70A68DA37F34}" type="datetimeFigureOut">
              <a:rPr lang="tr-TR" smtClean="0"/>
              <a:t>17.10.2023</a:t>
            </a:fld>
            <a:endParaRPr lang="tr-TR"/>
          </a:p>
        </p:txBody>
      </p:sp>
      <p:sp>
        <p:nvSpPr>
          <p:cNvPr id="8" name="Footer Placeholder 7"/>
          <p:cNvSpPr>
            <a:spLocks noGrp="1"/>
          </p:cNvSpPr>
          <p:nvPr>
            <p:ph type="ftr" sz="quarter" idx="11"/>
          </p:nvPr>
        </p:nvSpPr>
        <p:spPr>
          <a:xfrm>
            <a:off x="561111" y="6391838"/>
            <a:ext cx="3644282" cy="304801"/>
          </a:xfrm>
        </p:spPr>
        <p:txBody>
          <a:bodyPr/>
          <a:lstStyle/>
          <a:p>
            <a:endParaRPr lang="tr-TR"/>
          </a:p>
        </p:txBody>
      </p:sp>
      <p:sp>
        <p:nvSpPr>
          <p:cNvPr id="9" name="Slide Number Placeholder 8"/>
          <p:cNvSpPr>
            <a:spLocks noGrp="1"/>
          </p:cNvSpPr>
          <p:nvPr>
            <p:ph type="sldNum" sz="quarter" idx="12"/>
          </p:nvPr>
        </p:nvSpPr>
        <p:spPr/>
        <p:txBody>
          <a:bodyPr/>
          <a:lstStyle/>
          <a:p>
            <a:fld id="{9C77AF8E-B8C5-4C2A-8BBC-8A045E14BADA}" type="slidenum">
              <a:rPr lang="tr-TR" smtClean="0"/>
              <a:t>‹#›</a:t>
            </a:fld>
            <a:endParaRPr lang="tr-TR"/>
          </a:p>
        </p:txBody>
      </p:sp>
    </p:spTree>
    <p:extLst>
      <p:ext uri="{BB962C8B-B14F-4D97-AF65-F5344CB8AC3E}">
        <p14:creationId xmlns:p14="http://schemas.microsoft.com/office/powerpoint/2010/main" val="364332242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p>
            <a:r>
              <a:rPr lang="tr-TR"/>
              <a:t>Asıl başlık stili için tıklatın</a:t>
            </a:r>
            <a:endParaRPr lang="en-US" dirty="0"/>
          </a:p>
        </p:txBody>
      </p:sp>
      <p:sp>
        <p:nvSpPr>
          <p:cNvPr id="3" name="Vertical Text Placeholder 2"/>
          <p:cNvSpPr>
            <a:spLocks noGrp="1"/>
          </p:cNvSpPr>
          <p:nvPr>
            <p:ph type="body" orient="vert" idx="1"/>
          </p:nvPr>
        </p:nvSpPr>
        <p:spPr>
          <a:xfrm>
            <a:off x="1154954" y="2603500"/>
            <a:ext cx="8825659" cy="3416300"/>
          </a:xfrm>
        </p:spPr>
        <p:txBody>
          <a:bodyPr vert="eaVert" anchor="t" anchorCtr="0"/>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a:xfrm>
            <a:off x="10695439" y="6391838"/>
            <a:ext cx="990599" cy="304799"/>
          </a:xfrm>
        </p:spPr>
        <p:txBody>
          <a:bodyPr/>
          <a:lstStyle/>
          <a:p>
            <a:fld id="{3CC8B781-2379-4BCC-8415-70A68DA37F34}" type="datetimeFigureOut">
              <a:rPr lang="tr-TR" smtClean="0"/>
              <a:t>17.10.2023</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9C77AF8E-B8C5-4C2A-8BBC-8A045E14BADA}" type="slidenum">
              <a:rPr lang="tr-TR" smtClean="0"/>
              <a:t>‹#›</a:t>
            </a:fld>
            <a:endParaRPr lang="tr-TR"/>
          </a:p>
        </p:txBody>
      </p:sp>
    </p:spTree>
    <p:extLst>
      <p:ext uri="{BB962C8B-B14F-4D97-AF65-F5344CB8AC3E}">
        <p14:creationId xmlns:p14="http://schemas.microsoft.com/office/powerpoint/2010/main" val="262080011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2" name="Rectangle 11"/>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Rectangle 6"/>
            <p:cNvSpPr/>
            <p:nvPr/>
          </p:nvSpPr>
          <p:spPr bwMode="gray">
            <a:xfrm>
              <a:off x="414867" y="402165"/>
              <a:ext cx="6510866"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7" name="Freeform 5"/>
            <p:cNvSpPr/>
            <p:nvPr/>
          </p:nvSpPr>
          <p:spPr bwMode="gray">
            <a:xfrm rot="5101749">
              <a:off x="6294738" y="457773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0" name="Freeform 5"/>
            <p:cNvSpPr/>
            <p:nvPr/>
          </p:nvSpPr>
          <p:spPr bwMode="gray">
            <a:xfrm rot="5400000">
              <a:off x="44492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Vertical Title 1"/>
          <p:cNvSpPr>
            <a:spLocks noGrp="1"/>
          </p:cNvSpPr>
          <p:nvPr>
            <p:ph type="title" orient="vert"/>
          </p:nvPr>
        </p:nvSpPr>
        <p:spPr>
          <a:xfrm>
            <a:off x="8585235" y="1278467"/>
            <a:ext cx="1409965" cy="4748590"/>
          </a:xfrm>
        </p:spPr>
        <p:txBody>
          <a:bodyPr vert="eaVert" anchor="b" anchorCtr="0"/>
          <a:lstStyle/>
          <a:p>
            <a:r>
              <a:rPr lang="tr-TR"/>
              <a:t>Asıl başlık stili için tıklatın</a:t>
            </a:r>
            <a:endParaRPr lang="en-US" dirty="0"/>
          </a:p>
        </p:txBody>
      </p:sp>
      <p:sp>
        <p:nvSpPr>
          <p:cNvPr id="3" name="Vertical Text Placeholder 2"/>
          <p:cNvSpPr>
            <a:spLocks noGrp="1"/>
          </p:cNvSpPr>
          <p:nvPr>
            <p:ph type="body" orient="vert" idx="1"/>
          </p:nvPr>
        </p:nvSpPr>
        <p:spPr>
          <a:xfrm>
            <a:off x="1154954" y="1278467"/>
            <a:ext cx="6256025" cy="4748590"/>
          </a:xfrm>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a:xfrm>
            <a:off x="10653104" y="6391838"/>
            <a:ext cx="992135" cy="304799"/>
          </a:xfrm>
        </p:spPr>
        <p:txBody>
          <a:bodyPr/>
          <a:lstStyle/>
          <a:p>
            <a:fld id="{3CC8B781-2379-4BCC-8415-70A68DA37F34}" type="datetimeFigureOut">
              <a:rPr lang="tr-TR" smtClean="0"/>
              <a:t>17.10.2023</a:t>
            </a:fld>
            <a:endParaRPr lang="tr-TR"/>
          </a:p>
        </p:txBody>
      </p:sp>
      <p:sp>
        <p:nvSpPr>
          <p:cNvPr id="5" name="Footer Placeholder 4"/>
          <p:cNvSpPr>
            <a:spLocks noGrp="1"/>
          </p:cNvSpPr>
          <p:nvPr>
            <p:ph type="ftr" sz="quarter" idx="11"/>
          </p:nvPr>
        </p:nvSpPr>
        <p:spPr/>
        <p:txBody>
          <a:bodyPr/>
          <a:lstStyle/>
          <a:p>
            <a:endParaRPr lang="tr-TR"/>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9C77AF8E-B8C5-4C2A-8BBC-8A045E14BADA}" type="slidenum">
              <a:rPr lang="tr-TR" smtClean="0"/>
              <a:t>‹#›</a:t>
            </a:fld>
            <a:endParaRPr lang="tr-TR"/>
          </a:p>
        </p:txBody>
      </p:sp>
    </p:spTree>
    <p:extLst>
      <p:ext uri="{BB962C8B-B14F-4D97-AF65-F5344CB8AC3E}">
        <p14:creationId xmlns:p14="http://schemas.microsoft.com/office/powerpoint/2010/main" val="13962592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Content Placeholder 2"/>
          <p:cNvSpPr>
            <a:spLocks noGrp="1"/>
          </p:cNvSpPr>
          <p:nvPr>
            <p:ph idx="1"/>
          </p:nvPr>
        </p:nvSpPr>
        <p:spPr>
          <a:xfrm>
            <a:off x="1154954" y="2603500"/>
            <a:ext cx="8825659" cy="3416300"/>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3CC8B781-2379-4BCC-8415-70A68DA37F34}" type="datetimeFigureOut">
              <a:rPr lang="tr-TR" smtClean="0"/>
              <a:t>17.10.2023</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9C77AF8E-B8C5-4C2A-8BBC-8A045E14BADA}" type="slidenum">
              <a:rPr lang="tr-TR" smtClean="0"/>
              <a:t>‹#›</a:t>
            </a:fld>
            <a:endParaRPr lang="tr-TR"/>
          </a:p>
        </p:txBody>
      </p:sp>
    </p:spTree>
    <p:extLst>
      <p:ext uri="{BB962C8B-B14F-4D97-AF65-F5344CB8AC3E}">
        <p14:creationId xmlns:p14="http://schemas.microsoft.com/office/powerpoint/2010/main" val="18271878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bwMode="gray">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5"/>
            <p:cNvSpPr/>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677645"/>
            <a:ext cx="4351025" cy="2283824"/>
          </a:xfrm>
        </p:spPr>
        <p:txBody>
          <a:bodyPr anchor="ctr"/>
          <a:lstStyle>
            <a:lvl1pPr algn="l">
              <a:defRPr sz="4000" b="0" cap="none"/>
            </a:lvl1pPr>
          </a:lstStyle>
          <a:p>
            <a:r>
              <a:rPr lang="tr-TR"/>
              <a:t>Asıl başlık stili için tıklatın</a:t>
            </a:r>
            <a:endParaRPr lang="en-US" dirty="0"/>
          </a:p>
        </p:txBody>
      </p:sp>
      <p:sp>
        <p:nvSpPr>
          <p:cNvPr id="3" name="Text Placeholder 2"/>
          <p:cNvSpPr>
            <a:spLocks noGrp="1"/>
          </p:cNvSpPr>
          <p:nvPr>
            <p:ph type="body" idx="1"/>
          </p:nvPr>
        </p:nvSpPr>
        <p:spPr>
          <a:xfrm>
            <a:off x="6895559" y="2677644"/>
            <a:ext cx="3757545" cy="2283824"/>
          </a:xfrm>
        </p:spPr>
        <p:txBody>
          <a:bodyPr anchor="ctr"/>
          <a:lstStyle>
            <a:lvl1pPr marL="0" indent="0" algn="l">
              <a:buNone/>
              <a:defRPr sz="2000" cap="all">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tıklatın</a:t>
            </a:r>
          </a:p>
        </p:txBody>
      </p:sp>
      <p:sp>
        <p:nvSpPr>
          <p:cNvPr id="4" name="Date Placeholder 3"/>
          <p:cNvSpPr>
            <a:spLocks noGrp="1"/>
          </p:cNvSpPr>
          <p:nvPr>
            <p:ph type="dt" sz="half" idx="10"/>
          </p:nvPr>
        </p:nvSpPr>
        <p:spPr/>
        <p:txBody>
          <a:bodyPr/>
          <a:lstStyle/>
          <a:p>
            <a:fld id="{3CC8B781-2379-4BCC-8415-70A68DA37F34}" type="datetimeFigureOut">
              <a:rPr lang="tr-TR" smtClean="0"/>
              <a:t>17.10.2023</a:t>
            </a:fld>
            <a:endParaRPr lang="tr-TR"/>
          </a:p>
        </p:txBody>
      </p:sp>
      <p:sp>
        <p:nvSpPr>
          <p:cNvPr id="5" name="Footer Placeholder 4"/>
          <p:cNvSpPr>
            <a:spLocks noGrp="1"/>
          </p:cNvSpPr>
          <p:nvPr>
            <p:ph type="ftr" sz="quarter" idx="11"/>
          </p:nvPr>
        </p:nvSpPr>
        <p:spPr/>
        <p:txBody>
          <a:bodyPr/>
          <a:lstStyle/>
          <a:p>
            <a:endParaRPr lang="tr-TR"/>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9C77AF8E-B8C5-4C2A-8BBC-8A045E14BADA}" type="slidenum">
              <a:rPr lang="tr-TR" smtClean="0"/>
              <a:t>‹#›</a:t>
            </a:fld>
            <a:endParaRPr lang="tr-TR"/>
          </a:p>
        </p:txBody>
      </p:sp>
    </p:spTree>
    <p:extLst>
      <p:ext uri="{BB962C8B-B14F-4D97-AF65-F5344CB8AC3E}">
        <p14:creationId xmlns:p14="http://schemas.microsoft.com/office/powerpoint/2010/main" val="34369979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Content Placeholder 2"/>
          <p:cNvSpPr>
            <a:spLocks noGrp="1"/>
          </p:cNvSpPr>
          <p:nvPr>
            <p:ph sz="half" idx="1"/>
          </p:nvPr>
        </p:nvSpPr>
        <p:spPr>
          <a:xfrm>
            <a:off x="1154954" y="2603500"/>
            <a:ext cx="4825158" cy="3416301"/>
          </a:xfrm>
        </p:spPr>
        <p:txBody>
          <a:bodyPr>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6208712" y="2603500"/>
            <a:ext cx="4825159" cy="3416300"/>
          </a:xfrm>
        </p:spPr>
        <p:txBody>
          <a:bodyPr>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3CC8B781-2379-4BCC-8415-70A68DA37F34}" type="datetimeFigureOut">
              <a:rPr lang="tr-TR" smtClean="0"/>
              <a:t>17.10.2023</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9C77AF8E-B8C5-4C2A-8BBC-8A045E14BADA}" type="slidenum">
              <a:rPr lang="tr-TR" smtClean="0"/>
              <a:t>‹#›</a:t>
            </a:fld>
            <a:endParaRPr lang="tr-TR"/>
          </a:p>
        </p:txBody>
      </p:sp>
    </p:spTree>
    <p:extLst>
      <p:ext uri="{BB962C8B-B14F-4D97-AF65-F5344CB8AC3E}">
        <p14:creationId xmlns:p14="http://schemas.microsoft.com/office/powerpoint/2010/main" val="39787055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a:t>Asıl başlık stili için tıklatın</a:t>
            </a:r>
            <a:endParaRPr lang="en-US" dirty="0"/>
          </a:p>
        </p:txBody>
      </p:sp>
      <p:sp>
        <p:nvSpPr>
          <p:cNvPr id="3" name="Text Placeholder 2"/>
          <p:cNvSpPr>
            <a:spLocks noGrp="1"/>
          </p:cNvSpPr>
          <p:nvPr>
            <p:ph type="body" idx="1"/>
          </p:nvPr>
        </p:nvSpPr>
        <p:spPr>
          <a:xfrm>
            <a:off x="1154954" y="2603500"/>
            <a:ext cx="4825157"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4" name="Content Placeholder 3"/>
          <p:cNvSpPr>
            <a:spLocks noGrp="1"/>
          </p:cNvSpPr>
          <p:nvPr>
            <p:ph sz="half" idx="2"/>
          </p:nvPr>
        </p:nvSpPr>
        <p:spPr>
          <a:xfrm>
            <a:off x="1154954" y="3179762"/>
            <a:ext cx="4825158" cy="2840039"/>
          </a:xfrm>
        </p:spPr>
        <p:txBody>
          <a:bodyPr>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6208712" y="2603500"/>
            <a:ext cx="482515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6" name="Content Placeholder 5"/>
          <p:cNvSpPr>
            <a:spLocks noGrp="1"/>
          </p:cNvSpPr>
          <p:nvPr>
            <p:ph sz="quarter" idx="4"/>
          </p:nvPr>
        </p:nvSpPr>
        <p:spPr>
          <a:xfrm>
            <a:off x="6208712" y="3179762"/>
            <a:ext cx="4825159" cy="2840039"/>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3CC8B781-2379-4BCC-8415-70A68DA37F34}" type="datetimeFigureOut">
              <a:rPr lang="tr-TR" smtClean="0"/>
              <a:t>17.10.2023</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9C77AF8E-B8C5-4C2A-8BBC-8A045E14BADA}" type="slidenum">
              <a:rPr lang="tr-TR" smtClean="0"/>
              <a:t>‹#›</a:t>
            </a:fld>
            <a:endParaRPr lang="tr-TR"/>
          </a:p>
        </p:txBody>
      </p:sp>
    </p:spTree>
    <p:extLst>
      <p:ext uri="{BB962C8B-B14F-4D97-AF65-F5344CB8AC3E}">
        <p14:creationId xmlns:p14="http://schemas.microsoft.com/office/powerpoint/2010/main" val="23584903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9" name="Title 1"/>
          <p:cNvSpPr>
            <a:spLocks noGrp="1"/>
          </p:cNvSpPr>
          <p:nvPr>
            <p:ph type="title"/>
          </p:nvPr>
        </p:nvSpPr>
        <p:spPr>
          <a:xfrm>
            <a:off x="1154954" y="973668"/>
            <a:ext cx="8761413" cy="706964"/>
          </a:xfrm>
        </p:spPr>
        <p:txBody>
          <a:bodyPr/>
          <a:lstStyle>
            <a:lvl1pPr>
              <a:defRPr/>
            </a:lvl1pPr>
          </a:lstStyle>
          <a:p>
            <a:r>
              <a:rPr lang="tr-TR"/>
              <a:t>Asıl başlık stili için tıklatın</a:t>
            </a:r>
            <a:endParaRPr lang="en-US" dirty="0"/>
          </a:p>
        </p:txBody>
      </p:sp>
      <p:sp>
        <p:nvSpPr>
          <p:cNvPr id="3" name="Date Placeholder 2"/>
          <p:cNvSpPr>
            <a:spLocks noGrp="1"/>
          </p:cNvSpPr>
          <p:nvPr>
            <p:ph type="dt" sz="half" idx="10"/>
          </p:nvPr>
        </p:nvSpPr>
        <p:spPr/>
        <p:txBody>
          <a:bodyPr/>
          <a:lstStyle/>
          <a:p>
            <a:fld id="{3CC8B781-2379-4BCC-8415-70A68DA37F34}" type="datetimeFigureOut">
              <a:rPr lang="tr-TR" smtClean="0"/>
              <a:t>17.10.2023</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9C77AF8E-B8C5-4C2A-8BBC-8A045E14BADA}" type="slidenum">
              <a:rPr lang="tr-TR" smtClean="0"/>
              <a:t>‹#›</a:t>
            </a:fld>
            <a:endParaRPr lang="tr-TR"/>
          </a:p>
        </p:txBody>
      </p:sp>
    </p:spTree>
    <p:extLst>
      <p:ext uri="{BB962C8B-B14F-4D97-AF65-F5344CB8AC3E}">
        <p14:creationId xmlns:p14="http://schemas.microsoft.com/office/powerpoint/2010/main" val="10981272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CC8B781-2379-4BCC-8415-70A68DA37F34}" type="datetimeFigureOut">
              <a:rPr lang="tr-TR" smtClean="0"/>
              <a:t>17.10.2023</a:t>
            </a:fld>
            <a:endParaRPr lang="tr-TR"/>
          </a:p>
        </p:txBody>
      </p:sp>
      <p:sp>
        <p:nvSpPr>
          <p:cNvPr id="3" name="Footer Placeholder 2"/>
          <p:cNvSpPr>
            <a:spLocks noGrp="1"/>
          </p:cNvSpPr>
          <p:nvPr>
            <p:ph type="ftr" sz="quarter" idx="11"/>
          </p:nvPr>
        </p:nvSpPr>
        <p:spPr/>
        <p:txBody>
          <a:bodyPr/>
          <a:lstStyle/>
          <a:p>
            <a:endParaRPr lang="tr-TR"/>
          </a:p>
        </p:txBody>
      </p:sp>
      <p:sp>
        <p:nvSpPr>
          <p:cNvPr id="7" name="Rectangle 6"/>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p:txBody>
          <a:bodyPr/>
          <a:lstStyle/>
          <a:p>
            <a:fld id="{9C77AF8E-B8C5-4C2A-8BBC-8A045E14BADA}" type="slidenum">
              <a:rPr lang="tr-TR" smtClean="0"/>
              <a:t>‹#›</a:t>
            </a:fld>
            <a:endParaRPr lang="tr-TR"/>
          </a:p>
        </p:txBody>
      </p:sp>
    </p:spTree>
    <p:extLst>
      <p:ext uri="{BB962C8B-B14F-4D97-AF65-F5344CB8AC3E}">
        <p14:creationId xmlns:p14="http://schemas.microsoft.com/office/powerpoint/2010/main" val="31286170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5"/>
            <p:cNvSpPr/>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295400"/>
            <a:ext cx="2793158" cy="1600200"/>
          </a:xfrm>
        </p:spPr>
        <p:txBody>
          <a:bodyPr anchor="b"/>
          <a:lstStyle>
            <a:lvl1pPr algn="l">
              <a:defRPr sz="2400" b="0"/>
            </a:lvl1pPr>
          </a:lstStyle>
          <a:p>
            <a:r>
              <a:rPr lang="tr-TR"/>
              <a:t>Asıl başlık stili için tıklatın</a:t>
            </a:r>
            <a:endParaRPr lang="en-US" dirty="0"/>
          </a:p>
        </p:txBody>
      </p:sp>
      <p:sp>
        <p:nvSpPr>
          <p:cNvPr id="3" name="Content Placeholder 2"/>
          <p:cNvSpPr>
            <a:spLocks noGrp="1"/>
          </p:cNvSpPr>
          <p:nvPr>
            <p:ph idx="1"/>
          </p:nvPr>
        </p:nvSpPr>
        <p:spPr>
          <a:xfrm>
            <a:off x="5781146" y="1447800"/>
            <a:ext cx="5190066" cy="4572000"/>
          </a:xfrm>
        </p:spPr>
        <p:txBody>
          <a:bodyPr anchor="ctr">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bwMode="gray">
          <a:xfrm>
            <a:off x="1154954" y="3129280"/>
            <a:ext cx="2793158" cy="2895599"/>
          </a:xfrm>
        </p:spPr>
        <p:txBody>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Date Placeholder 4"/>
          <p:cNvSpPr>
            <a:spLocks noGrp="1"/>
          </p:cNvSpPr>
          <p:nvPr>
            <p:ph type="dt" sz="half" idx="10"/>
          </p:nvPr>
        </p:nvSpPr>
        <p:spPr/>
        <p:txBody>
          <a:bodyPr/>
          <a:lstStyle/>
          <a:p>
            <a:fld id="{3CC8B781-2379-4BCC-8415-70A68DA37F34}" type="datetimeFigureOut">
              <a:rPr lang="tr-TR" smtClean="0"/>
              <a:t>17.10.2023</a:t>
            </a:fld>
            <a:endParaRPr lang="tr-TR"/>
          </a:p>
        </p:txBody>
      </p:sp>
      <p:sp>
        <p:nvSpPr>
          <p:cNvPr id="6" name="Footer Placeholder 5"/>
          <p:cNvSpPr>
            <a:spLocks noGrp="1"/>
          </p:cNvSpPr>
          <p:nvPr>
            <p:ph type="ftr" sz="quarter" idx="11"/>
          </p:nvPr>
        </p:nvSpPr>
        <p:spPr/>
        <p:txBody>
          <a:bodyPr/>
          <a:lstStyle/>
          <a:p>
            <a:endParaRPr lang="tr-TR"/>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9C77AF8E-B8C5-4C2A-8BBC-8A045E14BADA}" type="slidenum">
              <a:rPr lang="tr-TR" smtClean="0"/>
              <a:t>‹#›</a:t>
            </a:fld>
            <a:endParaRPr lang="tr-TR"/>
          </a:p>
        </p:txBody>
      </p:sp>
    </p:spTree>
    <p:extLst>
      <p:ext uri="{BB962C8B-B14F-4D97-AF65-F5344CB8AC3E}">
        <p14:creationId xmlns:p14="http://schemas.microsoft.com/office/powerpoint/2010/main" val="27974855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693333"/>
            <a:ext cx="3865134" cy="1735667"/>
          </a:xfrm>
        </p:spPr>
        <p:txBody>
          <a:bodyPr anchor="b">
            <a:normAutofit/>
          </a:bodyPr>
          <a:lstStyle>
            <a:lvl1pPr algn="l">
              <a:defRPr sz="3600" b="0"/>
            </a:lvl1pPr>
          </a:lstStyle>
          <a:p>
            <a:r>
              <a:rPr lang="tr-TR"/>
              <a:t>Asıl başlık stili için tıklatın</a:t>
            </a:r>
            <a:endParaRPr lang="en-US" dirty="0"/>
          </a:p>
        </p:txBody>
      </p:sp>
      <p:sp>
        <p:nvSpPr>
          <p:cNvPr id="3" name="Picture Placeholder 2"/>
          <p:cNvSpPr>
            <a:spLocks noGrp="1" noChangeAspect="1"/>
          </p:cNvSpPr>
          <p:nvPr>
            <p:ph type="pic" idx="1"/>
          </p:nvPr>
        </p:nvSpPr>
        <p:spPr>
          <a:xfrm>
            <a:off x="6547870" y="1143000"/>
            <a:ext cx="3227193"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marL="0" lvl="0" indent="0" algn="ctr">
              <a:buNone/>
            </a:pPr>
            <a:r>
              <a:rPr lang="tr-TR"/>
              <a:t>Resim eklemek için simgeyi tıklatın</a:t>
            </a:r>
            <a:endParaRPr lang="en-US" dirty="0"/>
          </a:p>
        </p:txBody>
      </p:sp>
      <p:sp>
        <p:nvSpPr>
          <p:cNvPr id="4" name="Text Placeholder 3"/>
          <p:cNvSpPr>
            <a:spLocks noGrp="1"/>
          </p:cNvSpPr>
          <p:nvPr>
            <p:ph type="body" sz="half" idx="2"/>
          </p:nvPr>
        </p:nvSpPr>
        <p:spPr bwMode="gray">
          <a:xfrm>
            <a:off x="1154954" y="3657600"/>
            <a:ext cx="3859212" cy="1371600"/>
          </a:xfrm>
        </p:spPr>
        <p:txBody>
          <a:bodyPr>
            <a:normAutofit/>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Date Placeholder 4"/>
          <p:cNvSpPr>
            <a:spLocks noGrp="1"/>
          </p:cNvSpPr>
          <p:nvPr>
            <p:ph type="dt" sz="half" idx="10"/>
          </p:nvPr>
        </p:nvSpPr>
        <p:spPr/>
        <p:txBody>
          <a:bodyPr/>
          <a:lstStyle/>
          <a:p>
            <a:fld id="{3CC8B781-2379-4BCC-8415-70A68DA37F34}" type="datetimeFigureOut">
              <a:rPr lang="tr-TR" smtClean="0"/>
              <a:t>17.10.2023</a:t>
            </a:fld>
            <a:endParaRPr lang="tr-TR"/>
          </a:p>
        </p:txBody>
      </p:sp>
      <p:sp>
        <p:nvSpPr>
          <p:cNvPr id="6" name="Footer Placeholder 5"/>
          <p:cNvSpPr>
            <a:spLocks noGrp="1"/>
          </p:cNvSpPr>
          <p:nvPr>
            <p:ph type="ftr" sz="quarter" idx="11"/>
          </p:nvPr>
        </p:nvSpPr>
        <p:spPr/>
        <p:txBody>
          <a:bodyPr/>
          <a:lstStyle/>
          <a:p>
            <a:endParaRPr lang="tr-TR"/>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9C77AF8E-B8C5-4C2A-8BBC-8A045E14BADA}" type="slidenum">
              <a:rPr lang="tr-TR" smtClean="0"/>
              <a:t>‹#›</a:t>
            </a:fld>
            <a:endParaRPr lang="tr-TR"/>
          </a:p>
        </p:txBody>
      </p:sp>
    </p:spTree>
    <p:extLst>
      <p:ext uri="{BB962C8B-B14F-4D97-AF65-F5344CB8AC3E}">
        <p14:creationId xmlns:p14="http://schemas.microsoft.com/office/powerpoint/2010/main" val="12313043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7" name="Rectangle 6"/>
            <p:cNvSpPr/>
            <p:nvPr/>
          </p:nvSpPr>
          <p:spPr>
            <a:xfrm>
              <a:off x="0" y="0"/>
              <a:ext cx="12192000" cy="6858000"/>
            </a:xfrm>
            <a:prstGeom prst="rect">
              <a:avLst/>
            </a:prstGeom>
            <a:blipFill>
              <a:blip r:embed="rId19">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Freeform 5"/>
            <p:cNvSpPr/>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4"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Placeholder 1"/>
          <p:cNvSpPr>
            <a:spLocks noGrp="1"/>
          </p:cNvSpPr>
          <p:nvPr>
            <p:ph type="title"/>
          </p:nvPr>
        </p:nvSpPr>
        <p:spPr bwMode="gray">
          <a:xfrm>
            <a:off x="1154954" y="973668"/>
            <a:ext cx="8761413" cy="706964"/>
          </a:xfrm>
          <a:prstGeom prst="rect">
            <a:avLst/>
          </a:prstGeom>
        </p:spPr>
        <p:txBody>
          <a:bodyPr vert="horz" lIns="91440" tIns="45720" rIns="91440" bIns="45720" rtlCol="0" anchor="ctr">
            <a:noAutofit/>
          </a:bodyPr>
          <a:lstStyle/>
          <a:p>
            <a:r>
              <a:rPr lang="tr-TR"/>
              <a:t>Asıl başlık stili için tıklatın</a:t>
            </a:r>
            <a:endParaRPr lang="en-US" dirty="0"/>
          </a:p>
        </p:txBody>
      </p:sp>
      <p:sp>
        <p:nvSpPr>
          <p:cNvPr id="3" name="Text Placeholder 2"/>
          <p:cNvSpPr>
            <a:spLocks noGrp="1"/>
          </p:cNvSpPr>
          <p:nvPr>
            <p:ph type="body" idx="1"/>
          </p:nvPr>
        </p:nvSpPr>
        <p:spPr>
          <a:xfrm>
            <a:off x="1154954" y="2603500"/>
            <a:ext cx="8761413" cy="3416300"/>
          </a:xfrm>
          <a:prstGeom prst="rect">
            <a:avLst/>
          </a:prstGeom>
        </p:spPr>
        <p:txBody>
          <a:bodyPr vert="horz" lIns="91440" tIns="45720" rIns="91440" bIns="45720"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10653104" y="6391838"/>
            <a:ext cx="990599" cy="304799"/>
          </a:xfrm>
          <a:prstGeom prst="rect">
            <a:avLst/>
          </a:prstGeom>
        </p:spPr>
        <p:txBody>
          <a:bodyPr vert="horz" lIns="91440" tIns="45720" rIns="91440" bIns="45720" rtlCol="0" anchor="ctr"/>
          <a:lstStyle>
            <a:lvl1pPr algn="r">
              <a:defRPr sz="1000" b="1" i="0">
                <a:solidFill>
                  <a:schemeClr val="accent1"/>
                </a:solidFill>
              </a:defRPr>
            </a:lvl1pPr>
          </a:lstStyle>
          <a:p>
            <a:fld id="{3CC8B781-2379-4BCC-8415-70A68DA37F34}" type="datetimeFigureOut">
              <a:rPr lang="tr-TR" smtClean="0"/>
              <a:t>17.10.2023</a:t>
            </a:fld>
            <a:endParaRPr lang="tr-TR"/>
          </a:p>
        </p:txBody>
      </p:sp>
      <p:sp>
        <p:nvSpPr>
          <p:cNvPr id="5" name="Footer Placeholder 4"/>
          <p:cNvSpPr>
            <a:spLocks noGrp="1"/>
          </p:cNvSpPr>
          <p:nvPr>
            <p:ph type="ftr" sz="quarter" idx="3"/>
          </p:nvPr>
        </p:nvSpPr>
        <p:spPr>
          <a:xfrm>
            <a:off x="561110" y="6391838"/>
            <a:ext cx="3859795" cy="304801"/>
          </a:xfrm>
          <a:prstGeom prst="rect">
            <a:avLst/>
          </a:prstGeom>
        </p:spPr>
        <p:txBody>
          <a:bodyPr vert="horz" lIns="91440" tIns="45720" rIns="91440" bIns="45720" rtlCol="0" anchor="ctr"/>
          <a:lstStyle>
            <a:lvl1pPr algn="l">
              <a:defRPr sz="1000" b="1" i="0">
                <a:solidFill>
                  <a:schemeClr val="accent1"/>
                </a:solidFill>
              </a:defRPr>
            </a:lvl1pPr>
          </a:lstStyle>
          <a:p>
            <a:endParaRPr lang="tr-TR"/>
          </a:p>
        </p:txBody>
      </p:sp>
      <p:sp>
        <p:nvSpPr>
          <p:cNvPr id="21" name="Rectangle 2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bg1"/>
                </a:solidFill>
              </a:defRPr>
            </a:lvl1pPr>
          </a:lstStyle>
          <a:p>
            <a:fld id="{9C77AF8E-B8C5-4C2A-8BBC-8A045E14BADA}" type="slidenum">
              <a:rPr lang="tr-TR" smtClean="0"/>
              <a:t>‹#›</a:t>
            </a:fld>
            <a:endParaRPr lang="tr-TR"/>
          </a:p>
        </p:txBody>
      </p:sp>
    </p:spTree>
    <p:extLst>
      <p:ext uri="{BB962C8B-B14F-4D97-AF65-F5344CB8AC3E}">
        <p14:creationId xmlns:p14="http://schemas.microsoft.com/office/powerpoint/2010/main" val="150646195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2279737" y="973667"/>
            <a:ext cx="7636630" cy="1193335"/>
          </a:xfrm>
        </p:spPr>
        <p:txBody>
          <a:bodyPr/>
          <a:lstStyle/>
          <a:p>
            <a:pPr algn="ctr"/>
            <a:r>
              <a:rPr lang="tr-TR" b="1" dirty="0"/>
              <a:t>İMANIN TANIMI VE MAHİYETİ</a:t>
            </a:r>
            <a:br>
              <a:rPr lang="tr-TR" b="1" dirty="0"/>
            </a:br>
            <a:endParaRPr lang="tr-TR" b="1" dirty="0">
              <a:solidFill>
                <a:srgbClr val="FF0000"/>
              </a:solidFill>
            </a:endParaRPr>
          </a:p>
        </p:txBody>
      </p:sp>
      <p:sp>
        <p:nvSpPr>
          <p:cNvPr id="3" name="İçerik Yer Tutucusu 2"/>
          <p:cNvSpPr>
            <a:spLocks noGrp="1"/>
          </p:cNvSpPr>
          <p:nvPr>
            <p:ph idx="1"/>
          </p:nvPr>
        </p:nvSpPr>
        <p:spPr>
          <a:xfrm>
            <a:off x="424070" y="2603500"/>
            <a:ext cx="11251095" cy="3600000"/>
          </a:xfrm>
        </p:spPr>
        <p:txBody>
          <a:bodyPr>
            <a:normAutofit/>
          </a:bodyPr>
          <a:lstStyle/>
          <a:p>
            <a:pPr algn="ctr"/>
            <a:r>
              <a:rPr lang="tr-TR" sz="2400" b="1" u="sng" dirty="0"/>
              <a:t>I. İMAN</a:t>
            </a:r>
          </a:p>
          <a:p>
            <a:r>
              <a:rPr lang="tr-TR" dirty="0"/>
              <a:t>İslam inanç sisteminin en temel kavramlarından birisi imandır.</a:t>
            </a:r>
          </a:p>
          <a:p>
            <a:r>
              <a:rPr lang="tr-TR" dirty="0"/>
              <a:t>İmanın ifade ediliş biçimi, başka bir ifadeyle imanın hakikati konusu Kelam sistematiğinde tartışılmış bir konudur.</a:t>
            </a:r>
          </a:p>
          <a:p>
            <a:r>
              <a:rPr lang="tr-TR" b="1" dirty="0">
                <a:solidFill>
                  <a:srgbClr val="FF0000"/>
                </a:solidFill>
              </a:rPr>
              <a:t>İmanın Sözlük Anlamı</a:t>
            </a:r>
          </a:p>
          <a:p>
            <a:r>
              <a:rPr lang="tr-TR" dirty="0"/>
              <a:t>Tasdik etmek, doğrulamak ve inanmak</a:t>
            </a:r>
          </a:p>
          <a:p>
            <a:r>
              <a:rPr lang="tr-TR" b="1" dirty="0">
                <a:solidFill>
                  <a:srgbClr val="FF0000"/>
                </a:solidFill>
              </a:rPr>
              <a:t>Kelime Anlamı İçerisinde Var Olan Anlamlar: </a:t>
            </a:r>
          </a:p>
          <a:p>
            <a:r>
              <a:rPr lang="tr-TR" dirty="0"/>
              <a:t>1) Bir şeyin varlığı hakkında zihnin güven duygusu içinde ve emniyette 2) Koşulsuz kabul 3) Yürekten bağlanmak</a:t>
            </a:r>
          </a:p>
          <a:p>
            <a:endParaRPr lang="tr-TR" dirty="0"/>
          </a:p>
          <a:p>
            <a:pPr algn="ctr"/>
            <a:endParaRPr lang="tr-TR" sz="2400" b="1" dirty="0"/>
          </a:p>
        </p:txBody>
      </p:sp>
    </p:spTree>
    <p:extLst>
      <p:ext uri="{BB962C8B-B14F-4D97-AF65-F5344CB8AC3E}">
        <p14:creationId xmlns:p14="http://schemas.microsoft.com/office/powerpoint/2010/main" val="426401092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2279737" y="973667"/>
            <a:ext cx="7636630" cy="1193335"/>
          </a:xfrm>
        </p:spPr>
        <p:txBody>
          <a:bodyPr/>
          <a:lstStyle/>
          <a:p>
            <a:pPr algn="ctr"/>
            <a:r>
              <a:rPr lang="tr-TR" b="1" dirty="0"/>
              <a:t>İMANIN TANIMI VE MAHİYETİ</a:t>
            </a:r>
            <a:br>
              <a:rPr lang="tr-TR" b="1" dirty="0"/>
            </a:br>
            <a:endParaRPr lang="tr-TR" b="1" dirty="0">
              <a:solidFill>
                <a:srgbClr val="FF0000"/>
              </a:solidFill>
            </a:endParaRPr>
          </a:p>
        </p:txBody>
      </p:sp>
      <p:sp>
        <p:nvSpPr>
          <p:cNvPr id="3" name="İçerik Yer Tutucusu 2"/>
          <p:cNvSpPr>
            <a:spLocks noGrp="1"/>
          </p:cNvSpPr>
          <p:nvPr>
            <p:ph idx="1"/>
          </p:nvPr>
        </p:nvSpPr>
        <p:spPr>
          <a:xfrm>
            <a:off x="424070" y="2603500"/>
            <a:ext cx="11251095" cy="3600000"/>
          </a:xfrm>
        </p:spPr>
        <p:txBody>
          <a:bodyPr>
            <a:normAutofit/>
          </a:bodyPr>
          <a:lstStyle/>
          <a:p>
            <a:pPr algn="ctr"/>
            <a:r>
              <a:rPr lang="tr-TR" sz="2400" b="1" dirty="0">
                <a:solidFill>
                  <a:srgbClr val="FF0000"/>
                </a:solidFill>
              </a:rPr>
              <a:t>İMAN AKIL İLİŞKİSİ</a:t>
            </a:r>
            <a:endParaRPr lang="tr-TR" sz="2400" b="1" u="sng" dirty="0"/>
          </a:p>
          <a:p>
            <a:r>
              <a:rPr lang="tr-TR" b="1" dirty="0"/>
              <a:t>İman – Akıl İlişkisi </a:t>
            </a:r>
          </a:p>
          <a:p>
            <a:r>
              <a:rPr lang="tr-TR" dirty="0"/>
              <a:t>İman salt akıl yoluyla elde edilen bir husus değildir. Ancak İslam aynı zamanda akılla bağdaşmayan, saçma bile olsa kabul edilmesi gereken </a:t>
            </a:r>
            <a:r>
              <a:rPr lang="tr-TR" dirty="0" err="1"/>
              <a:t>fideist</a:t>
            </a:r>
            <a:r>
              <a:rPr lang="tr-TR" dirty="0"/>
              <a:t> iman anlayışı reddeder.</a:t>
            </a:r>
          </a:p>
          <a:p>
            <a:r>
              <a:rPr lang="tr-TR" dirty="0"/>
              <a:t>İslam inanılmasını istediği hususların makul olduğu iddiasındadır.</a:t>
            </a:r>
          </a:p>
          <a:p>
            <a:endParaRPr lang="tr-TR" sz="2000" dirty="0"/>
          </a:p>
          <a:p>
            <a:pPr algn="ctr"/>
            <a:endParaRPr lang="tr-TR" sz="2400" b="1" dirty="0"/>
          </a:p>
        </p:txBody>
      </p:sp>
    </p:spTree>
    <p:extLst>
      <p:ext uri="{BB962C8B-B14F-4D97-AF65-F5344CB8AC3E}">
        <p14:creationId xmlns:p14="http://schemas.microsoft.com/office/powerpoint/2010/main" val="29148112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2279737" y="973667"/>
            <a:ext cx="7636630" cy="1193335"/>
          </a:xfrm>
        </p:spPr>
        <p:txBody>
          <a:bodyPr/>
          <a:lstStyle/>
          <a:p>
            <a:pPr algn="ctr"/>
            <a:r>
              <a:rPr lang="tr-TR" b="1" dirty="0"/>
              <a:t>İMANIN TANIMI VE MAHİYETİ</a:t>
            </a:r>
            <a:br>
              <a:rPr lang="tr-TR" b="1" dirty="0"/>
            </a:br>
            <a:endParaRPr lang="tr-TR" b="1" dirty="0">
              <a:solidFill>
                <a:srgbClr val="FF0000"/>
              </a:solidFill>
            </a:endParaRPr>
          </a:p>
        </p:txBody>
      </p:sp>
      <p:sp>
        <p:nvSpPr>
          <p:cNvPr id="3" name="İçerik Yer Tutucusu 2"/>
          <p:cNvSpPr>
            <a:spLocks noGrp="1"/>
          </p:cNvSpPr>
          <p:nvPr>
            <p:ph idx="1"/>
          </p:nvPr>
        </p:nvSpPr>
        <p:spPr>
          <a:xfrm>
            <a:off x="424070" y="2603500"/>
            <a:ext cx="11251095" cy="3600000"/>
          </a:xfrm>
        </p:spPr>
        <p:txBody>
          <a:bodyPr>
            <a:normAutofit/>
          </a:bodyPr>
          <a:lstStyle/>
          <a:p>
            <a:pPr algn="ctr"/>
            <a:r>
              <a:rPr lang="tr-TR" sz="2400" b="1" dirty="0">
                <a:solidFill>
                  <a:srgbClr val="FF0000"/>
                </a:solidFill>
              </a:rPr>
              <a:t>İMAN – BİLGİ İLİŞKİSİ </a:t>
            </a:r>
            <a:endParaRPr lang="tr-TR" sz="2400" b="1" u="sng" dirty="0"/>
          </a:p>
          <a:p>
            <a:r>
              <a:rPr lang="tr-TR" b="1" dirty="0"/>
              <a:t>İman-Bilgi İlişkisi</a:t>
            </a:r>
          </a:p>
          <a:p>
            <a:r>
              <a:rPr lang="tr-TR" dirty="0"/>
              <a:t>İman ile bilgi arasında yakın bir ilişki vardır.</a:t>
            </a:r>
          </a:p>
          <a:p>
            <a:r>
              <a:rPr lang="tr-TR" dirty="0"/>
              <a:t> İman her ne kadar kalpte gerçekleşen bir tasdik ise de bilgisiz bir iman gerçek iman olarak kabul edilemez. </a:t>
            </a:r>
          </a:p>
          <a:p>
            <a:r>
              <a:rPr lang="tr-TR" dirty="0"/>
              <a:t>Bilgi olmadan tasdikin genelde bir anlamı olmaz.</a:t>
            </a:r>
          </a:p>
          <a:p>
            <a:r>
              <a:rPr lang="tr-TR" dirty="0">
                <a:solidFill>
                  <a:srgbClr val="FF0000"/>
                </a:solidFill>
              </a:rPr>
              <a:t>Taklit Nedir</a:t>
            </a:r>
            <a:r>
              <a:rPr lang="tr-TR" dirty="0"/>
              <a:t>: İnanan kişi neye ve niçin inandığını bilmiyorsa buna iman değil sadece taklit denilir.</a:t>
            </a:r>
          </a:p>
          <a:p>
            <a:endParaRPr lang="tr-TR" sz="2000" dirty="0"/>
          </a:p>
          <a:p>
            <a:pPr algn="ctr"/>
            <a:endParaRPr lang="tr-TR" sz="2400" b="1" dirty="0"/>
          </a:p>
        </p:txBody>
      </p:sp>
    </p:spTree>
    <p:extLst>
      <p:ext uri="{BB962C8B-B14F-4D97-AF65-F5344CB8AC3E}">
        <p14:creationId xmlns:p14="http://schemas.microsoft.com/office/powerpoint/2010/main" val="7327108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2279737" y="973667"/>
            <a:ext cx="7636630" cy="1193335"/>
          </a:xfrm>
        </p:spPr>
        <p:txBody>
          <a:bodyPr/>
          <a:lstStyle/>
          <a:p>
            <a:pPr algn="ctr"/>
            <a:r>
              <a:rPr lang="tr-TR" b="1" dirty="0"/>
              <a:t>İMANIN TANIMI VE MAHİYETİ</a:t>
            </a:r>
            <a:br>
              <a:rPr lang="tr-TR" b="1" dirty="0"/>
            </a:br>
            <a:endParaRPr lang="tr-TR" b="1" dirty="0">
              <a:solidFill>
                <a:srgbClr val="FF0000"/>
              </a:solidFill>
            </a:endParaRPr>
          </a:p>
        </p:txBody>
      </p:sp>
      <p:sp>
        <p:nvSpPr>
          <p:cNvPr id="3" name="İçerik Yer Tutucusu 2"/>
          <p:cNvSpPr>
            <a:spLocks noGrp="1"/>
          </p:cNvSpPr>
          <p:nvPr>
            <p:ph idx="1"/>
          </p:nvPr>
        </p:nvSpPr>
        <p:spPr>
          <a:xfrm>
            <a:off x="424070" y="2603500"/>
            <a:ext cx="11251095" cy="3600000"/>
          </a:xfrm>
        </p:spPr>
        <p:txBody>
          <a:bodyPr>
            <a:normAutofit/>
          </a:bodyPr>
          <a:lstStyle/>
          <a:p>
            <a:pPr algn="ctr"/>
            <a:r>
              <a:rPr lang="tr-TR" sz="2400" b="1" dirty="0">
                <a:solidFill>
                  <a:srgbClr val="FF0000"/>
                </a:solidFill>
              </a:rPr>
              <a:t>İMAN – AHLAK İLİŞKİSİ </a:t>
            </a:r>
            <a:endParaRPr lang="tr-TR" sz="2400" b="1" u="sng" dirty="0"/>
          </a:p>
          <a:p>
            <a:r>
              <a:rPr lang="tr-TR" b="1" dirty="0"/>
              <a:t>İman-Ahlak İlişkisi</a:t>
            </a:r>
          </a:p>
          <a:p>
            <a:r>
              <a:rPr lang="tr-TR" dirty="0"/>
              <a:t>İslam imanla kişiyi güzel ahlak sahibi yapmaya çalışır.</a:t>
            </a:r>
          </a:p>
          <a:p>
            <a:endParaRPr lang="tr-TR" sz="2000" dirty="0"/>
          </a:p>
          <a:p>
            <a:pPr algn="ctr"/>
            <a:endParaRPr lang="tr-TR" sz="2400" b="1" dirty="0"/>
          </a:p>
        </p:txBody>
      </p:sp>
    </p:spTree>
    <p:extLst>
      <p:ext uri="{BB962C8B-B14F-4D97-AF65-F5344CB8AC3E}">
        <p14:creationId xmlns:p14="http://schemas.microsoft.com/office/powerpoint/2010/main" val="362663453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2279737" y="973667"/>
            <a:ext cx="7636630" cy="1193335"/>
          </a:xfrm>
        </p:spPr>
        <p:txBody>
          <a:bodyPr/>
          <a:lstStyle/>
          <a:p>
            <a:pPr algn="ctr"/>
            <a:r>
              <a:rPr lang="tr-TR" b="1" dirty="0"/>
              <a:t>İMANIN TANIMI VE MAHİYETİ</a:t>
            </a:r>
            <a:br>
              <a:rPr lang="tr-TR" b="1" dirty="0"/>
            </a:br>
            <a:endParaRPr lang="tr-TR" b="1" dirty="0">
              <a:solidFill>
                <a:srgbClr val="FF0000"/>
              </a:solidFill>
            </a:endParaRPr>
          </a:p>
        </p:txBody>
      </p:sp>
      <p:sp>
        <p:nvSpPr>
          <p:cNvPr id="3" name="İçerik Yer Tutucusu 2"/>
          <p:cNvSpPr>
            <a:spLocks noGrp="1"/>
          </p:cNvSpPr>
          <p:nvPr>
            <p:ph idx="1"/>
          </p:nvPr>
        </p:nvSpPr>
        <p:spPr>
          <a:xfrm>
            <a:off x="424070" y="2603500"/>
            <a:ext cx="11251095" cy="3600000"/>
          </a:xfrm>
        </p:spPr>
        <p:txBody>
          <a:bodyPr>
            <a:normAutofit/>
          </a:bodyPr>
          <a:lstStyle/>
          <a:p>
            <a:pPr algn="ctr"/>
            <a:r>
              <a:rPr lang="tr-TR" sz="2400" b="1" dirty="0">
                <a:solidFill>
                  <a:srgbClr val="FF0000"/>
                </a:solidFill>
              </a:rPr>
              <a:t>İMAN – AMEL İLİŞKİSİ </a:t>
            </a:r>
            <a:endParaRPr lang="tr-TR" sz="2400" b="1" u="sng" dirty="0"/>
          </a:p>
          <a:p>
            <a:r>
              <a:rPr lang="tr-TR" b="1" dirty="0">
                <a:solidFill>
                  <a:srgbClr val="FF0000"/>
                </a:solidFill>
              </a:rPr>
              <a:t>İman Amel İlişkisi</a:t>
            </a:r>
          </a:p>
          <a:p>
            <a:r>
              <a:rPr lang="tr-TR" dirty="0"/>
              <a:t>Tartışmayı temelde Hariciler başlatmıştır.</a:t>
            </a:r>
          </a:p>
          <a:p>
            <a:r>
              <a:rPr lang="tr-TR" dirty="0">
                <a:solidFill>
                  <a:srgbClr val="FF0000"/>
                </a:solidFill>
              </a:rPr>
              <a:t>Tartışmanın Konusu</a:t>
            </a:r>
            <a:r>
              <a:rPr lang="tr-TR" dirty="0"/>
              <a:t>: Amelin imandan bir bölüm kabul edilmesi ve ameldeki eksikliğin imanı ortadan kaldırması.</a:t>
            </a:r>
          </a:p>
          <a:p>
            <a:r>
              <a:rPr lang="tr-TR" dirty="0"/>
              <a:t>İman-Amel İlişkisinde temelde 2 tartışma vardır. </a:t>
            </a:r>
          </a:p>
          <a:p>
            <a:r>
              <a:rPr lang="tr-TR" dirty="0"/>
              <a:t>.</a:t>
            </a:r>
          </a:p>
          <a:p>
            <a:endParaRPr lang="tr-TR" sz="2000" dirty="0"/>
          </a:p>
          <a:p>
            <a:pPr algn="ctr"/>
            <a:endParaRPr lang="tr-TR" sz="2400" b="1" dirty="0"/>
          </a:p>
        </p:txBody>
      </p:sp>
    </p:spTree>
    <p:extLst>
      <p:ext uri="{BB962C8B-B14F-4D97-AF65-F5344CB8AC3E}">
        <p14:creationId xmlns:p14="http://schemas.microsoft.com/office/powerpoint/2010/main" val="198397092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2279737" y="973667"/>
            <a:ext cx="7636630" cy="1193335"/>
          </a:xfrm>
        </p:spPr>
        <p:txBody>
          <a:bodyPr/>
          <a:lstStyle/>
          <a:p>
            <a:pPr algn="ctr"/>
            <a:r>
              <a:rPr lang="tr-TR" b="1" dirty="0"/>
              <a:t>İMANIN TANIMI VE MAHİYETİ</a:t>
            </a:r>
            <a:br>
              <a:rPr lang="tr-TR" b="1" dirty="0"/>
            </a:br>
            <a:endParaRPr lang="tr-TR" b="1" dirty="0">
              <a:solidFill>
                <a:srgbClr val="FF0000"/>
              </a:solidFill>
            </a:endParaRPr>
          </a:p>
        </p:txBody>
      </p:sp>
      <p:sp>
        <p:nvSpPr>
          <p:cNvPr id="3" name="İçerik Yer Tutucusu 2"/>
          <p:cNvSpPr>
            <a:spLocks noGrp="1"/>
          </p:cNvSpPr>
          <p:nvPr>
            <p:ph idx="1"/>
          </p:nvPr>
        </p:nvSpPr>
        <p:spPr>
          <a:xfrm>
            <a:off x="424070" y="2603500"/>
            <a:ext cx="11251095" cy="3600000"/>
          </a:xfrm>
        </p:spPr>
        <p:txBody>
          <a:bodyPr>
            <a:normAutofit/>
          </a:bodyPr>
          <a:lstStyle/>
          <a:p>
            <a:pPr algn="ctr"/>
            <a:r>
              <a:rPr lang="tr-TR" sz="2400" b="1" dirty="0">
                <a:solidFill>
                  <a:srgbClr val="FF0000"/>
                </a:solidFill>
              </a:rPr>
              <a:t>İMAN – AMEL İLİŞKİSİ </a:t>
            </a:r>
            <a:endParaRPr lang="tr-TR" sz="2400" b="1" u="sng" dirty="0"/>
          </a:p>
          <a:p>
            <a:r>
              <a:rPr lang="tr-TR" b="1" dirty="0">
                <a:solidFill>
                  <a:srgbClr val="FF0000"/>
                </a:solidFill>
              </a:rPr>
              <a:t>1) İman amel ayrı ayrı şeylerdir: </a:t>
            </a:r>
          </a:p>
          <a:p>
            <a:r>
              <a:rPr lang="tr-TR" dirty="0" err="1"/>
              <a:t>Ehl</a:t>
            </a:r>
            <a:r>
              <a:rPr lang="tr-TR" dirty="0"/>
              <a:t>-i </a:t>
            </a:r>
            <a:r>
              <a:rPr lang="tr-TR" dirty="0" err="1"/>
              <a:t>Sünnet’in</a:t>
            </a:r>
            <a:r>
              <a:rPr lang="tr-TR" dirty="0"/>
              <a:t> genel kanaati budur. </a:t>
            </a:r>
          </a:p>
          <a:p>
            <a:r>
              <a:rPr lang="tr-TR" dirty="0" err="1"/>
              <a:t>Ehl</a:t>
            </a:r>
            <a:r>
              <a:rPr lang="tr-TR" dirty="0"/>
              <a:t>-i sünnet günahla imanın bir arada olabildiğini yada iman ve amelin ayrı zikredildiği nasları delil getirmişlerdir. </a:t>
            </a:r>
          </a:p>
          <a:p>
            <a:r>
              <a:rPr lang="tr-TR" dirty="0"/>
              <a:t>1) (</a:t>
            </a:r>
            <a:r>
              <a:rPr lang="ar-SA" b="1" dirty="0"/>
              <a:t>إِنَّ الَّذِينَ آمَنُوا وَعَمِلُوا الصَّالِحَاتِ</a:t>
            </a:r>
            <a:r>
              <a:rPr lang="tr-TR" dirty="0"/>
              <a:t>) “İman eden ve </a:t>
            </a:r>
            <a:r>
              <a:rPr lang="tr-TR" dirty="0" err="1"/>
              <a:t>salih</a:t>
            </a:r>
            <a:r>
              <a:rPr lang="tr-TR" dirty="0"/>
              <a:t> ameller işleyenler…” (Bakara, 2/277) gibi pek çok ayet.</a:t>
            </a:r>
          </a:p>
          <a:p>
            <a:r>
              <a:rPr lang="tr-TR" dirty="0"/>
              <a:t>Ayetlerde iman ve amel ayrı zikredilmekte atıf harfi ile birbirine atfedilmektedir. Arapça kural gereği </a:t>
            </a:r>
            <a:r>
              <a:rPr lang="tr-TR" dirty="0" err="1"/>
              <a:t>ma’tûf</a:t>
            </a:r>
            <a:r>
              <a:rPr lang="tr-TR" dirty="0"/>
              <a:t> (atfedilen) </a:t>
            </a:r>
            <a:r>
              <a:rPr lang="tr-TR" dirty="0" err="1"/>
              <a:t>ma’tûfun</a:t>
            </a:r>
            <a:r>
              <a:rPr lang="tr-TR" dirty="0"/>
              <a:t> aleyh (üzerine </a:t>
            </a:r>
            <a:r>
              <a:rPr lang="tr-TR" dirty="0" err="1"/>
              <a:t>atfolunan</a:t>
            </a:r>
            <a:r>
              <a:rPr lang="tr-TR" dirty="0"/>
              <a:t>)in gayrı olduğundan amel imandan ayrıdır. </a:t>
            </a:r>
          </a:p>
          <a:p>
            <a:endParaRPr lang="tr-TR" dirty="0"/>
          </a:p>
          <a:p>
            <a:endParaRPr lang="tr-TR" sz="2000" dirty="0"/>
          </a:p>
          <a:p>
            <a:pPr algn="ctr"/>
            <a:endParaRPr lang="tr-TR" sz="2400" b="1" dirty="0"/>
          </a:p>
        </p:txBody>
      </p:sp>
    </p:spTree>
    <p:extLst>
      <p:ext uri="{BB962C8B-B14F-4D97-AF65-F5344CB8AC3E}">
        <p14:creationId xmlns:p14="http://schemas.microsoft.com/office/powerpoint/2010/main" val="286858021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2279737" y="973667"/>
            <a:ext cx="7636630" cy="1193335"/>
          </a:xfrm>
        </p:spPr>
        <p:txBody>
          <a:bodyPr/>
          <a:lstStyle/>
          <a:p>
            <a:pPr algn="ctr"/>
            <a:r>
              <a:rPr lang="tr-TR" b="1" dirty="0"/>
              <a:t>İMANIN TANIMI VE MAHİYETİ</a:t>
            </a:r>
            <a:br>
              <a:rPr lang="tr-TR" b="1" dirty="0"/>
            </a:br>
            <a:endParaRPr lang="tr-TR" b="1" dirty="0">
              <a:solidFill>
                <a:srgbClr val="FF0000"/>
              </a:solidFill>
            </a:endParaRPr>
          </a:p>
        </p:txBody>
      </p:sp>
      <p:sp>
        <p:nvSpPr>
          <p:cNvPr id="3" name="İçerik Yer Tutucusu 2"/>
          <p:cNvSpPr>
            <a:spLocks noGrp="1"/>
          </p:cNvSpPr>
          <p:nvPr>
            <p:ph idx="1"/>
          </p:nvPr>
        </p:nvSpPr>
        <p:spPr>
          <a:xfrm>
            <a:off x="424070" y="2603500"/>
            <a:ext cx="11251095" cy="3600000"/>
          </a:xfrm>
        </p:spPr>
        <p:txBody>
          <a:bodyPr>
            <a:normAutofit/>
          </a:bodyPr>
          <a:lstStyle/>
          <a:p>
            <a:pPr algn="ctr"/>
            <a:r>
              <a:rPr lang="tr-TR" sz="2400" b="1" dirty="0">
                <a:solidFill>
                  <a:srgbClr val="FF0000"/>
                </a:solidFill>
              </a:rPr>
              <a:t>İMAN – AMEL İLİŞKİSİ </a:t>
            </a:r>
            <a:endParaRPr lang="tr-TR" sz="2400" b="1" u="sng" dirty="0"/>
          </a:p>
          <a:p>
            <a:r>
              <a:rPr lang="tr-TR" b="1" dirty="0">
                <a:solidFill>
                  <a:srgbClr val="FF0000"/>
                </a:solidFill>
              </a:rPr>
              <a:t>1) İman amel ayrı ayrı şeylerdir: </a:t>
            </a:r>
          </a:p>
          <a:p>
            <a:r>
              <a:rPr lang="tr-TR" dirty="0"/>
              <a:t>2) (</a:t>
            </a:r>
            <a:r>
              <a:rPr lang="ar-SA" b="1" dirty="0"/>
              <a:t>وَإِنْ طَائِفَتَانِ مِنَ الْمُؤْمِنِينَ اقْتَتَلُوا فَأَصْلِحُوا بَيْنَهُمَا</a:t>
            </a:r>
            <a:r>
              <a:rPr lang="tr-TR" dirty="0"/>
              <a:t>) “Eğer müminlerden iki taife birbirleriyle savaşırlarsa aralarını düzeltin.” (</a:t>
            </a:r>
            <a:r>
              <a:rPr lang="tr-TR" dirty="0" err="1"/>
              <a:t>Hucurât</a:t>
            </a:r>
            <a:r>
              <a:rPr lang="tr-TR" dirty="0"/>
              <a:t>, 49/9). Ayette Müslümanlar birbirleriyle savaşma gibi büyük bir günahı işlemelerine rağmen mümin olarak nitelenmişlerdir. </a:t>
            </a:r>
          </a:p>
          <a:p>
            <a:r>
              <a:rPr lang="tr-TR" dirty="0"/>
              <a:t>3) Bazı ayetlerde iman, amelin geçerli olabilmesinin bir şartı olarak ifade edilmiştir. “Erkek olsun kadın olsun her kim mümin olarak iyi işler yaparsa, işte onlar cennete girerler ve zerre kadar haksızlığa uğratılmazlar.”(Nisa, 4/124).</a:t>
            </a:r>
          </a:p>
          <a:p>
            <a:r>
              <a:rPr lang="tr-TR" dirty="0"/>
              <a:t>. </a:t>
            </a:r>
          </a:p>
          <a:p>
            <a:endParaRPr lang="tr-TR" dirty="0"/>
          </a:p>
          <a:p>
            <a:endParaRPr lang="tr-TR" sz="2000" dirty="0"/>
          </a:p>
          <a:p>
            <a:pPr algn="ctr"/>
            <a:endParaRPr lang="tr-TR" sz="2400" b="1" dirty="0"/>
          </a:p>
        </p:txBody>
      </p:sp>
    </p:spTree>
    <p:extLst>
      <p:ext uri="{BB962C8B-B14F-4D97-AF65-F5344CB8AC3E}">
        <p14:creationId xmlns:p14="http://schemas.microsoft.com/office/powerpoint/2010/main" val="329166145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2279737" y="973667"/>
            <a:ext cx="7636630" cy="1193335"/>
          </a:xfrm>
        </p:spPr>
        <p:txBody>
          <a:bodyPr/>
          <a:lstStyle/>
          <a:p>
            <a:pPr algn="ctr"/>
            <a:r>
              <a:rPr lang="tr-TR" b="1" dirty="0"/>
              <a:t>İMANIN TANIMI VE MAHİYETİ</a:t>
            </a:r>
            <a:br>
              <a:rPr lang="tr-TR" b="1" dirty="0"/>
            </a:br>
            <a:endParaRPr lang="tr-TR" b="1" dirty="0">
              <a:solidFill>
                <a:srgbClr val="FF0000"/>
              </a:solidFill>
            </a:endParaRPr>
          </a:p>
        </p:txBody>
      </p:sp>
      <p:sp>
        <p:nvSpPr>
          <p:cNvPr id="3" name="İçerik Yer Tutucusu 2"/>
          <p:cNvSpPr>
            <a:spLocks noGrp="1"/>
          </p:cNvSpPr>
          <p:nvPr>
            <p:ph idx="1"/>
          </p:nvPr>
        </p:nvSpPr>
        <p:spPr>
          <a:xfrm>
            <a:off x="424070" y="2603500"/>
            <a:ext cx="11251095" cy="3600000"/>
          </a:xfrm>
        </p:spPr>
        <p:txBody>
          <a:bodyPr>
            <a:normAutofit fontScale="92500"/>
          </a:bodyPr>
          <a:lstStyle/>
          <a:p>
            <a:pPr algn="ctr"/>
            <a:r>
              <a:rPr lang="tr-TR" sz="2400" b="1" dirty="0">
                <a:solidFill>
                  <a:srgbClr val="FF0000"/>
                </a:solidFill>
              </a:rPr>
              <a:t>İMAN – AMEL İLİŞKİSİ </a:t>
            </a:r>
            <a:endParaRPr lang="tr-TR" sz="2400" b="1" u="sng" dirty="0"/>
          </a:p>
          <a:p>
            <a:r>
              <a:rPr lang="tr-TR" b="1" dirty="0">
                <a:solidFill>
                  <a:srgbClr val="FF0000"/>
                </a:solidFill>
              </a:rPr>
              <a:t>1) İman amel ayrı ayrı şeylerdir: </a:t>
            </a:r>
          </a:p>
          <a:p>
            <a:r>
              <a:rPr lang="tr-TR" dirty="0"/>
              <a:t>4) Bir kişide imanla birlikte büyük günahın da bulunabileceğine bazı ayetlerde işaret edilmiştir. (</a:t>
            </a:r>
            <a:r>
              <a:rPr lang="ar-SA" b="1" dirty="0"/>
              <a:t>وَمَا كَانَ لِمُؤْمِنٍ أَنْ يَقْتُلَ مُؤْمِنًا إِلَّا خَطَأً وَمَنْ قَتَلَ مُؤْمِنًا خَطَأً فَتَحْرِيرُ رَقَبَةٍ مُؤْمِنَةٍ وَدِيَةٌ مُسَلَّمَةٌ إِلَى أَهْلِهِ إِلَّا أَنْ يَصَّدَّقُوا فَإِنْ كَانَ مِنْ قَوْمٍ عَدُوٍّ لَكُمْ وَهُوَ مُؤْمِنٌ فَتَحْرِيرُ رَقَبَةٍ مُؤْمِنَةٍ وَإِنْ كَانَ مِنْ قَوْمٍ بَيْنَكُمْ وَبَيْنَهُمْ مِيثَاقٌ فَدِيَةٌ مُسَلَّمَةٌ إِلَى أَهْلِهِ وَتَحْرِيرُ رَقَبَةٍ مُؤْمِنَةٍ فَمَنْ لَمْ يَجِدْ فَصِيَامُ شَهْرَيْنِ مُتَتَابِعَيْنِ تَوْبَةً مِنَ اللَّهِ وَكَانَ اللَّهُ عَلِيمًا حَكِيمًا</a:t>
            </a:r>
            <a:r>
              <a:rPr lang="tr-TR" dirty="0"/>
              <a:t>) “Yanlışlıkla olması dışında bir müminin bir mümini öldürmeye hakkı olamaz. Yanlışlıkla bir mümini öldüren kimsenin, mümin bir köle azat etmesi ve ölenin ailesine teslim edilecek bir diyet vermesi gereklidir. Meğer ki ölünün ailesi o diyeti bağışlamış ola. (Bu takdirde diyet vermez). Eğer öldürülen mümin olduğu halde, size düşman olan bir toplumdan ise mümin bir köle azat etmek lâzımdır. Eğer kendileriyle aranızda antlaşma bulunan bir toplumdan ise ailesine teslim edilecek bir diyet ve bir mümin köleyi azat etmek gerekir. Bunları bulamayan kimsenin, Allah tarafından </a:t>
            </a:r>
            <a:r>
              <a:rPr lang="tr-TR" dirty="0" err="1"/>
              <a:t>tevbesinin</a:t>
            </a:r>
            <a:r>
              <a:rPr lang="tr-TR" dirty="0"/>
              <a:t> kabulü için iki ay </a:t>
            </a:r>
            <a:r>
              <a:rPr lang="tr-TR" dirty="0" err="1"/>
              <a:t>peşpeşe</a:t>
            </a:r>
            <a:r>
              <a:rPr lang="tr-TR" dirty="0"/>
              <a:t> oruç tutması lâzımdır. Allah her şeyi bilendir, hikmet sahibidir.” Nisa, 4/92.</a:t>
            </a:r>
          </a:p>
          <a:p>
            <a:endParaRPr lang="tr-TR" dirty="0"/>
          </a:p>
          <a:p>
            <a:endParaRPr lang="tr-TR" dirty="0"/>
          </a:p>
          <a:p>
            <a:endParaRPr lang="tr-TR" dirty="0"/>
          </a:p>
          <a:p>
            <a:endParaRPr lang="tr-TR" sz="2000" dirty="0"/>
          </a:p>
          <a:p>
            <a:pPr algn="ctr"/>
            <a:endParaRPr lang="tr-TR" sz="2400" b="1" dirty="0"/>
          </a:p>
        </p:txBody>
      </p:sp>
    </p:spTree>
    <p:extLst>
      <p:ext uri="{BB962C8B-B14F-4D97-AF65-F5344CB8AC3E}">
        <p14:creationId xmlns:p14="http://schemas.microsoft.com/office/powerpoint/2010/main" val="138543134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2279737" y="973667"/>
            <a:ext cx="7636630" cy="1193335"/>
          </a:xfrm>
        </p:spPr>
        <p:txBody>
          <a:bodyPr/>
          <a:lstStyle/>
          <a:p>
            <a:pPr algn="ctr"/>
            <a:r>
              <a:rPr lang="tr-TR" b="1" dirty="0"/>
              <a:t>İMANIN TANIMI VE MAHİYETİ</a:t>
            </a:r>
            <a:br>
              <a:rPr lang="tr-TR" b="1" dirty="0"/>
            </a:br>
            <a:endParaRPr lang="tr-TR" b="1" dirty="0">
              <a:solidFill>
                <a:srgbClr val="FF0000"/>
              </a:solidFill>
            </a:endParaRPr>
          </a:p>
        </p:txBody>
      </p:sp>
      <p:sp>
        <p:nvSpPr>
          <p:cNvPr id="3" name="İçerik Yer Tutucusu 2"/>
          <p:cNvSpPr>
            <a:spLocks noGrp="1"/>
          </p:cNvSpPr>
          <p:nvPr>
            <p:ph idx="1"/>
          </p:nvPr>
        </p:nvSpPr>
        <p:spPr>
          <a:xfrm>
            <a:off x="424070" y="2603500"/>
            <a:ext cx="11251095" cy="3600000"/>
          </a:xfrm>
        </p:spPr>
        <p:txBody>
          <a:bodyPr>
            <a:normAutofit/>
          </a:bodyPr>
          <a:lstStyle/>
          <a:p>
            <a:pPr algn="ctr"/>
            <a:r>
              <a:rPr lang="tr-TR" sz="2400" b="1" dirty="0">
                <a:solidFill>
                  <a:srgbClr val="FF0000"/>
                </a:solidFill>
              </a:rPr>
              <a:t>İMAN – AMEL İLİŞKİSİ </a:t>
            </a:r>
            <a:endParaRPr lang="tr-TR" sz="2400" b="1" u="sng" dirty="0"/>
          </a:p>
          <a:p>
            <a:r>
              <a:rPr lang="tr-TR" b="1" dirty="0">
                <a:solidFill>
                  <a:srgbClr val="FF0000"/>
                </a:solidFill>
              </a:rPr>
              <a:t>2) Aralarındaki sıkı bir bağ vardır.</a:t>
            </a:r>
          </a:p>
          <a:p>
            <a:r>
              <a:rPr lang="tr-TR" dirty="0"/>
              <a:t>Hariciler ve Mutezile bu görüştedir. </a:t>
            </a:r>
          </a:p>
          <a:p>
            <a:r>
              <a:rPr lang="tr-TR" dirty="0"/>
              <a:t>1) (</a:t>
            </a:r>
            <a:r>
              <a:rPr lang="ar-SA" b="1" dirty="0"/>
              <a:t>وَمَنْ يَقْتُلْ مُؤْمِنًا مُتَعَمِّدًا فَجَزَاؤُهُ جَهَنَّمُ خَالِدًا فِيهَا وَغَضِبَ اللَّهُ عَلَيْهِ وَلَعَنَهُ وَأَعَدَّ لَهُ عَذَابًا عَظِيمًا</a:t>
            </a:r>
            <a:r>
              <a:rPr lang="tr-TR" dirty="0"/>
              <a:t>) “Kim bir mümini kasten öldürürse, onun cezası, içinde ebedi kalacağı Cehennemdir.” (Nisa, 4/93) </a:t>
            </a:r>
          </a:p>
          <a:p>
            <a:r>
              <a:rPr lang="tr-TR" dirty="0"/>
              <a:t>Ehli Sünnet âlimleri ise bu </a:t>
            </a:r>
            <a:r>
              <a:rPr lang="tr-TR" dirty="0" err="1"/>
              <a:t>âyetten</a:t>
            </a:r>
            <a:r>
              <a:rPr lang="tr-TR" dirty="0"/>
              <a:t> kastedilenlerin öldürmeyi helal sayanlar ya da iman ettiği için bir mümini öldüren inkârcılar olduğunu ifade etmiştir. </a:t>
            </a:r>
          </a:p>
          <a:p>
            <a:endParaRPr lang="tr-TR" sz="2000" dirty="0"/>
          </a:p>
          <a:p>
            <a:pPr algn="ctr"/>
            <a:endParaRPr lang="tr-TR" sz="2400" b="1" dirty="0"/>
          </a:p>
        </p:txBody>
      </p:sp>
    </p:spTree>
    <p:extLst>
      <p:ext uri="{BB962C8B-B14F-4D97-AF65-F5344CB8AC3E}">
        <p14:creationId xmlns:p14="http://schemas.microsoft.com/office/powerpoint/2010/main" val="166648190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2279737" y="973667"/>
            <a:ext cx="7636630" cy="1193335"/>
          </a:xfrm>
        </p:spPr>
        <p:txBody>
          <a:bodyPr/>
          <a:lstStyle/>
          <a:p>
            <a:pPr algn="ctr"/>
            <a:r>
              <a:rPr lang="tr-TR" b="1" dirty="0"/>
              <a:t>İMANIN TANIMI VE MAHİYETİ</a:t>
            </a:r>
            <a:br>
              <a:rPr lang="tr-TR" b="1" dirty="0"/>
            </a:br>
            <a:endParaRPr lang="tr-TR" b="1" dirty="0">
              <a:solidFill>
                <a:srgbClr val="FF0000"/>
              </a:solidFill>
            </a:endParaRPr>
          </a:p>
        </p:txBody>
      </p:sp>
      <p:sp>
        <p:nvSpPr>
          <p:cNvPr id="3" name="İçerik Yer Tutucusu 2"/>
          <p:cNvSpPr>
            <a:spLocks noGrp="1"/>
          </p:cNvSpPr>
          <p:nvPr>
            <p:ph idx="1"/>
          </p:nvPr>
        </p:nvSpPr>
        <p:spPr>
          <a:xfrm>
            <a:off x="424070" y="2603500"/>
            <a:ext cx="11251095" cy="3600000"/>
          </a:xfrm>
        </p:spPr>
        <p:txBody>
          <a:bodyPr>
            <a:normAutofit/>
          </a:bodyPr>
          <a:lstStyle/>
          <a:p>
            <a:pPr algn="ctr"/>
            <a:r>
              <a:rPr lang="tr-TR" sz="2400" b="1" dirty="0">
                <a:solidFill>
                  <a:srgbClr val="FF0000"/>
                </a:solidFill>
              </a:rPr>
              <a:t>İMAN – AMEL İLİŞKİSİ </a:t>
            </a:r>
            <a:endParaRPr lang="tr-TR" sz="2400" b="1" u="sng" dirty="0"/>
          </a:p>
          <a:p>
            <a:r>
              <a:rPr lang="tr-TR" b="1" dirty="0">
                <a:solidFill>
                  <a:srgbClr val="FF0000"/>
                </a:solidFill>
              </a:rPr>
              <a:t>2) Aralarındaki sıkı bir bağ vardır.</a:t>
            </a:r>
          </a:p>
          <a:p>
            <a:r>
              <a:rPr lang="tr-TR" dirty="0"/>
              <a:t>2) Hz. Peygamber (sav), “</a:t>
            </a:r>
            <a:r>
              <a:rPr lang="tr-TR" dirty="0" err="1"/>
              <a:t>Zâni</a:t>
            </a:r>
            <a:r>
              <a:rPr lang="tr-TR" dirty="0"/>
              <a:t>, zina yaptığı esnada mümin olarak zina ediyor değildir. Hırsız, mümin olarak hırsızlık ediyor değildir. İçki içen, mümin olarak içki içiyor değildir.” hadisi.</a:t>
            </a:r>
          </a:p>
          <a:p>
            <a:r>
              <a:rPr lang="tr-TR" dirty="0"/>
              <a:t>Ehli Sünnet âlimleri ise bu hadiste kastedilenler: helal sayanlar ya da </a:t>
            </a:r>
            <a:r>
              <a:rPr lang="tr-TR" dirty="0" err="1"/>
              <a:t>müminlikten</a:t>
            </a:r>
            <a:r>
              <a:rPr lang="tr-TR" dirty="0"/>
              <a:t> kastın kâmil mümin olmamaktır. Ya da hadiste edebî bir üslup olarak </a:t>
            </a:r>
            <a:r>
              <a:rPr lang="tr-TR" dirty="0" err="1"/>
              <a:t>tağlîz</a:t>
            </a:r>
            <a:r>
              <a:rPr lang="tr-TR" dirty="0"/>
              <a:t> ya da </a:t>
            </a:r>
            <a:r>
              <a:rPr lang="tr-TR" dirty="0" err="1"/>
              <a:t>mubâlağa</a:t>
            </a:r>
            <a:r>
              <a:rPr lang="tr-TR" dirty="0"/>
              <a:t> sanatı kullanılmış ve söz konusu günahların ne kadar kötü olduğu bu sayede pekiştirilmiştir. </a:t>
            </a:r>
          </a:p>
          <a:p>
            <a:r>
              <a:rPr lang="tr-TR" dirty="0"/>
              <a:t>3) Amellerin imanın cüzü olduğunu ifade eden hadisler ayrıca namazın terkinin küfür olarak ifade edilmesi vb. </a:t>
            </a:r>
          </a:p>
          <a:p>
            <a:r>
              <a:rPr lang="tr-TR" dirty="0" err="1"/>
              <a:t>Ehl</a:t>
            </a:r>
            <a:r>
              <a:rPr lang="tr-TR" dirty="0"/>
              <a:t>-i sünnet ise Kamil mümin, helal sayma vb. açılardan hadisleri tevil etmiştir. </a:t>
            </a:r>
          </a:p>
          <a:p>
            <a:endParaRPr lang="tr-TR" sz="2000" dirty="0"/>
          </a:p>
          <a:p>
            <a:pPr algn="ctr"/>
            <a:endParaRPr lang="tr-TR" sz="2400" b="1" dirty="0"/>
          </a:p>
        </p:txBody>
      </p:sp>
    </p:spTree>
    <p:extLst>
      <p:ext uri="{BB962C8B-B14F-4D97-AF65-F5344CB8AC3E}">
        <p14:creationId xmlns:p14="http://schemas.microsoft.com/office/powerpoint/2010/main" val="198624179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2279737" y="973667"/>
            <a:ext cx="7636630" cy="1193335"/>
          </a:xfrm>
        </p:spPr>
        <p:txBody>
          <a:bodyPr/>
          <a:lstStyle/>
          <a:p>
            <a:pPr algn="ctr"/>
            <a:r>
              <a:rPr lang="tr-TR" b="1" dirty="0"/>
              <a:t>İMANIN TANIMI VE MAHİYETİ</a:t>
            </a:r>
            <a:br>
              <a:rPr lang="tr-TR" b="1" dirty="0"/>
            </a:br>
            <a:endParaRPr lang="tr-TR" b="1" dirty="0">
              <a:solidFill>
                <a:srgbClr val="FF0000"/>
              </a:solidFill>
            </a:endParaRPr>
          </a:p>
        </p:txBody>
      </p:sp>
      <p:sp>
        <p:nvSpPr>
          <p:cNvPr id="3" name="İçerik Yer Tutucusu 2"/>
          <p:cNvSpPr>
            <a:spLocks noGrp="1"/>
          </p:cNvSpPr>
          <p:nvPr>
            <p:ph idx="1"/>
          </p:nvPr>
        </p:nvSpPr>
        <p:spPr>
          <a:xfrm>
            <a:off x="424070" y="2603500"/>
            <a:ext cx="11251095" cy="3600000"/>
          </a:xfrm>
        </p:spPr>
        <p:txBody>
          <a:bodyPr>
            <a:normAutofit lnSpcReduction="10000"/>
          </a:bodyPr>
          <a:lstStyle/>
          <a:p>
            <a:pPr algn="ctr"/>
            <a:r>
              <a:rPr lang="tr-TR" sz="2400" b="1" dirty="0">
                <a:solidFill>
                  <a:srgbClr val="FF0000"/>
                </a:solidFill>
              </a:rPr>
              <a:t>İMAN – İSLAM İLİŞKİSİ </a:t>
            </a:r>
            <a:endParaRPr lang="tr-TR" sz="2400" b="1" u="sng" dirty="0"/>
          </a:p>
          <a:p>
            <a:r>
              <a:rPr lang="tr-TR" dirty="0"/>
              <a:t>İman ve İslam kelimeleri sözlükte farklı anlamlara gelir.</a:t>
            </a:r>
          </a:p>
          <a:p>
            <a:r>
              <a:rPr lang="tr-TR" dirty="0"/>
              <a:t>İslam, itaat etmek, bir şeye teslim olmak ve boyun eğmek gibi anlamlara gelir.</a:t>
            </a:r>
          </a:p>
          <a:p>
            <a:r>
              <a:rPr lang="tr-TR" dirty="0"/>
              <a:t>Lafızlar farklı anlamda olsa da uygulama da ikisi de aynı anlamda kullanılmıştır. </a:t>
            </a:r>
          </a:p>
          <a:p>
            <a:r>
              <a:rPr lang="tr-TR" b="1" dirty="0">
                <a:solidFill>
                  <a:srgbClr val="FF0000"/>
                </a:solidFill>
              </a:rPr>
              <a:t>Kelimelerin Bir Kullanılması ve Mümin-Müslüman ayrımı: </a:t>
            </a:r>
          </a:p>
          <a:p>
            <a:r>
              <a:rPr lang="tr-TR" dirty="0"/>
              <a:t>İman ile İslam aynı anlamda kullanılmakta ve her mümine Müslüman ve her Müslümana da mümin denilmektedir. </a:t>
            </a:r>
          </a:p>
          <a:p>
            <a:r>
              <a:rPr lang="tr-TR" dirty="0"/>
              <a:t>(</a:t>
            </a:r>
            <a:r>
              <a:rPr lang="ar-SA" b="1" dirty="0"/>
              <a:t>وَمَنْ يَبْتَغِ غَيْرَ الْإِسْلَامِ دِينًا فَلَنْ يُقْبَلَ مِنْهُ وَهُوَ فِي الْآخِرَةِ مِنَ الْخَاسِرِينَ</a:t>
            </a:r>
            <a:r>
              <a:rPr lang="tr-TR" dirty="0"/>
              <a:t>)</a:t>
            </a:r>
            <a:r>
              <a:rPr lang="tr-TR" b="1" dirty="0"/>
              <a:t> </a:t>
            </a:r>
            <a:r>
              <a:rPr lang="tr-TR" dirty="0"/>
              <a:t> “Kim, İslâm'dan başka bir din ararsa, bilsin ki kendisinden (böyle bir din) asla kabul edilmeyecek ve o, ahirette ziyan edenlerden olacaktır.” (Al-i İmran, 3/85)</a:t>
            </a:r>
          </a:p>
          <a:p>
            <a:endParaRPr lang="tr-TR" sz="2000" dirty="0"/>
          </a:p>
          <a:p>
            <a:pPr algn="ctr"/>
            <a:endParaRPr lang="tr-TR" sz="2400" b="1" dirty="0"/>
          </a:p>
        </p:txBody>
      </p:sp>
    </p:spTree>
    <p:extLst>
      <p:ext uri="{BB962C8B-B14F-4D97-AF65-F5344CB8AC3E}">
        <p14:creationId xmlns:p14="http://schemas.microsoft.com/office/powerpoint/2010/main" val="42372738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2279737" y="973667"/>
            <a:ext cx="7636630" cy="1193335"/>
          </a:xfrm>
        </p:spPr>
        <p:txBody>
          <a:bodyPr/>
          <a:lstStyle/>
          <a:p>
            <a:pPr algn="ctr"/>
            <a:r>
              <a:rPr lang="tr-TR" b="1" dirty="0"/>
              <a:t>İMANIN TANIMI VE MAHİYETİ</a:t>
            </a:r>
            <a:br>
              <a:rPr lang="tr-TR" b="1" dirty="0"/>
            </a:br>
            <a:endParaRPr lang="tr-TR" b="1" dirty="0">
              <a:solidFill>
                <a:srgbClr val="FF0000"/>
              </a:solidFill>
            </a:endParaRPr>
          </a:p>
        </p:txBody>
      </p:sp>
      <p:sp>
        <p:nvSpPr>
          <p:cNvPr id="3" name="İçerik Yer Tutucusu 2"/>
          <p:cNvSpPr>
            <a:spLocks noGrp="1"/>
          </p:cNvSpPr>
          <p:nvPr>
            <p:ph idx="1"/>
          </p:nvPr>
        </p:nvSpPr>
        <p:spPr>
          <a:xfrm>
            <a:off x="424070" y="2603500"/>
            <a:ext cx="11251095" cy="3600000"/>
          </a:xfrm>
        </p:spPr>
        <p:txBody>
          <a:bodyPr>
            <a:normAutofit/>
          </a:bodyPr>
          <a:lstStyle/>
          <a:p>
            <a:pPr algn="ctr"/>
            <a:r>
              <a:rPr lang="tr-TR" sz="2400" b="1" u="sng" dirty="0"/>
              <a:t>I. İMAN</a:t>
            </a:r>
          </a:p>
          <a:p>
            <a:r>
              <a:rPr lang="tr-TR" sz="2000" b="1" dirty="0">
                <a:solidFill>
                  <a:srgbClr val="FF0000"/>
                </a:solidFill>
              </a:rPr>
              <a:t>İmanın Terim Anlamı</a:t>
            </a:r>
          </a:p>
          <a:p>
            <a:r>
              <a:rPr lang="tr-TR" sz="2000" dirty="0"/>
              <a:t>İman, Allah’tan getirdiği kesin olarak bilinen hususlarda peygamberi tereddütsüz olarak tasdik etmektir.”</a:t>
            </a:r>
          </a:p>
          <a:p>
            <a:r>
              <a:rPr lang="tr-TR" sz="2000" dirty="0"/>
              <a:t>İslam kelamında imanın tanımı ile ilgili farklı yaklaşımlar olmuştur.</a:t>
            </a:r>
          </a:p>
          <a:p>
            <a:endParaRPr lang="tr-TR" sz="2000" dirty="0"/>
          </a:p>
          <a:p>
            <a:pPr algn="ctr"/>
            <a:endParaRPr lang="tr-TR" sz="2400" b="1" dirty="0"/>
          </a:p>
        </p:txBody>
      </p:sp>
    </p:spTree>
    <p:extLst>
      <p:ext uri="{BB962C8B-B14F-4D97-AF65-F5344CB8AC3E}">
        <p14:creationId xmlns:p14="http://schemas.microsoft.com/office/powerpoint/2010/main" val="334483524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2279737" y="973667"/>
            <a:ext cx="7636630" cy="1193335"/>
          </a:xfrm>
        </p:spPr>
        <p:txBody>
          <a:bodyPr/>
          <a:lstStyle/>
          <a:p>
            <a:pPr algn="ctr"/>
            <a:r>
              <a:rPr lang="tr-TR" b="1" dirty="0"/>
              <a:t>İMANIN TANIMI VE MAHİYETİ</a:t>
            </a:r>
            <a:br>
              <a:rPr lang="tr-TR" b="1" dirty="0"/>
            </a:br>
            <a:endParaRPr lang="tr-TR" b="1" dirty="0">
              <a:solidFill>
                <a:srgbClr val="FF0000"/>
              </a:solidFill>
            </a:endParaRPr>
          </a:p>
        </p:txBody>
      </p:sp>
      <p:sp>
        <p:nvSpPr>
          <p:cNvPr id="3" name="İçerik Yer Tutucusu 2"/>
          <p:cNvSpPr>
            <a:spLocks noGrp="1"/>
          </p:cNvSpPr>
          <p:nvPr>
            <p:ph idx="1"/>
          </p:nvPr>
        </p:nvSpPr>
        <p:spPr>
          <a:xfrm>
            <a:off x="424070" y="2603500"/>
            <a:ext cx="11251095" cy="3600000"/>
          </a:xfrm>
        </p:spPr>
        <p:txBody>
          <a:bodyPr>
            <a:normAutofit lnSpcReduction="10000"/>
          </a:bodyPr>
          <a:lstStyle/>
          <a:p>
            <a:pPr algn="ctr"/>
            <a:r>
              <a:rPr lang="tr-TR" sz="2400" b="1" dirty="0">
                <a:solidFill>
                  <a:srgbClr val="FF0000"/>
                </a:solidFill>
              </a:rPr>
              <a:t>İMAN – İSLAM İLİŞKİSİ </a:t>
            </a:r>
            <a:endParaRPr lang="tr-TR" sz="2400" b="1" u="sng" dirty="0"/>
          </a:p>
          <a:p>
            <a:r>
              <a:rPr lang="tr-TR" b="1" dirty="0">
                <a:solidFill>
                  <a:srgbClr val="FF0000"/>
                </a:solidFill>
              </a:rPr>
              <a:t>Kelimelerin Ayrı Kullanılması ve Mümin-Müslüman ayrımı: </a:t>
            </a:r>
          </a:p>
          <a:p>
            <a:r>
              <a:rPr lang="tr-TR" dirty="0"/>
              <a:t>Kelimeler farklı anlamda kullanıldığı durumlarda söz konusudur.</a:t>
            </a:r>
          </a:p>
          <a:p>
            <a:r>
              <a:rPr lang="tr-TR" dirty="0"/>
              <a:t>(</a:t>
            </a:r>
            <a:r>
              <a:rPr lang="ar-SA" b="1" dirty="0"/>
              <a:t>قَالَتِ الْأَعْرَابُ آمَنَّا قُلْ لَمْ تُؤْمِنُوا وَلَكِنْ قُولُوا أَسْلَمْنَا وَلَمَّا يَدْخُلِ الْإِيمَانُ فِي قُلُوبِكُمْ وَإِنْ تُطِيعُوا اللَّهَ وَرَسُولَهُ لَا يَلِتْكُمْ مِنْ أَعْمَالِكُمْ شَيْئًا إِنَّ اللَّهَ غَفُورٌ رَحِيمٌ</a:t>
            </a:r>
            <a:r>
              <a:rPr lang="tr-TR" dirty="0"/>
              <a:t>) “Bedevîler "İnandık" dediler. De ki: Siz iman etmediniz, ama "Boyun eğdik" deyin. Henüz iman kalplerinize yerleşmedi. Eğer Allah'a ve elçisine itaat ederseniz, Allah işlerinizden hiçbir şeyi eksiltmez. Çünkü Allah çok bağışlayan, çok esirgeyendir.” (</a:t>
            </a:r>
            <a:r>
              <a:rPr lang="tr-TR" dirty="0" err="1"/>
              <a:t>Hucurat</a:t>
            </a:r>
            <a:r>
              <a:rPr lang="tr-TR" dirty="0"/>
              <a:t>, 49/14)</a:t>
            </a:r>
          </a:p>
          <a:p>
            <a:r>
              <a:rPr lang="tr-TR" dirty="0"/>
              <a:t>Cibril Hadisi.</a:t>
            </a:r>
          </a:p>
          <a:p>
            <a:r>
              <a:rPr lang="tr-TR" b="1" dirty="0">
                <a:solidFill>
                  <a:srgbClr val="FF0000"/>
                </a:solidFill>
              </a:rPr>
              <a:t>Sonuç: </a:t>
            </a:r>
          </a:p>
          <a:p>
            <a:r>
              <a:rPr lang="tr-TR" dirty="0"/>
              <a:t>Allah’ın dini anlamındaki ‘İslam’ın imanı da kapsayan bir kavramdır.</a:t>
            </a:r>
          </a:p>
          <a:p>
            <a:endParaRPr lang="tr-TR" sz="2000" dirty="0"/>
          </a:p>
          <a:p>
            <a:pPr algn="ctr"/>
            <a:endParaRPr lang="tr-TR" sz="2400" b="1" dirty="0"/>
          </a:p>
        </p:txBody>
      </p:sp>
    </p:spTree>
    <p:extLst>
      <p:ext uri="{BB962C8B-B14F-4D97-AF65-F5344CB8AC3E}">
        <p14:creationId xmlns:p14="http://schemas.microsoft.com/office/powerpoint/2010/main" val="313826556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2279737" y="973667"/>
            <a:ext cx="7636630" cy="1193335"/>
          </a:xfrm>
        </p:spPr>
        <p:txBody>
          <a:bodyPr/>
          <a:lstStyle/>
          <a:p>
            <a:pPr algn="ctr"/>
            <a:r>
              <a:rPr lang="tr-TR" b="1" dirty="0"/>
              <a:t>İMANIN TANIMI VE MAHİYETİ</a:t>
            </a:r>
            <a:br>
              <a:rPr lang="tr-TR" b="1" dirty="0"/>
            </a:br>
            <a:endParaRPr lang="tr-TR" b="1" dirty="0">
              <a:solidFill>
                <a:srgbClr val="FF0000"/>
              </a:solidFill>
            </a:endParaRPr>
          </a:p>
        </p:txBody>
      </p:sp>
      <p:sp>
        <p:nvSpPr>
          <p:cNvPr id="3" name="İçerik Yer Tutucusu 2"/>
          <p:cNvSpPr>
            <a:spLocks noGrp="1"/>
          </p:cNvSpPr>
          <p:nvPr>
            <p:ph idx="1"/>
          </p:nvPr>
        </p:nvSpPr>
        <p:spPr>
          <a:xfrm>
            <a:off x="424070" y="2603499"/>
            <a:ext cx="11251095" cy="3890065"/>
          </a:xfrm>
        </p:spPr>
        <p:txBody>
          <a:bodyPr>
            <a:normAutofit fontScale="92500" lnSpcReduction="10000"/>
          </a:bodyPr>
          <a:lstStyle/>
          <a:p>
            <a:pPr algn="ctr"/>
            <a:r>
              <a:rPr lang="tr-TR" sz="2400" b="1" dirty="0">
                <a:solidFill>
                  <a:srgbClr val="FF0000"/>
                </a:solidFill>
              </a:rPr>
              <a:t>İMANDA ARTMA VE EKSİLME</a:t>
            </a:r>
            <a:endParaRPr lang="tr-TR" sz="2400" b="1" u="sng" dirty="0"/>
          </a:p>
          <a:p>
            <a:r>
              <a:rPr lang="tr-TR" b="1" dirty="0">
                <a:solidFill>
                  <a:srgbClr val="FF0000"/>
                </a:solidFill>
              </a:rPr>
              <a:t>İmanda Artma ve Eksilme</a:t>
            </a:r>
          </a:p>
          <a:p>
            <a:r>
              <a:rPr lang="tr-TR" dirty="0"/>
              <a:t>Tartışma iman-amel tartışmasının bir cüzü gibidir. </a:t>
            </a:r>
          </a:p>
          <a:p>
            <a:r>
              <a:rPr lang="tr-TR" dirty="0"/>
              <a:t>Eğer amel imandan bir cüz görülmezse ve kalbin tasdiki olarak algılanırsa imanda herhangi bir artış ya da azalış beklenemez. </a:t>
            </a:r>
          </a:p>
          <a:p>
            <a:r>
              <a:rPr lang="tr-TR" dirty="0"/>
              <a:t>Ancak ameller imanın aslî bir </a:t>
            </a:r>
            <a:r>
              <a:rPr lang="tr-TR" dirty="0" err="1"/>
              <a:t>rüknu</a:t>
            </a:r>
            <a:r>
              <a:rPr lang="tr-TR" dirty="0"/>
              <a:t> olarak kabul edildiğinde amellerin artması veya azalması imanın artmasını veya azalması söz konusu olacaktır. </a:t>
            </a:r>
          </a:p>
          <a:p>
            <a:r>
              <a:rPr lang="tr-TR" b="1" dirty="0">
                <a:solidFill>
                  <a:srgbClr val="FF0000"/>
                </a:solidFill>
              </a:rPr>
              <a:t>Alimlerin Görüşleri</a:t>
            </a:r>
          </a:p>
          <a:p>
            <a:r>
              <a:rPr lang="tr-TR" dirty="0"/>
              <a:t>Ebu </a:t>
            </a:r>
            <a:r>
              <a:rPr lang="tr-TR" dirty="0" err="1"/>
              <a:t>Hanîfe</a:t>
            </a:r>
            <a:r>
              <a:rPr lang="tr-TR" dirty="0"/>
              <a:t>, takipçileri ve </a:t>
            </a:r>
            <a:r>
              <a:rPr lang="tr-TR" dirty="0" err="1"/>
              <a:t>Maturidîler</a:t>
            </a:r>
            <a:r>
              <a:rPr lang="tr-TR" dirty="0"/>
              <a:t> ve diğer bazıları imanda artma ya da eksilme olamayacağı kanaatindedirler. </a:t>
            </a:r>
          </a:p>
          <a:p>
            <a:r>
              <a:rPr lang="tr-TR" dirty="0"/>
              <a:t>Mutezile aksi görüştedirler. </a:t>
            </a:r>
            <a:endParaRPr lang="tr-TR" sz="2000" dirty="0"/>
          </a:p>
          <a:p>
            <a:pPr algn="ctr"/>
            <a:endParaRPr lang="tr-TR" sz="2400" b="1" dirty="0"/>
          </a:p>
        </p:txBody>
      </p:sp>
    </p:spTree>
    <p:extLst>
      <p:ext uri="{BB962C8B-B14F-4D97-AF65-F5344CB8AC3E}">
        <p14:creationId xmlns:p14="http://schemas.microsoft.com/office/powerpoint/2010/main" val="318220451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2279737" y="973667"/>
            <a:ext cx="7636630" cy="1193335"/>
          </a:xfrm>
        </p:spPr>
        <p:txBody>
          <a:bodyPr/>
          <a:lstStyle/>
          <a:p>
            <a:pPr algn="ctr"/>
            <a:r>
              <a:rPr lang="tr-TR" b="1" dirty="0"/>
              <a:t>İMANIN TANIMI VE MAHİYETİ</a:t>
            </a:r>
            <a:br>
              <a:rPr lang="tr-TR" b="1" dirty="0"/>
            </a:br>
            <a:endParaRPr lang="tr-TR" b="1" dirty="0">
              <a:solidFill>
                <a:srgbClr val="FF0000"/>
              </a:solidFill>
            </a:endParaRPr>
          </a:p>
        </p:txBody>
      </p:sp>
      <p:sp>
        <p:nvSpPr>
          <p:cNvPr id="3" name="İçerik Yer Tutucusu 2"/>
          <p:cNvSpPr>
            <a:spLocks noGrp="1"/>
          </p:cNvSpPr>
          <p:nvPr>
            <p:ph idx="1"/>
          </p:nvPr>
        </p:nvSpPr>
        <p:spPr>
          <a:xfrm>
            <a:off x="424070" y="2603499"/>
            <a:ext cx="11251095" cy="4088849"/>
          </a:xfrm>
        </p:spPr>
        <p:txBody>
          <a:bodyPr>
            <a:normAutofit lnSpcReduction="10000"/>
          </a:bodyPr>
          <a:lstStyle/>
          <a:p>
            <a:pPr algn="ctr"/>
            <a:r>
              <a:rPr lang="tr-TR" sz="2400" b="1" dirty="0">
                <a:solidFill>
                  <a:srgbClr val="FF0000"/>
                </a:solidFill>
              </a:rPr>
              <a:t>İMANDA ARTMA VE EKSİLME</a:t>
            </a:r>
            <a:endParaRPr lang="tr-TR" sz="2400" b="1" u="sng" dirty="0"/>
          </a:p>
          <a:p>
            <a:r>
              <a:rPr lang="tr-TR" b="1" dirty="0">
                <a:solidFill>
                  <a:srgbClr val="FF0000"/>
                </a:solidFill>
              </a:rPr>
              <a:t>Deliller  </a:t>
            </a:r>
          </a:p>
          <a:p>
            <a:r>
              <a:rPr lang="tr-TR" dirty="0"/>
              <a:t>(</a:t>
            </a:r>
            <a:r>
              <a:rPr lang="ar-SA" b="1" dirty="0"/>
              <a:t>وَإِذَا مَا أُنْزِلَتْ سُورَةٌ فَمِنْهُمْ مَنْ يَقُولُ أَيُّكُمْ زَادَتْهُ هَذِهِ إِيمَانًا فَأَمَّا الَّذِينَ آمَنُوا فَزَادَتْهُمْ إِيمَانًا</a:t>
            </a:r>
            <a:r>
              <a:rPr lang="tr-TR" dirty="0"/>
              <a:t>) “Herhangi bir </a:t>
            </a:r>
            <a:r>
              <a:rPr lang="tr-TR" dirty="0" err="1"/>
              <a:t>sûre</a:t>
            </a:r>
            <a:r>
              <a:rPr lang="tr-TR" dirty="0"/>
              <a:t> indirildiği zaman onlardan bir kısmı der ki: "Bu sizin hanginizin imanını artırdı?" İman edenlere gelince (bu </a:t>
            </a:r>
            <a:r>
              <a:rPr lang="tr-TR" dirty="0" err="1"/>
              <a:t>sûre</a:t>
            </a:r>
            <a:r>
              <a:rPr lang="tr-TR" dirty="0"/>
              <a:t>) onların imanlarını artırır” (</a:t>
            </a:r>
            <a:r>
              <a:rPr lang="tr-TR" dirty="0" err="1"/>
              <a:t>Tevbe</a:t>
            </a:r>
            <a:r>
              <a:rPr lang="tr-TR" dirty="0"/>
              <a:t>, 9/124)</a:t>
            </a:r>
          </a:p>
          <a:p>
            <a:r>
              <a:rPr lang="tr-TR" dirty="0"/>
              <a:t>(</a:t>
            </a:r>
            <a:r>
              <a:rPr lang="ar-SA" b="1" dirty="0"/>
              <a:t>إِنَّمَا الْمُؤْمِنُونَ الَّذِينَ إِذَا ذُكِرَ اللَّهُ وَجِلَتْ قُلُوبُهُمْ وَإِذَا تُلِيَتْ عَلَيْهِمْ آيَاتُهُ زَادَتْهُمْ إِيمَانًا وَعَلَى رَبِّهِمْ يَتَوَكَّلُونَ</a:t>
            </a:r>
            <a:r>
              <a:rPr lang="tr-TR" dirty="0"/>
              <a:t>) “Müminler ancak, Allah anıldığı zaman yürekleri titreyen, kendilerine Allah'ın </a:t>
            </a:r>
            <a:r>
              <a:rPr lang="tr-TR" dirty="0" err="1"/>
              <a:t>âyetleri</a:t>
            </a:r>
            <a:r>
              <a:rPr lang="tr-TR" dirty="0"/>
              <a:t> okunduğunda imanlarını artıran ve yalnız Rablerine dayanıp güvenen kimselerdir.” (</a:t>
            </a:r>
            <a:r>
              <a:rPr lang="tr-TR" dirty="0" err="1"/>
              <a:t>Enfal</a:t>
            </a:r>
            <a:r>
              <a:rPr lang="tr-TR" dirty="0"/>
              <a:t>, 8/2)</a:t>
            </a:r>
          </a:p>
          <a:p>
            <a:r>
              <a:rPr lang="tr-TR" dirty="0"/>
              <a:t>İmanda artma ve eksilmenin olabilirliğini kabul edenler bu </a:t>
            </a:r>
            <a:r>
              <a:rPr lang="tr-TR" dirty="0" err="1"/>
              <a:t>âyetlerin</a:t>
            </a:r>
            <a:r>
              <a:rPr lang="tr-TR" dirty="0"/>
              <a:t> </a:t>
            </a:r>
            <a:r>
              <a:rPr lang="tr-TR" dirty="0" err="1"/>
              <a:t>zâhirî</a:t>
            </a:r>
            <a:r>
              <a:rPr lang="tr-TR" dirty="0"/>
              <a:t> anlamlarını görüşlerine delil olarak kullanmışlardır. </a:t>
            </a:r>
          </a:p>
          <a:p>
            <a:r>
              <a:rPr lang="tr-TR" dirty="0"/>
              <a:t>İmanda artma ve eksilmenin olabilirliğini kabul etmeyenler ise söz konusu ayetlerdeki artışı kuvvet olarak algılamışlardır. </a:t>
            </a:r>
          </a:p>
          <a:p>
            <a:pPr algn="ctr"/>
            <a:endParaRPr lang="tr-TR" sz="2400" b="1" dirty="0"/>
          </a:p>
        </p:txBody>
      </p:sp>
    </p:spTree>
    <p:extLst>
      <p:ext uri="{BB962C8B-B14F-4D97-AF65-F5344CB8AC3E}">
        <p14:creationId xmlns:p14="http://schemas.microsoft.com/office/powerpoint/2010/main" val="389930751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2279737" y="973667"/>
            <a:ext cx="7636630" cy="1193335"/>
          </a:xfrm>
        </p:spPr>
        <p:txBody>
          <a:bodyPr/>
          <a:lstStyle/>
          <a:p>
            <a:pPr algn="ctr"/>
            <a:r>
              <a:rPr lang="tr-TR" b="1" dirty="0"/>
              <a:t>İMANIN TANIMI VE MAHİYETİ</a:t>
            </a:r>
            <a:br>
              <a:rPr lang="tr-TR" b="1" dirty="0"/>
            </a:br>
            <a:endParaRPr lang="tr-TR" b="1" dirty="0">
              <a:solidFill>
                <a:srgbClr val="FF0000"/>
              </a:solidFill>
            </a:endParaRPr>
          </a:p>
        </p:txBody>
      </p:sp>
      <p:sp>
        <p:nvSpPr>
          <p:cNvPr id="3" name="İçerik Yer Tutucusu 2"/>
          <p:cNvSpPr>
            <a:spLocks noGrp="1"/>
          </p:cNvSpPr>
          <p:nvPr>
            <p:ph idx="1"/>
          </p:nvPr>
        </p:nvSpPr>
        <p:spPr>
          <a:xfrm>
            <a:off x="424070" y="2603499"/>
            <a:ext cx="11251095" cy="4088849"/>
          </a:xfrm>
        </p:spPr>
        <p:txBody>
          <a:bodyPr>
            <a:normAutofit/>
          </a:bodyPr>
          <a:lstStyle/>
          <a:p>
            <a:pPr algn="ctr"/>
            <a:r>
              <a:rPr lang="tr-TR" sz="2400" b="1" dirty="0">
                <a:solidFill>
                  <a:srgbClr val="FF0000"/>
                </a:solidFill>
              </a:rPr>
              <a:t>İCMALİ İMAN – TAFSİLİ İMAN</a:t>
            </a:r>
            <a:endParaRPr lang="tr-TR" sz="2400" b="1" u="sng" dirty="0"/>
          </a:p>
          <a:p>
            <a:r>
              <a:rPr lang="tr-TR" b="1" dirty="0">
                <a:solidFill>
                  <a:srgbClr val="FF0000"/>
                </a:solidFill>
              </a:rPr>
              <a:t>İcmali İman  </a:t>
            </a:r>
          </a:p>
          <a:p>
            <a:r>
              <a:rPr lang="tr-TR" dirty="0"/>
              <a:t> Allah’tan başka ilah olmadığına ve Hz. Muhammed’in Allah’ın elçisi olup getirdiği her şeyin hak olduğunu inanmaktır. </a:t>
            </a:r>
          </a:p>
          <a:p>
            <a:r>
              <a:rPr lang="tr-TR" dirty="0"/>
              <a:t>Kelime-i </a:t>
            </a:r>
            <a:r>
              <a:rPr lang="tr-TR" dirty="0" err="1"/>
              <a:t>tevhid</a:t>
            </a:r>
            <a:r>
              <a:rPr lang="tr-TR" dirty="0"/>
              <a:t> ve kelime-i şehadetle özdeşleşmiştir. </a:t>
            </a:r>
          </a:p>
          <a:p>
            <a:r>
              <a:rPr lang="tr-TR" b="1" dirty="0">
                <a:solidFill>
                  <a:srgbClr val="FF0000"/>
                </a:solidFill>
              </a:rPr>
              <a:t>Tafsili İman</a:t>
            </a:r>
          </a:p>
          <a:p>
            <a:r>
              <a:rPr lang="tr-TR" dirty="0"/>
              <a:t>İnanılması gereken şeylerin hepsine tek tek ve detaylıca inanmaya denir.</a:t>
            </a:r>
          </a:p>
          <a:p>
            <a:pPr algn="ctr"/>
            <a:endParaRPr lang="tr-TR" sz="2400" b="1" dirty="0"/>
          </a:p>
        </p:txBody>
      </p:sp>
    </p:spTree>
    <p:extLst>
      <p:ext uri="{BB962C8B-B14F-4D97-AF65-F5344CB8AC3E}">
        <p14:creationId xmlns:p14="http://schemas.microsoft.com/office/powerpoint/2010/main" val="218690157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2279737" y="973667"/>
            <a:ext cx="7636630" cy="1193335"/>
          </a:xfrm>
        </p:spPr>
        <p:txBody>
          <a:bodyPr/>
          <a:lstStyle/>
          <a:p>
            <a:pPr algn="ctr"/>
            <a:r>
              <a:rPr lang="tr-TR" b="1" dirty="0"/>
              <a:t>İMANIN TANIMI VE MAHİYETİ</a:t>
            </a:r>
            <a:br>
              <a:rPr lang="tr-TR" b="1" dirty="0"/>
            </a:br>
            <a:endParaRPr lang="tr-TR" b="1" dirty="0">
              <a:solidFill>
                <a:srgbClr val="FF0000"/>
              </a:solidFill>
            </a:endParaRPr>
          </a:p>
        </p:txBody>
      </p:sp>
      <p:sp>
        <p:nvSpPr>
          <p:cNvPr id="3" name="İçerik Yer Tutucusu 2"/>
          <p:cNvSpPr>
            <a:spLocks noGrp="1"/>
          </p:cNvSpPr>
          <p:nvPr>
            <p:ph idx="1"/>
          </p:nvPr>
        </p:nvSpPr>
        <p:spPr>
          <a:xfrm>
            <a:off x="424070" y="2603499"/>
            <a:ext cx="11251095" cy="4088849"/>
          </a:xfrm>
        </p:spPr>
        <p:txBody>
          <a:bodyPr>
            <a:normAutofit lnSpcReduction="10000"/>
          </a:bodyPr>
          <a:lstStyle/>
          <a:p>
            <a:pPr algn="ctr"/>
            <a:r>
              <a:rPr lang="tr-TR" sz="2400" b="1" dirty="0">
                <a:solidFill>
                  <a:srgbClr val="FF0000"/>
                </a:solidFill>
              </a:rPr>
              <a:t>TAKLİDİ VE TAHKİKİ İMAN</a:t>
            </a:r>
            <a:endParaRPr lang="tr-TR" sz="2400" b="1" u="sng" dirty="0"/>
          </a:p>
          <a:p>
            <a:r>
              <a:rPr lang="tr-TR" b="1" dirty="0">
                <a:solidFill>
                  <a:srgbClr val="FF0000"/>
                </a:solidFill>
              </a:rPr>
              <a:t>1) Taklidi İman </a:t>
            </a:r>
          </a:p>
          <a:p>
            <a:r>
              <a:rPr lang="tr-TR" b="1" dirty="0" err="1">
                <a:solidFill>
                  <a:srgbClr val="FF0000"/>
                </a:solidFill>
              </a:rPr>
              <a:t>Taklid</a:t>
            </a:r>
            <a:r>
              <a:rPr lang="tr-TR" b="1" dirty="0">
                <a:solidFill>
                  <a:srgbClr val="FF0000"/>
                </a:solidFill>
              </a:rPr>
              <a:t>:</a:t>
            </a:r>
            <a:r>
              <a:rPr lang="tr-TR" dirty="0"/>
              <a:t> Başkalarına ait söz ve fiillerin doğruluk ya da gerçekliklerini düşünüp sorgulamadan ve herhangi bir dayanak aramadan peşinden gitmek ve onları rehber kabul etmektir.</a:t>
            </a:r>
          </a:p>
          <a:p>
            <a:r>
              <a:rPr lang="tr-TR" b="1" dirty="0">
                <a:solidFill>
                  <a:srgbClr val="FF0000"/>
                </a:solidFill>
              </a:rPr>
              <a:t>Taklidî İman</a:t>
            </a:r>
            <a:r>
              <a:rPr lang="tr-TR" dirty="0">
                <a:solidFill>
                  <a:srgbClr val="FF0000"/>
                </a:solidFill>
              </a:rPr>
              <a:t>; </a:t>
            </a:r>
            <a:r>
              <a:rPr lang="tr-TR" dirty="0"/>
              <a:t>kesin bilgi ve delillere dayanmaksızın, çevrenin telkini ile içinde doğup büyüdüğü toplumun inançlarına herhangi bir sorgulama yapmaksızın inanmaktır</a:t>
            </a:r>
          </a:p>
          <a:p>
            <a:r>
              <a:rPr lang="tr-TR" b="1" dirty="0">
                <a:solidFill>
                  <a:srgbClr val="FF0000"/>
                </a:solidFill>
              </a:rPr>
              <a:t>Istılahta</a:t>
            </a:r>
            <a:r>
              <a:rPr lang="tr-TR" dirty="0">
                <a:solidFill>
                  <a:srgbClr val="FF0000"/>
                </a:solidFill>
              </a:rPr>
              <a:t>:</a:t>
            </a:r>
            <a:r>
              <a:rPr lang="tr-TR" dirty="0"/>
              <a:t> Allah’ın ve Hz. Peygamber’in dışında birisine tabi olmaktır.</a:t>
            </a:r>
          </a:p>
          <a:p>
            <a:r>
              <a:rPr lang="tr-TR" dirty="0" err="1"/>
              <a:t>Taklid</a:t>
            </a:r>
            <a:r>
              <a:rPr lang="tr-TR" dirty="0"/>
              <a:t> dogmatik davranma zafiyeti olarak ifade edilebilir. Bu anlayış, tahkikin zıddıdır. Başkasını </a:t>
            </a:r>
            <a:r>
              <a:rPr lang="tr-TR" dirty="0" err="1"/>
              <a:t>taklid</a:t>
            </a:r>
            <a:r>
              <a:rPr lang="tr-TR" dirty="0"/>
              <a:t> eden kimseye ise “</a:t>
            </a:r>
            <a:r>
              <a:rPr lang="tr-TR" dirty="0" err="1"/>
              <a:t>mukallid</a:t>
            </a:r>
            <a:r>
              <a:rPr lang="tr-TR" dirty="0"/>
              <a:t>” denir</a:t>
            </a:r>
          </a:p>
          <a:p>
            <a:r>
              <a:rPr lang="tr-TR" b="1" dirty="0">
                <a:solidFill>
                  <a:srgbClr val="FF0000"/>
                </a:solidFill>
              </a:rPr>
              <a:t>Taklidi İmanın Hükmü</a:t>
            </a:r>
            <a:r>
              <a:rPr lang="tr-TR" b="1" dirty="0"/>
              <a:t>:</a:t>
            </a:r>
            <a:r>
              <a:rPr lang="tr-TR" dirty="0"/>
              <a:t> Mutezile Taklidi imanı geçerli saymamıştır. </a:t>
            </a:r>
            <a:r>
              <a:rPr lang="tr-TR" dirty="0" err="1"/>
              <a:t>Ehl</a:t>
            </a:r>
            <a:r>
              <a:rPr lang="tr-TR" dirty="0"/>
              <a:t>-i </a:t>
            </a:r>
            <a:r>
              <a:rPr lang="tr-TR" dirty="0" err="1"/>
              <a:t>Sünnet’in</a:t>
            </a:r>
            <a:r>
              <a:rPr lang="tr-TR" dirty="0"/>
              <a:t> çoğunluğu ise geçerli kabul edilse de bu tür imana sahip olan kişi, iman gibi en temel dini gerekliliği akli deliller ile güçlendirmediğinden dolayı sorumludur.</a:t>
            </a:r>
          </a:p>
          <a:p>
            <a:pPr algn="ctr"/>
            <a:endParaRPr lang="tr-TR" sz="2400" b="1" dirty="0"/>
          </a:p>
        </p:txBody>
      </p:sp>
    </p:spTree>
    <p:extLst>
      <p:ext uri="{BB962C8B-B14F-4D97-AF65-F5344CB8AC3E}">
        <p14:creationId xmlns:p14="http://schemas.microsoft.com/office/powerpoint/2010/main" val="5490666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2279737" y="973667"/>
            <a:ext cx="7636630" cy="1193335"/>
          </a:xfrm>
        </p:spPr>
        <p:txBody>
          <a:bodyPr/>
          <a:lstStyle/>
          <a:p>
            <a:pPr algn="ctr"/>
            <a:r>
              <a:rPr lang="tr-TR" b="1" dirty="0"/>
              <a:t>İMANIN TANIMI VE MAHİYETİ</a:t>
            </a:r>
            <a:br>
              <a:rPr lang="tr-TR" b="1" dirty="0"/>
            </a:br>
            <a:endParaRPr lang="tr-TR" b="1" dirty="0">
              <a:solidFill>
                <a:srgbClr val="FF0000"/>
              </a:solidFill>
            </a:endParaRPr>
          </a:p>
        </p:txBody>
      </p:sp>
      <p:sp>
        <p:nvSpPr>
          <p:cNvPr id="3" name="İçerik Yer Tutucusu 2"/>
          <p:cNvSpPr>
            <a:spLocks noGrp="1"/>
          </p:cNvSpPr>
          <p:nvPr>
            <p:ph idx="1"/>
          </p:nvPr>
        </p:nvSpPr>
        <p:spPr>
          <a:xfrm>
            <a:off x="424070" y="2603499"/>
            <a:ext cx="11251095" cy="4088849"/>
          </a:xfrm>
        </p:spPr>
        <p:txBody>
          <a:bodyPr>
            <a:normAutofit/>
          </a:bodyPr>
          <a:lstStyle/>
          <a:p>
            <a:pPr algn="ctr"/>
            <a:r>
              <a:rPr lang="tr-TR" sz="2400" b="1" dirty="0">
                <a:solidFill>
                  <a:srgbClr val="FF0000"/>
                </a:solidFill>
              </a:rPr>
              <a:t>TAKLİDİ VE TAHKİKİ İMAN</a:t>
            </a:r>
            <a:endParaRPr lang="tr-TR" sz="2400" b="1" u="sng" dirty="0"/>
          </a:p>
          <a:p>
            <a:r>
              <a:rPr lang="tr-TR" b="1" dirty="0">
                <a:solidFill>
                  <a:srgbClr val="FF0000"/>
                </a:solidFill>
              </a:rPr>
              <a:t>2) İstidlali / Tahkiki İman</a:t>
            </a:r>
          </a:p>
          <a:p>
            <a:r>
              <a:rPr lang="tr-TR" b="1" dirty="0">
                <a:solidFill>
                  <a:srgbClr val="FF0000"/>
                </a:solidFill>
              </a:rPr>
              <a:t>Kelime Anlamı</a:t>
            </a:r>
            <a:r>
              <a:rPr lang="tr-TR" dirty="0">
                <a:solidFill>
                  <a:srgbClr val="FF0000"/>
                </a:solidFill>
              </a:rPr>
              <a:t>: </a:t>
            </a:r>
            <a:r>
              <a:rPr lang="tr-TR" dirty="0"/>
              <a:t>“</a:t>
            </a:r>
            <a:r>
              <a:rPr lang="tr-TR" dirty="0" err="1"/>
              <a:t>Hakk</a:t>
            </a:r>
            <a:r>
              <a:rPr lang="tr-TR" dirty="0"/>
              <a:t>” kökünden türetilmiştir. Hak kelimesi sözlükte çeşitli fiil kalıplarında; vacip ve gerekli olmak, uygun ve uyumlu olmak, zorunlu olmak, doğru olmak.</a:t>
            </a:r>
          </a:p>
          <a:p>
            <a:r>
              <a:rPr lang="tr-TR" b="1" dirty="0">
                <a:solidFill>
                  <a:srgbClr val="FF0000"/>
                </a:solidFill>
              </a:rPr>
              <a:t>Istılahta:</a:t>
            </a:r>
            <a:r>
              <a:rPr lang="tr-TR" dirty="0">
                <a:solidFill>
                  <a:srgbClr val="FF0000"/>
                </a:solidFill>
              </a:rPr>
              <a:t> </a:t>
            </a:r>
            <a:r>
              <a:rPr lang="tr-TR" dirty="0"/>
              <a:t>Akıl yürütme yeteneği elde etmiş insanın daha önce öğrendiği dini gerekçeleri akıl süzgecinden geçirip onların doğruluğuna inanmasına denir.</a:t>
            </a:r>
          </a:p>
          <a:p>
            <a:r>
              <a:rPr lang="tr-TR" b="1" dirty="0">
                <a:solidFill>
                  <a:srgbClr val="FF0000"/>
                </a:solidFill>
              </a:rPr>
              <a:t>Tahkiki İman:</a:t>
            </a:r>
            <a:r>
              <a:rPr lang="tr-TR" dirty="0">
                <a:solidFill>
                  <a:srgbClr val="FF0000"/>
                </a:solidFill>
              </a:rPr>
              <a:t> </a:t>
            </a:r>
            <a:r>
              <a:rPr lang="tr-TR" dirty="0"/>
              <a:t>Kesin delillere, bilgiye ve araştırmaya dayalı imana ise </a:t>
            </a:r>
            <a:r>
              <a:rPr lang="tr-TR" dirty="0" err="1"/>
              <a:t>tahkikî</a:t>
            </a:r>
            <a:r>
              <a:rPr lang="tr-TR" dirty="0"/>
              <a:t> iman denir. İmanda esas olan budur</a:t>
            </a:r>
          </a:p>
          <a:p>
            <a:r>
              <a:rPr lang="tr-TR" b="1" dirty="0">
                <a:solidFill>
                  <a:srgbClr val="FF0000"/>
                </a:solidFill>
              </a:rPr>
              <a:t>Tahkiki İman</a:t>
            </a:r>
            <a:r>
              <a:rPr lang="tr-TR" dirty="0"/>
              <a:t>: İmanın </a:t>
            </a:r>
            <a:r>
              <a:rPr lang="tr-TR" dirty="0" err="1"/>
              <a:t>yakîn</a:t>
            </a:r>
            <a:r>
              <a:rPr lang="tr-TR" dirty="0"/>
              <a:t> hale gelmesidir.</a:t>
            </a:r>
          </a:p>
          <a:p>
            <a:r>
              <a:rPr lang="tr-TR" b="1" dirty="0" err="1">
                <a:solidFill>
                  <a:srgbClr val="FF0000"/>
                </a:solidFill>
              </a:rPr>
              <a:t>İlme’l-yakin</a:t>
            </a:r>
            <a:r>
              <a:rPr lang="tr-TR" b="1" dirty="0">
                <a:solidFill>
                  <a:srgbClr val="FF0000"/>
                </a:solidFill>
              </a:rPr>
              <a:t>, </a:t>
            </a:r>
            <a:r>
              <a:rPr lang="tr-TR" b="1" dirty="0" err="1">
                <a:solidFill>
                  <a:srgbClr val="FF0000"/>
                </a:solidFill>
              </a:rPr>
              <a:t>ayne’l-yakin</a:t>
            </a:r>
            <a:r>
              <a:rPr lang="tr-TR" b="1" dirty="0">
                <a:solidFill>
                  <a:srgbClr val="FF0000"/>
                </a:solidFill>
              </a:rPr>
              <a:t>, </a:t>
            </a:r>
            <a:r>
              <a:rPr lang="tr-TR" b="1" dirty="0" err="1">
                <a:solidFill>
                  <a:srgbClr val="FF0000"/>
                </a:solidFill>
              </a:rPr>
              <a:t>hakka’l-yakin</a:t>
            </a:r>
            <a:r>
              <a:rPr lang="tr-TR" dirty="0"/>
              <a:t>: Ateşin yakıcılığını haberle bilmek, görmek ve bizzat tecrübe etmek.</a:t>
            </a:r>
          </a:p>
          <a:p>
            <a:endParaRPr lang="tr-TR" dirty="0"/>
          </a:p>
          <a:p>
            <a:pPr algn="ctr"/>
            <a:endParaRPr lang="tr-TR" sz="2400" b="1" dirty="0"/>
          </a:p>
        </p:txBody>
      </p:sp>
    </p:spTree>
    <p:extLst>
      <p:ext uri="{BB962C8B-B14F-4D97-AF65-F5344CB8AC3E}">
        <p14:creationId xmlns:p14="http://schemas.microsoft.com/office/powerpoint/2010/main" val="331005841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2279737" y="973667"/>
            <a:ext cx="7636630" cy="1193335"/>
          </a:xfrm>
        </p:spPr>
        <p:txBody>
          <a:bodyPr/>
          <a:lstStyle/>
          <a:p>
            <a:pPr algn="ctr"/>
            <a:r>
              <a:rPr lang="tr-TR" b="1" dirty="0"/>
              <a:t>İMANIN TANIMI VE MAHİYETİ</a:t>
            </a:r>
            <a:br>
              <a:rPr lang="tr-TR" b="1" dirty="0"/>
            </a:br>
            <a:endParaRPr lang="tr-TR" b="1" dirty="0">
              <a:solidFill>
                <a:srgbClr val="FF0000"/>
              </a:solidFill>
            </a:endParaRPr>
          </a:p>
        </p:txBody>
      </p:sp>
      <p:sp>
        <p:nvSpPr>
          <p:cNvPr id="3" name="İçerik Yer Tutucusu 2"/>
          <p:cNvSpPr>
            <a:spLocks noGrp="1"/>
          </p:cNvSpPr>
          <p:nvPr>
            <p:ph idx="1"/>
          </p:nvPr>
        </p:nvSpPr>
        <p:spPr>
          <a:xfrm>
            <a:off x="424070" y="2603499"/>
            <a:ext cx="11251095" cy="4088849"/>
          </a:xfrm>
        </p:spPr>
        <p:txBody>
          <a:bodyPr>
            <a:normAutofit/>
          </a:bodyPr>
          <a:lstStyle/>
          <a:p>
            <a:pPr algn="ctr"/>
            <a:r>
              <a:rPr lang="tr-TR" sz="2400" b="1" dirty="0">
                <a:solidFill>
                  <a:srgbClr val="FF0000"/>
                </a:solidFill>
              </a:rPr>
              <a:t>İMANIN SAHİH OLABİLMESİNİN ŞARTLARI</a:t>
            </a:r>
            <a:endParaRPr lang="tr-TR" sz="2400" b="1" u="sng" dirty="0"/>
          </a:p>
          <a:p>
            <a:r>
              <a:rPr lang="tr-TR" dirty="0"/>
              <a:t>1) Hür irade</a:t>
            </a:r>
          </a:p>
          <a:p>
            <a:r>
              <a:rPr lang="tr-TR" dirty="0"/>
              <a:t>2) Ümitsizlik halinde olmamalıdır.</a:t>
            </a:r>
          </a:p>
          <a:p>
            <a:r>
              <a:rPr lang="tr-TR" dirty="0"/>
              <a:t>3) Şüphe ve tereddüt olmamalıdır</a:t>
            </a:r>
          </a:p>
          <a:p>
            <a:r>
              <a:rPr lang="tr-TR" dirty="0"/>
              <a:t>4) İnkar anlamına gelen tutum ve davranışlardan uzak olunmalı.</a:t>
            </a:r>
          </a:p>
          <a:p>
            <a:r>
              <a:rPr lang="tr-TR" dirty="0"/>
              <a:t>5) İman esaslarının tamamına inanılmalı.</a:t>
            </a:r>
          </a:p>
        </p:txBody>
      </p:sp>
    </p:spTree>
    <p:extLst>
      <p:ext uri="{BB962C8B-B14F-4D97-AF65-F5344CB8AC3E}">
        <p14:creationId xmlns:p14="http://schemas.microsoft.com/office/powerpoint/2010/main" val="288083127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2279737" y="973667"/>
            <a:ext cx="7636630" cy="1193335"/>
          </a:xfrm>
        </p:spPr>
        <p:txBody>
          <a:bodyPr/>
          <a:lstStyle/>
          <a:p>
            <a:pPr algn="ctr"/>
            <a:r>
              <a:rPr lang="tr-TR" b="1" dirty="0"/>
              <a:t>İMANIN TANIMI VE MAHİYETİ</a:t>
            </a:r>
            <a:br>
              <a:rPr lang="tr-TR" b="1" dirty="0"/>
            </a:br>
            <a:endParaRPr lang="tr-TR" b="1" dirty="0">
              <a:solidFill>
                <a:srgbClr val="FF0000"/>
              </a:solidFill>
            </a:endParaRPr>
          </a:p>
        </p:txBody>
      </p:sp>
      <p:sp>
        <p:nvSpPr>
          <p:cNvPr id="3" name="İçerik Yer Tutucusu 2"/>
          <p:cNvSpPr>
            <a:spLocks noGrp="1"/>
          </p:cNvSpPr>
          <p:nvPr>
            <p:ph idx="1"/>
          </p:nvPr>
        </p:nvSpPr>
        <p:spPr>
          <a:xfrm>
            <a:off x="424070" y="2603499"/>
            <a:ext cx="11251095" cy="4088849"/>
          </a:xfrm>
        </p:spPr>
        <p:txBody>
          <a:bodyPr>
            <a:normAutofit fontScale="85000" lnSpcReduction="20000"/>
          </a:bodyPr>
          <a:lstStyle/>
          <a:p>
            <a:pPr algn="ctr"/>
            <a:r>
              <a:rPr lang="tr-TR" sz="2400" b="1" dirty="0">
                <a:solidFill>
                  <a:srgbClr val="FF0000"/>
                </a:solidFill>
              </a:rPr>
              <a:t>KÜFÜR VE ŞİRK</a:t>
            </a:r>
            <a:endParaRPr lang="tr-TR" sz="2400" b="1" u="sng" dirty="0"/>
          </a:p>
          <a:p>
            <a:r>
              <a:rPr lang="tr-TR" b="1" dirty="0">
                <a:solidFill>
                  <a:srgbClr val="FF0000"/>
                </a:solidFill>
              </a:rPr>
              <a:t>Küfrün ve Şirkin Sözlük ve Terim Anlamları</a:t>
            </a:r>
          </a:p>
          <a:p>
            <a:r>
              <a:rPr lang="tr-TR" b="1" dirty="0">
                <a:solidFill>
                  <a:srgbClr val="FF0000"/>
                </a:solidFill>
              </a:rPr>
              <a:t>Küfür</a:t>
            </a:r>
          </a:p>
          <a:p>
            <a:r>
              <a:rPr lang="tr-TR" dirty="0"/>
              <a:t>Sözlük Anlamı: Örtmek, gizlemek.</a:t>
            </a:r>
          </a:p>
          <a:p>
            <a:r>
              <a:rPr lang="tr-TR" dirty="0"/>
              <a:t>Istılahta: Hz. Peygamber’i ve Allah’tan getirdiği kesinlikle sabit olan dinî esaslardan birini veya birkaçını inkâr etmek demektir.</a:t>
            </a:r>
          </a:p>
          <a:p>
            <a:r>
              <a:rPr lang="tr-TR" b="1" dirty="0">
                <a:solidFill>
                  <a:srgbClr val="FF0000"/>
                </a:solidFill>
              </a:rPr>
              <a:t>Şirk</a:t>
            </a:r>
          </a:p>
          <a:p>
            <a:r>
              <a:rPr lang="tr-TR" dirty="0"/>
              <a:t>Sözlük Anlamı: Ortak, ortaklık ve ortak kabul etmek’ anlamlarına</a:t>
            </a:r>
          </a:p>
          <a:p>
            <a:r>
              <a:rPr lang="tr-TR" dirty="0"/>
              <a:t>Istılahta: Allah’a isim, sıfat ve fiillerinde, eşinin, denginin ve ortağının bulunduğunu kabul etmek demektir. </a:t>
            </a:r>
          </a:p>
          <a:p>
            <a:r>
              <a:rPr lang="tr-TR" dirty="0"/>
              <a:t>Müşrik: Allah’ın varlığını kabul ettiği halde onun isim ve sıfatlarını başka varlıklara vermekte, </a:t>
            </a:r>
            <a:r>
              <a:rPr lang="tr-TR" dirty="0" err="1"/>
              <a:t>uluhiyyetinde</a:t>
            </a:r>
            <a:r>
              <a:rPr lang="tr-TR" dirty="0"/>
              <a:t> ortaklar edinmektedir.</a:t>
            </a:r>
          </a:p>
          <a:p>
            <a:r>
              <a:rPr lang="tr-TR" b="1" dirty="0">
                <a:solidFill>
                  <a:srgbClr val="FF0000"/>
                </a:solidFill>
              </a:rPr>
              <a:t>Şirk ve Küfür Ayrımı</a:t>
            </a:r>
          </a:p>
          <a:p>
            <a:r>
              <a:rPr lang="tr-TR" dirty="0"/>
              <a:t>Aynı şerler olup küfür daha umum bir ifadedir.</a:t>
            </a:r>
          </a:p>
        </p:txBody>
      </p:sp>
    </p:spTree>
    <p:extLst>
      <p:ext uri="{BB962C8B-B14F-4D97-AF65-F5344CB8AC3E}">
        <p14:creationId xmlns:p14="http://schemas.microsoft.com/office/powerpoint/2010/main" val="408355557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2279737" y="973667"/>
            <a:ext cx="7636630" cy="1193335"/>
          </a:xfrm>
        </p:spPr>
        <p:txBody>
          <a:bodyPr/>
          <a:lstStyle/>
          <a:p>
            <a:pPr algn="ctr"/>
            <a:r>
              <a:rPr lang="tr-TR" b="1" dirty="0"/>
              <a:t>İMANIN TANIMI VE MAHİYETİ</a:t>
            </a:r>
            <a:br>
              <a:rPr lang="tr-TR" b="1" dirty="0"/>
            </a:br>
            <a:endParaRPr lang="tr-TR" b="1" dirty="0">
              <a:solidFill>
                <a:srgbClr val="FF0000"/>
              </a:solidFill>
            </a:endParaRPr>
          </a:p>
        </p:txBody>
      </p:sp>
      <p:sp>
        <p:nvSpPr>
          <p:cNvPr id="3" name="İçerik Yer Tutucusu 2"/>
          <p:cNvSpPr>
            <a:spLocks noGrp="1"/>
          </p:cNvSpPr>
          <p:nvPr>
            <p:ph idx="1"/>
          </p:nvPr>
        </p:nvSpPr>
        <p:spPr>
          <a:xfrm>
            <a:off x="424070" y="2603499"/>
            <a:ext cx="11251095" cy="4088849"/>
          </a:xfrm>
        </p:spPr>
        <p:txBody>
          <a:bodyPr>
            <a:normAutofit fontScale="92500" lnSpcReduction="20000"/>
          </a:bodyPr>
          <a:lstStyle/>
          <a:p>
            <a:pPr algn="ctr"/>
            <a:r>
              <a:rPr lang="tr-TR" sz="2400" b="1" dirty="0">
                <a:solidFill>
                  <a:srgbClr val="FF0000"/>
                </a:solidFill>
              </a:rPr>
              <a:t>TEKFİR VE İRTİDAT</a:t>
            </a:r>
            <a:endParaRPr lang="tr-TR" sz="2400" b="1" u="sng" dirty="0"/>
          </a:p>
          <a:p>
            <a:r>
              <a:rPr lang="tr-TR" b="1" dirty="0">
                <a:solidFill>
                  <a:srgbClr val="FF0000"/>
                </a:solidFill>
              </a:rPr>
              <a:t>Tekfir</a:t>
            </a:r>
          </a:p>
          <a:p>
            <a:r>
              <a:rPr lang="tr-TR" dirty="0"/>
              <a:t>Müslüman olduğu bilinen bir kişiyi, inkâr özelliği taşıyan herhangi bir inanç, söz veya davranışından dolayı onun İslam dışı olduğuna hükmetmektir.</a:t>
            </a:r>
          </a:p>
          <a:p>
            <a:r>
              <a:rPr lang="tr-TR" b="1" dirty="0" err="1">
                <a:solidFill>
                  <a:srgbClr val="FF0000"/>
                </a:solidFill>
              </a:rPr>
              <a:t>İrtidat</a:t>
            </a:r>
            <a:r>
              <a:rPr lang="tr-TR" b="1" dirty="0">
                <a:solidFill>
                  <a:srgbClr val="FF0000"/>
                </a:solidFill>
              </a:rPr>
              <a:t> ve </a:t>
            </a:r>
            <a:r>
              <a:rPr lang="tr-TR" b="1" dirty="0" err="1">
                <a:solidFill>
                  <a:srgbClr val="FF0000"/>
                </a:solidFill>
              </a:rPr>
              <a:t>Mürted</a:t>
            </a:r>
            <a:endParaRPr lang="tr-TR" b="1" dirty="0">
              <a:solidFill>
                <a:srgbClr val="FF0000"/>
              </a:solidFill>
            </a:endParaRPr>
          </a:p>
          <a:p>
            <a:r>
              <a:rPr lang="tr-TR" dirty="0"/>
              <a:t>Dinden çıkmak ya da dini reddetmek demektir. Dinden çıkan kişiye de mürtet denilir. </a:t>
            </a:r>
          </a:p>
          <a:p>
            <a:r>
              <a:rPr lang="tr-TR" b="1" dirty="0">
                <a:solidFill>
                  <a:srgbClr val="FF0000"/>
                </a:solidFill>
              </a:rPr>
              <a:t>Tekfirle Suçlama</a:t>
            </a:r>
          </a:p>
          <a:p>
            <a:r>
              <a:rPr lang="tr-TR" dirty="0"/>
              <a:t>Tekfirle suçlama İslam itikadında oldukça dikkat edilmesi ve uzak durulması gereken bir durum olarak düşünülmüştür. </a:t>
            </a:r>
          </a:p>
          <a:p>
            <a:r>
              <a:rPr lang="tr-TR" dirty="0"/>
              <a:t> “Bir insan Müslüman kardeşine ey kâfir diye hitap ettiği zaman, ikisinden biri bu sözü üzerine almış olur. Şayet söylediği gibi ise küfür onda kalır, değilse söyleyene döner.” (</a:t>
            </a:r>
            <a:r>
              <a:rPr lang="tr-TR" dirty="0" err="1"/>
              <a:t>Buhârî</a:t>
            </a:r>
            <a:r>
              <a:rPr lang="tr-TR" dirty="0"/>
              <a:t>, </a:t>
            </a:r>
            <a:r>
              <a:rPr lang="tr-TR" dirty="0" err="1"/>
              <a:t>Edeb</a:t>
            </a:r>
            <a:r>
              <a:rPr lang="tr-TR" dirty="0"/>
              <a:t>, 73; Müslim, İman, 26).</a:t>
            </a:r>
          </a:p>
          <a:p>
            <a:r>
              <a:rPr lang="tr-TR" dirty="0"/>
              <a:t>(</a:t>
            </a:r>
            <a:r>
              <a:rPr lang="ar-SA" b="1" dirty="0"/>
              <a:t>وَلَا تَقُولُوا لِمَنْ أَلْقَى إِلَيْكُمُ السَّلَامَ لَسْتَ مُؤْمِنًا تَبْتَغُونَ عَرَضَ الْحَيَاةِ الدُّنْيَا</a:t>
            </a:r>
            <a:r>
              <a:rPr lang="tr-TR" dirty="0"/>
              <a:t>) “Size selam verene, dünya hayatının geçici menfaatine göz dikerek "Sen mümin değilsin" demeyin” (Nisa, 4/94)</a:t>
            </a:r>
          </a:p>
        </p:txBody>
      </p:sp>
    </p:spTree>
    <p:extLst>
      <p:ext uri="{BB962C8B-B14F-4D97-AF65-F5344CB8AC3E}">
        <p14:creationId xmlns:p14="http://schemas.microsoft.com/office/powerpoint/2010/main" val="292710884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2279737" y="973667"/>
            <a:ext cx="7636630" cy="1193335"/>
          </a:xfrm>
        </p:spPr>
        <p:txBody>
          <a:bodyPr/>
          <a:lstStyle/>
          <a:p>
            <a:pPr algn="ctr"/>
            <a:r>
              <a:rPr lang="tr-TR" b="1" dirty="0"/>
              <a:t>İMANIN TANIMI VE MAHİYETİ</a:t>
            </a:r>
            <a:br>
              <a:rPr lang="tr-TR" b="1" dirty="0"/>
            </a:br>
            <a:endParaRPr lang="tr-TR" b="1" dirty="0">
              <a:solidFill>
                <a:srgbClr val="FF0000"/>
              </a:solidFill>
            </a:endParaRPr>
          </a:p>
        </p:txBody>
      </p:sp>
      <p:sp>
        <p:nvSpPr>
          <p:cNvPr id="3" name="İçerik Yer Tutucusu 2"/>
          <p:cNvSpPr>
            <a:spLocks noGrp="1"/>
          </p:cNvSpPr>
          <p:nvPr>
            <p:ph idx="1"/>
          </p:nvPr>
        </p:nvSpPr>
        <p:spPr>
          <a:xfrm>
            <a:off x="424070" y="2603499"/>
            <a:ext cx="11251095" cy="4088849"/>
          </a:xfrm>
        </p:spPr>
        <p:txBody>
          <a:bodyPr>
            <a:normAutofit fontScale="92500" lnSpcReduction="10000"/>
          </a:bodyPr>
          <a:lstStyle/>
          <a:p>
            <a:pPr algn="ctr"/>
            <a:r>
              <a:rPr lang="tr-TR" sz="2400" b="1" dirty="0">
                <a:solidFill>
                  <a:srgbClr val="FF0000"/>
                </a:solidFill>
              </a:rPr>
              <a:t>TEKFİR VE İRTİDAT</a:t>
            </a:r>
            <a:endParaRPr lang="tr-TR" sz="2400" b="1" u="sng" dirty="0"/>
          </a:p>
          <a:p>
            <a:r>
              <a:rPr lang="tr-TR" b="1" dirty="0">
                <a:solidFill>
                  <a:srgbClr val="FF0000"/>
                </a:solidFill>
              </a:rPr>
              <a:t>İmanın Dışına Çıkma</a:t>
            </a:r>
          </a:p>
          <a:p>
            <a:r>
              <a:rPr lang="tr-TR" b="1" dirty="0">
                <a:solidFill>
                  <a:srgbClr val="FF0000"/>
                </a:solidFill>
              </a:rPr>
              <a:t> </a:t>
            </a:r>
            <a:r>
              <a:rPr lang="tr-TR" dirty="0">
                <a:solidFill>
                  <a:schemeClr val="tx1"/>
                </a:solidFill>
              </a:rPr>
              <a:t>Zaruret-i </a:t>
            </a:r>
            <a:r>
              <a:rPr lang="tr-TR" dirty="0" err="1">
                <a:solidFill>
                  <a:schemeClr val="tx1"/>
                </a:solidFill>
              </a:rPr>
              <a:t>diniyyeyi</a:t>
            </a:r>
            <a:r>
              <a:rPr lang="tr-TR" dirty="0">
                <a:solidFill>
                  <a:schemeClr val="tx1"/>
                </a:solidFill>
              </a:rPr>
              <a:t> inkar. Zarureti </a:t>
            </a:r>
            <a:r>
              <a:rPr lang="tr-TR" dirty="0" err="1">
                <a:solidFill>
                  <a:schemeClr val="tx1"/>
                </a:solidFill>
              </a:rPr>
              <a:t>diniyye</a:t>
            </a:r>
            <a:r>
              <a:rPr lang="tr-TR" dirty="0">
                <a:solidFill>
                  <a:schemeClr val="tx1"/>
                </a:solidFill>
              </a:rPr>
              <a:t> delalet-i ve sübut-i kati olan hükümlerdir</a:t>
            </a:r>
            <a:r>
              <a:rPr lang="tr-TR" b="1" dirty="0">
                <a:solidFill>
                  <a:srgbClr val="FF0000"/>
                </a:solidFill>
              </a:rPr>
              <a:t>.</a:t>
            </a:r>
          </a:p>
          <a:p>
            <a:r>
              <a:rPr lang="tr-TR" b="1" dirty="0" err="1">
                <a:solidFill>
                  <a:srgbClr val="FF0000"/>
                </a:solidFill>
              </a:rPr>
              <a:t>Elfaz</a:t>
            </a:r>
            <a:r>
              <a:rPr lang="tr-TR" b="1" dirty="0">
                <a:solidFill>
                  <a:srgbClr val="FF0000"/>
                </a:solidFill>
              </a:rPr>
              <a:t>-ı Küfür ve </a:t>
            </a:r>
            <a:r>
              <a:rPr lang="tr-TR" b="1" dirty="0" err="1">
                <a:solidFill>
                  <a:srgbClr val="FF0000"/>
                </a:solidFill>
              </a:rPr>
              <a:t>Efal</a:t>
            </a:r>
            <a:r>
              <a:rPr lang="tr-TR" b="1" dirty="0">
                <a:solidFill>
                  <a:srgbClr val="FF0000"/>
                </a:solidFill>
              </a:rPr>
              <a:t>-i Küfür</a:t>
            </a:r>
          </a:p>
          <a:p>
            <a:r>
              <a:rPr lang="tr-TR" dirty="0">
                <a:solidFill>
                  <a:schemeClr val="tx1"/>
                </a:solidFill>
              </a:rPr>
              <a:t>Kişiyi dinden çıkarma tehlikesi barındıran söz ve eylemlerdir.</a:t>
            </a:r>
          </a:p>
          <a:p>
            <a:r>
              <a:rPr lang="tr-TR" dirty="0" err="1">
                <a:solidFill>
                  <a:schemeClr val="tx1"/>
                </a:solidFill>
              </a:rPr>
              <a:t>İstihlal</a:t>
            </a:r>
            <a:r>
              <a:rPr lang="tr-TR" dirty="0">
                <a:solidFill>
                  <a:schemeClr val="tx1"/>
                </a:solidFill>
              </a:rPr>
              <a:t>: Zarureti </a:t>
            </a:r>
            <a:r>
              <a:rPr lang="tr-TR" dirty="0" err="1">
                <a:solidFill>
                  <a:schemeClr val="tx1"/>
                </a:solidFill>
              </a:rPr>
              <a:t>diniyyeden</a:t>
            </a:r>
            <a:r>
              <a:rPr lang="tr-TR" dirty="0">
                <a:solidFill>
                  <a:schemeClr val="tx1"/>
                </a:solidFill>
              </a:rPr>
              <a:t> olan bir şeyi helal saymak.</a:t>
            </a:r>
          </a:p>
          <a:p>
            <a:r>
              <a:rPr lang="tr-TR" dirty="0" err="1">
                <a:solidFill>
                  <a:schemeClr val="tx1"/>
                </a:solidFill>
              </a:rPr>
              <a:t>İstinkar</a:t>
            </a:r>
            <a:r>
              <a:rPr lang="tr-TR" dirty="0">
                <a:solidFill>
                  <a:schemeClr val="tx1"/>
                </a:solidFill>
              </a:rPr>
              <a:t>: Zarureti </a:t>
            </a:r>
            <a:r>
              <a:rPr lang="tr-TR" dirty="0" err="1">
                <a:solidFill>
                  <a:schemeClr val="tx1"/>
                </a:solidFill>
              </a:rPr>
              <a:t>diniyyeden</a:t>
            </a:r>
            <a:r>
              <a:rPr lang="tr-TR" dirty="0">
                <a:solidFill>
                  <a:schemeClr val="tx1"/>
                </a:solidFill>
              </a:rPr>
              <a:t> olan bir şeyi inkar etmek. </a:t>
            </a:r>
          </a:p>
          <a:p>
            <a:r>
              <a:rPr lang="tr-TR" dirty="0" err="1">
                <a:solidFill>
                  <a:schemeClr val="tx1"/>
                </a:solidFill>
              </a:rPr>
              <a:t>İstihane</a:t>
            </a:r>
            <a:r>
              <a:rPr lang="tr-TR" dirty="0">
                <a:solidFill>
                  <a:schemeClr val="tx1"/>
                </a:solidFill>
              </a:rPr>
              <a:t>: Zarureti </a:t>
            </a:r>
            <a:r>
              <a:rPr lang="tr-TR" dirty="0" err="1">
                <a:solidFill>
                  <a:schemeClr val="tx1"/>
                </a:solidFill>
              </a:rPr>
              <a:t>diniyyeden</a:t>
            </a:r>
            <a:r>
              <a:rPr lang="tr-TR" dirty="0">
                <a:solidFill>
                  <a:schemeClr val="tx1"/>
                </a:solidFill>
              </a:rPr>
              <a:t> olan bir şeyi beğenmemek, değer vermemek.</a:t>
            </a:r>
          </a:p>
          <a:p>
            <a:r>
              <a:rPr lang="tr-TR" dirty="0">
                <a:solidFill>
                  <a:schemeClr val="tx1"/>
                </a:solidFill>
              </a:rPr>
              <a:t>İstihfaf: Zarureti </a:t>
            </a:r>
            <a:r>
              <a:rPr lang="tr-TR" dirty="0" err="1">
                <a:solidFill>
                  <a:schemeClr val="tx1"/>
                </a:solidFill>
              </a:rPr>
              <a:t>diniyyeden</a:t>
            </a:r>
            <a:r>
              <a:rPr lang="tr-TR" dirty="0">
                <a:solidFill>
                  <a:schemeClr val="tx1"/>
                </a:solidFill>
              </a:rPr>
              <a:t> olan bir şeyi küçümsemek.</a:t>
            </a:r>
          </a:p>
          <a:p>
            <a:r>
              <a:rPr lang="tr-TR" dirty="0">
                <a:solidFill>
                  <a:schemeClr val="tx1"/>
                </a:solidFill>
              </a:rPr>
              <a:t>İstihkar: Zarureti </a:t>
            </a:r>
            <a:r>
              <a:rPr lang="tr-TR" dirty="0" err="1">
                <a:solidFill>
                  <a:schemeClr val="tx1"/>
                </a:solidFill>
              </a:rPr>
              <a:t>diniyyeden</a:t>
            </a:r>
            <a:r>
              <a:rPr lang="tr-TR" dirty="0">
                <a:solidFill>
                  <a:schemeClr val="tx1"/>
                </a:solidFill>
              </a:rPr>
              <a:t> olan bir şeyi hakkında çirkin şeyler söylemek.</a:t>
            </a:r>
          </a:p>
          <a:p>
            <a:r>
              <a:rPr lang="tr-TR" dirty="0">
                <a:solidFill>
                  <a:schemeClr val="tx1"/>
                </a:solidFill>
              </a:rPr>
              <a:t>İstihza: Zarureti </a:t>
            </a:r>
            <a:r>
              <a:rPr lang="tr-TR" dirty="0" err="1">
                <a:solidFill>
                  <a:schemeClr val="tx1"/>
                </a:solidFill>
              </a:rPr>
              <a:t>diniyyeden</a:t>
            </a:r>
            <a:r>
              <a:rPr lang="tr-TR" dirty="0">
                <a:solidFill>
                  <a:schemeClr val="tx1"/>
                </a:solidFill>
              </a:rPr>
              <a:t> olan bir şey hakkında alay etmek.</a:t>
            </a:r>
          </a:p>
        </p:txBody>
      </p:sp>
    </p:spTree>
    <p:extLst>
      <p:ext uri="{BB962C8B-B14F-4D97-AF65-F5344CB8AC3E}">
        <p14:creationId xmlns:p14="http://schemas.microsoft.com/office/powerpoint/2010/main" val="41588798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2279737" y="973667"/>
            <a:ext cx="7636630" cy="1193335"/>
          </a:xfrm>
        </p:spPr>
        <p:txBody>
          <a:bodyPr/>
          <a:lstStyle/>
          <a:p>
            <a:pPr algn="ctr"/>
            <a:r>
              <a:rPr lang="tr-TR" b="1" dirty="0"/>
              <a:t>İMANIN TANIMI VE MAHİYETİ</a:t>
            </a:r>
            <a:br>
              <a:rPr lang="tr-TR" b="1" dirty="0"/>
            </a:br>
            <a:endParaRPr lang="tr-TR" b="1" dirty="0">
              <a:solidFill>
                <a:srgbClr val="FF0000"/>
              </a:solidFill>
            </a:endParaRPr>
          </a:p>
        </p:txBody>
      </p:sp>
      <p:sp>
        <p:nvSpPr>
          <p:cNvPr id="3" name="İçerik Yer Tutucusu 2"/>
          <p:cNvSpPr>
            <a:spLocks noGrp="1"/>
          </p:cNvSpPr>
          <p:nvPr>
            <p:ph idx="1"/>
          </p:nvPr>
        </p:nvSpPr>
        <p:spPr>
          <a:xfrm>
            <a:off x="424070" y="2603500"/>
            <a:ext cx="11251095" cy="3600000"/>
          </a:xfrm>
        </p:spPr>
        <p:txBody>
          <a:bodyPr>
            <a:normAutofit lnSpcReduction="10000"/>
          </a:bodyPr>
          <a:lstStyle/>
          <a:p>
            <a:pPr algn="ctr"/>
            <a:r>
              <a:rPr lang="tr-TR" sz="2400" b="1" dirty="0">
                <a:solidFill>
                  <a:srgbClr val="FF0000"/>
                </a:solidFill>
              </a:rPr>
              <a:t>İMANIN HAKİKATİ (MAHİYETİ)</a:t>
            </a:r>
          </a:p>
          <a:p>
            <a:pPr algn="ctr"/>
            <a:endParaRPr lang="tr-TR" sz="2400" b="1" u="sng" dirty="0"/>
          </a:p>
          <a:p>
            <a:r>
              <a:rPr lang="tr-TR" b="1" i="1" dirty="0">
                <a:solidFill>
                  <a:srgbClr val="FF0000"/>
                </a:solidFill>
              </a:rPr>
              <a:t>1) Kalbin </a:t>
            </a:r>
            <a:r>
              <a:rPr lang="tr-TR" b="1" i="1" dirty="0" err="1">
                <a:solidFill>
                  <a:srgbClr val="FF0000"/>
                </a:solidFill>
              </a:rPr>
              <a:t>Tasdiği</a:t>
            </a:r>
            <a:r>
              <a:rPr lang="tr-TR" b="1" i="1" dirty="0">
                <a:solidFill>
                  <a:srgbClr val="FF0000"/>
                </a:solidFill>
              </a:rPr>
              <a:t>: </a:t>
            </a:r>
          </a:p>
          <a:p>
            <a:r>
              <a:rPr lang="tr-TR" dirty="0"/>
              <a:t>İmam </a:t>
            </a:r>
            <a:r>
              <a:rPr lang="tr-TR" dirty="0" err="1"/>
              <a:t>Mâturîdî</a:t>
            </a:r>
            <a:r>
              <a:rPr lang="tr-TR" dirty="0"/>
              <a:t>, Ebu Hanife gibi sünnet alimlerinin büyük çoğunluğuna göre </a:t>
            </a:r>
            <a:r>
              <a:rPr lang="tr-TR" u="sng" dirty="0"/>
              <a:t>imanda </a:t>
            </a:r>
            <a:r>
              <a:rPr lang="tr-TR" u="sng" dirty="0" err="1"/>
              <a:t>asl</a:t>
            </a:r>
            <a:r>
              <a:rPr lang="tr-TR" u="sng" dirty="0"/>
              <a:t> olan kalbin tasdikidir</a:t>
            </a:r>
            <a:r>
              <a:rPr lang="tr-TR" dirty="0"/>
              <a:t>. </a:t>
            </a:r>
          </a:p>
          <a:p>
            <a:r>
              <a:rPr lang="tr-TR" dirty="0"/>
              <a:t>1) Münafıklar hakkında inen (</a:t>
            </a:r>
            <a:r>
              <a:rPr lang="ar-SA" b="1" dirty="0"/>
              <a:t>يَا أَيُّهَا الرَّسُولُ لَا يَحْزُنْكَ الَّذِينَ يُسَارِعُونَ فِي الْكُفْرِ مِنَ الَّذِينَ قَالُوا آمَنَّا بِأَفْوَاهِهِمْ وَلَمْ تُؤْمِنْ قُلُوبُهُمْ</a:t>
            </a:r>
            <a:r>
              <a:rPr lang="tr-TR" dirty="0"/>
              <a:t>) “Ey </a:t>
            </a:r>
            <a:r>
              <a:rPr lang="tr-TR" dirty="0" err="1"/>
              <a:t>Rasûl</a:t>
            </a:r>
            <a:r>
              <a:rPr lang="tr-TR" dirty="0"/>
              <a:t>! Kalpleri iman etmediği halde ağızlarıyla “iman ettik” diyenlerden küfürde koşuşanlar seni hüzünlendirmesin.” (</a:t>
            </a:r>
            <a:r>
              <a:rPr lang="tr-TR" dirty="0" err="1"/>
              <a:t>Mâide</a:t>
            </a:r>
            <a:r>
              <a:rPr lang="tr-TR" dirty="0"/>
              <a:t>, 5/41) </a:t>
            </a:r>
            <a:r>
              <a:rPr lang="tr-TR" dirty="0" err="1"/>
              <a:t>âyetinde</a:t>
            </a:r>
            <a:r>
              <a:rPr lang="tr-TR" dirty="0"/>
              <a:t> imanın yerinin kalp olduğu ve kalpte inanç olmaksızın sırf dil ile itirafın iman olmayacağı açıkça ifade edilmiştir.</a:t>
            </a:r>
          </a:p>
          <a:p>
            <a:r>
              <a:rPr lang="tr-TR" sz="2000" dirty="0"/>
              <a:t>.</a:t>
            </a:r>
          </a:p>
          <a:p>
            <a:endParaRPr lang="tr-TR" sz="2000" dirty="0"/>
          </a:p>
          <a:p>
            <a:pPr algn="ctr"/>
            <a:endParaRPr lang="tr-TR" sz="2400" b="1" dirty="0"/>
          </a:p>
        </p:txBody>
      </p:sp>
    </p:spTree>
    <p:extLst>
      <p:ext uri="{BB962C8B-B14F-4D97-AF65-F5344CB8AC3E}">
        <p14:creationId xmlns:p14="http://schemas.microsoft.com/office/powerpoint/2010/main" val="405572956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2279737" y="973667"/>
            <a:ext cx="7636630" cy="1193335"/>
          </a:xfrm>
        </p:spPr>
        <p:txBody>
          <a:bodyPr/>
          <a:lstStyle/>
          <a:p>
            <a:pPr algn="ctr"/>
            <a:r>
              <a:rPr lang="tr-TR" b="1" dirty="0"/>
              <a:t>İMANIN TANIMI VE MAHİYETİ</a:t>
            </a:r>
            <a:br>
              <a:rPr lang="tr-TR" b="1" dirty="0"/>
            </a:br>
            <a:endParaRPr lang="tr-TR" b="1" dirty="0">
              <a:solidFill>
                <a:srgbClr val="FF0000"/>
              </a:solidFill>
            </a:endParaRPr>
          </a:p>
        </p:txBody>
      </p:sp>
      <p:sp>
        <p:nvSpPr>
          <p:cNvPr id="3" name="İçerik Yer Tutucusu 2"/>
          <p:cNvSpPr>
            <a:spLocks noGrp="1"/>
          </p:cNvSpPr>
          <p:nvPr>
            <p:ph idx="1"/>
          </p:nvPr>
        </p:nvSpPr>
        <p:spPr>
          <a:xfrm>
            <a:off x="424070" y="2603499"/>
            <a:ext cx="11251095" cy="4088849"/>
          </a:xfrm>
        </p:spPr>
        <p:txBody>
          <a:bodyPr>
            <a:normAutofit fontScale="92500" lnSpcReduction="10000"/>
          </a:bodyPr>
          <a:lstStyle/>
          <a:p>
            <a:pPr algn="ctr"/>
            <a:r>
              <a:rPr lang="tr-TR" sz="2400" b="1" dirty="0">
                <a:solidFill>
                  <a:srgbClr val="FF0000"/>
                </a:solidFill>
              </a:rPr>
              <a:t>TASDİK VE İNKAR BAKIMINDAN İNSANLAR</a:t>
            </a:r>
            <a:endParaRPr lang="tr-TR" sz="2400" b="1" u="sng" dirty="0"/>
          </a:p>
          <a:p>
            <a:r>
              <a:rPr lang="tr-TR" b="1" dirty="0">
                <a:solidFill>
                  <a:srgbClr val="FF0000"/>
                </a:solidFill>
              </a:rPr>
              <a:t>Mümin</a:t>
            </a:r>
            <a:r>
              <a:rPr lang="tr-TR" dirty="0"/>
              <a:t>: Allah’a, Hz. Peygamber’e ve O’nun haber verdiği şeylere yürekten inanıp kabul ve tasdik eden kimsedir.</a:t>
            </a:r>
          </a:p>
          <a:p>
            <a:r>
              <a:rPr lang="tr-TR" b="1" dirty="0">
                <a:solidFill>
                  <a:srgbClr val="FF0000"/>
                </a:solidFill>
              </a:rPr>
              <a:t>Münafı</a:t>
            </a:r>
            <a:r>
              <a:rPr lang="tr-TR" dirty="0"/>
              <a:t>k: Allah’ın birliğini, Hz. Muhammed’in peygamberliğini ve onun, Allah’tan getirdiklerini kabul ettiğini dış görünüşte söyleyerek Müslümanlar gibi yaşayan, ancak kalpten inanmayan kişidir.</a:t>
            </a:r>
          </a:p>
          <a:p>
            <a:r>
              <a:rPr lang="tr-TR" dirty="0"/>
              <a:t>(</a:t>
            </a:r>
            <a:r>
              <a:rPr lang="ar-SA" b="1" dirty="0"/>
              <a:t>إِنَّ اللَّهَ جَامِعُ الْمُنَافِقِينَ وَالْكَافِرِينَ فِي جَهَنَّمَ جَمِيعً</a:t>
            </a:r>
            <a:r>
              <a:rPr lang="tr-TR" dirty="0"/>
              <a:t>) “Allah münafıkları da kâfirleri de cehennemde hep beraber bir araya getirecektir.” (Nisa, 4/140).</a:t>
            </a:r>
          </a:p>
          <a:p>
            <a:r>
              <a:rPr lang="tr-TR" b="1" dirty="0">
                <a:solidFill>
                  <a:srgbClr val="FF0000"/>
                </a:solidFill>
              </a:rPr>
              <a:t>Kâfir</a:t>
            </a:r>
            <a:r>
              <a:rPr lang="tr-TR" dirty="0"/>
              <a:t>: İslam dininin temel prensiplerine inanmayan, Hz. Peygamber’in Allah’tan getirdiği kesin olan ve tevatür yoluyla bize kadar ulaşmış bulunan esaslardan bir veya birkaçını yahut da tamamını inkâr eden kimsedir. </a:t>
            </a:r>
          </a:p>
          <a:p>
            <a:r>
              <a:rPr lang="tr-TR" dirty="0"/>
              <a:t>(</a:t>
            </a:r>
            <a:r>
              <a:rPr lang="ar-SA" b="1" dirty="0"/>
              <a:t>إِنَّ الَّذِينَ كَفَرُوا وَمَاتُوا وَهُمْ كُفَّارٌ أُولَئِكَ عَلَيْهِمْ لَعْنَةُ اللَّهِ وَالْمَلَائِكَةِ وَالنَّاسِ أَجْمَعِينَ (161) خَالِدِينَ فِيهَا لَا يُخَفَّفُ عَنْهُمُ الْعَذَابُ وَلَا هُمْ يُنْظَرُونَ</a:t>
            </a:r>
            <a:r>
              <a:rPr lang="tr-TR" dirty="0"/>
              <a:t> (162)) ““(Ayetlerimizi) İnkâr etmiş ve kâfir olarak ölmüş olanlara gelince, işte Allah’ın, meleklerin ve bütün insanların laneti onların üstünedir. Onlar ebediyen o lanet içinde kalırlar. Artık ne azapları hafifletilir, ne de onların yüzlerine bakılır.” (Bakara, 2/161-162).”</a:t>
            </a:r>
          </a:p>
        </p:txBody>
      </p:sp>
    </p:spTree>
    <p:extLst>
      <p:ext uri="{BB962C8B-B14F-4D97-AF65-F5344CB8AC3E}">
        <p14:creationId xmlns:p14="http://schemas.microsoft.com/office/powerpoint/2010/main" val="17646772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2279737" y="973667"/>
            <a:ext cx="7636630" cy="1193335"/>
          </a:xfrm>
        </p:spPr>
        <p:txBody>
          <a:bodyPr/>
          <a:lstStyle/>
          <a:p>
            <a:pPr algn="ctr"/>
            <a:r>
              <a:rPr lang="tr-TR" b="1" dirty="0"/>
              <a:t>İMANIN TANIMI VE MAHİYETİ</a:t>
            </a:r>
            <a:br>
              <a:rPr lang="tr-TR" b="1" dirty="0"/>
            </a:br>
            <a:endParaRPr lang="tr-TR" b="1" dirty="0">
              <a:solidFill>
                <a:srgbClr val="FF0000"/>
              </a:solidFill>
            </a:endParaRPr>
          </a:p>
        </p:txBody>
      </p:sp>
      <p:sp>
        <p:nvSpPr>
          <p:cNvPr id="3" name="İçerik Yer Tutucusu 2"/>
          <p:cNvSpPr>
            <a:spLocks noGrp="1"/>
          </p:cNvSpPr>
          <p:nvPr>
            <p:ph idx="1"/>
          </p:nvPr>
        </p:nvSpPr>
        <p:spPr>
          <a:xfrm>
            <a:off x="424070" y="2603500"/>
            <a:ext cx="11251095" cy="3600000"/>
          </a:xfrm>
        </p:spPr>
        <p:txBody>
          <a:bodyPr>
            <a:normAutofit/>
          </a:bodyPr>
          <a:lstStyle/>
          <a:p>
            <a:pPr algn="ctr"/>
            <a:r>
              <a:rPr lang="tr-TR" sz="2400" b="1" dirty="0">
                <a:solidFill>
                  <a:srgbClr val="FF0000"/>
                </a:solidFill>
              </a:rPr>
              <a:t>İMANIN HAKİKATİ (MAHİYETİ) </a:t>
            </a:r>
            <a:endParaRPr lang="tr-TR" sz="2400" b="1" u="sng" dirty="0"/>
          </a:p>
          <a:p>
            <a:r>
              <a:rPr lang="tr-TR" dirty="0"/>
              <a:t>3) Bir kısım bedevi hakkında inen (</a:t>
            </a:r>
            <a:r>
              <a:rPr lang="ar-SA" b="1" dirty="0"/>
              <a:t>قَالَتِ الْأَعْرَابُ آمَنَّا قُلْ لَمْ تُؤْمِنُوا وَلَكِنْ قُولُوا أَسْلَمْنَا وَلَمَّا يَدْخُلِ الْإِيمَانُ فِي قُلُوبِكُمْ</a:t>
            </a:r>
            <a:r>
              <a:rPr lang="tr-TR" dirty="0"/>
              <a:t>) “O bedevîler, “iman ettik” dediler. De ki, “iman etmediniz, ancak ‘teslim olduk’ deyiniz. Zira henüz iman kalplerinize girmemiştir.”” (</a:t>
            </a:r>
            <a:r>
              <a:rPr lang="tr-TR" dirty="0" err="1"/>
              <a:t>Hucurât</a:t>
            </a:r>
            <a:r>
              <a:rPr lang="tr-TR" dirty="0"/>
              <a:t>, 49/14) </a:t>
            </a:r>
            <a:r>
              <a:rPr lang="tr-TR" dirty="0" err="1"/>
              <a:t>âyetinde</a:t>
            </a:r>
            <a:r>
              <a:rPr lang="tr-TR" dirty="0"/>
              <a:t> de yine imanın geçerli olması için kuru sözün değil, kalbin esas olduğu vurgulanmıştır. </a:t>
            </a:r>
          </a:p>
          <a:p>
            <a:r>
              <a:rPr lang="tr-TR" dirty="0"/>
              <a:t>4) (</a:t>
            </a:r>
            <a:r>
              <a:rPr lang="ar-SA" b="1" dirty="0"/>
              <a:t>فَمَنْ يُرِدِ اللَّهُ أَنْ يَهْدِيَهُ يَشْرَحْ صَدْرَهُ لِلْإِسْلَامِ</a:t>
            </a:r>
            <a:r>
              <a:rPr lang="tr-TR" dirty="0"/>
              <a:t>) “Allah kime hidayet etmek isterse, onun göğsünü </a:t>
            </a:r>
            <a:r>
              <a:rPr lang="tr-TR" dirty="0" err="1"/>
              <a:t>İslama</a:t>
            </a:r>
            <a:r>
              <a:rPr lang="tr-TR" dirty="0"/>
              <a:t> açar.” (</a:t>
            </a:r>
            <a:r>
              <a:rPr lang="tr-TR" dirty="0" err="1"/>
              <a:t>En’âm</a:t>
            </a:r>
            <a:r>
              <a:rPr lang="tr-TR" dirty="0"/>
              <a:t>, 6/125) </a:t>
            </a:r>
            <a:r>
              <a:rPr lang="tr-TR" dirty="0" err="1"/>
              <a:t>âyetinde</a:t>
            </a:r>
            <a:r>
              <a:rPr lang="tr-TR" dirty="0"/>
              <a:t> de hidayetin dolayısıyla imanın kalple alakalı bir durum olduğu anlaşılmaktadır.</a:t>
            </a:r>
          </a:p>
          <a:p>
            <a:endParaRPr lang="tr-TR" sz="2000" dirty="0"/>
          </a:p>
          <a:p>
            <a:pPr algn="ctr"/>
            <a:endParaRPr lang="tr-TR" sz="2400" b="1" dirty="0"/>
          </a:p>
        </p:txBody>
      </p:sp>
    </p:spTree>
    <p:extLst>
      <p:ext uri="{BB962C8B-B14F-4D97-AF65-F5344CB8AC3E}">
        <p14:creationId xmlns:p14="http://schemas.microsoft.com/office/powerpoint/2010/main" val="32386588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2279737" y="973667"/>
            <a:ext cx="7636630" cy="1193335"/>
          </a:xfrm>
        </p:spPr>
        <p:txBody>
          <a:bodyPr/>
          <a:lstStyle/>
          <a:p>
            <a:pPr algn="ctr"/>
            <a:r>
              <a:rPr lang="tr-TR" b="1" dirty="0"/>
              <a:t>İMANIN TANIMI VE MAHİYETİ</a:t>
            </a:r>
            <a:br>
              <a:rPr lang="tr-TR" b="1" dirty="0"/>
            </a:br>
            <a:endParaRPr lang="tr-TR" b="1" dirty="0">
              <a:solidFill>
                <a:srgbClr val="FF0000"/>
              </a:solidFill>
            </a:endParaRPr>
          </a:p>
        </p:txBody>
      </p:sp>
      <p:sp>
        <p:nvSpPr>
          <p:cNvPr id="3" name="İçerik Yer Tutucusu 2"/>
          <p:cNvSpPr>
            <a:spLocks noGrp="1"/>
          </p:cNvSpPr>
          <p:nvPr>
            <p:ph idx="1"/>
          </p:nvPr>
        </p:nvSpPr>
        <p:spPr>
          <a:xfrm>
            <a:off x="424070" y="2603500"/>
            <a:ext cx="11251095" cy="3600000"/>
          </a:xfrm>
        </p:spPr>
        <p:txBody>
          <a:bodyPr>
            <a:normAutofit/>
          </a:bodyPr>
          <a:lstStyle/>
          <a:p>
            <a:pPr algn="ctr"/>
            <a:r>
              <a:rPr lang="tr-TR" sz="2400" b="1" dirty="0">
                <a:solidFill>
                  <a:srgbClr val="FF0000"/>
                </a:solidFill>
              </a:rPr>
              <a:t>İMANIN HAKİKATİ (MAHİYETİ) </a:t>
            </a:r>
            <a:endParaRPr lang="tr-TR" sz="2400" b="1" u="sng" dirty="0"/>
          </a:p>
          <a:p>
            <a:r>
              <a:rPr lang="tr-TR" dirty="0"/>
              <a:t>5) Hz. Peygamber’in “Allah’ım kalbimi dinin üzerine sabit kıl.”, “kalbinde zerre kadar iman bulunan kişi….” gibi pek çok hadisinde ayrıca bir </a:t>
            </a:r>
            <a:r>
              <a:rPr lang="tr-TR" dirty="0" err="1"/>
              <a:t>seriyyede</a:t>
            </a:r>
            <a:r>
              <a:rPr lang="tr-TR" dirty="0"/>
              <a:t> yakaladığı bir inkârcıyı kelime-i tevhidi söylemesine rağmen samimi olmadığını düşünerek öldüren </a:t>
            </a:r>
            <a:r>
              <a:rPr lang="tr-TR" dirty="0" err="1"/>
              <a:t>Üsame</a:t>
            </a:r>
            <a:r>
              <a:rPr lang="tr-TR" dirty="0"/>
              <a:t> b. </a:t>
            </a:r>
            <a:r>
              <a:rPr lang="tr-TR" dirty="0" err="1"/>
              <a:t>Zeyd’i</a:t>
            </a:r>
            <a:r>
              <a:rPr lang="tr-TR" dirty="0"/>
              <a:t> “Kalbini mi yarıp baktın?” diyerek azarlamıştır.</a:t>
            </a:r>
          </a:p>
          <a:p>
            <a:r>
              <a:rPr lang="tr-TR" b="1" dirty="0">
                <a:solidFill>
                  <a:srgbClr val="FF0000"/>
                </a:solidFill>
              </a:rPr>
              <a:t>Dil İle İkrar Nedir: </a:t>
            </a:r>
            <a:r>
              <a:rPr lang="tr-TR" dirty="0"/>
              <a:t>Dil ile ikrar zorunlu değildir. İmanın rüknü ve onun bir cüzü olmadığı gibi sıhhatinin şartı da değildir. Hukuki bir gerekliliktir. Kişi ikrara çağrıldığında reddetse ittifakla kafir sayılır. Ama bu uhrevi bir hüküm değildir. </a:t>
            </a:r>
          </a:p>
          <a:p>
            <a:endParaRPr lang="tr-TR" sz="2000" dirty="0"/>
          </a:p>
          <a:p>
            <a:pPr algn="ctr"/>
            <a:endParaRPr lang="tr-TR" sz="2400" b="1" dirty="0"/>
          </a:p>
        </p:txBody>
      </p:sp>
    </p:spTree>
    <p:extLst>
      <p:ext uri="{BB962C8B-B14F-4D97-AF65-F5344CB8AC3E}">
        <p14:creationId xmlns:p14="http://schemas.microsoft.com/office/powerpoint/2010/main" val="23825365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2279737" y="973667"/>
            <a:ext cx="7636630" cy="1193335"/>
          </a:xfrm>
        </p:spPr>
        <p:txBody>
          <a:bodyPr/>
          <a:lstStyle/>
          <a:p>
            <a:pPr algn="ctr"/>
            <a:r>
              <a:rPr lang="tr-TR" b="1" dirty="0"/>
              <a:t>İMANIN TANIMI VE MAHİYETİ</a:t>
            </a:r>
            <a:br>
              <a:rPr lang="tr-TR" b="1" dirty="0"/>
            </a:br>
            <a:endParaRPr lang="tr-TR" b="1" dirty="0">
              <a:solidFill>
                <a:srgbClr val="FF0000"/>
              </a:solidFill>
            </a:endParaRPr>
          </a:p>
        </p:txBody>
      </p:sp>
      <p:sp>
        <p:nvSpPr>
          <p:cNvPr id="3" name="İçerik Yer Tutucusu 2"/>
          <p:cNvSpPr>
            <a:spLocks noGrp="1"/>
          </p:cNvSpPr>
          <p:nvPr>
            <p:ph idx="1"/>
          </p:nvPr>
        </p:nvSpPr>
        <p:spPr>
          <a:xfrm>
            <a:off x="424070" y="2603500"/>
            <a:ext cx="11251095" cy="3600000"/>
          </a:xfrm>
        </p:spPr>
        <p:txBody>
          <a:bodyPr>
            <a:normAutofit/>
          </a:bodyPr>
          <a:lstStyle/>
          <a:p>
            <a:pPr algn="ctr"/>
            <a:r>
              <a:rPr lang="tr-TR" sz="2400" b="1" dirty="0">
                <a:solidFill>
                  <a:srgbClr val="FF0000"/>
                </a:solidFill>
              </a:rPr>
              <a:t>İMANIN HAKİKATİ (MAHİYETİ) </a:t>
            </a:r>
            <a:endParaRPr lang="tr-TR" sz="2400" b="1" u="sng" dirty="0"/>
          </a:p>
          <a:p>
            <a:r>
              <a:rPr lang="tr-TR" b="1" i="1" dirty="0">
                <a:solidFill>
                  <a:srgbClr val="FF0000"/>
                </a:solidFill>
              </a:rPr>
              <a:t>2) İman Marifettir:</a:t>
            </a:r>
          </a:p>
          <a:p>
            <a:r>
              <a:rPr lang="tr-TR" dirty="0" err="1"/>
              <a:t>Cehm</a:t>
            </a:r>
            <a:r>
              <a:rPr lang="tr-TR" dirty="0"/>
              <a:t> b. </a:t>
            </a:r>
            <a:r>
              <a:rPr lang="tr-TR" dirty="0" err="1"/>
              <a:t>Safvân’ın</a:t>
            </a:r>
            <a:r>
              <a:rPr lang="tr-TR" dirty="0"/>
              <a:t> kurucusu olduğu </a:t>
            </a:r>
            <a:r>
              <a:rPr lang="tr-TR" dirty="0" err="1"/>
              <a:t>Cehmiyye</a:t>
            </a:r>
            <a:r>
              <a:rPr lang="tr-TR" dirty="0"/>
              <a:t> mezhebine göre iman kalbin marifetinden ibarettir. Tasdik asıl değildir. Bilmesi yeterlidir. </a:t>
            </a:r>
          </a:p>
          <a:p>
            <a:r>
              <a:rPr lang="tr-TR" dirty="0"/>
              <a:t>Bu görüş İslam düşüncesine aykırıdır. Eğer doğru olsaydı Hıristiyan, Yahudi Şeytan mümin sayılırdı.  </a:t>
            </a:r>
          </a:p>
          <a:p>
            <a:endParaRPr lang="tr-TR" sz="2000" dirty="0"/>
          </a:p>
          <a:p>
            <a:pPr algn="ctr"/>
            <a:endParaRPr lang="tr-TR" sz="2400" b="1" dirty="0"/>
          </a:p>
        </p:txBody>
      </p:sp>
    </p:spTree>
    <p:extLst>
      <p:ext uri="{BB962C8B-B14F-4D97-AF65-F5344CB8AC3E}">
        <p14:creationId xmlns:p14="http://schemas.microsoft.com/office/powerpoint/2010/main" val="112446286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2279737" y="973667"/>
            <a:ext cx="7636630" cy="1193335"/>
          </a:xfrm>
        </p:spPr>
        <p:txBody>
          <a:bodyPr/>
          <a:lstStyle/>
          <a:p>
            <a:pPr algn="ctr"/>
            <a:r>
              <a:rPr lang="tr-TR" b="1" dirty="0"/>
              <a:t>İMANIN TANIMI VE MAHİYETİ</a:t>
            </a:r>
            <a:br>
              <a:rPr lang="tr-TR" b="1" dirty="0"/>
            </a:br>
            <a:endParaRPr lang="tr-TR" b="1" dirty="0">
              <a:solidFill>
                <a:srgbClr val="FF0000"/>
              </a:solidFill>
            </a:endParaRPr>
          </a:p>
        </p:txBody>
      </p:sp>
      <p:sp>
        <p:nvSpPr>
          <p:cNvPr id="3" name="İçerik Yer Tutucusu 2"/>
          <p:cNvSpPr>
            <a:spLocks noGrp="1"/>
          </p:cNvSpPr>
          <p:nvPr>
            <p:ph idx="1"/>
          </p:nvPr>
        </p:nvSpPr>
        <p:spPr>
          <a:xfrm>
            <a:off x="424070" y="2603500"/>
            <a:ext cx="11251095" cy="3600000"/>
          </a:xfrm>
        </p:spPr>
        <p:txBody>
          <a:bodyPr>
            <a:normAutofit/>
          </a:bodyPr>
          <a:lstStyle/>
          <a:p>
            <a:pPr algn="ctr"/>
            <a:r>
              <a:rPr lang="tr-TR" sz="2400" b="1" dirty="0">
                <a:solidFill>
                  <a:srgbClr val="FF0000"/>
                </a:solidFill>
              </a:rPr>
              <a:t>İMANIN HAKİKATİ (MAHİYETİ) </a:t>
            </a:r>
            <a:endParaRPr lang="tr-TR" sz="2400" b="1" u="sng" dirty="0"/>
          </a:p>
          <a:p>
            <a:r>
              <a:rPr lang="tr-TR" b="1" i="1" dirty="0">
                <a:solidFill>
                  <a:srgbClr val="FF0000"/>
                </a:solidFill>
              </a:rPr>
              <a:t>3. İman Kalp İle Tasdik Dil İle İkrar ve Ameldir</a:t>
            </a:r>
          </a:p>
          <a:p>
            <a:r>
              <a:rPr lang="tr-TR" dirty="0"/>
              <a:t>Haricîler, </a:t>
            </a:r>
            <a:r>
              <a:rPr lang="tr-TR" dirty="0" err="1"/>
              <a:t>Mu’tezile</a:t>
            </a:r>
            <a:r>
              <a:rPr lang="tr-TR" dirty="0"/>
              <a:t>, Şia’nın </a:t>
            </a:r>
            <a:r>
              <a:rPr lang="tr-TR" dirty="0" err="1"/>
              <a:t>Zeydiyye</a:t>
            </a:r>
            <a:r>
              <a:rPr lang="tr-TR" dirty="0"/>
              <a:t> kolu.</a:t>
            </a:r>
          </a:p>
          <a:p>
            <a:r>
              <a:rPr lang="tr-TR" dirty="0"/>
              <a:t>Bunlara göre imanın üç temel rüknü vardır. Bunlar tasdik, ikrar ve ameldir. Bunlardan herhangi biri eksik olursa iman geçerli değildir. </a:t>
            </a:r>
          </a:p>
          <a:p>
            <a:endParaRPr lang="tr-TR" sz="2000" dirty="0"/>
          </a:p>
          <a:p>
            <a:pPr algn="ctr"/>
            <a:endParaRPr lang="tr-TR" sz="2400" b="1" dirty="0"/>
          </a:p>
        </p:txBody>
      </p:sp>
    </p:spTree>
    <p:extLst>
      <p:ext uri="{BB962C8B-B14F-4D97-AF65-F5344CB8AC3E}">
        <p14:creationId xmlns:p14="http://schemas.microsoft.com/office/powerpoint/2010/main" val="3340842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2279737" y="973667"/>
            <a:ext cx="7636630" cy="1193335"/>
          </a:xfrm>
        </p:spPr>
        <p:txBody>
          <a:bodyPr/>
          <a:lstStyle/>
          <a:p>
            <a:pPr algn="ctr"/>
            <a:r>
              <a:rPr lang="tr-TR" b="1" dirty="0"/>
              <a:t>İMANIN TANIMI VE MAHİYETİ</a:t>
            </a:r>
            <a:br>
              <a:rPr lang="tr-TR" b="1" dirty="0"/>
            </a:br>
            <a:endParaRPr lang="tr-TR" b="1" dirty="0">
              <a:solidFill>
                <a:srgbClr val="FF0000"/>
              </a:solidFill>
            </a:endParaRPr>
          </a:p>
        </p:txBody>
      </p:sp>
      <p:sp>
        <p:nvSpPr>
          <p:cNvPr id="3" name="İçerik Yer Tutucusu 2"/>
          <p:cNvSpPr>
            <a:spLocks noGrp="1"/>
          </p:cNvSpPr>
          <p:nvPr>
            <p:ph idx="1"/>
          </p:nvPr>
        </p:nvSpPr>
        <p:spPr>
          <a:xfrm>
            <a:off x="424070" y="2603500"/>
            <a:ext cx="11251095" cy="3600000"/>
          </a:xfrm>
        </p:spPr>
        <p:txBody>
          <a:bodyPr>
            <a:normAutofit/>
          </a:bodyPr>
          <a:lstStyle/>
          <a:p>
            <a:pPr algn="ctr"/>
            <a:r>
              <a:rPr lang="tr-TR" sz="2400" b="1" dirty="0">
                <a:solidFill>
                  <a:srgbClr val="FF0000"/>
                </a:solidFill>
              </a:rPr>
              <a:t>İMANDA İRADE UNSURU </a:t>
            </a:r>
            <a:endParaRPr lang="tr-TR" sz="2400" b="1" u="sng" dirty="0"/>
          </a:p>
          <a:p>
            <a:r>
              <a:rPr lang="tr-TR" b="1" dirty="0"/>
              <a:t>İmanda İrade Unsuru</a:t>
            </a:r>
          </a:p>
          <a:p>
            <a:r>
              <a:rPr lang="tr-TR" dirty="0"/>
              <a:t>İman özgür irade ve hür tercihe dayanır.</a:t>
            </a:r>
          </a:p>
          <a:p>
            <a:pPr algn="r"/>
            <a:r>
              <a:rPr lang="ar-SA" b="1" dirty="0"/>
              <a:t>مَن كَفَرَ </a:t>
            </a:r>
            <a:r>
              <a:rPr lang="ar-SA" b="1" dirty="0" err="1"/>
              <a:t>بِٱللَّهِ</a:t>
            </a:r>
            <a:r>
              <a:rPr lang="ar-SA" b="1" dirty="0"/>
              <a:t> </a:t>
            </a:r>
            <a:r>
              <a:rPr lang="ar-SA" b="1" dirty="0" err="1"/>
              <a:t>مِنۢ</a:t>
            </a:r>
            <a:r>
              <a:rPr lang="ar-SA" b="1" dirty="0"/>
              <a:t> </a:t>
            </a:r>
            <a:r>
              <a:rPr lang="ar-SA" b="1" dirty="0" err="1"/>
              <a:t>بَعۡدِ</a:t>
            </a:r>
            <a:r>
              <a:rPr lang="ar-SA" b="1" dirty="0"/>
              <a:t> </a:t>
            </a:r>
            <a:r>
              <a:rPr lang="ar-SA" b="1" dirty="0" err="1"/>
              <a:t>إِيمَٰنِهِۦٓ</a:t>
            </a:r>
            <a:r>
              <a:rPr lang="ar-SA" b="1" dirty="0"/>
              <a:t> إِلَّا </a:t>
            </a:r>
            <a:r>
              <a:rPr lang="ar-SA" b="1" dirty="0" err="1"/>
              <a:t>مَنۡ</a:t>
            </a:r>
            <a:r>
              <a:rPr lang="ar-SA" b="1" dirty="0"/>
              <a:t> </a:t>
            </a:r>
            <a:r>
              <a:rPr lang="ar-SA" b="1" dirty="0" err="1"/>
              <a:t>أُكۡرِهَ</a:t>
            </a:r>
            <a:r>
              <a:rPr lang="ar-SA" b="1" dirty="0"/>
              <a:t> </a:t>
            </a:r>
            <a:r>
              <a:rPr lang="ar-SA" b="1" dirty="0" err="1"/>
              <a:t>وَقَلۡبُهُۥ</a:t>
            </a:r>
            <a:r>
              <a:rPr lang="ar-SA" b="1" dirty="0"/>
              <a:t> </a:t>
            </a:r>
            <a:r>
              <a:rPr lang="ar-SA" b="1" dirty="0" err="1"/>
              <a:t>مُطۡمَئِنُّۢ</a:t>
            </a:r>
            <a:r>
              <a:rPr lang="ar-SA" b="1" dirty="0"/>
              <a:t> </a:t>
            </a:r>
            <a:r>
              <a:rPr lang="ar-SA" b="1" dirty="0" err="1"/>
              <a:t>بِٱلۡإِيمَٰنِ</a:t>
            </a:r>
            <a:r>
              <a:rPr lang="ar-SA" b="1" dirty="0"/>
              <a:t> </a:t>
            </a:r>
            <a:r>
              <a:rPr lang="ar-SA" b="1" dirty="0" err="1"/>
              <a:t>وَلَٰكِن</a:t>
            </a:r>
            <a:r>
              <a:rPr lang="ar-SA" b="1" dirty="0"/>
              <a:t> مَّن شَرَحَ </a:t>
            </a:r>
            <a:r>
              <a:rPr lang="ar-SA" b="1" dirty="0" err="1"/>
              <a:t>بِٱلۡكُفۡرِ</a:t>
            </a:r>
            <a:r>
              <a:rPr lang="ar-SA" b="1" dirty="0"/>
              <a:t> </a:t>
            </a:r>
            <a:r>
              <a:rPr lang="ar-SA" b="1" dirty="0" err="1"/>
              <a:t>صَدۡرٗا</a:t>
            </a:r>
            <a:r>
              <a:rPr lang="ar-SA" b="1" dirty="0"/>
              <a:t> </a:t>
            </a:r>
            <a:r>
              <a:rPr lang="ar-SA" b="1" dirty="0" err="1"/>
              <a:t>فَعَلَيۡهِمۡ</a:t>
            </a:r>
            <a:r>
              <a:rPr lang="ar-SA" b="1" dirty="0"/>
              <a:t> غَضَبٞ مِّنَ </a:t>
            </a:r>
            <a:r>
              <a:rPr lang="ar-SA" b="1" dirty="0" err="1"/>
              <a:t>ٱللَّهِ</a:t>
            </a:r>
            <a:r>
              <a:rPr lang="ar-SA" b="1" dirty="0"/>
              <a:t> </a:t>
            </a:r>
            <a:r>
              <a:rPr lang="ar-SA" b="1" dirty="0" err="1"/>
              <a:t>وَلَهُمۡ</a:t>
            </a:r>
            <a:r>
              <a:rPr lang="ar-SA" b="1" dirty="0"/>
              <a:t> عَذَابٌ عَظِيمٞ</a:t>
            </a:r>
            <a:endParaRPr lang="tr-TR" b="1" dirty="0"/>
          </a:p>
          <a:p>
            <a:r>
              <a:rPr lang="tr-TR" dirty="0"/>
              <a:t>Kim iman ettikten sonra Allah'ı inkâr ederse -kalbi iman ile dolu olduğu halde (inkâra) zorlanan başka- fakat kim kalbini kâfirliğe açarsa, işte Allah'ın gazabı bunlaradır; onlar için büyük bir azap vardır. (</a:t>
            </a:r>
            <a:r>
              <a:rPr lang="tr-TR" dirty="0" err="1"/>
              <a:t>Nahl</a:t>
            </a:r>
            <a:r>
              <a:rPr lang="tr-TR" dirty="0"/>
              <a:t> 16/106)</a:t>
            </a:r>
          </a:p>
          <a:p>
            <a:endParaRPr lang="tr-TR" sz="2000" dirty="0"/>
          </a:p>
          <a:p>
            <a:pPr algn="ctr"/>
            <a:endParaRPr lang="tr-TR" sz="2400" b="1" dirty="0"/>
          </a:p>
        </p:txBody>
      </p:sp>
    </p:spTree>
    <p:extLst>
      <p:ext uri="{BB962C8B-B14F-4D97-AF65-F5344CB8AC3E}">
        <p14:creationId xmlns:p14="http://schemas.microsoft.com/office/powerpoint/2010/main" val="84338478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2279737" y="973667"/>
            <a:ext cx="7636630" cy="1193335"/>
          </a:xfrm>
        </p:spPr>
        <p:txBody>
          <a:bodyPr/>
          <a:lstStyle/>
          <a:p>
            <a:pPr algn="ctr"/>
            <a:r>
              <a:rPr lang="tr-TR" b="1" dirty="0"/>
              <a:t>İMANIN TANIMI VE MAHİYETİ</a:t>
            </a:r>
            <a:br>
              <a:rPr lang="tr-TR" b="1" dirty="0"/>
            </a:br>
            <a:endParaRPr lang="tr-TR" b="1" dirty="0">
              <a:solidFill>
                <a:srgbClr val="FF0000"/>
              </a:solidFill>
            </a:endParaRPr>
          </a:p>
        </p:txBody>
      </p:sp>
      <p:sp>
        <p:nvSpPr>
          <p:cNvPr id="3" name="İçerik Yer Tutucusu 2"/>
          <p:cNvSpPr>
            <a:spLocks noGrp="1"/>
          </p:cNvSpPr>
          <p:nvPr>
            <p:ph idx="1"/>
          </p:nvPr>
        </p:nvSpPr>
        <p:spPr>
          <a:xfrm>
            <a:off x="424070" y="2603500"/>
            <a:ext cx="11251095" cy="3600000"/>
          </a:xfrm>
        </p:spPr>
        <p:txBody>
          <a:bodyPr>
            <a:normAutofit fontScale="92500" lnSpcReduction="10000"/>
          </a:bodyPr>
          <a:lstStyle/>
          <a:p>
            <a:pPr algn="ctr"/>
            <a:r>
              <a:rPr lang="tr-TR" sz="2400" b="1" dirty="0">
                <a:solidFill>
                  <a:srgbClr val="FF0000"/>
                </a:solidFill>
              </a:rPr>
              <a:t>İMANDA GAYB UNSURU </a:t>
            </a:r>
            <a:endParaRPr lang="tr-TR" sz="2400" b="1" u="sng" dirty="0"/>
          </a:p>
          <a:p>
            <a:r>
              <a:rPr lang="tr-TR" b="1" dirty="0"/>
              <a:t>İmanda </a:t>
            </a:r>
            <a:r>
              <a:rPr lang="tr-TR" b="1" dirty="0" err="1"/>
              <a:t>Gayb</a:t>
            </a:r>
            <a:r>
              <a:rPr lang="tr-TR" b="1" dirty="0"/>
              <a:t> Unsuru</a:t>
            </a:r>
          </a:p>
          <a:p>
            <a:r>
              <a:rPr lang="tr-TR" dirty="0"/>
              <a:t>İman beş duyuyla algılanan kesin olmayıp </a:t>
            </a:r>
            <a:r>
              <a:rPr lang="tr-TR" dirty="0" err="1"/>
              <a:t>gayb</a:t>
            </a:r>
            <a:r>
              <a:rPr lang="tr-TR" dirty="0"/>
              <a:t> olarak ifade edilen peygamberin getirdiği haberlere inanmaktır.</a:t>
            </a:r>
          </a:p>
          <a:p>
            <a:pPr algn="r"/>
            <a:r>
              <a:rPr lang="ar-SA" b="1" dirty="0" err="1"/>
              <a:t>وَجَٰوَزۡنَا</a:t>
            </a:r>
            <a:r>
              <a:rPr lang="ar-SA" b="1" dirty="0"/>
              <a:t> </a:t>
            </a:r>
            <a:r>
              <a:rPr lang="ar-SA" b="1" dirty="0" err="1"/>
              <a:t>بِبَنِيٓ</a:t>
            </a:r>
            <a:r>
              <a:rPr lang="ar-SA" b="1" dirty="0"/>
              <a:t> </a:t>
            </a:r>
            <a:r>
              <a:rPr lang="ar-SA" b="1" dirty="0" err="1"/>
              <a:t>إِسۡرَٰٓءِيلَ</a:t>
            </a:r>
            <a:r>
              <a:rPr lang="ar-SA" b="1" dirty="0"/>
              <a:t> </a:t>
            </a:r>
            <a:r>
              <a:rPr lang="ar-SA" b="1" dirty="0" err="1"/>
              <a:t>ٱلۡبَحۡرَ</a:t>
            </a:r>
            <a:r>
              <a:rPr lang="ar-SA" b="1" dirty="0"/>
              <a:t> </a:t>
            </a:r>
            <a:r>
              <a:rPr lang="ar-SA" b="1" dirty="0" err="1"/>
              <a:t>فَأَتۡبَعَهُمۡ</a:t>
            </a:r>
            <a:r>
              <a:rPr lang="ar-SA" b="1" dirty="0"/>
              <a:t> </a:t>
            </a:r>
            <a:r>
              <a:rPr lang="ar-SA" b="1" dirty="0" err="1"/>
              <a:t>فِرۡعَوۡنُ</a:t>
            </a:r>
            <a:r>
              <a:rPr lang="ar-SA" b="1" dirty="0"/>
              <a:t> </a:t>
            </a:r>
            <a:r>
              <a:rPr lang="ar-SA" b="1" dirty="0" err="1"/>
              <a:t>وَجُنُودُهُۥ</a:t>
            </a:r>
            <a:r>
              <a:rPr lang="ar-SA" b="1" dirty="0"/>
              <a:t> </a:t>
            </a:r>
            <a:r>
              <a:rPr lang="ar-SA" b="1" dirty="0" err="1"/>
              <a:t>بَغۡيٗا</a:t>
            </a:r>
            <a:r>
              <a:rPr lang="ar-SA" b="1" dirty="0"/>
              <a:t> </a:t>
            </a:r>
            <a:r>
              <a:rPr lang="ar-SA" b="1" dirty="0" err="1"/>
              <a:t>وَعَدۡوًاۖ</a:t>
            </a:r>
            <a:r>
              <a:rPr lang="ar-SA" b="1" dirty="0"/>
              <a:t> </a:t>
            </a:r>
            <a:r>
              <a:rPr lang="ar-SA" b="1" dirty="0" err="1"/>
              <a:t>حَتَّىٰٓ</a:t>
            </a:r>
            <a:r>
              <a:rPr lang="ar-SA" b="1" dirty="0"/>
              <a:t> </a:t>
            </a:r>
            <a:r>
              <a:rPr lang="ar-SA" b="1" dirty="0" err="1"/>
              <a:t>إِذَآ</a:t>
            </a:r>
            <a:r>
              <a:rPr lang="ar-SA" b="1" dirty="0"/>
              <a:t> </a:t>
            </a:r>
            <a:r>
              <a:rPr lang="ar-SA" b="1" dirty="0" err="1"/>
              <a:t>أَدۡرَكَهُ</a:t>
            </a:r>
            <a:r>
              <a:rPr lang="ar-SA" b="1" dirty="0"/>
              <a:t> </a:t>
            </a:r>
            <a:r>
              <a:rPr lang="ar-SA" b="1" dirty="0" err="1"/>
              <a:t>ٱلۡغَرَقُ</a:t>
            </a:r>
            <a:r>
              <a:rPr lang="ar-SA" b="1" dirty="0"/>
              <a:t> قَالَ ءَامَنتُ </a:t>
            </a:r>
            <a:r>
              <a:rPr lang="ar-SA" b="1" dirty="0" err="1"/>
              <a:t>أَنَّهُۥ</a:t>
            </a:r>
            <a:r>
              <a:rPr lang="ar-SA" b="1" dirty="0"/>
              <a:t> </a:t>
            </a:r>
            <a:r>
              <a:rPr lang="ar-SA" b="1" dirty="0" err="1"/>
              <a:t>لَآ</a:t>
            </a:r>
            <a:r>
              <a:rPr lang="ar-SA" b="1" dirty="0"/>
              <a:t> </a:t>
            </a:r>
            <a:r>
              <a:rPr lang="ar-SA" b="1" dirty="0" err="1"/>
              <a:t>إِلَٰهَ</a:t>
            </a:r>
            <a:r>
              <a:rPr lang="ar-SA" b="1" dirty="0"/>
              <a:t> إِلَّا </a:t>
            </a:r>
            <a:r>
              <a:rPr lang="ar-SA" b="1" dirty="0" err="1"/>
              <a:t>ٱلَّذِيٓ</a:t>
            </a:r>
            <a:r>
              <a:rPr lang="ar-SA" b="1" dirty="0"/>
              <a:t> </a:t>
            </a:r>
            <a:r>
              <a:rPr lang="ar-SA" b="1" dirty="0" err="1"/>
              <a:t>ءَامَنَتۡ</a:t>
            </a:r>
            <a:r>
              <a:rPr lang="ar-SA" b="1" dirty="0"/>
              <a:t> </a:t>
            </a:r>
            <a:r>
              <a:rPr lang="ar-SA" b="1" dirty="0" err="1"/>
              <a:t>بِهِۦ</a:t>
            </a:r>
            <a:r>
              <a:rPr lang="ar-SA" b="1" dirty="0"/>
              <a:t> </a:t>
            </a:r>
            <a:r>
              <a:rPr lang="ar-SA" b="1" dirty="0" err="1"/>
              <a:t>بَنُوٓاْ</a:t>
            </a:r>
            <a:r>
              <a:rPr lang="ar-SA" b="1" dirty="0"/>
              <a:t> </a:t>
            </a:r>
            <a:r>
              <a:rPr lang="ar-SA" b="1" dirty="0" err="1"/>
              <a:t>إِسۡرَٰٓءِيلَ</a:t>
            </a:r>
            <a:r>
              <a:rPr lang="ar-SA" b="1" dirty="0"/>
              <a:t> وَأَنَا۠ مِنَ </a:t>
            </a:r>
            <a:r>
              <a:rPr lang="ar-SA" b="1" dirty="0" err="1"/>
              <a:t>ٱلۡمُسۡلِمِينَ</a:t>
            </a:r>
            <a:r>
              <a:rPr lang="ar-SA" b="1" dirty="0"/>
              <a:t> ٩٠ </a:t>
            </a:r>
            <a:r>
              <a:rPr lang="ar-SA" b="1" dirty="0" err="1"/>
              <a:t>ءَآلۡـَٰٔنَ</a:t>
            </a:r>
            <a:r>
              <a:rPr lang="ar-SA" b="1" dirty="0"/>
              <a:t> </a:t>
            </a:r>
            <a:r>
              <a:rPr lang="ar-SA" b="1" dirty="0" err="1"/>
              <a:t>وَقَدۡ</a:t>
            </a:r>
            <a:r>
              <a:rPr lang="ar-SA" b="1" dirty="0"/>
              <a:t> </a:t>
            </a:r>
            <a:r>
              <a:rPr lang="ar-SA" b="1" dirty="0" err="1"/>
              <a:t>عَصَيۡتَ</a:t>
            </a:r>
            <a:r>
              <a:rPr lang="ar-SA" b="1" dirty="0"/>
              <a:t> </a:t>
            </a:r>
            <a:r>
              <a:rPr lang="ar-SA" b="1" dirty="0" err="1"/>
              <a:t>قَبۡلُ</a:t>
            </a:r>
            <a:r>
              <a:rPr lang="ar-SA" b="1" dirty="0"/>
              <a:t> وَكُنتَ مِنَ </a:t>
            </a:r>
            <a:r>
              <a:rPr lang="ar-SA" b="1" dirty="0" err="1"/>
              <a:t>ٱلۡمُفۡسِدِينَ</a:t>
            </a:r>
            <a:endParaRPr lang="tr-TR" b="1" dirty="0"/>
          </a:p>
          <a:p>
            <a:r>
              <a:rPr lang="tr-TR" b="1" i="1" dirty="0"/>
              <a:t>90</a:t>
            </a:r>
            <a:r>
              <a:rPr lang="tr-TR" dirty="0"/>
              <a:t>. Biz, </a:t>
            </a:r>
            <a:r>
              <a:rPr lang="tr-TR" dirty="0" err="1"/>
              <a:t>İsrailoğullarını</a:t>
            </a:r>
            <a:r>
              <a:rPr lang="tr-TR" dirty="0"/>
              <a:t> denizden geçirdik. Ama Firavun ve askerleri zulmetmek ve saldırmak üzere onları takip etti. Nihayet (denizde) boğulma haline gelince, (Firavun:) "Gerçekten, </a:t>
            </a:r>
            <a:r>
              <a:rPr lang="tr-TR" dirty="0" err="1"/>
              <a:t>İsrailoğullarının</a:t>
            </a:r>
            <a:r>
              <a:rPr lang="tr-TR" dirty="0"/>
              <a:t> inandığı Tanrı'dan başka tanrı olmadığına ben de iman ettim. Ben de </a:t>
            </a:r>
            <a:r>
              <a:rPr lang="tr-TR" dirty="0" err="1"/>
              <a:t>müslümanlardanım</a:t>
            </a:r>
            <a:r>
              <a:rPr lang="tr-TR" dirty="0"/>
              <a:t>!" dedi.</a:t>
            </a:r>
            <a:br>
              <a:rPr lang="tr-TR" dirty="0"/>
            </a:br>
            <a:r>
              <a:rPr lang="tr-TR" b="1" i="1" dirty="0"/>
              <a:t>91</a:t>
            </a:r>
            <a:r>
              <a:rPr lang="tr-TR" dirty="0"/>
              <a:t>. Şimdi mi (iman ettin)! Halbuki daha önce isyan etmiş ve bozgunculardan olmuştun.  (Yunun 10/90-91)</a:t>
            </a:r>
            <a:br>
              <a:rPr lang="tr-TR" dirty="0"/>
            </a:br>
            <a:endParaRPr lang="tr-TR" dirty="0"/>
          </a:p>
          <a:p>
            <a:endParaRPr lang="tr-TR" sz="2000" dirty="0"/>
          </a:p>
          <a:p>
            <a:pPr algn="ctr"/>
            <a:endParaRPr lang="tr-TR" sz="2400" b="1" dirty="0"/>
          </a:p>
        </p:txBody>
      </p:sp>
    </p:spTree>
    <p:extLst>
      <p:ext uri="{BB962C8B-B14F-4D97-AF65-F5344CB8AC3E}">
        <p14:creationId xmlns:p14="http://schemas.microsoft.com/office/powerpoint/2010/main" val="218520694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yon Toplantı Odası">
  <a:themeElements>
    <a:clrScheme name="İyon Toplantı Odası">
      <a:dk1>
        <a:sysClr val="windowText" lastClr="000000"/>
      </a:dk1>
      <a:lt1>
        <a:sysClr val="window" lastClr="FFFFFF"/>
      </a:lt1>
      <a:dk2>
        <a:srgbClr val="3B3059"/>
      </a:dk2>
      <a:lt2>
        <a:srgbClr val="EBEBEB"/>
      </a:lt2>
      <a:accent1>
        <a:srgbClr val="B31166"/>
      </a:accent1>
      <a:accent2>
        <a:srgbClr val="E33D6F"/>
      </a:accent2>
      <a:accent3>
        <a:srgbClr val="E45F3C"/>
      </a:accent3>
      <a:accent4>
        <a:srgbClr val="E9943A"/>
      </a:accent4>
      <a:accent5>
        <a:srgbClr val="9B6BF2"/>
      </a:accent5>
      <a:accent6>
        <a:srgbClr val="D53DD0"/>
      </a:accent6>
      <a:hlink>
        <a:srgbClr val="8F8F8F"/>
      </a:hlink>
      <a:folHlink>
        <a:srgbClr val="A5A5A5"/>
      </a:folHlink>
    </a:clrScheme>
    <a:fontScheme name="İyon Toplantı Odası">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yon Toplantı Odası">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24000"/>
                <a:satMod val="148000"/>
                <a:lumMod val="124000"/>
              </a:schemeClr>
            </a:gs>
            <a:gs pos="100000">
              <a:schemeClr val="phClr">
                <a:shade val="76000"/>
                <a:hueMod val="89000"/>
                <a:satMod val="164000"/>
                <a:lumMod val="56000"/>
              </a:schemeClr>
            </a:gs>
          </a:gsLst>
          <a:path path="circle">
            <a:fillToRect l="45000" t="65000" r="125000" b="100000"/>
          </a:path>
        </a:gradFill>
        <a:blipFill rotWithShape="1">
          <a:blip xmlns:r="http://schemas.openxmlformats.org/officeDocument/2006/relationships" r:embed="rId1">
            <a:duotone>
              <a:schemeClr val="phClr">
                <a:shade val="69000"/>
                <a:hueMod val="91000"/>
                <a:satMod val="164000"/>
                <a:lumMod val="74000"/>
              </a:schemeClr>
              <a:schemeClr val="phClr">
                <a:hueMod val="124000"/>
                <a:satMod val="140000"/>
                <a:lumMod val="142000"/>
              </a:schemeClr>
            </a:duotone>
          </a:blip>
          <a:stretch/>
        </a:blipFill>
      </a:bgFillStyleLst>
    </a:fmtScheme>
  </a:themeElements>
  <a:objectDefaults/>
  <a:extraClrSchemeLst/>
  <a:extLst>
    <a:ext uri="{05A4C25C-085E-4340-85A3-A5531E510DB2}">
      <thm15:themeFamily xmlns:thm15="http://schemas.microsoft.com/office/thememl/2012/main" name="Ion Boardroom" id="{FC33163D-4339-46B1-8EED-24C834239D99}" vid="{B8502691-933B-45FE-8764-BA278511EF27}"/>
    </a:ext>
  </a:extLst>
</a:theme>
</file>

<file path=docProps/app.xml><?xml version="1.0" encoding="utf-8"?>
<Properties xmlns="http://schemas.openxmlformats.org/officeDocument/2006/extended-properties" xmlns:vt="http://schemas.openxmlformats.org/officeDocument/2006/docPropsVTypes">
  <Template>Ion Boardroom</Template>
  <TotalTime>2000</TotalTime>
  <Words>2923</Words>
  <Application>Microsoft Office PowerPoint</Application>
  <PresentationFormat>Geniş ekran</PresentationFormat>
  <Paragraphs>211</Paragraphs>
  <Slides>30</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30</vt:i4>
      </vt:variant>
    </vt:vector>
  </HeadingPairs>
  <TitlesOfParts>
    <vt:vector size="34" baseType="lpstr">
      <vt:lpstr>Arial</vt:lpstr>
      <vt:lpstr>Century Gothic</vt:lpstr>
      <vt:lpstr>Wingdings 3</vt:lpstr>
      <vt:lpstr>İyon Toplantı Odası</vt:lpstr>
      <vt:lpstr>İMANIN TANIMI VE MAHİYETİ </vt:lpstr>
      <vt:lpstr>İMANIN TANIMI VE MAHİYETİ </vt:lpstr>
      <vt:lpstr>İMANIN TANIMI VE MAHİYETİ </vt:lpstr>
      <vt:lpstr>İMANIN TANIMI VE MAHİYETİ </vt:lpstr>
      <vt:lpstr>İMANIN TANIMI VE MAHİYETİ </vt:lpstr>
      <vt:lpstr>İMANIN TANIMI VE MAHİYETİ </vt:lpstr>
      <vt:lpstr>İMANIN TANIMI VE MAHİYETİ </vt:lpstr>
      <vt:lpstr>İMANIN TANIMI VE MAHİYETİ </vt:lpstr>
      <vt:lpstr>İMANIN TANIMI VE MAHİYETİ </vt:lpstr>
      <vt:lpstr>İMANIN TANIMI VE MAHİYETİ </vt:lpstr>
      <vt:lpstr>İMANIN TANIMI VE MAHİYETİ </vt:lpstr>
      <vt:lpstr>İMANIN TANIMI VE MAHİYETİ </vt:lpstr>
      <vt:lpstr>İMANIN TANIMI VE MAHİYETİ </vt:lpstr>
      <vt:lpstr>İMANIN TANIMI VE MAHİYETİ </vt:lpstr>
      <vt:lpstr>İMANIN TANIMI VE MAHİYETİ </vt:lpstr>
      <vt:lpstr>İMANIN TANIMI VE MAHİYETİ </vt:lpstr>
      <vt:lpstr>İMANIN TANIMI VE MAHİYETİ </vt:lpstr>
      <vt:lpstr>İMANIN TANIMI VE MAHİYETİ </vt:lpstr>
      <vt:lpstr>İMANIN TANIMI VE MAHİYETİ </vt:lpstr>
      <vt:lpstr>İMANIN TANIMI VE MAHİYETİ </vt:lpstr>
      <vt:lpstr>İMANIN TANIMI VE MAHİYETİ </vt:lpstr>
      <vt:lpstr>İMANIN TANIMI VE MAHİYETİ </vt:lpstr>
      <vt:lpstr>İMANIN TANIMI VE MAHİYETİ </vt:lpstr>
      <vt:lpstr>İMANIN TANIMI VE MAHİYETİ </vt:lpstr>
      <vt:lpstr>İMANIN TANIMI VE MAHİYETİ </vt:lpstr>
      <vt:lpstr>İMANIN TANIMI VE MAHİYETİ </vt:lpstr>
      <vt:lpstr>İMANIN TANIMI VE MAHİYETİ </vt:lpstr>
      <vt:lpstr>İMANIN TANIMI VE MAHİYETİ </vt:lpstr>
      <vt:lpstr>İMANIN TANIMI VE MAHİYETİ </vt:lpstr>
      <vt:lpstr>İMANIN TANIMI VE MAHİYETİ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TÜRKİYE’DE KADIN HAKLARI</dc:title>
  <dc:creator>Rüveyda İPEK BAŞ</dc:creator>
  <cp:lastModifiedBy>asus</cp:lastModifiedBy>
  <cp:revision>143</cp:revision>
  <dcterms:created xsi:type="dcterms:W3CDTF">2018-01-11T08:38:37Z</dcterms:created>
  <dcterms:modified xsi:type="dcterms:W3CDTF">2023-10-17T06:20:26Z</dcterms:modified>
</cp:coreProperties>
</file>