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65" r:id="rId1"/>
  </p:sldMasterIdLst>
  <p:notesMasterIdLst>
    <p:notesMasterId r:id="rId31"/>
  </p:notesMasterIdLst>
  <p:handoutMasterIdLst>
    <p:handoutMasterId r:id="rId32"/>
  </p:handoutMasterIdLst>
  <p:sldIdLst>
    <p:sldId id="258" r:id="rId2"/>
    <p:sldId id="317" r:id="rId3"/>
    <p:sldId id="318" r:id="rId4"/>
    <p:sldId id="319"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 id="338" r:id="rId24"/>
    <p:sldId id="339" r:id="rId25"/>
    <p:sldId id="340" r:id="rId26"/>
    <p:sldId id="341" r:id="rId27"/>
    <p:sldId id="342" r:id="rId28"/>
    <p:sldId id="343" r:id="rId29"/>
    <p:sldId id="289"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0F50"/>
    <a:srgbClr val="1E1162"/>
    <a:srgbClr val="100D50"/>
    <a:srgbClr val="0F0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6405" autoAdjust="0"/>
  </p:normalViewPr>
  <p:slideViewPr>
    <p:cSldViewPr snapToGrid="0" snapToObjects="1">
      <p:cViewPr varScale="1">
        <p:scale>
          <a:sx n="62" d="100"/>
          <a:sy n="62" d="100"/>
        </p:scale>
        <p:origin x="1136"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1ABE0E-73C9-493E-B817-A8FB55D33F03}" type="datetimeFigureOut">
              <a:rPr lang="tr-TR" smtClean="0"/>
              <a:t>23.10.2023</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C79B3D-FB1B-4C56-99A3-612E29005633}" type="slidenum">
              <a:rPr lang="tr-TR" smtClean="0"/>
              <a:t>‹#›</a:t>
            </a:fld>
            <a:endParaRPr lang="tr-TR"/>
          </a:p>
        </p:txBody>
      </p:sp>
    </p:spTree>
    <p:extLst>
      <p:ext uri="{BB962C8B-B14F-4D97-AF65-F5344CB8AC3E}">
        <p14:creationId xmlns:p14="http://schemas.microsoft.com/office/powerpoint/2010/main" val="2407905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3C8D0D-7507-44B5-BF86-9B7EE280158D}" type="datetimeFigureOut">
              <a:rPr lang="tr-TR" smtClean="0"/>
              <a:t>23.10.2023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A8F55-591F-4C82-A106-4949E9E692F5}" type="slidenum">
              <a:rPr lang="tr-TR" smtClean="0"/>
              <a:t>‹#›</a:t>
            </a:fld>
            <a:endParaRPr lang="tr-TR"/>
          </a:p>
        </p:txBody>
      </p:sp>
    </p:spTree>
    <p:extLst>
      <p:ext uri="{BB962C8B-B14F-4D97-AF65-F5344CB8AC3E}">
        <p14:creationId xmlns:p14="http://schemas.microsoft.com/office/powerpoint/2010/main" val="1380911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60A8F55-591F-4C82-A106-4949E9E692F5}" type="slidenum">
              <a:rPr lang="tr-TR" smtClean="0"/>
              <a:t>1</a:t>
            </a:fld>
            <a:endParaRPr lang="tr-TR"/>
          </a:p>
        </p:txBody>
      </p:sp>
    </p:spTree>
    <p:extLst>
      <p:ext uri="{BB962C8B-B14F-4D97-AF65-F5344CB8AC3E}">
        <p14:creationId xmlns:p14="http://schemas.microsoft.com/office/powerpoint/2010/main" val="1788955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10</a:t>
            </a:fld>
            <a:endParaRPr lang="tr-TR"/>
          </a:p>
        </p:txBody>
      </p:sp>
    </p:spTree>
    <p:extLst>
      <p:ext uri="{BB962C8B-B14F-4D97-AF65-F5344CB8AC3E}">
        <p14:creationId xmlns:p14="http://schemas.microsoft.com/office/powerpoint/2010/main" val="336273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11</a:t>
            </a:fld>
            <a:endParaRPr lang="tr-TR"/>
          </a:p>
        </p:txBody>
      </p:sp>
    </p:spTree>
    <p:extLst>
      <p:ext uri="{BB962C8B-B14F-4D97-AF65-F5344CB8AC3E}">
        <p14:creationId xmlns:p14="http://schemas.microsoft.com/office/powerpoint/2010/main" val="881240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12</a:t>
            </a:fld>
            <a:endParaRPr lang="tr-TR"/>
          </a:p>
        </p:txBody>
      </p:sp>
    </p:spTree>
    <p:extLst>
      <p:ext uri="{BB962C8B-B14F-4D97-AF65-F5344CB8AC3E}">
        <p14:creationId xmlns:p14="http://schemas.microsoft.com/office/powerpoint/2010/main" val="90730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13</a:t>
            </a:fld>
            <a:endParaRPr lang="tr-TR"/>
          </a:p>
        </p:txBody>
      </p:sp>
    </p:spTree>
    <p:extLst>
      <p:ext uri="{BB962C8B-B14F-4D97-AF65-F5344CB8AC3E}">
        <p14:creationId xmlns:p14="http://schemas.microsoft.com/office/powerpoint/2010/main" val="29368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14</a:t>
            </a:fld>
            <a:endParaRPr lang="tr-TR"/>
          </a:p>
        </p:txBody>
      </p:sp>
    </p:spTree>
    <p:extLst>
      <p:ext uri="{BB962C8B-B14F-4D97-AF65-F5344CB8AC3E}">
        <p14:creationId xmlns:p14="http://schemas.microsoft.com/office/powerpoint/2010/main" val="3308688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15</a:t>
            </a:fld>
            <a:endParaRPr lang="tr-TR"/>
          </a:p>
        </p:txBody>
      </p:sp>
    </p:spTree>
    <p:extLst>
      <p:ext uri="{BB962C8B-B14F-4D97-AF65-F5344CB8AC3E}">
        <p14:creationId xmlns:p14="http://schemas.microsoft.com/office/powerpoint/2010/main" val="11200048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16</a:t>
            </a:fld>
            <a:endParaRPr lang="tr-TR"/>
          </a:p>
        </p:txBody>
      </p:sp>
    </p:spTree>
    <p:extLst>
      <p:ext uri="{BB962C8B-B14F-4D97-AF65-F5344CB8AC3E}">
        <p14:creationId xmlns:p14="http://schemas.microsoft.com/office/powerpoint/2010/main" val="3511516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17</a:t>
            </a:fld>
            <a:endParaRPr lang="tr-TR"/>
          </a:p>
        </p:txBody>
      </p:sp>
    </p:spTree>
    <p:extLst>
      <p:ext uri="{BB962C8B-B14F-4D97-AF65-F5344CB8AC3E}">
        <p14:creationId xmlns:p14="http://schemas.microsoft.com/office/powerpoint/2010/main" val="103326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18</a:t>
            </a:fld>
            <a:endParaRPr lang="tr-TR"/>
          </a:p>
        </p:txBody>
      </p:sp>
    </p:spTree>
    <p:extLst>
      <p:ext uri="{BB962C8B-B14F-4D97-AF65-F5344CB8AC3E}">
        <p14:creationId xmlns:p14="http://schemas.microsoft.com/office/powerpoint/2010/main" val="29815260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19</a:t>
            </a:fld>
            <a:endParaRPr lang="tr-TR"/>
          </a:p>
        </p:txBody>
      </p:sp>
    </p:spTree>
    <p:extLst>
      <p:ext uri="{BB962C8B-B14F-4D97-AF65-F5344CB8AC3E}">
        <p14:creationId xmlns:p14="http://schemas.microsoft.com/office/powerpoint/2010/main" val="25126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a:t>
            </a:fld>
            <a:endParaRPr lang="tr-TR"/>
          </a:p>
        </p:txBody>
      </p:sp>
    </p:spTree>
    <p:extLst>
      <p:ext uri="{BB962C8B-B14F-4D97-AF65-F5344CB8AC3E}">
        <p14:creationId xmlns:p14="http://schemas.microsoft.com/office/powerpoint/2010/main" val="3755820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20</a:t>
            </a:fld>
            <a:endParaRPr lang="tr-TR"/>
          </a:p>
        </p:txBody>
      </p:sp>
    </p:spTree>
    <p:extLst>
      <p:ext uri="{BB962C8B-B14F-4D97-AF65-F5344CB8AC3E}">
        <p14:creationId xmlns:p14="http://schemas.microsoft.com/office/powerpoint/2010/main" val="16514416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21</a:t>
            </a:fld>
            <a:endParaRPr lang="tr-TR"/>
          </a:p>
        </p:txBody>
      </p:sp>
    </p:spTree>
    <p:extLst>
      <p:ext uri="{BB962C8B-B14F-4D97-AF65-F5344CB8AC3E}">
        <p14:creationId xmlns:p14="http://schemas.microsoft.com/office/powerpoint/2010/main" val="28410538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22</a:t>
            </a:fld>
            <a:endParaRPr lang="tr-TR"/>
          </a:p>
        </p:txBody>
      </p:sp>
    </p:spTree>
    <p:extLst>
      <p:ext uri="{BB962C8B-B14F-4D97-AF65-F5344CB8AC3E}">
        <p14:creationId xmlns:p14="http://schemas.microsoft.com/office/powerpoint/2010/main" val="17735206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23</a:t>
            </a:fld>
            <a:endParaRPr lang="tr-TR"/>
          </a:p>
        </p:txBody>
      </p:sp>
    </p:spTree>
    <p:extLst>
      <p:ext uri="{BB962C8B-B14F-4D97-AF65-F5344CB8AC3E}">
        <p14:creationId xmlns:p14="http://schemas.microsoft.com/office/powerpoint/2010/main" val="36526174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24</a:t>
            </a:fld>
            <a:endParaRPr lang="tr-TR"/>
          </a:p>
        </p:txBody>
      </p:sp>
    </p:spTree>
    <p:extLst>
      <p:ext uri="{BB962C8B-B14F-4D97-AF65-F5344CB8AC3E}">
        <p14:creationId xmlns:p14="http://schemas.microsoft.com/office/powerpoint/2010/main" val="23807368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25</a:t>
            </a:fld>
            <a:endParaRPr lang="tr-TR"/>
          </a:p>
        </p:txBody>
      </p:sp>
    </p:spTree>
    <p:extLst>
      <p:ext uri="{BB962C8B-B14F-4D97-AF65-F5344CB8AC3E}">
        <p14:creationId xmlns:p14="http://schemas.microsoft.com/office/powerpoint/2010/main" val="2294974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26</a:t>
            </a:fld>
            <a:endParaRPr lang="tr-TR"/>
          </a:p>
        </p:txBody>
      </p:sp>
    </p:spTree>
    <p:extLst>
      <p:ext uri="{BB962C8B-B14F-4D97-AF65-F5344CB8AC3E}">
        <p14:creationId xmlns:p14="http://schemas.microsoft.com/office/powerpoint/2010/main" val="30914659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27</a:t>
            </a:fld>
            <a:endParaRPr lang="tr-TR"/>
          </a:p>
        </p:txBody>
      </p:sp>
    </p:spTree>
    <p:extLst>
      <p:ext uri="{BB962C8B-B14F-4D97-AF65-F5344CB8AC3E}">
        <p14:creationId xmlns:p14="http://schemas.microsoft.com/office/powerpoint/2010/main" val="31562443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28</a:t>
            </a:fld>
            <a:endParaRPr lang="tr-TR"/>
          </a:p>
        </p:txBody>
      </p:sp>
    </p:spTree>
    <p:extLst>
      <p:ext uri="{BB962C8B-B14F-4D97-AF65-F5344CB8AC3E}">
        <p14:creationId xmlns:p14="http://schemas.microsoft.com/office/powerpoint/2010/main" val="24909260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29</a:t>
            </a:fld>
            <a:endParaRPr lang="tr-TR"/>
          </a:p>
        </p:txBody>
      </p:sp>
    </p:spTree>
    <p:extLst>
      <p:ext uri="{BB962C8B-B14F-4D97-AF65-F5344CB8AC3E}">
        <p14:creationId xmlns:p14="http://schemas.microsoft.com/office/powerpoint/2010/main" val="2861364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a:t>
            </a:fld>
            <a:endParaRPr lang="tr-TR"/>
          </a:p>
        </p:txBody>
      </p:sp>
    </p:spTree>
    <p:extLst>
      <p:ext uri="{BB962C8B-B14F-4D97-AF65-F5344CB8AC3E}">
        <p14:creationId xmlns:p14="http://schemas.microsoft.com/office/powerpoint/2010/main" val="3019120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a:t>
            </a:fld>
            <a:endParaRPr lang="tr-TR"/>
          </a:p>
        </p:txBody>
      </p:sp>
    </p:spTree>
    <p:extLst>
      <p:ext uri="{BB962C8B-B14F-4D97-AF65-F5344CB8AC3E}">
        <p14:creationId xmlns:p14="http://schemas.microsoft.com/office/powerpoint/2010/main" val="2016929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5</a:t>
            </a:fld>
            <a:endParaRPr lang="tr-TR"/>
          </a:p>
        </p:txBody>
      </p:sp>
    </p:spTree>
    <p:extLst>
      <p:ext uri="{BB962C8B-B14F-4D97-AF65-F5344CB8AC3E}">
        <p14:creationId xmlns:p14="http://schemas.microsoft.com/office/powerpoint/2010/main" val="665454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6</a:t>
            </a:fld>
            <a:endParaRPr lang="tr-TR"/>
          </a:p>
        </p:txBody>
      </p:sp>
    </p:spTree>
    <p:extLst>
      <p:ext uri="{BB962C8B-B14F-4D97-AF65-F5344CB8AC3E}">
        <p14:creationId xmlns:p14="http://schemas.microsoft.com/office/powerpoint/2010/main" val="1573093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7</a:t>
            </a:fld>
            <a:endParaRPr lang="tr-TR"/>
          </a:p>
        </p:txBody>
      </p:sp>
    </p:spTree>
    <p:extLst>
      <p:ext uri="{BB962C8B-B14F-4D97-AF65-F5344CB8AC3E}">
        <p14:creationId xmlns:p14="http://schemas.microsoft.com/office/powerpoint/2010/main" val="3566725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8</a:t>
            </a:fld>
            <a:endParaRPr lang="tr-TR"/>
          </a:p>
        </p:txBody>
      </p:sp>
    </p:spTree>
    <p:extLst>
      <p:ext uri="{BB962C8B-B14F-4D97-AF65-F5344CB8AC3E}">
        <p14:creationId xmlns:p14="http://schemas.microsoft.com/office/powerpoint/2010/main" val="3696814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9</a:t>
            </a:fld>
            <a:endParaRPr lang="tr-TR"/>
          </a:p>
        </p:txBody>
      </p:sp>
    </p:spTree>
    <p:extLst>
      <p:ext uri="{BB962C8B-B14F-4D97-AF65-F5344CB8AC3E}">
        <p14:creationId xmlns:p14="http://schemas.microsoft.com/office/powerpoint/2010/main" val="23868536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0C17C9-2DB5-4E3A-BCA6-1BDBE1839D5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6C3CFCB-E724-429E-9E67-AA4C616818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BC316C7-5640-4BC8-B3B9-F39D24B7066B}"/>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25359FB-CF66-43E2-8EC1-9412B0F314AA}"/>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3C5AEF14-7464-42C8-B2FB-4CEB6C81755A}"/>
              </a:ext>
            </a:extLst>
          </p:cNvPr>
          <p:cNvSpPr>
            <a:spLocks noGrp="1"/>
          </p:cNvSpPr>
          <p:nvPr>
            <p:ph type="sldNum" sz="quarter" idx="12"/>
          </p:nvPr>
        </p:nvSpPr>
        <p:spPr/>
        <p:txBody>
          <a:bodyPr/>
          <a:lstStyle/>
          <a:p>
            <a:fld id="{50F4E6BD-4CAD-3E44-B214-2CFB9D00E5E7}" type="slidenum">
              <a:rPr lang="tr-TR" smtClean="0"/>
              <a:t>‹#›</a:t>
            </a:fld>
            <a:endParaRPr lang="tr-TR"/>
          </a:p>
        </p:txBody>
      </p:sp>
      <p:pic>
        <p:nvPicPr>
          <p:cNvPr id="7" name="Resim 6">
            <a:extLst>
              <a:ext uri="{FF2B5EF4-FFF2-40B4-BE49-F238E27FC236}">
                <a16:creationId xmlns:a16="http://schemas.microsoft.com/office/drawing/2014/main" id="{B07C9117-EF70-4142-A831-40F64A657480}"/>
              </a:ext>
            </a:extLst>
          </p:cNvPr>
          <p:cNvPicPr>
            <a:picLocks noChangeAspect="1"/>
          </p:cNvPicPr>
          <p:nvPr userDrawn="1"/>
        </p:nvPicPr>
        <p:blipFill>
          <a:blip r:embed="rId2"/>
          <a:stretch>
            <a:fillRect/>
          </a:stretch>
        </p:blipFill>
        <p:spPr>
          <a:xfrm>
            <a:off x="0" y="0"/>
            <a:ext cx="12192000" cy="6557450"/>
          </a:xfrm>
          <a:prstGeom prst="rect">
            <a:avLst/>
          </a:prstGeom>
        </p:spPr>
      </p:pic>
    </p:spTree>
    <p:extLst>
      <p:ext uri="{BB962C8B-B14F-4D97-AF65-F5344CB8AC3E}">
        <p14:creationId xmlns:p14="http://schemas.microsoft.com/office/powerpoint/2010/main" val="132531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981574-FBF4-4D03-92A6-F398DBDBD61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2793F81-4160-4883-9E16-A106995219E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E60EF3-0236-46BF-8C1D-BF02F18225B1}"/>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43000784-D189-493A-8BD0-DE18CA221AC9}"/>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EC796BC7-0D23-44D7-A1A9-9616E6DA8E6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9094455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2FAA06-F012-4CAB-9588-572C44612B4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B0E4B2D-CD55-4390-8E5C-BA170FDD2DEB}"/>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462773-B156-4674-BBF9-82690127C8C9}"/>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1C00C97F-152E-4169-A42D-553BEAC6E466}"/>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5BF26CD9-5D0D-42EE-81C8-8F06D18B90AA}"/>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86828805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390AED8-2163-4F7C-9CA7-828A2067D91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F0E5EAE-87A3-4160-B20F-DA73A0353A1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5AAB66C-1567-4AC5-857D-366ECF12BA05}"/>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A486382-6CAB-4EEC-9A9D-3D70B273F928}"/>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18E44873-9307-420D-912F-F568FBB1278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16575342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95D751-0CF8-4E2B-83A5-D64C4F76D38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739B51C-1263-4BB3-929A-ED163B4B8A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BDD3E9C1-DE07-4A8D-BFEE-3263496672F8}"/>
              </a:ext>
            </a:extLst>
          </p:cNvPr>
          <p:cNvSpPr>
            <a:spLocks noGrp="1"/>
          </p:cNvSpPr>
          <p:nvPr>
            <p:ph type="dt" sz="half" idx="10"/>
          </p:nvPr>
        </p:nvSpPr>
        <p:spPr/>
        <p:txBody>
          <a:bodyPr/>
          <a:lstStyle/>
          <a:p>
            <a:r>
              <a:rPr lang="tr-TR"/>
              <a:t>28.09.2020</a:t>
            </a:r>
          </a:p>
        </p:txBody>
      </p:sp>
      <p:sp>
        <p:nvSpPr>
          <p:cNvPr id="5" name="Alt Bilgi Yer Tutucusu 4">
            <a:extLst>
              <a:ext uri="{FF2B5EF4-FFF2-40B4-BE49-F238E27FC236}">
                <a16:creationId xmlns:a16="http://schemas.microsoft.com/office/drawing/2014/main" id="{28FBFEC2-57EA-4BCE-829A-9A0E92E918BF}"/>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6356A321-2362-4B44-BE7E-B5F790F3F81D}"/>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16183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372D40-D88C-4FB0-A059-1348C3E0D4D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F827B2A-0253-435A-A926-2CF228455DEB}"/>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A7D61EB-BF62-40F1-BCC0-C94F4E032DA1}"/>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FA7C775-16F3-4E81-9DE7-549820EA555B}"/>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A7D09C4D-86D6-45DA-9BB3-30A572AEACEB}"/>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30715937-F00E-405B-B6B5-9FF92E08600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335711149"/>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65105E-6C7C-432C-BA2D-324C5D67536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75C75CF-612D-4A6F-8DE9-D27F98C2D8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66B7C06F-41CF-46C4-BBA6-05888EF751F5}"/>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7F2C58F-6F91-4730-B081-144F0595BC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B882973F-5016-4105-9E52-416FD15C7784}"/>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F7D68AB-7A36-419F-8856-99623751A57B}"/>
              </a:ext>
            </a:extLst>
          </p:cNvPr>
          <p:cNvSpPr>
            <a:spLocks noGrp="1"/>
          </p:cNvSpPr>
          <p:nvPr>
            <p:ph type="dt" sz="half" idx="10"/>
          </p:nvPr>
        </p:nvSpPr>
        <p:spPr/>
        <p:txBody>
          <a:bodyPr/>
          <a:lstStyle/>
          <a:p>
            <a:r>
              <a:rPr lang="tr-TR"/>
              <a:t>28.09.2020</a:t>
            </a:r>
            <a:endParaRPr lang="tr-TR" dirty="0"/>
          </a:p>
        </p:txBody>
      </p:sp>
      <p:sp>
        <p:nvSpPr>
          <p:cNvPr id="8" name="Alt Bilgi Yer Tutucusu 7">
            <a:extLst>
              <a:ext uri="{FF2B5EF4-FFF2-40B4-BE49-F238E27FC236}">
                <a16:creationId xmlns:a16="http://schemas.microsoft.com/office/drawing/2014/main" id="{7B00A692-19F2-404D-B389-01FF6961EDBC}"/>
              </a:ext>
            </a:extLst>
          </p:cNvPr>
          <p:cNvSpPr>
            <a:spLocks noGrp="1"/>
          </p:cNvSpPr>
          <p:nvPr>
            <p:ph type="ftr" sz="quarter" idx="11"/>
          </p:nvPr>
        </p:nvSpPr>
        <p:spPr/>
        <p:txBody>
          <a:bodyPr/>
          <a:lstStyle/>
          <a:p>
            <a:r>
              <a:rPr lang="tr-TR"/>
              <a:t>Dersin Kodu / Dersin Adı</a:t>
            </a:r>
            <a:endParaRPr lang="tr-TR" dirty="0"/>
          </a:p>
        </p:txBody>
      </p:sp>
      <p:sp>
        <p:nvSpPr>
          <p:cNvPr id="9" name="Slayt Numarası Yer Tutucusu 8">
            <a:extLst>
              <a:ext uri="{FF2B5EF4-FFF2-40B4-BE49-F238E27FC236}">
                <a16:creationId xmlns:a16="http://schemas.microsoft.com/office/drawing/2014/main" id="{5460CAF8-3B2E-48F2-A83A-B865C6F067B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54763185"/>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6F7F6A-26FD-44F2-B4A4-EC87B9C1C26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AEBC075-2D1C-4CC2-B762-3D9ADA9E12C0}"/>
              </a:ext>
            </a:extLst>
          </p:cNvPr>
          <p:cNvSpPr>
            <a:spLocks noGrp="1"/>
          </p:cNvSpPr>
          <p:nvPr>
            <p:ph type="dt" sz="half" idx="10"/>
          </p:nvPr>
        </p:nvSpPr>
        <p:spPr/>
        <p:txBody>
          <a:bodyPr/>
          <a:lstStyle/>
          <a:p>
            <a:r>
              <a:rPr lang="tr-TR"/>
              <a:t>28.09.2020</a:t>
            </a:r>
          </a:p>
        </p:txBody>
      </p:sp>
      <p:sp>
        <p:nvSpPr>
          <p:cNvPr id="4" name="Alt Bilgi Yer Tutucusu 3">
            <a:extLst>
              <a:ext uri="{FF2B5EF4-FFF2-40B4-BE49-F238E27FC236}">
                <a16:creationId xmlns:a16="http://schemas.microsoft.com/office/drawing/2014/main" id="{FFD944B8-3D71-4B54-A036-C6A6FC29E40B}"/>
              </a:ext>
            </a:extLst>
          </p:cNvPr>
          <p:cNvSpPr>
            <a:spLocks noGrp="1"/>
          </p:cNvSpPr>
          <p:nvPr>
            <p:ph type="ftr" sz="quarter" idx="11"/>
          </p:nvPr>
        </p:nvSpPr>
        <p:spPr/>
        <p:txBody>
          <a:bodyPr/>
          <a:lstStyle/>
          <a:p>
            <a:r>
              <a:rPr lang="tr-TR"/>
              <a:t>Dersin Kodu / Dersin Adı</a:t>
            </a:r>
            <a:endParaRPr lang="tr-TR" dirty="0"/>
          </a:p>
        </p:txBody>
      </p:sp>
      <p:sp>
        <p:nvSpPr>
          <p:cNvPr id="5" name="Slayt Numarası Yer Tutucusu 4">
            <a:extLst>
              <a:ext uri="{FF2B5EF4-FFF2-40B4-BE49-F238E27FC236}">
                <a16:creationId xmlns:a16="http://schemas.microsoft.com/office/drawing/2014/main" id="{08FB31FB-CECD-48BC-A9D2-D7CC4E558E56}"/>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338014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50CBE65-32B2-4A59-B441-D07DF7AB4720}"/>
              </a:ext>
            </a:extLst>
          </p:cNvPr>
          <p:cNvSpPr>
            <a:spLocks noGrp="1"/>
          </p:cNvSpPr>
          <p:nvPr>
            <p:ph type="dt" sz="half" idx="10"/>
          </p:nvPr>
        </p:nvSpPr>
        <p:spPr/>
        <p:txBody>
          <a:bodyPr/>
          <a:lstStyle/>
          <a:p>
            <a:r>
              <a:rPr lang="tr-TR"/>
              <a:t>28.09.2020</a:t>
            </a:r>
          </a:p>
        </p:txBody>
      </p:sp>
      <p:sp>
        <p:nvSpPr>
          <p:cNvPr id="3" name="Alt Bilgi Yer Tutucusu 2">
            <a:extLst>
              <a:ext uri="{FF2B5EF4-FFF2-40B4-BE49-F238E27FC236}">
                <a16:creationId xmlns:a16="http://schemas.microsoft.com/office/drawing/2014/main" id="{378F90FD-4896-453A-A4E8-7A88D4F718DB}"/>
              </a:ext>
            </a:extLst>
          </p:cNvPr>
          <p:cNvSpPr>
            <a:spLocks noGrp="1"/>
          </p:cNvSpPr>
          <p:nvPr>
            <p:ph type="ftr" sz="quarter" idx="11"/>
          </p:nvPr>
        </p:nvSpPr>
        <p:spPr/>
        <p:txBody>
          <a:bodyPr/>
          <a:lstStyle/>
          <a:p>
            <a:r>
              <a:rPr lang="tr-TR"/>
              <a:t>Dersin Kodu / Dersin Adı</a:t>
            </a:r>
            <a:endParaRPr lang="tr-TR" dirty="0"/>
          </a:p>
        </p:txBody>
      </p:sp>
      <p:sp>
        <p:nvSpPr>
          <p:cNvPr id="4" name="Slayt Numarası Yer Tutucusu 3">
            <a:extLst>
              <a:ext uri="{FF2B5EF4-FFF2-40B4-BE49-F238E27FC236}">
                <a16:creationId xmlns:a16="http://schemas.microsoft.com/office/drawing/2014/main" id="{F1FE8CFD-2BFA-4F1C-9521-18CB23012BBA}"/>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51072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381CF3-A5EF-4167-AEE0-B8431F14D5F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15CE533-D87E-485C-9B30-98D1FA6CC9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7224920-B1DF-4272-A258-9A162FCB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CB0EEA69-32AB-4EFB-A3BC-6B8EEF71C77A}"/>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52904773-398C-4558-BFED-36B608DE6ED0}"/>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BFA33CD2-A134-47E0-8206-9E70086B09D8}"/>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29172761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B3A027-B698-4236-9456-4E12557253A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48EC52C-67CF-46C5-8C56-BF15C4496E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8ED6482-55EA-434C-BB36-A82106F492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4049317B-7CB9-45F5-AEC0-2BCFEA393E9B}"/>
              </a:ext>
            </a:extLst>
          </p:cNvPr>
          <p:cNvSpPr>
            <a:spLocks noGrp="1"/>
          </p:cNvSpPr>
          <p:nvPr>
            <p:ph type="dt" sz="half" idx="10"/>
          </p:nvPr>
        </p:nvSpPr>
        <p:spPr/>
        <p:txBody>
          <a:bodyPr/>
          <a:lstStyle/>
          <a:p>
            <a:r>
              <a:rPr lang="tr-TR"/>
              <a:t>28.09.2020</a:t>
            </a:r>
          </a:p>
        </p:txBody>
      </p:sp>
      <p:sp>
        <p:nvSpPr>
          <p:cNvPr id="6" name="Alt Bilgi Yer Tutucusu 5">
            <a:extLst>
              <a:ext uri="{FF2B5EF4-FFF2-40B4-BE49-F238E27FC236}">
                <a16:creationId xmlns:a16="http://schemas.microsoft.com/office/drawing/2014/main" id="{2264103B-CF4E-4AEC-BEE1-265F8FC64D14}"/>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6BDBC5C3-7522-419B-B423-4B559ED4D5EB}"/>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589240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90460D7-5020-4371-9987-CDAF98B3E2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030C6A7-91DA-443C-A5E7-5C55F58540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50A4DE1-56AC-486A-BD0E-6EF31278B8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a:t>28.09.2020</a:t>
            </a:r>
            <a:endParaRPr lang="tr-TR" dirty="0"/>
          </a:p>
        </p:txBody>
      </p:sp>
      <p:sp>
        <p:nvSpPr>
          <p:cNvPr id="5" name="Alt Bilgi Yer Tutucusu 4">
            <a:extLst>
              <a:ext uri="{FF2B5EF4-FFF2-40B4-BE49-F238E27FC236}">
                <a16:creationId xmlns:a16="http://schemas.microsoft.com/office/drawing/2014/main" id="{42B9F3DB-1E9C-4B1F-BBED-5ED6273180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74870CB7-02CA-4A7D-A0F4-8BBAEB936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E6BD-4CAD-3E44-B214-2CFB9D00E5E7}" type="slidenum">
              <a:rPr lang="tr-TR" smtClean="0"/>
              <a:pPr/>
              <a:t>‹#›</a:t>
            </a:fld>
            <a:endParaRPr lang="tr-TR" dirty="0"/>
          </a:p>
        </p:txBody>
      </p:sp>
      <p:cxnSp>
        <p:nvCxnSpPr>
          <p:cNvPr id="7" name="Düz Bağlayıcı 6">
            <a:extLst>
              <a:ext uri="{FF2B5EF4-FFF2-40B4-BE49-F238E27FC236}">
                <a16:creationId xmlns:a16="http://schemas.microsoft.com/office/drawing/2014/main" id="{DAB867F7-F123-4A3E-8848-137BCDEC8F92}"/>
              </a:ext>
            </a:extLst>
          </p:cNvPr>
          <p:cNvCxnSpPr>
            <a:cxnSpLocks/>
          </p:cNvCxnSpPr>
          <p:nvPr userDrawn="1"/>
        </p:nvCxnSpPr>
        <p:spPr>
          <a:xfrm>
            <a:off x="5002924" y="586338"/>
            <a:ext cx="6364277"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Resim 7">
            <a:extLst>
              <a:ext uri="{FF2B5EF4-FFF2-40B4-BE49-F238E27FC236}">
                <a16:creationId xmlns:a16="http://schemas.microsoft.com/office/drawing/2014/main" id="{C45099EE-BCE4-43CD-A7EB-74F032FFC30A}"/>
              </a:ext>
            </a:extLst>
          </p:cNvPr>
          <p:cNvPicPr>
            <a:picLocks noChangeAspect="1"/>
          </p:cNvPicPr>
          <p:nvPr userDrawn="1"/>
        </p:nvPicPr>
        <p:blipFill>
          <a:blip r:embed="rId13"/>
          <a:stretch>
            <a:fillRect/>
          </a:stretch>
        </p:blipFill>
        <p:spPr>
          <a:xfrm>
            <a:off x="526518" y="126419"/>
            <a:ext cx="610521" cy="610521"/>
          </a:xfrm>
          <a:prstGeom prst="rect">
            <a:avLst/>
          </a:prstGeom>
        </p:spPr>
      </p:pic>
      <p:sp>
        <p:nvSpPr>
          <p:cNvPr id="9" name="Dikdörtgen 8">
            <a:extLst>
              <a:ext uri="{FF2B5EF4-FFF2-40B4-BE49-F238E27FC236}">
                <a16:creationId xmlns:a16="http://schemas.microsoft.com/office/drawing/2014/main" id="{343B397A-D431-45E1-AD39-4709D2C8F998}"/>
              </a:ext>
            </a:extLst>
          </p:cNvPr>
          <p:cNvSpPr/>
          <p:nvPr userDrawn="1"/>
        </p:nvSpPr>
        <p:spPr>
          <a:xfrm>
            <a:off x="1154644" y="217192"/>
            <a:ext cx="6096000" cy="400110"/>
          </a:xfrm>
          <a:prstGeom prst="rect">
            <a:avLst/>
          </a:prstGeom>
        </p:spPr>
        <p:txBody>
          <a:bodyPr>
            <a:spAutoFit/>
          </a:bodyPr>
          <a:lstStyle/>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ATATÜRK ÜNİVERSİTESİ İLAHİYAT FAKÜLTESİ</a:t>
            </a:r>
          </a:p>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Temel İslam Bilimleri</a:t>
            </a:r>
          </a:p>
        </p:txBody>
      </p:sp>
    </p:spTree>
    <p:extLst>
      <p:ext uri="{BB962C8B-B14F-4D97-AF65-F5344CB8AC3E}">
        <p14:creationId xmlns:p14="http://schemas.microsoft.com/office/powerpoint/2010/main" val="2765374284"/>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dirty="0">
                <a:solidFill>
                  <a:schemeClr val="bg1"/>
                </a:solidFill>
              </a:rPr>
              <a:t>İSLAM İNANÇ ESASLARI</a:t>
            </a:r>
          </a:p>
        </p:txBody>
      </p:sp>
      <p:sp>
        <p:nvSpPr>
          <p:cNvPr id="5" name="Alt Başlık 4"/>
          <p:cNvSpPr>
            <a:spLocks noGrp="1"/>
          </p:cNvSpPr>
          <p:nvPr>
            <p:ph type="subTitle" idx="1"/>
          </p:nvPr>
        </p:nvSpPr>
        <p:spPr/>
        <p:txBody>
          <a:bodyPr>
            <a:normAutofit/>
          </a:bodyPr>
          <a:lstStyle/>
          <a:p>
            <a:pPr>
              <a:lnSpc>
                <a:spcPct val="120000"/>
              </a:lnSpc>
            </a:pPr>
            <a:r>
              <a:rPr lang="tr-TR" dirty="0">
                <a:solidFill>
                  <a:schemeClr val="bg1"/>
                </a:solidFill>
              </a:rPr>
              <a:t>Ders Hocası	: Dr. </a:t>
            </a:r>
            <a:r>
              <a:rPr lang="tr-TR" dirty="0" err="1">
                <a:solidFill>
                  <a:schemeClr val="bg1"/>
                </a:solidFill>
              </a:rPr>
              <a:t>Öğr</a:t>
            </a:r>
            <a:r>
              <a:rPr lang="tr-TR" dirty="0">
                <a:solidFill>
                  <a:schemeClr val="bg1"/>
                </a:solidFill>
              </a:rPr>
              <a:t>. Üyesi Fikrullah ÇAKMAK</a:t>
            </a:r>
            <a:endParaRPr lang="tr-TR" dirty="0">
              <a:solidFill>
                <a:schemeClr val="bg1"/>
              </a:solidFill>
              <a:latin typeface="Times New Roman" panose="02020603050405020304" pitchFamily="18" charset="0"/>
              <a:cs typeface="Times New Roman" panose="02020603050405020304" pitchFamily="18" charset="0"/>
            </a:endParaRPr>
          </a:p>
        </p:txBody>
      </p:sp>
      <p:sp>
        <p:nvSpPr>
          <p:cNvPr id="6" name="Alt Başlık 2">
            <a:extLst>
              <a:ext uri="{FF2B5EF4-FFF2-40B4-BE49-F238E27FC236}">
                <a16:creationId xmlns:a16="http://schemas.microsoft.com/office/drawing/2014/main" id="{1C42A7E1-4275-024A-8631-43CFA2748EDF}"/>
              </a:ext>
            </a:extLst>
          </p:cNvPr>
          <p:cNvSpPr txBox="1">
            <a:spLocks/>
          </p:cNvSpPr>
          <p:nvPr/>
        </p:nvSpPr>
        <p:spPr>
          <a:xfrm>
            <a:off x="2209799" y="864973"/>
            <a:ext cx="8809653" cy="84820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a:solidFill>
                  <a:schemeClr val="bg1"/>
                </a:solidFill>
                <a:latin typeface="Times New Roman" panose="02020603050405020304" pitchFamily="18" charset="0"/>
                <a:cs typeface="Times New Roman" panose="02020603050405020304" pitchFamily="18" charset="0"/>
              </a:rPr>
              <a:t>ATATÜRK ÜNİVERSİTESİ İLAHİYAT FAKÜLTESİ </a:t>
            </a:r>
            <a:endParaRPr lang="tr-TR" sz="1600" dirty="0">
              <a:solidFill>
                <a:schemeClr val="bg1"/>
              </a:solidFill>
              <a:latin typeface="Times New Roman" panose="02020603050405020304" pitchFamily="18" charset="0"/>
              <a:cs typeface="Times New Roman" panose="02020603050405020304" pitchFamily="18" charset="0"/>
            </a:endParaRPr>
          </a:p>
          <a:p>
            <a:pPr algn="l"/>
            <a:r>
              <a:rPr lang="tr-TR" dirty="0">
                <a:solidFill>
                  <a:schemeClr val="bg1"/>
                </a:solidFill>
                <a:latin typeface="Times New Roman" panose="02020603050405020304" pitchFamily="18" charset="0"/>
                <a:cs typeface="Times New Roman" panose="02020603050405020304" pitchFamily="18" charset="0"/>
              </a:rPr>
              <a:t>Temel İslam Bilimleri Kelam Anabilim Dalı</a:t>
            </a:r>
          </a:p>
        </p:txBody>
      </p:sp>
    </p:spTree>
    <p:extLst>
      <p:ext uri="{BB962C8B-B14F-4D97-AF65-F5344CB8AC3E}">
        <p14:creationId xmlns:p14="http://schemas.microsoft.com/office/powerpoint/2010/main" val="278103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77500" lnSpcReduction="20000"/>
          </a:bodyPr>
          <a:lstStyle/>
          <a:p>
            <a:r>
              <a:rPr lang="tr-TR" b="1" dirty="0"/>
              <a:t>3.1 Allah’ın Varlığı</a:t>
            </a:r>
          </a:p>
          <a:p>
            <a:pPr lvl="1"/>
            <a:r>
              <a:rPr lang="tr-TR" b="1" dirty="0"/>
              <a:t>Kur’an Neden varlığı değil Allah’ın Birliği Üzerinde Durmuş</a:t>
            </a:r>
          </a:p>
          <a:p>
            <a:pPr lvl="1"/>
            <a:r>
              <a:rPr lang="tr-TR" dirty="0"/>
              <a:t>Çünkü İnsan aklını ve duyu verilerini kullanarak Allah’ın varlığına zorunlu olarak ulaşabilmektedir. Bütün ihtişamıyla gözler önüne serilen kâinat Allah’ın varlığının en büyük kanıtıdır.</a:t>
            </a:r>
          </a:p>
          <a:p>
            <a:pPr lvl="1"/>
            <a:r>
              <a:rPr lang="tr-TR" dirty="0"/>
              <a:t>(</a:t>
            </a:r>
            <a:r>
              <a:rPr lang="ar-SA" b="1" dirty="0"/>
              <a:t>إِنَّ فِي خَلْقِ السَّمَاوَاتِ وَالْأَرْضِ وَاخْتِلَافِ اللَّيْلِ وَالنَّهَارِ وَالْفُلْكِ الَّتِي تَجْرِي فِي الْبَحْرِ بِمَا يَنْفَعُ النَّاسَ وَمَا أَنْزَلَ اللَّهُ مِنَ السَّمَاءِ مِنْ مَاءٍ فَأَحْيَا بِهِ الْأَرْضَ بَعْدَ مَوْتِهَا وَبَثَّ فِيهَا مِنْ كُلِّ دَابَّةٍ وَتَصْرِيفِ الرِّيَاحِ وَالسَّحَابِ الْمُسَخَّرِ بَيْنَ السَّمَاءِ وَالْأَرْضِ لَآيَاتٍ لِقَوْمٍ يَعْقِلُونَ</a:t>
            </a:r>
            <a:r>
              <a:rPr lang="tr-TR" dirty="0"/>
              <a:t>) </a:t>
            </a:r>
          </a:p>
          <a:p>
            <a:pPr lvl="1"/>
            <a:r>
              <a:rPr lang="tr-TR" dirty="0"/>
              <a:t>Şüphesiz göklerin ve yerin yaratılmasında, gece ile gündüzün birbiri peşinden gelmesinde, insanlara fayda veren şeylerle yüklü olarak denizde yüzüp giden gemilerde, Allah'ın gökten indirip de ölü haldeki toprağı canlandırdığı suda, yeryüzünde her çeşit canlıyı yaymasında, rüzgârları ve yer ile gök arasında emre hazır bekleyen bulutları yönlendirmesinde düşünen bir toplum için (Allah'ın varlığını ve birliğini </a:t>
            </a:r>
            <a:r>
              <a:rPr lang="tr-TR" dirty="0" err="1"/>
              <a:t>isbatlayan</a:t>
            </a:r>
            <a:r>
              <a:rPr lang="tr-TR" dirty="0"/>
              <a:t>) birçok deliller vardır. (Bakara 2/164)</a:t>
            </a:r>
          </a:p>
          <a:p>
            <a:pPr lvl="1"/>
            <a:r>
              <a:rPr lang="tr-TR" dirty="0"/>
              <a:t>Çünkü inanç fıtridir. </a:t>
            </a:r>
          </a:p>
          <a:p>
            <a:pPr lvl="1"/>
            <a:r>
              <a:rPr lang="ar-SA" b="1" dirty="0"/>
              <a:t>﴿وَلَئِنْ سَأَلْتَهُمْ مَنْ خَلَقَ السَّمَاوَاتِ وَالْأَرْضَ وَسَخَّرَ الشَّمْسَ وَالْقَمَرَ لَيَقُولُنَّ اللَّهُ فَأَنَّى </a:t>
            </a:r>
            <a:r>
              <a:rPr lang="ar-SA" b="1" dirty="0" err="1"/>
              <a:t>يُؤْفَكُونَ</a:t>
            </a:r>
            <a:r>
              <a:rPr lang="ar-SA" b="1" dirty="0"/>
              <a:t> ٦١ [العنكبوت: 61] </a:t>
            </a:r>
            <a:endParaRPr lang="tr-TR" b="1" dirty="0"/>
          </a:p>
          <a:p>
            <a:pPr lvl="1"/>
            <a:r>
              <a:rPr lang="tr-TR" b="1" i="1" dirty="0"/>
              <a:t>61</a:t>
            </a:r>
            <a:r>
              <a:rPr lang="tr-TR" dirty="0"/>
              <a:t>. </a:t>
            </a:r>
            <a:r>
              <a:rPr lang="tr-TR" dirty="0" err="1"/>
              <a:t>Andolsun</a:t>
            </a:r>
            <a:r>
              <a:rPr lang="tr-TR" dirty="0"/>
              <a:t> ki onlara: "Gökleri ve yeri yaratan, güneşi ve ayı buyruğu altında tutan kimdir?" diye sorsan, mutlaka, "Allah" derler. O halde nasıl (haktan) çevrilip döndürülüyorlar? (</a:t>
            </a:r>
            <a:r>
              <a:rPr lang="tr-TR" dirty="0" err="1"/>
              <a:t>Ankebut</a:t>
            </a:r>
            <a:r>
              <a:rPr lang="tr-TR" dirty="0"/>
              <a:t> 29/61)</a:t>
            </a:r>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10</a:t>
            </a:fld>
            <a:endParaRPr lang="tr-TR"/>
          </a:p>
        </p:txBody>
      </p:sp>
    </p:spTree>
    <p:extLst>
      <p:ext uri="{BB962C8B-B14F-4D97-AF65-F5344CB8AC3E}">
        <p14:creationId xmlns:p14="http://schemas.microsoft.com/office/powerpoint/2010/main" val="1345749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a:bodyPr>
          <a:lstStyle/>
          <a:p>
            <a:r>
              <a:rPr lang="tr-TR" b="1" dirty="0"/>
              <a:t>3.1 Allah’ın Varlığı</a:t>
            </a:r>
          </a:p>
          <a:p>
            <a:pPr lvl="1"/>
            <a:r>
              <a:rPr lang="tr-TR" b="1" dirty="0"/>
              <a:t>Niçin Kelamcılar Allah’ın varlığını ispata çalışmış</a:t>
            </a:r>
          </a:p>
          <a:p>
            <a:pPr lvl="1"/>
            <a:r>
              <a:rPr lang="tr-TR" dirty="0"/>
              <a:t>Var olan gerçeği biraz daha </a:t>
            </a:r>
            <a:r>
              <a:rPr lang="tr-TR" dirty="0" err="1"/>
              <a:t>aklileştirmek</a:t>
            </a:r>
            <a:r>
              <a:rPr lang="tr-TR" dirty="0"/>
              <a:t>.</a:t>
            </a:r>
          </a:p>
          <a:p>
            <a:pPr lvl="1"/>
            <a:r>
              <a:rPr lang="tr-TR" b="1" dirty="0"/>
              <a:t>Kullanılan Deliller (Genel olarak)</a:t>
            </a:r>
          </a:p>
          <a:p>
            <a:pPr lvl="1"/>
            <a:r>
              <a:rPr lang="tr-TR" dirty="0"/>
              <a:t>Allah’ın varlığı genelde ontolojik, kozmolojik ve teleolojik (gaye, amaç),  dini tecrübe ve ahlak delili de eklenmiştir. </a:t>
            </a:r>
          </a:p>
          <a:p>
            <a:pPr lvl="1"/>
            <a:r>
              <a:rPr lang="tr-TR" dirty="0"/>
              <a:t>Kelamcılar tarafından en çok kullanılan deliller </a:t>
            </a:r>
            <a:r>
              <a:rPr lang="tr-TR" dirty="0" err="1"/>
              <a:t>Hudûs</a:t>
            </a:r>
            <a:r>
              <a:rPr lang="tr-TR" dirty="0"/>
              <a:t> ve İmkân delilleridir.  </a:t>
            </a:r>
          </a:p>
          <a:p>
            <a:pPr marL="457200" lvl="1" indent="0">
              <a:buNone/>
            </a:pPr>
            <a:endParaRPr lang="tr-TR" dirty="0"/>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11</a:t>
            </a:fld>
            <a:endParaRPr lang="tr-TR"/>
          </a:p>
        </p:txBody>
      </p:sp>
    </p:spTree>
    <p:extLst>
      <p:ext uri="{BB962C8B-B14F-4D97-AF65-F5344CB8AC3E}">
        <p14:creationId xmlns:p14="http://schemas.microsoft.com/office/powerpoint/2010/main" val="2214393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92500" lnSpcReduction="10000"/>
          </a:bodyPr>
          <a:lstStyle/>
          <a:p>
            <a:r>
              <a:rPr lang="tr-TR" b="1" dirty="0"/>
              <a:t>3.2. Allah’ın Varlığının Delilleri</a:t>
            </a:r>
          </a:p>
          <a:p>
            <a:r>
              <a:rPr lang="tr-TR" dirty="0"/>
              <a:t>Özellikleri: 1) Aklî delillerdir. 2) </a:t>
            </a:r>
            <a:r>
              <a:rPr lang="tr-TR" dirty="0" err="1"/>
              <a:t>İknaî</a:t>
            </a:r>
            <a:r>
              <a:rPr lang="tr-TR" dirty="0"/>
              <a:t> özellik taşırlar. 3) Çıkış noktası olarak kâinatı esas alırlar.</a:t>
            </a:r>
          </a:p>
          <a:p>
            <a:pPr lvl="1"/>
            <a:r>
              <a:rPr lang="tr-TR" b="1" dirty="0"/>
              <a:t>3.2.1. Tabii Delil (Fıtrat) (Kabulü Amme)</a:t>
            </a:r>
          </a:p>
          <a:p>
            <a:pPr lvl="1"/>
            <a:r>
              <a:rPr lang="tr-TR" dirty="0"/>
              <a:t>İnsan yaratılış gereği her daim varlığını merak eder. </a:t>
            </a:r>
          </a:p>
          <a:p>
            <a:pPr lvl="1"/>
            <a:r>
              <a:rPr lang="tr-TR" dirty="0"/>
              <a:t>Yaratılışı arama özelliği yüce bir varlığa sığınmayı da beraberinde getirmiştir.</a:t>
            </a:r>
          </a:p>
          <a:p>
            <a:pPr lvl="1"/>
            <a:r>
              <a:rPr lang="tr-TR" dirty="0"/>
              <a:t>Tarih bütün milletlerin yaratıcıya inandığını göstermektedir. </a:t>
            </a:r>
          </a:p>
          <a:p>
            <a:pPr lvl="1"/>
            <a:r>
              <a:rPr lang="tr-TR" dirty="0"/>
              <a:t>İnkarcı insan bile zor durumlarda kaldığında yüce bir yaratıcıya sığınma ihtiyacı duyar. </a:t>
            </a:r>
          </a:p>
          <a:p>
            <a:pPr lvl="1"/>
            <a:r>
              <a:rPr lang="tr-TR" dirty="0"/>
              <a:t>(</a:t>
            </a:r>
            <a:r>
              <a:rPr lang="ar-SA" b="1" dirty="0"/>
              <a:t>أَمَّنْ يُجِيبُ الْمُضْطَرَّ إِذَا دَعَاهُ وَيَكْشِفُ السُّوءَ وَيَجْعَلُكُمْ خُلَفَاءَ الْأَرْضِ أَإِلَهٌ مَعَ اللَّهِ قَلِيلًا مَا تَذَكَّرُونَ</a:t>
            </a:r>
            <a:r>
              <a:rPr lang="tr-TR" dirty="0"/>
              <a:t>) (Onlar mı hayırlı) yoksa darda kalana kendine yalvardığı zaman karşılık veren ve (başındaki) sıkıntıyı gideren, sizi yeryüzünün hakimleri kılan mı? Allah'tan başka bir tanrı mı var! Ne kadar da kıt düşünüyorsunuz! (</a:t>
            </a:r>
            <a:r>
              <a:rPr lang="tr-TR" dirty="0" err="1"/>
              <a:t>Neml</a:t>
            </a:r>
            <a:r>
              <a:rPr lang="tr-TR" dirty="0"/>
              <a:t>, 27/62)</a:t>
            </a:r>
          </a:p>
          <a:p>
            <a:pPr marL="457200" lvl="1" indent="0">
              <a:buNone/>
            </a:pPr>
            <a:endParaRPr lang="tr-TR" dirty="0"/>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12</a:t>
            </a:fld>
            <a:endParaRPr lang="tr-TR"/>
          </a:p>
        </p:txBody>
      </p:sp>
    </p:spTree>
    <p:extLst>
      <p:ext uri="{BB962C8B-B14F-4D97-AF65-F5344CB8AC3E}">
        <p14:creationId xmlns:p14="http://schemas.microsoft.com/office/powerpoint/2010/main" val="1507060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lnSpcReduction="10000"/>
          </a:bodyPr>
          <a:lstStyle/>
          <a:p>
            <a:r>
              <a:rPr lang="tr-TR" b="1" dirty="0"/>
              <a:t>3.2. Allah’ın Varlığının Delilleri</a:t>
            </a:r>
          </a:p>
          <a:p>
            <a:pPr lvl="1"/>
            <a:r>
              <a:rPr lang="tr-TR" b="1" dirty="0"/>
              <a:t>3.2.2. İlham (Şahsi Tecrübe) Delili</a:t>
            </a:r>
          </a:p>
          <a:p>
            <a:pPr lvl="1"/>
            <a:r>
              <a:rPr lang="tr-TR" dirty="0"/>
              <a:t>Kalp yolu ile keşif ve ilham sonucu elde edilen şahsi tecrübe halidir. </a:t>
            </a:r>
          </a:p>
          <a:p>
            <a:pPr lvl="1"/>
            <a:r>
              <a:rPr lang="tr-TR" dirty="0"/>
              <a:t>Psikolojik boyutu olup sübjektif yönü ağır basan bir delildir. </a:t>
            </a:r>
          </a:p>
          <a:p>
            <a:pPr lvl="1"/>
            <a:r>
              <a:rPr lang="tr-TR" dirty="0"/>
              <a:t>Kişiye özgü olup dışarıya yönelik bir ispat söz konusu değildir. </a:t>
            </a:r>
          </a:p>
          <a:p>
            <a:pPr lvl="1"/>
            <a:r>
              <a:rPr lang="tr-TR" dirty="0"/>
              <a:t>Batıda ve İslam dünyasında farklılıklar olmakla birlikte aşağı yukarı aynı anlam taşır. </a:t>
            </a:r>
          </a:p>
          <a:p>
            <a:pPr lvl="1"/>
            <a:r>
              <a:rPr lang="tr-TR" b="1" i="1" dirty="0"/>
              <a:t>Bu delile eleştiriler</a:t>
            </a:r>
          </a:p>
          <a:p>
            <a:pPr lvl="1"/>
            <a:r>
              <a:rPr lang="tr-TR" dirty="0"/>
              <a:t>1) Nesneldir</a:t>
            </a:r>
          </a:p>
          <a:p>
            <a:pPr lvl="1"/>
            <a:r>
              <a:rPr lang="tr-TR" dirty="0"/>
              <a:t>2) Ruhi hastalıklarda ayırmada sorunlar vardır. </a:t>
            </a:r>
          </a:p>
          <a:p>
            <a:pPr lvl="1"/>
            <a:r>
              <a:rPr lang="tr-TR" dirty="0"/>
              <a:t>3) Dinden dine değişiklik gösterir. </a:t>
            </a:r>
          </a:p>
          <a:p>
            <a:pPr marL="457200" lvl="1" indent="0">
              <a:buNone/>
            </a:pPr>
            <a:endParaRPr lang="tr-TR" dirty="0"/>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13</a:t>
            </a:fld>
            <a:endParaRPr lang="tr-TR"/>
          </a:p>
        </p:txBody>
      </p:sp>
    </p:spTree>
    <p:extLst>
      <p:ext uri="{BB962C8B-B14F-4D97-AF65-F5344CB8AC3E}">
        <p14:creationId xmlns:p14="http://schemas.microsoft.com/office/powerpoint/2010/main" val="1440483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a:bodyPr>
          <a:lstStyle/>
          <a:p>
            <a:r>
              <a:rPr lang="tr-TR" b="1" dirty="0"/>
              <a:t>3.2. Allah’ın Varlığının Delilleri</a:t>
            </a:r>
          </a:p>
          <a:p>
            <a:pPr lvl="1"/>
            <a:r>
              <a:rPr lang="tr-TR" b="1" dirty="0"/>
              <a:t>3.2.3. </a:t>
            </a:r>
            <a:r>
              <a:rPr lang="tr-TR" b="1" dirty="0" err="1"/>
              <a:t>Yaratılmışlık</a:t>
            </a:r>
            <a:r>
              <a:rPr lang="tr-TR" b="1" dirty="0"/>
              <a:t> (</a:t>
            </a:r>
            <a:r>
              <a:rPr lang="tr-TR" b="1" dirty="0" err="1"/>
              <a:t>Hudus</a:t>
            </a:r>
            <a:r>
              <a:rPr lang="tr-TR" b="1" dirty="0"/>
              <a:t>) Delili </a:t>
            </a:r>
          </a:p>
          <a:p>
            <a:pPr lvl="1"/>
            <a:r>
              <a:rPr lang="tr-TR" b="1" dirty="0"/>
              <a:t>Kelime Anlamı</a:t>
            </a:r>
            <a:r>
              <a:rPr lang="tr-TR" dirty="0"/>
              <a:t>: Yok iken sonradan var olan şey.</a:t>
            </a:r>
          </a:p>
          <a:p>
            <a:pPr lvl="1"/>
            <a:r>
              <a:rPr lang="tr-TR" dirty="0" err="1"/>
              <a:t>Hudus</a:t>
            </a:r>
            <a:r>
              <a:rPr lang="tr-TR" dirty="0"/>
              <a:t> delili kozmolojik bir delildir. </a:t>
            </a:r>
          </a:p>
          <a:p>
            <a:pPr lvl="1"/>
            <a:r>
              <a:rPr lang="tr-TR" dirty="0" err="1"/>
              <a:t>Hudus</a:t>
            </a:r>
            <a:r>
              <a:rPr lang="tr-TR" dirty="0"/>
              <a:t> delili Allah’ın ilim, irade ve kudret sıfatlarıyla ilgilidir. </a:t>
            </a:r>
          </a:p>
          <a:p>
            <a:pPr lvl="1"/>
            <a:r>
              <a:rPr lang="tr-TR" dirty="0"/>
              <a:t>Gazali bu delili “akla en yakın olan delil” olarak tanımlar.</a:t>
            </a:r>
          </a:p>
          <a:p>
            <a:pPr marL="457200" lvl="1" indent="0">
              <a:buNone/>
            </a:pPr>
            <a:endParaRPr lang="tr-TR" dirty="0"/>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14</a:t>
            </a:fld>
            <a:endParaRPr lang="tr-TR"/>
          </a:p>
        </p:txBody>
      </p:sp>
    </p:spTree>
    <p:extLst>
      <p:ext uri="{BB962C8B-B14F-4D97-AF65-F5344CB8AC3E}">
        <p14:creationId xmlns:p14="http://schemas.microsoft.com/office/powerpoint/2010/main" val="1155786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lnSpcReduction="10000"/>
          </a:bodyPr>
          <a:lstStyle/>
          <a:p>
            <a:r>
              <a:rPr lang="tr-TR" b="1" dirty="0"/>
              <a:t>3.2. Allah’ın Varlığının Delilleri</a:t>
            </a:r>
          </a:p>
          <a:p>
            <a:pPr lvl="1"/>
            <a:r>
              <a:rPr lang="tr-TR" b="1" dirty="0"/>
              <a:t>3.2.3. </a:t>
            </a:r>
            <a:r>
              <a:rPr lang="tr-TR" b="1" dirty="0" err="1"/>
              <a:t>Yaratılmışlık</a:t>
            </a:r>
            <a:r>
              <a:rPr lang="tr-TR" b="1" dirty="0"/>
              <a:t> (</a:t>
            </a:r>
            <a:r>
              <a:rPr lang="tr-TR" b="1" dirty="0" err="1"/>
              <a:t>Hudus</a:t>
            </a:r>
            <a:r>
              <a:rPr lang="tr-TR" b="1" dirty="0"/>
              <a:t>) Delili </a:t>
            </a:r>
          </a:p>
          <a:p>
            <a:pPr lvl="1"/>
            <a:r>
              <a:rPr lang="tr-TR" b="1" i="1" dirty="0" err="1"/>
              <a:t>Hudus</a:t>
            </a:r>
            <a:r>
              <a:rPr lang="tr-TR" b="1" i="1" dirty="0"/>
              <a:t> Delilinin Anlatım Kıyası:</a:t>
            </a:r>
          </a:p>
          <a:p>
            <a:pPr lvl="1"/>
            <a:r>
              <a:rPr lang="tr-TR" dirty="0"/>
              <a:t>“Her hâdisin </a:t>
            </a:r>
            <a:r>
              <a:rPr lang="tr-TR" dirty="0" err="1"/>
              <a:t>hudûsu</a:t>
            </a:r>
            <a:r>
              <a:rPr lang="tr-TR" dirty="0"/>
              <a:t> için bir sebep gereklidir. (Her sonradan olanın var olabilmesi için bir sebep gereklidir) </a:t>
            </a:r>
          </a:p>
          <a:p>
            <a:pPr lvl="1"/>
            <a:r>
              <a:rPr lang="tr-TR" dirty="0"/>
              <a:t>Âlem hâdistir. (Âlem/evren sonradan olmuştur)</a:t>
            </a:r>
          </a:p>
          <a:p>
            <a:pPr lvl="1"/>
            <a:r>
              <a:rPr lang="tr-TR" dirty="0"/>
              <a:t>O halde âlemin de </a:t>
            </a:r>
            <a:r>
              <a:rPr lang="tr-TR" dirty="0" err="1"/>
              <a:t>hudûsunun</a:t>
            </a:r>
            <a:r>
              <a:rPr lang="tr-TR" dirty="0"/>
              <a:t> bir sebebi vardır. O sebep te Allah’tır.”</a:t>
            </a:r>
          </a:p>
          <a:p>
            <a:pPr lvl="1"/>
            <a:r>
              <a:rPr lang="tr-TR" b="1" i="1" dirty="0"/>
              <a:t>Kıyasın İkinci Önermesi (Alem hadistir)</a:t>
            </a:r>
          </a:p>
          <a:p>
            <a:pPr lvl="1"/>
            <a:r>
              <a:rPr lang="tr-TR" dirty="0"/>
              <a:t>Hiçbir cisim değişmelerden </a:t>
            </a:r>
            <a:r>
              <a:rPr lang="tr-TR" dirty="0" err="1"/>
              <a:t>halî</a:t>
            </a:r>
            <a:r>
              <a:rPr lang="tr-TR" dirty="0"/>
              <a:t> değildir. </a:t>
            </a:r>
          </a:p>
          <a:p>
            <a:pPr lvl="1"/>
            <a:r>
              <a:rPr lang="tr-TR" dirty="0"/>
              <a:t>Değişmelerden </a:t>
            </a:r>
            <a:r>
              <a:rPr lang="tr-TR" dirty="0" err="1"/>
              <a:t>halî</a:t>
            </a:r>
            <a:r>
              <a:rPr lang="tr-TR" dirty="0"/>
              <a:t> olmayan her şey hâdistir. </a:t>
            </a:r>
          </a:p>
          <a:p>
            <a:pPr lvl="1"/>
            <a:r>
              <a:rPr lang="tr-TR" dirty="0"/>
              <a:t>Öyle ise her cisim hâdistir. </a:t>
            </a:r>
          </a:p>
          <a:p>
            <a:pPr marL="457200" lvl="1" indent="0">
              <a:buNone/>
            </a:pPr>
            <a:endParaRPr lang="tr-TR" dirty="0"/>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15</a:t>
            </a:fld>
            <a:endParaRPr lang="tr-TR"/>
          </a:p>
        </p:txBody>
      </p:sp>
    </p:spTree>
    <p:extLst>
      <p:ext uri="{BB962C8B-B14F-4D97-AF65-F5344CB8AC3E}">
        <p14:creationId xmlns:p14="http://schemas.microsoft.com/office/powerpoint/2010/main" val="3423304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a:bodyPr>
          <a:lstStyle/>
          <a:p>
            <a:r>
              <a:rPr lang="tr-TR" b="1" dirty="0"/>
              <a:t>3.2. Allah’ın Varlığının Delilleri</a:t>
            </a:r>
          </a:p>
          <a:p>
            <a:pPr lvl="1"/>
            <a:r>
              <a:rPr lang="tr-TR" b="1" dirty="0"/>
              <a:t>3.2.4. Nizam ve Gaye Delili</a:t>
            </a:r>
          </a:p>
          <a:p>
            <a:pPr lvl="1"/>
            <a:r>
              <a:rPr lang="tr-TR" dirty="0"/>
              <a:t>Gaye ve nizam delilinin mantıkî önermeler şeklinde özetlenişi şu şekildedir: </a:t>
            </a:r>
          </a:p>
          <a:p>
            <a:pPr lvl="1"/>
            <a:r>
              <a:rPr lang="tr-TR" dirty="0"/>
              <a:t> Kâinat birbirine uyumlu sebepler ve gayelerle bir istem içerisindedir. </a:t>
            </a:r>
          </a:p>
          <a:p>
            <a:pPr lvl="1"/>
            <a:r>
              <a:rPr lang="tr-TR" dirty="0"/>
              <a:t> Sebepler ve gayeler manzumesi olan her şey, âlim ve akıllı bir illetin eseridir. </a:t>
            </a:r>
          </a:p>
          <a:p>
            <a:pPr lvl="1"/>
            <a:r>
              <a:rPr lang="tr-TR" dirty="0"/>
              <a:t> O halde kâinat da âlim bir müessirin eseridir ki, o da Allah’tır.</a:t>
            </a:r>
          </a:p>
          <a:p>
            <a:pPr marL="914400" lvl="2" indent="0">
              <a:buNone/>
            </a:pPr>
            <a:endParaRPr lang="tr-TR" dirty="0"/>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16</a:t>
            </a:fld>
            <a:endParaRPr lang="tr-TR"/>
          </a:p>
        </p:txBody>
      </p:sp>
    </p:spTree>
    <p:extLst>
      <p:ext uri="{BB962C8B-B14F-4D97-AF65-F5344CB8AC3E}">
        <p14:creationId xmlns:p14="http://schemas.microsoft.com/office/powerpoint/2010/main" val="1546527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85000" lnSpcReduction="10000"/>
          </a:bodyPr>
          <a:lstStyle/>
          <a:p>
            <a:r>
              <a:rPr lang="tr-TR" b="1" dirty="0"/>
              <a:t>3.2. Allah’ın Varlığının Delilleri</a:t>
            </a:r>
          </a:p>
          <a:p>
            <a:pPr lvl="1"/>
            <a:r>
              <a:rPr lang="tr-TR" b="1" dirty="0"/>
              <a:t>3.2.4. Nizam ve Gaye Delili</a:t>
            </a:r>
          </a:p>
          <a:p>
            <a:pPr lvl="1"/>
            <a:r>
              <a:rPr lang="tr-TR" b="1" i="1" dirty="0">
                <a:solidFill>
                  <a:srgbClr val="FF0000"/>
                </a:solidFill>
              </a:rPr>
              <a:t>Nizam Delili</a:t>
            </a:r>
          </a:p>
          <a:p>
            <a:pPr lvl="1"/>
            <a:r>
              <a:rPr lang="tr-TR" dirty="0"/>
              <a:t>Düzen – amaç, gaye-nizam delili de denmektedir. </a:t>
            </a:r>
          </a:p>
          <a:p>
            <a:pPr lvl="1"/>
            <a:r>
              <a:rPr lang="tr-TR" dirty="0"/>
              <a:t>Doğa olaylarının varlığının, düzenliliğinin ve amaçlılığının bir yaratıcıyı gerektirdiğini savunan bir delildir. </a:t>
            </a:r>
          </a:p>
          <a:p>
            <a:pPr lvl="1"/>
            <a:r>
              <a:rPr lang="tr-TR" dirty="0"/>
              <a:t>Teolojik delil olarak adlandırılır. </a:t>
            </a:r>
          </a:p>
          <a:p>
            <a:pPr lvl="1"/>
            <a:r>
              <a:rPr lang="tr-TR" dirty="0"/>
              <a:t>Evrende tesadüf yoktur, amaç vardır. O halde bu evreni bu amaca göre yaratan söz konusudur.</a:t>
            </a:r>
          </a:p>
          <a:p>
            <a:pPr lvl="1"/>
            <a:r>
              <a:rPr lang="tr-TR" dirty="0"/>
              <a:t>Sonuç: </a:t>
            </a:r>
          </a:p>
          <a:p>
            <a:pPr lvl="1"/>
            <a:r>
              <a:rPr lang="tr-TR" dirty="0"/>
              <a:t>1) Nizam delili insanın evrene bakışıyla ilgili olup bakışına göre delil anlam kazanacaktır.</a:t>
            </a:r>
          </a:p>
          <a:p>
            <a:pPr lvl="1"/>
            <a:r>
              <a:rPr lang="tr-TR" dirty="0"/>
              <a:t>2) Bu delil </a:t>
            </a:r>
            <a:r>
              <a:rPr lang="tr-TR" dirty="0" err="1"/>
              <a:t>teist</a:t>
            </a:r>
            <a:r>
              <a:rPr lang="tr-TR" dirty="0"/>
              <a:t> inancı ispatlasa da tek iyi sonsuz tanrılı bir inancı ispatlamak için yeterli olmayabilir.</a:t>
            </a:r>
          </a:p>
          <a:p>
            <a:pPr lvl="1"/>
            <a:r>
              <a:rPr lang="tr-TR" dirty="0"/>
              <a:t>“Her şeyi bir ölçüyle yarattık”(Kamer, 54/49).</a:t>
            </a:r>
          </a:p>
          <a:p>
            <a:pPr marL="914400" lvl="2" indent="0">
              <a:buNone/>
            </a:pPr>
            <a:endParaRPr lang="tr-TR" dirty="0"/>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17</a:t>
            </a:fld>
            <a:endParaRPr lang="tr-TR"/>
          </a:p>
        </p:txBody>
      </p:sp>
    </p:spTree>
    <p:extLst>
      <p:ext uri="{BB962C8B-B14F-4D97-AF65-F5344CB8AC3E}">
        <p14:creationId xmlns:p14="http://schemas.microsoft.com/office/powerpoint/2010/main" val="630769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a:bodyPr>
          <a:lstStyle/>
          <a:p>
            <a:r>
              <a:rPr lang="tr-TR" b="1" dirty="0"/>
              <a:t>3.2. Allah’ın Varlığının Delilleri</a:t>
            </a:r>
          </a:p>
          <a:p>
            <a:pPr lvl="1"/>
            <a:r>
              <a:rPr lang="tr-TR" b="1" dirty="0"/>
              <a:t>3.2.4. Nizam ve Gaye Delili</a:t>
            </a:r>
          </a:p>
          <a:p>
            <a:pPr lvl="1"/>
            <a:r>
              <a:rPr lang="tr-TR" b="1" i="1" dirty="0"/>
              <a:t>Gaye Delili</a:t>
            </a:r>
          </a:p>
          <a:p>
            <a:pPr lvl="1"/>
            <a:r>
              <a:rPr lang="tr-TR" dirty="0"/>
              <a:t>Kainattaki </a:t>
            </a:r>
            <a:r>
              <a:rPr lang="tr-TR" dirty="0" err="1"/>
              <a:t>Herşey</a:t>
            </a:r>
            <a:r>
              <a:rPr lang="tr-TR" dirty="0"/>
              <a:t> bir gaye doğrultusunda yaratılmıştır. İnsan, aklı ve vicdanıyla düşündüğünde, “bu kadar varlık, bu tür gayeleri nasıl edindiler?” diye sorar ve cevap olarak “tüm bu varlıklara, bu gayelerini veren alim ve hâkim bir zât vardır” cevabına ulaşır.  </a:t>
            </a:r>
          </a:p>
          <a:p>
            <a:pPr lvl="1"/>
            <a:r>
              <a:rPr lang="tr-TR" dirty="0"/>
              <a:t>Nitekim</a:t>
            </a:r>
          </a:p>
          <a:p>
            <a:pPr lvl="1"/>
            <a:r>
              <a:rPr lang="tr-TR" dirty="0"/>
              <a:t>“Ey rabbimiz sen bunları batıl olarak (boşuna) yaratmadın”(Âli </a:t>
            </a:r>
            <a:r>
              <a:rPr lang="tr-TR" dirty="0" err="1"/>
              <a:t>İmrân</a:t>
            </a:r>
            <a:r>
              <a:rPr lang="tr-TR" dirty="0"/>
              <a:t>, 3/191).</a:t>
            </a:r>
          </a:p>
          <a:p>
            <a:pPr marL="914400" lvl="2" indent="0">
              <a:buNone/>
            </a:pPr>
            <a:endParaRPr lang="tr-TR" dirty="0"/>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18</a:t>
            </a:fld>
            <a:endParaRPr lang="tr-TR"/>
          </a:p>
        </p:txBody>
      </p:sp>
    </p:spTree>
    <p:extLst>
      <p:ext uri="{BB962C8B-B14F-4D97-AF65-F5344CB8AC3E}">
        <p14:creationId xmlns:p14="http://schemas.microsoft.com/office/powerpoint/2010/main" val="2998506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92500" lnSpcReduction="10000"/>
          </a:bodyPr>
          <a:lstStyle/>
          <a:p>
            <a:r>
              <a:rPr lang="tr-TR" b="1" dirty="0"/>
              <a:t>3.2. Allah’ın Varlığının Delilleri</a:t>
            </a:r>
          </a:p>
          <a:p>
            <a:pPr lvl="1"/>
            <a:r>
              <a:rPr lang="tr-TR" b="1" dirty="0"/>
              <a:t>3.2.5. İmkan Delili</a:t>
            </a:r>
          </a:p>
          <a:p>
            <a:pPr lvl="1"/>
            <a:r>
              <a:rPr lang="tr-TR" dirty="0"/>
              <a:t>Varlıkların özelliklerinden yola çıkarak bir yaratıcının varlığına ulaştıran imkân delilidir Varlıklar Özelliklerine Göre: </a:t>
            </a:r>
          </a:p>
          <a:p>
            <a:pPr lvl="1"/>
            <a:r>
              <a:rPr lang="tr-TR" dirty="0"/>
              <a:t>a) Vacip varlık: Varlığı kendinden olan, yokluğu düşünülemeyen varlıktır. Allah Teala’nın varlığı böyledir. </a:t>
            </a:r>
          </a:p>
          <a:p>
            <a:pPr lvl="1"/>
            <a:r>
              <a:rPr lang="tr-TR" dirty="0" err="1"/>
              <a:t>Mümkin</a:t>
            </a:r>
            <a:r>
              <a:rPr lang="tr-TR" dirty="0"/>
              <a:t> (caiz) varlık: Varlığı da yokluğu da düşünülebilen varlıklardır.</a:t>
            </a:r>
          </a:p>
          <a:p>
            <a:pPr lvl="1"/>
            <a:r>
              <a:rPr lang="tr-TR" dirty="0" err="1"/>
              <a:t>Mümteni</a:t>
            </a:r>
            <a:r>
              <a:rPr lang="tr-TR" dirty="0"/>
              <a:t> (muhal) varlık: Varlığı düşünülemeyen ve yokluğu zorunlu olan hususlardır. </a:t>
            </a:r>
          </a:p>
          <a:p>
            <a:pPr lvl="1"/>
            <a:r>
              <a:rPr lang="tr-TR" dirty="0"/>
              <a:t>İmkân delilini mantıki kıyas şeklinde ifade edecek olursak kısaca şu şekildedir: </a:t>
            </a:r>
          </a:p>
          <a:p>
            <a:pPr lvl="1"/>
            <a:r>
              <a:rPr lang="tr-TR" dirty="0"/>
              <a:t> Âlem ve içerisindeki varlıklar </a:t>
            </a:r>
            <a:r>
              <a:rPr lang="tr-TR" dirty="0" err="1"/>
              <a:t>mümkindir</a:t>
            </a:r>
            <a:r>
              <a:rPr lang="tr-TR" dirty="0"/>
              <a:t>. </a:t>
            </a:r>
          </a:p>
          <a:p>
            <a:pPr lvl="1"/>
            <a:r>
              <a:rPr lang="tr-TR" dirty="0"/>
              <a:t> Her </a:t>
            </a:r>
            <a:r>
              <a:rPr lang="tr-TR" dirty="0" err="1"/>
              <a:t>mümkin</a:t>
            </a:r>
            <a:r>
              <a:rPr lang="tr-TR" dirty="0"/>
              <a:t> varlığın bir </a:t>
            </a:r>
            <a:r>
              <a:rPr lang="tr-TR" dirty="0" err="1"/>
              <a:t>müreccihe</a:t>
            </a:r>
            <a:r>
              <a:rPr lang="tr-TR" dirty="0"/>
              <a:t>(varlığını tercih edene) ihtiyacı vardır. </a:t>
            </a:r>
          </a:p>
          <a:p>
            <a:pPr lvl="1"/>
            <a:r>
              <a:rPr lang="tr-TR" dirty="0"/>
              <a:t> Öyleyse bu âlem için de bir </a:t>
            </a:r>
            <a:r>
              <a:rPr lang="tr-TR" dirty="0" err="1"/>
              <a:t>müreccihe</a:t>
            </a:r>
            <a:r>
              <a:rPr lang="tr-TR" dirty="0"/>
              <a:t> ihtiyaç vardır ki o da Allah’tı</a:t>
            </a:r>
          </a:p>
          <a:p>
            <a:pPr marL="914400" lvl="2" indent="0">
              <a:buNone/>
            </a:pPr>
            <a:endParaRPr lang="tr-TR" dirty="0"/>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19</a:t>
            </a:fld>
            <a:endParaRPr lang="tr-TR"/>
          </a:p>
        </p:txBody>
      </p:sp>
    </p:spTree>
    <p:extLst>
      <p:ext uri="{BB962C8B-B14F-4D97-AF65-F5344CB8AC3E}">
        <p14:creationId xmlns:p14="http://schemas.microsoft.com/office/powerpoint/2010/main" val="1419545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1. ALLAH’A İMAN</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a:bodyPr>
          <a:lstStyle/>
          <a:p>
            <a:r>
              <a:rPr lang="tr-TR" b="1" dirty="0"/>
              <a:t>1.1. Kur’an’da Allah’a İman</a:t>
            </a:r>
          </a:p>
          <a:p>
            <a:r>
              <a:rPr lang="tr-TR" dirty="0"/>
              <a:t>Kur’an’da Allah’a iman </a:t>
            </a:r>
            <a:r>
              <a:rPr lang="tr-TR" dirty="0" err="1"/>
              <a:t>tevhid</a:t>
            </a:r>
            <a:r>
              <a:rPr lang="tr-TR" dirty="0"/>
              <a:t> inancı etrafında şekillenmiştir.</a:t>
            </a:r>
          </a:p>
          <a:p>
            <a:r>
              <a:rPr lang="tr-TR" dirty="0"/>
              <a:t>Kur’an Allah’ın varlığından çok O’nun sıfatlarını ve birliğine vurgu yapmıştır.</a:t>
            </a:r>
          </a:p>
          <a:p>
            <a:r>
              <a:rPr lang="tr-TR" dirty="0"/>
              <a:t>Çünkü </a:t>
            </a:r>
            <a:r>
              <a:rPr lang="tr-TR" dirty="0" err="1"/>
              <a:t>Cahiliyye</a:t>
            </a:r>
            <a:r>
              <a:rPr lang="tr-TR" dirty="0"/>
              <a:t> için problem Allah’ın vasıfları ve birliğiydi:</a:t>
            </a:r>
          </a:p>
          <a:p>
            <a:r>
              <a:rPr lang="ar-SA" b="1" dirty="0"/>
              <a:t>﴿ وَلَئِنْ سَأَلْتَهُمْ مَنْ خَلَقَ السَّمَاوَاتِ وَالْأَرْضَ لَيَقُولُنَّ خَلَقَهُنَّ الْعَزِيزُ الْعَلِيمُ﴾ [الزخرف: 9] </a:t>
            </a:r>
            <a:endParaRPr lang="tr-TR" b="1" dirty="0"/>
          </a:p>
          <a:p>
            <a:r>
              <a:rPr lang="tr-TR" dirty="0"/>
              <a:t>9. </a:t>
            </a:r>
            <a:r>
              <a:rPr lang="tr-TR" dirty="0" err="1"/>
              <a:t>Andolsun</a:t>
            </a:r>
            <a:r>
              <a:rPr lang="tr-TR" dirty="0"/>
              <a:t> ki, onlara gökleri ve yeri kim yarattı? diye sorsan; "Onları şüphesiz güçlü olan, her şeyi bilen Allah yarattı" derler. (</a:t>
            </a:r>
            <a:r>
              <a:rPr lang="tr-TR" dirty="0" err="1"/>
              <a:t>Zuhruf</a:t>
            </a:r>
            <a:r>
              <a:rPr lang="tr-TR" dirty="0"/>
              <a:t> 43/9)</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a:t>
            </a:fld>
            <a:endParaRPr lang="tr-TR"/>
          </a:p>
        </p:txBody>
      </p:sp>
    </p:spTree>
    <p:extLst>
      <p:ext uri="{BB962C8B-B14F-4D97-AF65-F5344CB8AC3E}">
        <p14:creationId xmlns:p14="http://schemas.microsoft.com/office/powerpoint/2010/main" val="851841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3. ALLAH’IN VARLIĞI VE İSPAT DELİLLERİ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a:bodyPr>
          <a:lstStyle/>
          <a:p>
            <a:r>
              <a:rPr lang="tr-TR" b="1" dirty="0"/>
              <a:t>3.2. Allah’ın Varlığının Delilleri</a:t>
            </a:r>
          </a:p>
          <a:p>
            <a:pPr lvl="1"/>
            <a:r>
              <a:rPr lang="tr-TR" b="1" dirty="0"/>
              <a:t>3.2.5. Sonuç</a:t>
            </a:r>
          </a:p>
          <a:p>
            <a:pPr lvl="1"/>
            <a:r>
              <a:rPr lang="tr-TR" dirty="0"/>
              <a:t>Deliller </a:t>
            </a:r>
            <a:r>
              <a:rPr lang="tr-TR" dirty="0" err="1"/>
              <a:t>tümevarımsal</a:t>
            </a:r>
            <a:r>
              <a:rPr lang="tr-TR" dirty="0"/>
              <a:t> bir yapı üzerine inşa edilmiştir..</a:t>
            </a:r>
          </a:p>
          <a:p>
            <a:pPr lvl="1"/>
            <a:r>
              <a:rPr lang="tr-TR" dirty="0"/>
              <a:t>Kanıtlar kesinlik arz etmez Tanrının varlığını </a:t>
            </a:r>
            <a:r>
              <a:rPr lang="tr-TR" dirty="0" err="1"/>
              <a:t>aklileştirir</a:t>
            </a:r>
            <a:r>
              <a:rPr lang="tr-TR" dirty="0"/>
              <a:t>.</a:t>
            </a:r>
          </a:p>
          <a:p>
            <a:pPr lvl="1"/>
            <a:r>
              <a:rPr lang="tr-TR" dirty="0"/>
              <a:t>Tanrı’nın varlığı ile ilgili kanıtlara yapılan itirazlar, inancın irrasyonel olduğunu ortaya koyamamıştır.</a:t>
            </a:r>
          </a:p>
          <a:p>
            <a:pPr lvl="1"/>
            <a:r>
              <a:rPr lang="tr-TR" dirty="0"/>
              <a:t>Tanrı’nın varlığı sorunu bilimsel bir sorun değil, “varoluş” sorunudur.</a:t>
            </a:r>
          </a:p>
          <a:p>
            <a:pPr lvl="1"/>
            <a:r>
              <a:rPr lang="tr-TR" dirty="0"/>
              <a:t>Tanrının varlığını veya yokluğu noktasında ortaya konulan deliller iman ve imansızlık noktasında asli rol oynamamıştır.</a:t>
            </a:r>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20</a:t>
            </a:fld>
            <a:endParaRPr lang="tr-TR"/>
          </a:p>
        </p:txBody>
      </p:sp>
    </p:spTree>
    <p:extLst>
      <p:ext uri="{BB962C8B-B14F-4D97-AF65-F5344CB8AC3E}">
        <p14:creationId xmlns:p14="http://schemas.microsoft.com/office/powerpoint/2010/main" val="799408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4. ALLAH’IN BİRLİĞİ: TEVHİD</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77500" lnSpcReduction="20000"/>
          </a:bodyPr>
          <a:lstStyle/>
          <a:p>
            <a:r>
              <a:rPr lang="tr-TR" b="1" dirty="0"/>
              <a:t>4.1. Kur’an’ın Allah’ın Birliğine Bakışı</a:t>
            </a:r>
          </a:p>
          <a:p>
            <a:r>
              <a:rPr lang="tr-TR" dirty="0" err="1"/>
              <a:t>Tevhid</a:t>
            </a:r>
            <a:r>
              <a:rPr lang="tr-TR" dirty="0"/>
              <a:t> “birlemek, bir şeyin tek olduğunu kabul etmek ve onu böylece </a:t>
            </a:r>
            <a:r>
              <a:rPr lang="tr-TR" dirty="0" err="1"/>
              <a:t>bilmek”tir</a:t>
            </a:r>
            <a:r>
              <a:rPr lang="tr-TR" dirty="0"/>
              <a:t>. </a:t>
            </a:r>
          </a:p>
          <a:p>
            <a:r>
              <a:rPr lang="tr-TR" dirty="0"/>
              <a:t>Tevhit kelimesi kök anlamı itibariyle, “tek” olma manasına gelen “</a:t>
            </a:r>
            <a:r>
              <a:rPr lang="tr-TR" dirty="0" err="1"/>
              <a:t>ehad</a:t>
            </a:r>
            <a:r>
              <a:rPr lang="tr-TR" dirty="0"/>
              <a:t>” ve bir olma anlamına gelen “</a:t>
            </a:r>
            <a:r>
              <a:rPr lang="tr-TR" dirty="0" err="1"/>
              <a:t>vahid</a:t>
            </a:r>
            <a:r>
              <a:rPr lang="tr-TR" dirty="0"/>
              <a:t>” sözcüklerinden türemiş olup “birlemek, bir şeyin bir olduğuna hükmetmek” manalarına gelir.  Bu anlamda tevhit Allah hakkında kullanıldığı zaman “eşi, ortağı ve benzeri olmayan bir ve tek varlık” demektir.  </a:t>
            </a:r>
          </a:p>
          <a:p>
            <a:r>
              <a:rPr lang="tr-TR" dirty="0"/>
              <a:t>“Sizin ilahınız bir tek ilahtır” (Bakara, 2/163) ayetinde geçen  “</a:t>
            </a:r>
            <a:r>
              <a:rPr lang="tr-TR" dirty="0" err="1"/>
              <a:t>vahid</a:t>
            </a:r>
            <a:r>
              <a:rPr lang="tr-TR" dirty="0"/>
              <a:t>” ile, “De ki: O Allah bir tektir” (İhlâs, 112/1) ayetinde geçen “</a:t>
            </a:r>
            <a:r>
              <a:rPr lang="tr-TR" dirty="0" err="1"/>
              <a:t>ehad</a:t>
            </a:r>
            <a:r>
              <a:rPr lang="tr-TR" dirty="0"/>
              <a:t>” sözcüğü tevhit kelimesiyle aynı köktendir.</a:t>
            </a:r>
          </a:p>
          <a:p>
            <a:pPr lvl="1"/>
            <a:r>
              <a:rPr lang="tr-TR" b="1" dirty="0"/>
              <a:t>Tevhidin Kolaylığı</a:t>
            </a:r>
          </a:p>
          <a:p>
            <a:pPr lvl="1"/>
            <a:r>
              <a:rPr lang="tr-TR" dirty="0"/>
              <a:t>1) Çok ilahların emir ve teklifleri insana zorluk oluşturacaktır. </a:t>
            </a:r>
          </a:p>
          <a:p>
            <a:pPr lvl="1"/>
            <a:r>
              <a:rPr lang="tr-TR" dirty="0"/>
              <a:t>“Ey zindan arkadaşlarım! Darmadağınık birçok düzme tanrılar mı hayırlıdır, yoksa hepsine ve her şeye galip ve kahhar olan bir tek Allah mı?” (Yusuf, 12/39; Krş. </a:t>
            </a:r>
            <a:r>
              <a:rPr lang="tr-TR" dirty="0" err="1"/>
              <a:t>Zümer</a:t>
            </a:r>
            <a:r>
              <a:rPr lang="tr-TR" dirty="0"/>
              <a:t>, 39/29).  </a:t>
            </a:r>
          </a:p>
          <a:p>
            <a:pPr lvl="1"/>
            <a:r>
              <a:rPr lang="tr-TR" dirty="0"/>
              <a:t>2) </a:t>
            </a:r>
            <a:r>
              <a:rPr lang="tr-TR" dirty="0" err="1"/>
              <a:t>Tevhid</a:t>
            </a:r>
            <a:r>
              <a:rPr lang="tr-TR" dirty="0"/>
              <a:t> düzen ve idare açısından da kolaylık vardır. </a:t>
            </a:r>
          </a:p>
          <a:p>
            <a:pPr lvl="1"/>
            <a:r>
              <a:rPr lang="tr-TR" dirty="0"/>
              <a:t>“Eğer, yerde ve gökte Allah’tan başka tanrılar bulunsaydı, yer ve gök (bunların nizamı) kesinlikle bozulup gitmişti.” (Enbiya, 21/22). </a:t>
            </a:r>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21</a:t>
            </a:fld>
            <a:endParaRPr lang="tr-TR"/>
          </a:p>
        </p:txBody>
      </p:sp>
    </p:spTree>
    <p:extLst>
      <p:ext uri="{BB962C8B-B14F-4D97-AF65-F5344CB8AC3E}">
        <p14:creationId xmlns:p14="http://schemas.microsoft.com/office/powerpoint/2010/main" val="2234560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4. ALLAH’IN BİRLİĞİ: TEVHİD</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a:bodyPr>
          <a:lstStyle/>
          <a:p>
            <a:r>
              <a:rPr lang="tr-TR" b="1" dirty="0"/>
              <a:t>4.1. Kur’an’ın Allah’ın Birliğine Bakışı</a:t>
            </a:r>
          </a:p>
          <a:p>
            <a:pPr lvl="1"/>
            <a:r>
              <a:rPr lang="tr-TR" b="1" dirty="0" err="1"/>
              <a:t>Temanu</a:t>
            </a:r>
            <a:r>
              <a:rPr lang="tr-TR" b="1" dirty="0"/>
              <a:t> Delili</a:t>
            </a:r>
          </a:p>
          <a:p>
            <a:pPr lvl="1"/>
            <a:r>
              <a:rPr lang="tr-TR" dirty="0"/>
              <a:t>Kur’an-ı Kerim’de Allah’ın birliği «</a:t>
            </a:r>
            <a:r>
              <a:rPr lang="tr-TR" dirty="0" err="1"/>
              <a:t>temanu</a:t>
            </a:r>
            <a:r>
              <a:rPr lang="tr-TR" dirty="0"/>
              <a:t>» delili üzerinden anlatılır.</a:t>
            </a:r>
          </a:p>
          <a:p>
            <a:pPr lvl="1"/>
            <a:endParaRPr lang="tr-TR" dirty="0"/>
          </a:p>
          <a:p>
            <a:pPr lvl="1"/>
            <a:r>
              <a:rPr lang="tr-TR" dirty="0"/>
              <a:t>“Eğer yerde ve gökte Allah’tan başka ilâhlar olsaydı yer ve gök (bunların nizamı) yok olup gitmişti.” (Enbiya, 21/22). </a:t>
            </a:r>
          </a:p>
          <a:p>
            <a:pPr lvl="1"/>
            <a:r>
              <a:rPr lang="ar-SA" dirty="0"/>
              <a:t>﴿ لَوْ كَانَ فِيهِمَا آلِهَةٌ إِلَّا اللَّهُ لَفَسَدَتَا فَسُبْحَانَ اللَّهِ رَبِّ الْعَرْشِ عَمَّا يَصِفُونَ﴾ [الأنبياء: 22]</a:t>
            </a:r>
            <a:endParaRPr lang="tr-TR" dirty="0"/>
          </a:p>
          <a:p>
            <a:pPr lvl="1"/>
            <a:r>
              <a:rPr lang="tr-TR" b="1" dirty="0" err="1"/>
              <a:t>Temanu</a:t>
            </a:r>
            <a:r>
              <a:rPr lang="tr-TR" b="1" dirty="0"/>
              <a:t> Delilinde İhtimaller / Kıyaslar.</a:t>
            </a:r>
            <a:endParaRPr lang="tr-TR" dirty="0"/>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22</a:t>
            </a:fld>
            <a:endParaRPr lang="tr-TR"/>
          </a:p>
        </p:txBody>
      </p:sp>
    </p:spTree>
    <p:extLst>
      <p:ext uri="{BB962C8B-B14F-4D97-AF65-F5344CB8AC3E}">
        <p14:creationId xmlns:p14="http://schemas.microsoft.com/office/powerpoint/2010/main" val="551542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4. ALLAH’IN BİRLİĞİ: TEVHİD</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92500" lnSpcReduction="10000"/>
          </a:bodyPr>
          <a:lstStyle/>
          <a:p>
            <a:r>
              <a:rPr lang="tr-TR" b="1" dirty="0"/>
              <a:t>4.2. </a:t>
            </a:r>
            <a:r>
              <a:rPr lang="tr-TR" b="1" dirty="0" err="1"/>
              <a:t>Tevhid</a:t>
            </a:r>
            <a:r>
              <a:rPr lang="tr-TR" b="1" dirty="0"/>
              <a:t> İnancı ve Tevhidin Boyutları</a:t>
            </a:r>
          </a:p>
          <a:p>
            <a:r>
              <a:rPr lang="tr-TR" b="1" dirty="0"/>
              <a:t>1. </a:t>
            </a:r>
            <a:r>
              <a:rPr lang="tr-TR" b="1" dirty="0" err="1"/>
              <a:t>İman’da</a:t>
            </a:r>
            <a:r>
              <a:rPr lang="tr-TR" b="1" dirty="0"/>
              <a:t> </a:t>
            </a:r>
            <a:r>
              <a:rPr lang="tr-TR" b="1" dirty="0" err="1"/>
              <a:t>Tevhid</a:t>
            </a:r>
            <a:endParaRPr lang="tr-TR" b="1" dirty="0"/>
          </a:p>
          <a:p>
            <a:pPr lvl="1"/>
            <a:r>
              <a:rPr lang="tr-TR" b="1" i="1" dirty="0"/>
              <a:t>b) Sıfatlarında </a:t>
            </a:r>
            <a:r>
              <a:rPr lang="tr-TR" b="1" i="1" dirty="0" err="1"/>
              <a:t>Tevhid</a:t>
            </a:r>
            <a:endParaRPr lang="tr-TR" b="1" i="1" dirty="0"/>
          </a:p>
          <a:p>
            <a:pPr lvl="1"/>
            <a:r>
              <a:rPr lang="tr-TR" dirty="0"/>
              <a:t>Allah sıfatlarında da birdir. O sıfatlar noktasında hiçbir varlığa benzemez. Hiçbir varlığın sıfatı ona benzemez. </a:t>
            </a:r>
          </a:p>
          <a:p>
            <a:pPr lvl="1"/>
            <a:r>
              <a:rPr lang="tr-TR" dirty="0"/>
              <a:t>(</a:t>
            </a:r>
            <a:r>
              <a:rPr lang="ar-SA" b="1" dirty="0"/>
              <a:t>لَيْسَ كَمِثْلِهِ شَيْءٌ وَهُوَ السَّمِيعُ الْبَصِيرُ</a:t>
            </a:r>
            <a:r>
              <a:rPr lang="tr-TR" dirty="0"/>
              <a:t>) (Şura 42/11)</a:t>
            </a:r>
          </a:p>
          <a:p>
            <a:pPr lvl="1"/>
            <a:r>
              <a:rPr lang="tr-TR" b="1" i="1" dirty="0"/>
              <a:t>c) Fiillerde </a:t>
            </a:r>
            <a:r>
              <a:rPr lang="tr-TR" b="1" i="1" dirty="0" err="1"/>
              <a:t>Tevhid</a:t>
            </a:r>
            <a:endParaRPr lang="tr-TR" b="1" i="1" dirty="0"/>
          </a:p>
          <a:p>
            <a:pPr lvl="1"/>
            <a:r>
              <a:rPr lang="tr-TR" dirty="0"/>
              <a:t>(</a:t>
            </a:r>
            <a:r>
              <a:rPr lang="ar-SA" b="1" dirty="0"/>
              <a:t>اللَّهُ خَالِقُ كُلِّ شَيْءٍ وَهُوَ عَلَى كُلِّ شَيْءٍ وَكِيلٌ</a:t>
            </a:r>
            <a:r>
              <a:rPr lang="tr-TR" dirty="0"/>
              <a:t>) (</a:t>
            </a:r>
            <a:r>
              <a:rPr lang="tr-TR" dirty="0" err="1"/>
              <a:t>Zümer</a:t>
            </a:r>
            <a:r>
              <a:rPr lang="tr-TR" dirty="0"/>
              <a:t>, 39/62)</a:t>
            </a:r>
          </a:p>
          <a:p>
            <a:r>
              <a:rPr lang="tr-TR" b="1" dirty="0"/>
              <a:t>2. İbadette </a:t>
            </a:r>
            <a:r>
              <a:rPr lang="tr-TR" b="1" dirty="0" err="1"/>
              <a:t>Tevhid</a:t>
            </a:r>
            <a:endParaRPr lang="tr-TR" b="1" dirty="0"/>
          </a:p>
          <a:p>
            <a:r>
              <a:rPr lang="tr-TR" dirty="0"/>
              <a:t>Ameli </a:t>
            </a:r>
            <a:r>
              <a:rPr lang="tr-TR" dirty="0" err="1"/>
              <a:t>tevhid</a:t>
            </a:r>
            <a:r>
              <a:rPr lang="tr-TR" dirty="0"/>
              <a:t> de denir. </a:t>
            </a:r>
          </a:p>
          <a:p>
            <a:r>
              <a:rPr lang="tr-TR" dirty="0"/>
              <a:t>(</a:t>
            </a:r>
            <a:r>
              <a:rPr lang="ar-SA" b="1" dirty="0"/>
              <a:t>اياك نعبد واياك نستعين</a:t>
            </a:r>
            <a:r>
              <a:rPr lang="tr-TR" dirty="0"/>
              <a:t>)</a:t>
            </a:r>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23</a:t>
            </a:fld>
            <a:endParaRPr lang="tr-TR"/>
          </a:p>
        </p:txBody>
      </p:sp>
    </p:spTree>
    <p:extLst>
      <p:ext uri="{BB962C8B-B14F-4D97-AF65-F5344CB8AC3E}">
        <p14:creationId xmlns:p14="http://schemas.microsoft.com/office/powerpoint/2010/main" val="3430195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5. ŞİRK VE ÇEŞİTLERİ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92500" lnSpcReduction="20000"/>
          </a:bodyPr>
          <a:lstStyle/>
          <a:p>
            <a:r>
              <a:rPr lang="tr-TR" dirty="0"/>
              <a:t>Şirk sözlükte “ortak olmak, ortak koşmak” anlamına gelir. </a:t>
            </a:r>
          </a:p>
          <a:p>
            <a:r>
              <a:rPr lang="tr-TR" dirty="0"/>
              <a:t>Şirk Büyük Günahtır:</a:t>
            </a:r>
          </a:p>
          <a:p>
            <a:r>
              <a:rPr lang="tr-TR" dirty="0"/>
              <a:t>(</a:t>
            </a:r>
            <a:r>
              <a:rPr lang="ar-SA" b="1" dirty="0"/>
              <a:t>إِنَّ اللَّهَ لَا يَغْفِرُ أَنْ يُشْرَكَ بِهِ وَيَغْفِرُ مَا دُونَ ذَلِكَ لِمَنْ يَشَاءُ وَمَنْ يُشْرِكْ بِاللَّهِ فَقَدِ افْتَرَى إِثْمًا عَظِيمًا</a:t>
            </a:r>
            <a:r>
              <a:rPr lang="tr-TR" dirty="0"/>
              <a:t>) (Nisa, 4/48)</a:t>
            </a:r>
          </a:p>
          <a:p>
            <a:r>
              <a:rPr lang="tr-TR" b="1" dirty="0"/>
              <a:t>Kur’an’ın Şirk Eleştirisi (Kitapta Yok)</a:t>
            </a:r>
          </a:p>
          <a:p>
            <a:r>
              <a:rPr lang="tr-TR" dirty="0"/>
              <a:t>1) </a:t>
            </a:r>
            <a:r>
              <a:rPr lang="tr-TR" dirty="0" err="1"/>
              <a:t>Kökensizdir</a:t>
            </a:r>
            <a:r>
              <a:rPr lang="tr-TR" dirty="0"/>
              <a:t>, kanıtsızdır</a:t>
            </a:r>
          </a:p>
          <a:p>
            <a:r>
              <a:rPr lang="tr-TR" dirty="0"/>
              <a:t>2) Cehaletin ürünüdür</a:t>
            </a:r>
          </a:p>
          <a:p>
            <a:r>
              <a:rPr lang="tr-TR" dirty="0"/>
              <a:t>3) Büyük bir zulümdür</a:t>
            </a:r>
          </a:p>
          <a:p>
            <a:r>
              <a:rPr lang="tr-TR" dirty="0"/>
              <a:t>4) Şirk ise tam manasıyla ayrımcılık, fırkacılık ve kargaşadır</a:t>
            </a:r>
          </a:p>
          <a:p>
            <a:r>
              <a:rPr lang="tr-TR" dirty="0"/>
              <a:t>5) Şirk bir bakıma </a:t>
            </a:r>
            <a:r>
              <a:rPr lang="tr-TR" dirty="0" err="1"/>
              <a:t>ataperestliktir</a:t>
            </a: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24</a:t>
            </a:fld>
            <a:endParaRPr lang="tr-TR"/>
          </a:p>
        </p:txBody>
      </p:sp>
    </p:spTree>
    <p:extLst>
      <p:ext uri="{BB962C8B-B14F-4D97-AF65-F5344CB8AC3E}">
        <p14:creationId xmlns:p14="http://schemas.microsoft.com/office/powerpoint/2010/main" val="2421347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5. ŞİRK VE ÇEŞİTLERİ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a:bodyPr>
          <a:lstStyle/>
          <a:p>
            <a:r>
              <a:rPr lang="tr-TR" b="1" dirty="0"/>
              <a:t>1. Büyük Şirk</a:t>
            </a:r>
          </a:p>
          <a:p>
            <a:r>
              <a:rPr lang="tr-TR" dirty="0"/>
              <a:t>Allah’a her yönüyle denk olacak, ona yardımcı, muhalif veya rakip olabilecek bir tanrının varlığını kabul etmektir. </a:t>
            </a:r>
          </a:p>
          <a:p>
            <a:r>
              <a:rPr lang="tr-TR" dirty="0" err="1"/>
              <a:t>Tevhid</a:t>
            </a:r>
            <a:r>
              <a:rPr lang="tr-TR" dirty="0"/>
              <a:t> ulûhiyet, sıfat ve fiillerde gerçekleşir. Buna göre şirk:</a:t>
            </a:r>
          </a:p>
          <a:p>
            <a:r>
              <a:rPr lang="tr-TR" u="sng" dirty="0"/>
              <a:t>1. Ulûhiyette (</a:t>
            </a:r>
            <a:r>
              <a:rPr lang="tr-TR" u="sng" dirty="0" err="1"/>
              <a:t>zâtta</a:t>
            </a:r>
            <a:r>
              <a:rPr lang="tr-TR" u="sng" dirty="0"/>
              <a:t>) şirk</a:t>
            </a:r>
            <a:r>
              <a:rPr lang="tr-TR" dirty="0"/>
              <a:t>: Allah dışında ikinci bir kişi ya da şeyi ilah olarak tanımak ve kabul etmektir. </a:t>
            </a:r>
          </a:p>
          <a:p>
            <a:r>
              <a:rPr lang="tr-TR" u="sng" dirty="0"/>
              <a:t>2. Sıfat ve fiillerde (</a:t>
            </a:r>
            <a:r>
              <a:rPr lang="tr-TR" u="sng" dirty="0" err="1"/>
              <a:t>rubûbiyette</a:t>
            </a:r>
            <a:r>
              <a:rPr lang="tr-TR" u="sng" dirty="0"/>
              <a:t>) şirk</a:t>
            </a:r>
            <a:r>
              <a:rPr lang="tr-TR" dirty="0"/>
              <a:t>: Allah’a has nitelikleri başka varlıklarda da kabul etme.</a:t>
            </a:r>
          </a:p>
          <a:p>
            <a:r>
              <a:rPr lang="tr-TR" dirty="0"/>
              <a:t>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25</a:t>
            </a:fld>
            <a:endParaRPr lang="tr-TR"/>
          </a:p>
        </p:txBody>
      </p:sp>
    </p:spTree>
    <p:extLst>
      <p:ext uri="{BB962C8B-B14F-4D97-AF65-F5344CB8AC3E}">
        <p14:creationId xmlns:p14="http://schemas.microsoft.com/office/powerpoint/2010/main" val="2547269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5. ŞİRK VE ÇEŞİTLERİ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92500" lnSpcReduction="20000"/>
          </a:bodyPr>
          <a:lstStyle/>
          <a:p>
            <a:r>
              <a:rPr lang="tr-TR" b="1" dirty="0"/>
              <a:t>2. Yaratıklara Aşırı Hürmet</a:t>
            </a:r>
          </a:p>
          <a:p>
            <a:pPr lvl="1"/>
            <a:r>
              <a:rPr lang="tr-TR" b="1" dirty="0"/>
              <a:t>a) Şahıslara Hürmet</a:t>
            </a:r>
          </a:p>
          <a:p>
            <a:pPr lvl="1"/>
            <a:r>
              <a:rPr lang="tr-TR" dirty="0"/>
              <a:t>Peygamberin insan oluşuna vurgu.</a:t>
            </a:r>
          </a:p>
          <a:p>
            <a:pPr lvl="1"/>
            <a:r>
              <a:rPr lang="tr-TR" dirty="0"/>
              <a:t>(</a:t>
            </a:r>
            <a:r>
              <a:rPr lang="ar-SA" b="1" dirty="0"/>
              <a:t>قُلْ لَا أَسْأَلُكُمْ عَلَيْهِ أَجْرًا إِلَّا الْمَوَدَّةَ فِي الْقُرْبَى</a:t>
            </a:r>
            <a:r>
              <a:rPr lang="tr-TR" dirty="0"/>
              <a:t>) (Şura 42/23)</a:t>
            </a:r>
          </a:p>
          <a:p>
            <a:pPr lvl="1"/>
            <a:r>
              <a:rPr lang="tr-TR" dirty="0"/>
              <a:t>(</a:t>
            </a:r>
            <a:r>
              <a:rPr lang="ar-SA" b="1" dirty="0"/>
              <a:t>اتَّخَذُوا أَحْبَارَهُمْ وَرُهْبَانَهُمْ أَرْبَابًا مِنْ دُونِ اللَّهِ وَالْمَسِيحَ ابْنَ مَرْيَمَ وَمَا أُمِرُوا إِلَّا لِيَعْبُدُوا إِلَهًا وَاحِدًا لَا إِلَهَ إِلَّا هُوَ سُبْحَانَهُ عَمَّا يُشْرِكُونَ</a:t>
            </a:r>
            <a:r>
              <a:rPr lang="tr-TR" dirty="0"/>
              <a:t>) (</a:t>
            </a:r>
            <a:r>
              <a:rPr lang="tr-TR" dirty="0" err="1"/>
              <a:t>Tevbe</a:t>
            </a:r>
            <a:r>
              <a:rPr lang="tr-TR" dirty="0"/>
              <a:t> 9/31)</a:t>
            </a:r>
          </a:p>
          <a:p>
            <a:pPr lvl="1"/>
            <a:r>
              <a:rPr lang="tr-TR" dirty="0"/>
              <a:t>Hıristiyanlar Hz. İsa’yı tanrılaştırmışlardır. </a:t>
            </a:r>
          </a:p>
          <a:p>
            <a:pPr lvl="1"/>
            <a:r>
              <a:rPr lang="tr-TR" b="1" dirty="0"/>
              <a:t>b) Tabiatı Yüceltme</a:t>
            </a:r>
          </a:p>
          <a:p>
            <a:pPr lvl="1"/>
            <a:r>
              <a:rPr lang="tr-TR" dirty="0"/>
              <a:t>Yıldızlara ve gök cisimlerini kutsayıp onları yüceltme. </a:t>
            </a:r>
          </a:p>
          <a:p>
            <a:pPr lvl="1"/>
            <a:r>
              <a:rPr lang="tr-TR" dirty="0"/>
              <a:t>Dini kutsalları yüceltme: Kabe, </a:t>
            </a:r>
            <a:r>
              <a:rPr lang="tr-TR" dirty="0" err="1"/>
              <a:t>hacerül</a:t>
            </a:r>
            <a:r>
              <a:rPr lang="tr-TR" dirty="0"/>
              <a:t> </a:t>
            </a:r>
            <a:r>
              <a:rPr lang="tr-TR" dirty="0" err="1"/>
              <a:t>esved</a:t>
            </a:r>
            <a:r>
              <a:rPr lang="tr-TR" dirty="0"/>
              <a:t> vb. </a:t>
            </a:r>
          </a:p>
          <a:p>
            <a:pPr lvl="1"/>
            <a:r>
              <a:rPr lang="tr-TR" dirty="0"/>
              <a:t>Bunlara yapılan yemin. </a:t>
            </a:r>
          </a:p>
          <a:p>
            <a:pPr lvl="1"/>
            <a:r>
              <a:rPr lang="tr-TR" dirty="0"/>
              <a:t>Din akıl dinidir dindarlık mucizevi metafizik olaylarda aranmaz. </a:t>
            </a:r>
          </a:p>
          <a:p>
            <a:pPr lvl="1"/>
            <a:r>
              <a:rPr lang="tr-TR" dirty="0"/>
              <a:t>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26</a:t>
            </a:fld>
            <a:endParaRPr lang="tr-TR"/>
          </a:p>
        </p:txBody>
      </p:sp>
    </p:spTree>
    <p:extLst>
      <p:ext uri="{BB962C8B-B14F-4D97-AF65-F5344CB8AC3E}">
        <p14:creationId xmlns:p14="http://schemas.microsoft.com/office/powerpoint/2010/main" val="2714221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5. ŞİRK VE ÇEŞİTLERİ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lnSpcReduction="10000"/>
          </a:bodyPr>
          <a:lstStyle/>
          <a:p>
            <a:r>
              <a:rPr lang="tr-TR" b="1" dirty="0"/>
              <a:t>2. Yaratıklara Aşırı Hürmet</a:t>
            </a:r>
          </a:p>
          <a:p>
            <a:pPr lvl="1"/>
            <a:r>
              <a:rPr lang="tr-TR" b="1" dirty="0"/>
              <a:t>3. </a:t>
            </a:r>
            <a:r>
              <a:rPr lang="tr-TR" b="1" dirty="0" err="1"/>
              <a:t>Gaybın</a:t>
            </a:r>
            <a:r>
              <a:rPr lang="tr-TR" b="1" dirty="0"/>
              <a:t> Bilinmesi</a:t>
            </a:r>
          </a:p>
          <a:p>
            <a:pPr lvl="1"/>
            <a:r>
              <a:rPr lang="tr-TR" sz="2000" dirty="0"/>
              <a:t>(</a:t>
            </a:r>
            <a:r>
              <a:rPr lang="ar-SA" b="1" dirty="0"/>
              <a:t>قُلْ لَا يَعْلَمُ مَنْ فِي السَّمَاوَاتِ وَالْأَرْضِ الْغَيْبَ إِلَّا اللَّهُ</a:t>
            </a:r>
            <a:r>
              <a:rPr lang="tr-TR" sz="2000" dirty="0"/>
              <a:t>) (</a:t>
            </a:r>
            <a:r>
              <a:rPr lang="tr-TR" sz="2000" dirty="0" err="1"/>
              <a:t>Neml</a:t>
            </a:r>
            <a:r>
              <a:rPr lang="tr-TR" sz="2000" dirty="0"/>
              <a:t> 27/65)</a:t>
            </a:r>
          </a:p>
          <a:p>
            <a:pPr lvl="1"/>
            <a:r>
              <a:rPr lang="tr-TR" dirty="0"/>
              <a:t>Kahine danışmak: </a:t>
            </a:r>
          </a:p>
          <a:p>
            <a:pPr lvl="1"/>
            <a:r>
              <a:rPr lang="tr-TR" sz="2000" dirty="0"/>
              <a:t>(</a:t>
            </a:r>
            <a:r>
              <a:rPr lang="ar-SA" b="1" dirty="0"/>
              <a:t>منْ اتى كاهنا فصدَّقه بما يقول فقدْ برِيءَ مِماَّ أُنْزِل على محمدٍ</a:t>
            </a:r>
            <a:r>
              <a:rPr lang="tr-TR" sz="2000" dirty="0"/>
              <a:t>) (Ebu Davud tıp 21)</a:t>
            </a:r>
          </a:p>
          <a:p>
            <a:pPr lvl="1"/>
            <a:r>
              <a:rPr lang="tr-TR" dirty="0"/>
              <a:t>Peygamberin </a:t>
            </a:r>
            <a:r>
              <a:rPr lang="tr-TR" dirty="0" err="1"/>
              <a:t>gaybi</a:t>
            </a:r>
            <a:r>
              <a:rPr lang="tr-TR" dirty="0"/>
              <a:t> bilmesi mucize mantığı içerisinde gerçekleşir. </a:t>
            </a:r>
          </a:p>
          <a:p>
            <a:pPr lvl="1"/>
            <a:r>
              <a:rPr lang="tr-TR" dirty="0"/>
              <a:t>(</a:t>
            </a:r>
            <a:r>
              <a:rPr lang="ar-SA" sz="2800" b="1" dirty="0"/>
              <a:t>عَالِمُ الْغَيْبِ فَلَا يُظْهِرُ عَلَى غَيْبِهِ أَحَدًا (26) إِلَّا مَنِ ارْتَضَى مِنْ رَسُولٍ فَإِنَّهُ يَسْلُكُ مِنْ بَيْنِ يَدَيْهِ وَمِنْ خَلْفِهِ رَصَدًا</a:t>
            </a:r>
            <a:r>
              <a:rPr lang="tr-TR" dirty="0"/>
              <a:t> (</a:t>
            </a:r>
            <a:r>
              <a:rPr lang="ar-SA" sz="2800" b="1" dirty="0"/>
              <a:t>27</a:t>
            </a:r>
            <a:r>
              <a:rPr lang="tr-TR" dirty="0"/>
              <a:t>)) 26. O bütün görülmeyenleri bilir. Sırlarına kimseyi muttali kılmaz; 27. Ancak, (bildirmeyi) dilediği peygamber bunun dışındadır. Çünkü O, bunun önünden ve ardından gözcüler salar. (Cin 72/26-27)</a:t>
            </a:r>
          </a:p>
          <a:p>
            <a:pPr lvl="1"/>
            <a:r>
              <a:rPr lang="tr-TR" dirty="0"/>
              <a:t>Evliyaların bilmesi.</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27</a:t>
            </a:fld>
            <a:endParaRPr lang="tr-TR"/>
          </a:p>
        </p:txBody>
      </p:sp>
    </p:spTree>
    <p:extLst>
      <p:ext uri="{BB962C8B-B14F-4D97-AF65-F5344CB8AC3E}">
        <p14:creationId xmlns:p14="http://schemas.microsoft.com/office/powerpoint/2010/main" val="863401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5. ŞİRK VE ÇEŞİTLERİ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92500" lnSpcReduction="10000"/>
          </a:bodyPr>
          <a:lstStyle/>
          <a:p>
            <a:r>
              <a:rPr lang="tr-TR" b="1" dirty="0"/>
              <a:t>2. Yaratıklara Aşırı Hürmet</a:t>
            </a:r>
          </a:p>
          <a:p>
            <a:pPr lvl="1"/>
            <a:r>
              <a:rPr lang="tr-TR" b="1" dirty="0"/>
              <a:t>4. </a:t>
            </a:r>
            <a:r>
              <a:rPr lang="tr-TR" b="1" dirty="0" err="1"/>
              <a:t>Günahsızlık</a:t>
            </a:r>
            <a:r>
              <a:rPr lang="tr-TR" b="1" dirty="0"/>
              <a:t> ve Şefaat</a:t>
            </a:r>
          </a:p>
          <a:p>
            <a:pPr lvl="1"/>
            <a:r>
              <a:rPr lang="tr-TR" dirty="0"/>
              <a:t>İnsanın </a:t>
            </a:r>
            <a:r>
              <a:rPr lang="tr-TR" dirty="0" err="1"/>
              <a:t>günahsızlığı</a:t>
            </a:r>
            <a:r>
              <a:rPr lang="tr-TR" dirty="0"/>
              <a:t> üzerinden Allah katında değer ifade ettiği ve bir takım ilahi fiillerde bulunabileceğini kabul etme. </a:t>
            </a:r>
          </a:p>
          <a:p>
            <a:pPr lvl="1"/>
            <a:r>
              <a:rPr lang="tr-TR" dirty="0"/>
              <a:t>Peygamberin </a:t>
            </a:r>
            <a:r>
              <a:rPr lang="tr-TR" dirty="0" err="1"/>
              <a:t>günahsızlığı</a:t>
            </a:r>
            <a:r>
              <a:rPr lang="tr-TR" dirty="0"/>
              <a:t>.</a:t>
            </a:r>
          </a:p>
          <a:p>
            <a:pPr lvl="1"/>
            <a:r>
              <a:rPr lang="tr-TR" dirty="0"/>
              <a:t>Şia ve velayet.</a:t>
            </a:r>
          </a:p>
          <a:p>
            <a:pPr lvl="1"/>
            <a:r>
              <a:rPr lang="tr-TR" b="1" dirty="0"/>
              <a:t>5. Riya ve Gösteriş</a:t>
            </a:r>
          </a:p>
          <a:p>
            <a:pPr lvl="1"/>
            <a:r>
              <a:rPr lang="tr-TR" dirty="0"/>
              <a:t>Riya gösteriş demektir. </a:t>
            </a:r>
          </a:p>
          <a:p>
            <a:pPr lvl="1"/>
            <a:r>
              <a:rPr lang="tr-TR" dirty="0"/>
              <a:t>Ahiret ameliyle dünya menfaati gözetmektir. </a:t>
            </a:r>
          </a:p>
          <a:p>
            <a:pPr lvl="1"/>
            <a:r>
              <a:rPr lang="tr-TR" dirty="0"/>
              <a:t>Peygamberimiz küçük şirk olarak ifade etmiştir. </a:t>
            </a:r>
          </a:p>
          <a:p>
            <a:pPr lvl="1"/>
            <a:r>
              <a:rPr lang="tr-TR" dirty="0"/>
              <a:t>İbadet teslim olmak demektir. </a:t>
            </a:r>
          </a:p>
          <a:p>
            <a:pPr lvl="1"/>
            <a:r>
              <a:rPr lang="tr-TR" dirty="0"/>
              <a:t>Kulluk sadece Allah’a yapılır.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28</a:t>
            </a:fld>
            <a:endParaRPr lang="tr-TR"/>
          </a:p>
        </p:txBody>
      </p:sp>
    </p:spTree>
    <p:extLst>
      <p:ext uri="{BB962C8B-B14F-4D97-AF65-F5344CB8AC3E}">
        <p14:creationId xmlns:p14="http://schemas.microsoft.com/office/powerpoint/2010/main" val="1840274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TEŞEKKÜRLER</a:t>
            </a:r>
          </a:p>
        </p:txBody>
      </p:sp>
      <p:sp>
        <p:nvSpPr>
          <p:cNvPr id="5" name="Metin Yer Tutucusu 4"/>
          <p:cNvSpPr>
            <a:spLocks noGrp="1"/>
          </p:cNvSpPr>
          <p:nvPr>
            <p:ph type="body" idx="1"/>
          </p:nvPr>
        </p:nvSpPr>
        <p:spPr/>
        <p:txBody>
          <a:bodyPr anchor="t"/>
          <a:lstStyle/>
          <a:p>
            <a:pPr algn="ctr"/>
            <a:endParaRPr lang="tr-TR" dirty="0">
              <a:solidFill>
                <a:srgbClr val="110F5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p:txBody>
          <a:bodyPr>
            <a:normAutofit/>
          </a:bodyPr>
          <a:lstStyle/>
          <a:p>
            <a:endParaRPr lang="tr-TR" dirty="0"/>
          </a:p>
        </p:txBody>
      </p:sp>
      <p:sp>
        <p:nvSpPr>
          <p:cNvPr id="12" name="Metin Yer Tutucusu 11">
            <a:extLst>
              <a:ext uri="{FF2B5EF4-FFF2-40B4-BE49-F238E27FC236}">
                <a16:creationId xmlns:a16="http://schemas.microsoft.com/office/drawing/2014/main" id="{682CEE63-BE6F-47B3-ACE1-FE5ACFEE2B63}"/>
              </a:ext>
            </a:extLst>
          </p:cNvPr>
          <p:cNvSpPr>
            <a:spLocks noGrp="1"/>
          </p:cNvSpPr>
          <p:nvPr>
            <p:ph type="body" sz="quarter" idx="3"/>
          </p:nvPr>
        </p:nvSpPr>
        <p:spPr/>
        <p:txBody>
          <a:bodyPr anchor="t"/>
          <a:lstStyle/>
          <a:p>
            <a:pPr algn="ctr"/>
            <a:endParaRPr lang="tr-TR" dirty="0">
              <a:solidFill>
                <a:srgbClr val="110F50"/>
              </a:solidFill>
            </a:endParaRPr>
          </a:p>
        </p:txBody>
      </p:sp>
      <p:sp>
        <p:nvSpPr>
          <p:cNvPr id="3" name="İçerik Yer Tutucusu 2">
            <a:extLst>
              <a:ext uri="{FF2B5EF4-FFF2-40B4-BE49-F238E27FC236}">
                <a16:creationId xmlns:a16="http://schemas.microsoft.com/office/drawing/2014/main" id="{122E7A76-5686-4E69-A3C6-BACA80C924E2}"/>
              </a:ext>
            </a:extLst>
          </p:cNvPr>
          <p:cNvSpPr>
            <a:spLocks noGrp="1"/>
          </p:cNvSpPr>
          <p:nvPr>
            <p:ph sz="quarter" idx="4"/>
          </p:nvPr>
        </p:nvSpPr>
        <p:spPr/>
        <p:txBody>
          <a:bodyPr>
            <a:normAutofit/>
          </a:bodyPr>
          <a:lstStyle/>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29</a:t>
            </a:fld>
            <a:endParaRPr lang="tr-TR"/>
          </a:p>
        </p:txBody>
      </p:sp>
    </p:spTree>
    <p:extLst>
      <p:ext uri="{BB962C8B-B14F-4D97-AF65-F5344CB8AC3E}">
        <p14:creationId xmlns:p14="http://schemas.microsoft.com/office/powerpoint/2010/main" val="1188873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1. ALLAH’A İMAN</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92500" lnSpcReduction="10000"/>
          </a:bodyPr>
          <a:lstStyle/>
          <a:p>
            <a:r>
              <a:rPr lang="tr-TR" b="1" dirty="0"/>
              <a:t>1.2. Allah’a İmanın Diğer İman Esaslarına Göre Konumu</a:t>
            </a:r>
          </a:p>
          <a:p>
            <a:pPr lvl="1"/>
            <a:r>
              <a:rPr lang="tr-TR" dirty="0"/>
              <a:t>İslam’da </a:t>
            </a:r>
            <a:r>
              <a:rPr lang="tr-TR" dirty="0" err="1"/>
              <a:t>aslolan</a:t>
            </a:r>
            <a:r>
              <a:rPr lang="tr-TR" dirty="0"/>
              <a:t> </a:t>
            </a:r>
            <a:r>
              <a:rPr lang="tr-TR" dirty="0" err="1"/>
              <a:t>marifetullahtır</a:t>
            </a:r>
            <a:r>
              <a:rPr lang="tr-TR" dirty="0"/>
              <a:t>.</a:t>
            </a:r>
          </a:p>
          <a:p>
            <a:r>
              <a:rPr lang="tr-TR" b="1" dirty="0"/>
              <a:t>1.3. Allah’a İmanın Gerekliliği</a:t>
            </a:r>
          </a:p>
          <a:p>
            <a:pPr lvl="1"/>
            <a:r>
              <a:rPr lang="tr-TR" dirty="0"/>
              <a:t>İnsan varlığının bilincinde olan varlıktır. </a:t>
            </a:r>
          </a:p>
          <a:p>
            <a:pPr lvl="1"/>
            <a:r>
              <a:rPr lang="tr-TR" dirty="0"/>
              <a:t>İnsan küçük yaştan itibaren varlığının üzerinde düşünür.</a:t>
            </a:r>
          </a:p>
          <a:p>
            <a:pPr lvl="1"/>
            <a:r>
              <a:rPr lang="tr-TR" dirty="0"/>
              <a:t>İnanmak insanın temel özelliğidir. </a:t>
            </a:r>
          </a:p>
          <a:p>
            <a:pPr lvl="1"/>
            <a:r>
              <a:rPr lang="ar-SA" b="1" dirty="0"/>
              <a:t>﴿وَمَا هَذِهِ الْحَيَاةُ الدُّنْيَا إِلَّا لَهْوٌ وَلَعِبٌ وَإِنَّ الدَّارَ الْآخِرَةَ لَهِيَ الْحَيَوَانُ لَوْ كَانُوا يَعْلَمُونَ﴾ [العنكبوت: 64]</a:t>
            </a:r>
            <a:endParaRPr lang="tr-TR" b="1" dirty="0"/>
          </a:p>
          <a:p>
            <a:pPr lvl="1"/>
            <a:r>
              <a:rPr lang="tr-TR" dirty="0"/>
              <a:t>Bu dünya hayatı sadece bir eğlenceden, bir oyundan ibarettir. Ahiret yurduna (oradaki hayata) gelince, işte asıl yaşama odur. Keşke bilmiş olsalardı! (</a:t>
            </a:r>
            <a:r>
              <a:rPr lang="tr-TR" dirty="0" err="1"/>
              <a:t>Ankebut</a:t>
            </a:r>
            <a:r>
              <a:rPr lang="tr-TR" dirty="0"/>
              <a:t> 29/64)</a:t>
            </a:r>
            <a:r>
              <a:rPr lang="ar-SA" b="1" dirty="0"/>
              <a:t> </a:t>
            </a:r>
            <a:endParaRPr lang="tr-TR" dirty="0"/>
          </a:p>
          <a:p>
            <a:pPr lvl="1"/>
            <a:r>
              <a:rPr lang="tr-TR" dirty="0"/>
              <a:t>İnanç insanı güzel davranışlara sevk eder.</a:t>
            </a:r>
          </a:p>
          <a:p>
            <a:pPr lvl="1"/>
            <a:r>
              <a:rPr lang="tr-TR" dirty="0"/>
              <a:t>İnanç insanda ruh huzuru sağlar.</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a:t>
            </a:fld>
            <a:endParaRPr lang="tr-TR"/>
          </a:p>
        </p:txBody>
      </p:sp>
    </p:spTree>
    <p:extLst>
      <p:ext uri="{BB962C8B-B14F-4D97-AF65-F5344CB8AC3E}">
        <p14:creationId xmlns:p14="http://schemas.microsoft.com/office/powerpoint/2010/main" val="3932897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2. İNKARCI AKIMLAR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lnSpcReduction="10000"/>
          </a:bodyPr>
          <a:lstStyle/>
          <a:p>
            <a:r>
              <a:rPr lang="tr-TR" dirty="0"/>
              <a:t>İnanç Hz. Adem’den beri var olan bir gerçektir. </a:t>
            </a:r>
          </a:p>
          <a:p>
            <a:r>
              <a:rPr lang="tr-TR" dirty="0"/>
              <a:t>İnancının kaybedilmesi insanı hayvanla eşdeğer kılar.</a:t>
            </a:r>
          </a:p>
          <a:p>
            <a:r>
              <a:rPr lang="tr-TR" dirty="0"/>
              <a:t>(</a:t>
            </a:r>
            <a:r>
              <a:rPr lang="ar-SA" b="1" dirty="0"/>
              <a:t>أُولَئِكَ كَالْأَنْعَامِ بَلْ هُمْ أَضَلُّ أُولَئِكَ هُمُ الْغَافِلُونَ</a:t>
            </a:r>
            <a:r>
              <a:rPr lang="tr-TR" dirty="0"/>
              <a:t>) (Araf 7/179)</a:t>
            </a:r>
          </a:p>
          <a:p>
            <a:r>
              <a:rPr lang="tr-TR" b="1" dirty="0"/>
              <a:t>İnkar nedir</a:t>
            </a:r>
          </a:p>
          <a:p>
            <a:r>
              <a:rPr lang="tr-TR" dirty="0"/>
              <a:t>Kelime Anlamı: Bilmemek.</a:t>
            </a:r>
          </a:p>
          <a:p>
            <a:r>
              <a:rPr lang="tr-TR" dirty="0"/>
              <a:t>Istılahta: Kainatın canlı cansız bütün varlıkların bir yaratıcısının olduğunu bilmemek, kabul etmemek.</a:t>
            </a:r>
          </a:p>
          <a:p>
            <a:r>
              <a:rPr lang="tr-TR" dirty="0"/>
              <a:t>İman ve inkar insanın var olmasından beri tartışılagelmiştir.</a:t>
            </a:r>
          </a:p>
          <a:p>
            <a:r>
              <a:rPr lang="tr-TR" dirty="0"/>
              <a:t>İman ve inkarın üç eksende tartışılmıştır: İnsan, kainat, Allah.</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a:t>
            </a:fld>
            <a:endParaRPr lang="tr-TR"/>
          </a:p>
        </p:txBody>
      </p:sp>
    </p:spTree>
    <p:extLst>
      <p:ext uri="{BB962C8B-B14F-4D97-AF65-F5344CB8AC3E}">
        <p14:creationId xmlns:p14="http://schemas.microsoft.com/office/powerpoint/2010/main" val="3208866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2. İNKARCI AKIMLAR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92500"/>
          </a:bodyPr>
          <a:lstStyle/>
          <a:p>
            <a:r>
              <a:rPr lang="tr-TR" b="1" dirty="0"/>
              <a:t>İnsan Kendini ve Kainatı Sorguladığında</a:t>
            </a:r>
          </a:p>
          <a:p>
            <a:r>
              <a:rPr lang="tr-TR" dirty="0"/>
              <a:t>Kainatı insan yaratmıştır</a:t>
            </a:r>
          </a:p>
          <a:p>
            <a:r>
              <a:rPr lang="tr-TR" dirty="0"/>
              <a:t>Kainat kendi kendini yaratmıştır</a:t>
            </a:r>
          </a:p>
          <a:p>
            <a:r>
              <a:rPr lang="tr-TR" dirty="0"/>
              <a:t>Kainat yaratılmamıştır</a:t>
            </a:r>
          </a:p>
          <a:p>
            <a:r>
              <a:rPr lang="tr-TR" dirty="0"/>
              <a:t>Kainatı Allah yaratmıştır</a:t>
            </a:r>
          </a:p>
          <a:p>
            <a:r>
              <a:rPr lang="tr-TR" dirty="0"/>
              <a:t>(</a:t>
            </a:r>
            <a:r>
              <a:rPr lang="ar-SA" b="1" dirty="0"/>
              <a:t>أَمْ خُلِقُوا مِنْ غَيْرِ شَيْءٍ أَمْ هُمُ الْخَالِقُونَ (35) أَمْ خَلَقُوا السَّمَاوَاتِ وَالْأَرْضَ بَلْ لَا يُوقِنُونَ</a:t>
            </a:r>
            <a:r>
              <a:rPr lang="tr-TR" dirty="0"/>
              <a:t>) </a:t>
            </a:r>
          </a:p>
          <a:p>
            <a:r>
              <a:rPr lang="tr-TR" dirty="0"/>
              <a:t>35. Acaba onlar herhangi bir yaratıcı olmadan mı yaratıldılar? Yoksa kendileri mi yaratıcıdırlar? 36. Yoksa gökleri ve yeri onlar mı yarattılar? Hayır! Onlar bir türlü anlayıp inanmazlar. (Tur, 52/35-36)</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5</a:t>
            </a:fld>
            <a:endParaRPr lang="tr-TR"/>
          </a:p>
        </p:txBody>
      </p:sp>
    </p:spTree>
    <p:extLst>
      <p:ext uri="{BB962C8B-B14F-4D97-AF65-F5344CB8AC3E}">
        <p14:creationId xmlns:p14="http://schemas.microsoft.com/office/powerpoint/2010/main" val="1916515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2. İNKARCI AKIMLAR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92500" lnSpcReduction="10000"/>
          </a:bodyPr>
          <a:lstStyle/>
          <a:p>
            <a:r>
              <a:rPr lang="tr-TR" b="1" dirty="0"/>
              <a:t>2.1. Materyalizm</a:t>
            </a:r>
          </a:p>
          <a:p>
            <a:pPr lvl="1"/>
            <a:r>
              <a:rPr lang="tr-TR" b="1" dirty="0"/>
              <a:t>Materyalizm nedir</a:t>
            </a:r>
          </a:p>
          <a:p>
            <a:pPr lvl="1"/>
            <a:r>
              <a:rPr lang="tr-TR" dirty="0"/>
              <a:t>Kainatın yaratıcısı yoktur veya yaratılmamıştır cevabının karşılığıdır materyalizm.</a:t>
            </a:r>
          </a:p>
          <a:p>
            <a:pPr lvl="1"/>
            <a:r>
              <a:rPr lang="tr-TR" dirty="0"/>
              <a:t>Kainatın oluşumu madde iledir. </a:t>
            </a:r>
          </a:p>
          <a:p>
            <a:pPr lvl="1"/>
            <a:r>
              <a:rPr lang="tr-TR" dirty="0" err="1"/>
              <a:t>Tabiatçılık</a:t>
            </a:r>
            <a:r>
              <a:rPr lang="tr-TR" dirty="0"/>
              <a:t> veya maddecilikte denilmiştir. </a:t>
            </a:r>
          </a:p>
          <a:p>
            <a:pPr lvl="1"/>
            <a:r>
              <a:rPr lang="tr-TR" b="1" dirty="0"/>
              <a:t>Materyalizm tarihçesi</a:t>
            </a:r>
          </a:p>
          <a:p>
            <a:pPr lvl="1"/>
            <a:r>
              <a:rPr lang="tr-TR" dirty="0"/>
              <a:t>Milattan önce 5 yüzyılda ortaya çıkmıştır. </a:t>
            </a:r>
          </a:p>
          <a:p>
            <a:pPr lvl="1"/>
            <a:r>
              <a:rPr lang="tr-TR" dirty="0"/>
              <a:t>18. </a:t>
            </a:r>
            <a:r>
              <a:rPr lang="tr-TR" dirty="0" err="1"/>
              <a:t>yy’a</a:t>
            </a:r>
            <a:r>
              <a:rPr lang="tr-TR" dirty="0"/>
              <a:t> kadar zayıf bir akım olarak görülmüştür. </a:t>
            </a:r>
          </a:p>
          <a:p>
            <a:pPr lvl="1"/>
            <a:r>
              <a:rPr lang="tr-TR" dirty="0"/>
              <a:t>Avrupa’da “tarihi materyalizm, </a:t>
            </a:r>
            <a:r>
              <a:rPr lang="tr-TR" dirty="0" err="1"/>
              <a:t>darvinizm</a:t>
            </a:r>
            <a:r>
              <a:rPr lang="tr-TR" dirty="0"/>
              <a:t> ve pozitivizm” olarak ortaya çıkmıştır. </a:t>
            </a:r>
          </a:p>
          <a:p>
            <a:pPr lvl="1"/>
            <a:r>
              <a:rPr lang="tr-TR" b="1" dirty="0"/>
              <a:t>Görüşler</a:t>
            </a:r>
          </a:p>
          <a:p>
            <a:pPr lvl="1"/>
            <a:r>
              <a:rPr lang="tr-TR" dirty="0"/>
              <a:t>Madde ezelidir. </a:t>
            </a:r>
          </a:p>
          <a:p>
            <a:pPr lvl="1"/>
            <a:r>
              <a:rPr lang="tr-TR" dirty="0"/>
              <a:t>Tabiat maddeden kendiliğinden oluşmuştur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6</a:t>
            </a:fld>
            <a:endParaRPr lang="tr-TR"/>
          </a:p>
        </p:txBody>
      </p:sp>
    </p:spTree>
    <p:extLst>
      <p:ext uri="{BB962C8B-B14F-4D97-AF65-F5344CB8AC3E}">
        <p14:creationId xmlns:p14="http://schemas.microsoft.com/office/powerpoint/2010/main" val="3169886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2. İNKARCI AKIMLAR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lnSpcReduction="10000"/>
          </a:bodyPr>
          <a:lstStyle/>
          <a:p>
            <a:r>
              <a:rPr lang="tr-TR" b="1" dirty="0"/>
              <a:t>2.2. </a:t>
            </a:r>
            <a:r>
              <a:rPr lang="tr-TR" b="1" dirty="0" err="1"/>
              <a:t>Darvinizm</a:t>
            </a:r>
            <a:endParaRPr lang="tr-TR" b="1" dirty="0"/>
          </a:p>
          <a:p>
            <a:r>
              <a:rPr lang="tr-TR" dirty="0"/>
              <a:t>Evrim teorisi (tekamül nazariyesi) İngiliz bilim adamı Darvin tarafından ortaya konulmuş ve kainatın yaratılışını meçhule bırakmış bir görüştür. </a:t>
            </a:r>
          </a:p>
          <a:p>
            <a:r>
              <a:rPr lang="tr-TR" dirty="0"/>
              <a:t>Canlıların yapılarında görülen olağanüstülük bir yaratıcıya ait olmayıp çevre koşullarıyla oluşmuş doğal süreçtir. </a:t>
            </a:r>
          </a:p>
          <a:p>
            <a:r>
              <a:rPr lang="tr-TR" dirty="0"/>
              <a:t>(</a:t>
            </a:r>
            <a:r>
              <a:rPr lang="ar-SA" b="1" dirty="0"/>
              <a:t>وَاللَّهُ خَلَقَ كُلَّ دَابَّةٍ مِنْ مَاءٍ فَمِنْهُمْ مَنْ يَمْشِي عَلَى بَطْنِهِ وَمِنْهُمْ مَنْ يَمْشِي عَلَى رِجْلَيْنِ وَمِنْهُمْ مَنْ يَمْشِي عَلَى أَرْبَعٍ يَخْلُقُ اللَّهُ مَا يَشَاءُ إِنَّ اللَّهَ عَلَى كُلِّ شَيْءٍ قَدِيرٌ</a:t>
            </a:r>
            <a:r>
              <a:rPr lang="tr-TR" dirty="0"/>
              <a:t>) </a:t>
            </a:r>
          </a:p>
          <a:p>
            <a:r>
              <a:rPr lang="tr-TR" dirty="0"/>
              <a:t>Allah, her canlıyı sudan yarattı. İşte bunlardan kimi karnı üstünde sürünür, kimi iki ayağı üstünde yürür, kimi dört ayağı üstünde yürür... Allah dilediğini yaratır; şüphesiz Allah her şeye kadirdir. (Nur, 24/45)</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7</a:t>
            </a:fld>
            <a:endParaRPr lang="tr-TR"/>
          </a:p>
        </p:txBody>
      </p:sp>
    </p:spTree>
    <p:extLst>
      <p:ext uri="{BB962C8B-B14F-4D97-AF65-F5344CB8AC3E}">
        <p14:creationId xmlns:p14="http://schemas.microsoft.com/office/powerpoint/2010/main" val="1880482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2. İNKARCI AKIMLAR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fontScale="77500" lnSpcReduction="20000"/>
          </a:bodyPr>
          <a:lstStyle/>
          <a:p>
            <a:r>
              <a:rPr lang="tr-TR" b="1" dirty="0"/>
              <a:t>2.3. Pozitivizm</a:t>
            </a:r>
          </a:p>
          <a:p>
            <a:r>
              <a:rPr lang="tr-TR" dirty="0"/>
              <a:t>Pozitivizm insanda tanrıya yönelik bir inanma duygusunun olmadığını ifade etmektedirler. </a:t>
            </a:r>
          </a:p>
          <a:p>
            <a:r>
              <a:rPr lang="tr-TR" dirty="0"/>
              <a:t>Kurucusu </a:t>
            </a:r>
            <a:r>
              <a:rPr lang="tr-TR" dirty="0" err="1"/>
              <a:t>Auguste</a:t>
            </a:r>
            <a:r>
              <a:rPr lang="tr-TR" dirty="0"/>
              <a:t> </a:t>
            </a:r>
            <a:r>
              <a:rPr lang="tr-TR" dirty="0" err="1"/>
              <a:t>Comte</a:t>
            </a:r>
            <a:r>
              <a:rPr lang="tr-TR" dirty="0"/>
              <a:t> (1795-1857)dur. </a:t>
            </a:r>
          </a:p>
          <a:p>
            <a:r>
              <a:rPr lang="tr-TR" dirty="0"/>
              <a:t>İnsan bütün tabiat olaylarını deney ve gözlem yoluyla açıklayabilmektedir.</a:t>
            </a:r>
          </a:p>
          <a:p>
            <a:r>
              <a:rPr lang="tr-TR" dirty="0"/>
              <a:t>Beş duyu organıyla idrak edilen tabiat olaylarının dışında başka bir gerçeklik yoktur. </a:t>
            </a:r>
          </a:p>
          <a:p>
            <a:r>
              <a:rPr lang="tr-TR" dirty="0"/>
              <a:t>Ben nereden geldim nereye </a:t>
            </a:r>
            <a:r>
              <a:rPr lang="tr-TR" dirty="0" err="1"/>
              <a:t>gidicem</a:t>
            </a:r>
            <a:r>
              <a:rPr lang="tr-TR" dirty="0"/>
              <a:t> soruları insanın sorusu değildir. </a:t>
            </a:r>
          </a:p>
          <a:p>
            <a:r>
              <a:rPr lang="tr-TR" dirty="0"/>
              <a:t>Bu soru tabiat olaylarını açıklayamayan önceki insanların sorusuydu. </a:t>
            </a:r>
          </a:p>
          <a:p>
            <a:r>
              <a:rPr lang="tr-TR" dirty="0"/>
              <a:t>Bu problemin çözümünde materyalistlerin de </a:t>
            </a:r>
            <a:r>
              <a:rPr lang="tr-TR" dirty="0" err="1"/>
              <a:t>teolistlerin</a:t>
            </a:r>
            <a:r>
              <a:rPr lang="tr-TR" dirty="0"/>
              <a:t> de cevapları doğru değildir. </a:t>
            </a:r>
          </a:p>
          <a:p>
            <a:pPr lvl="1"/>
            <a:r>
              <a:rPr lang="tr-TR" b="1" dirty="0"/>
              <a:t>Cevaplar </a:t>
            </a:r>
          </a:p>
          <a:p>
            <a:pPr lvl="1"/>
            <a:r>
              <a:rPr lang="tr-TR" dirty="0"/>
              <a:t>Tanrı fikri pozitivizm alanı değildir. Metafizik bir alandır. </a:t>
            </a:r>
          </a:p>
          <a:p>
            <a:pPr lvl="1"/>
            <a:r>
              <a:rPr lang="tr-TR" dirty="0" err="1"/>
              <a:t>Tabiaatın</a:t>
            </a:r>
            <a:r>
              <a:rPr lang="tr-TR" dirty="0"/>
              <a:t> durumuna bakıldığında insanın tanrıyı ilk başlangıcı kabul etmesi inkar etmesinden daha makuldür. </a:t>
            </a:r>
          </a:p>
          <a:p>
            <a:pPr lvl="1"/>
            <a:r>
              <a:rPr lang="tr-TR" dirty="0"/>
              <a:t>Pozitivizm insanlık tarihini inkar etmektir.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8</a:t>
            </a:fld>
            <a:endParaRPr lang="tr-TR"/>
          </a:p>
        </p:txBody>
      </p:sp>
    </p:spTree>
    <p:extLst>
      <p:ext uri="{BB962C8B-B14F-4D97-AF65-F5344CB8AC3E}">
        <p14:creationId xmlns:p14="http://schemas.microsoft.com/office/powerpoint/2010/main" val="2138229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365126"/>
            <a:ext cx="10515600" cy="1009312"/>
          </a:xfrm>
        </p:spPr>
        <p:txBody>
          <a:bodyPr/>
          <a:lstStyle/>
          <a:p>
            <a:pPr algn="ctr"/>
            <a:r>
              <a:rPr lang="tr-TR" b="1" i="1" dirty="0"/>
              <a:t>ALLAH’A İMAN: ALLAH’IN VARLIĞI VE BİRLİĞİ</a:t>
            </a:r>
          </a:p>
        </p:txBody>
      </p:sp>
      <p:sp>
        <p:nvSpPr>
          <p:cNvPr id="5" name="Metin Yer Tutucusu 4"/>
          <p:cNvSpPr>
            <a:spLocks noGrp="1"/>
          </p:cNvSpPr>
          <p:nvPr>
            <p:ph type="body" idx="1"/>
          </p:nvPr>
        </p:nvSpPr>
        <p:spPr>
          <a:xfrm>
            <a:off x="839788" y="1243173"/>
            <a:ext cx="10515600" cy="595901"/>
          </a:xfrm>
        </p:spPr>
        <p:txBody>
          <a:bodyPr>
            <a:normAutofit/>
          </a:bodyPr>
          <a:lstStyle/>
          <a:p>
            <a:pPr algn="ctr"/>
            <a:r>
              <a:rPr lang="tr-TR" dirty="0"/>
              <a:t>2. İNKARCI AKIMLAR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1952090"/>
            <a:ext cx="10515600" cy="4237573"/>
          </a:xfrm>
        </p:spPr>
        <p:txBody>
          <a:bodyPr>
            <a:normAutofit/>
          </a:bodyPr>
          <a:lstStyle/>
          <a:p>
            <a:r>
              <a:rPr lang="tr-TR" b="1" dirty="0"/>
              <a:t>2.4. </a:t>
            </a:r>
            <a:r>
              <a:rPr lang="tr-TR" b="1" dirty="0" err="1"/>
              <a:t>Freudizm</a:t>
            </a:r>
            <a:endParaRPr lang="tr-TR" b="1" dirty="0"/>
          </a:p>
          <a:p>
            <a:r>
              <a:rPr lang="tr-TR" dirty="0"/>
              <a:t>Kurucu Viyanalı doktor Sigmund Freud (1856-1939) dur. </a:t>
            </a:r>
          </a:p>
          <a:p>
            <a:r>
              <a:rPr lang="tr-TR" dirty="0"/>
              <a:t>“Şuuraltı kaşifi”, “derinlik psikolojisi” mucidi olarak kabul edilir. </a:t>
            </a:r>
          </a:p>
          <a:p>
            <a:pPr lvl="1"/>
            <a:r>
              <a:rPr lang="tr-TR" b="1" dirty="0"/>
              <a:t>Freud Görüşleri </a:t>
            </a:r>
          </a:p>
          <a:p>
            <a:pPr lvl="1"/>
            <a:r>
              <a:rPr lang="tr-TR" dirty="0"/>
              <a:t>İnsanı idare eden iki önemli güç vardır. 1) Korku 2) Cinsiyet </a:t>
            </a:r>
          </a:p>
          <a:p>
            <a:pPr lvl="1"/>
            <a:r>
              <a:rPr lang="tr-TR" dirty="0"/>
              <a:t>İnsanın duygularını kaynaklık teşkil eden bunlar özellikle de cinsiyettir. </a:t>
            </a:r>
          </a:p>
          <a:p>
            <a:pPr lvl="1"/>
            <a:r>
              <a:rPr lang="tr-TR" dirty="0"/>
              <a:t>İnsan </a:t>
            </a:r>
            <a:r>
              <a:rPr lang="tr-TR" dirty="0" err="1"/>
              <a:t>acziyetini</a:t>
            </a:r>
            <a:r>
              <a:rPr lang="tr-TR" dirty="0"/>
              <a:t>, korkusunu ve cinsi duygularını baskısı altında vatan sevgisi, tanrı sevgisi vb. duyguları ortaya çıkarır. </a:t>
            </a:r>
          </a:p>
          <a:p>
            <a:pPr lvl="1"/>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9</a:t>
            </a:fld>
            <a:endParaRPr lang="tr-TR"/>
          </a:p>
        </p:txBody>
      </p:sp>
    </p:spTree>
    <p:extLst>
      <p:ext uri="{BB962C8B-B14F-4D97-AF65-F5344CB8AC3E}">
        <p14:creationId xmlns:p14="http://schemas.microsoft.com/office/powerpoint/2010/main" val="4705944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1108</TotalTime>
  <Words>2994</Words>
  <Application>Microsoft Office PowerPoint</Application>
  <PresentationFormat>Geniş ekran</PresentationFormat>
  <Paragraphs>343</Paragraphs>
  <Slides>29</Slides>
  <Notes>29</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29</vt:i4>
      </vt:variant>
    </vt:vector>
  </HeadingPairs>
  <TitlesOfParts>
    <vt:vector size="34" baseType="lpstr">
      <vt:lpstr>Arial</vt:lpstr>
      <vt:lpstr>Calibri</vt:lpstr>
      <vt:lpstr>Calibri Light</vt:lpstr>
      <vt:lpstr>Times New Roman</vt:lpstr>
      <vt:lpstr>Office Teması</vt:lpstr>
      <vt:lpstr>İSLAM İNANÇ ESASLARI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ALLAH’A İMAN: ALLAH’IN VARLIĞI VE BİRLİĞİ</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asus</cp:lastModifiedBy>
  <cp:revision>119</cp:revision>
  <dcterms:created xsi:type="dcterms:W3CDTF">2020-09-28T06:36:33Z</dcterms:created>
  <dcterms:modified xsi:type="dcterms:W3CDTF">2023-10-23T19:46:40Z</dcterms:modified>
</cp:coreProperties>
</file>