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7" d="100"/>
          <a:sy n="77" d="100"/>
        </p:scale>
        <p:origin x="6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29FEF99-17BC-4AB0-90B9-805C1F7297EF}" type="datetimeFigureOut">
              <a:rPr lang="tr-TR" smtClean="0"/>
              <a:t>13.03.2024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A09EC9-29D6-4C8A-9DAE-E91D020065E0}" type="slidenum">
              <a:rPr lang="tr-TR" smtClean="0"/>
              <a:t>‹#›</a:t>
            </a:fld>
            <a:endParaRPr lang="tr-TR"/>
          </a:p>
        </p:txBody>
      </p:sp>
    </p:spTree>
    <p:extLst>
      <p:ext uri="{BB962C8B-B14F-4D97-AF65-F5344CB8AC3E}">
        <p14:creationId xmlns:p14="http://schemas.microsoft.com/office/powerpoint/2010/main" val="274532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29FEF99-17BC-4AB0-90B9-805C1F7297EF}" type="datetimeFigureOut">
              <a:rPr lang="tr-TR" smtClean="0"/>
              <a:t>13.03.2024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A09EC9-29D6-4C8A-9DAE-E91D020065E0}" type="slidenum">
              <a:rPr lang="tr-TR" smtClean="0"/>
              <a:t>‹#›</a:t>
            </a:fld>
            <a:endParaRPr lang="tr-TR"/>
          </a:p>
        </p:txBody>
      </p:sp>
    </p:spTree>
    <p:extLst>
      <p:ext uri="{BB962C8B-B14F-4D97-AF65-F5344CB8AC3E}">
        <p14:creationId xmlns:p14="http://schemas.microsoft.com/office/powerpoint/2010/main" val="156970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29FEF99-17BC-4AB0-90B9-805C1F7297EF}" type="datetimeFigureOut">
              <a:rPr lang="tr-TR" smtClean="0"/>
              <a:t>13.03.2024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A09EC9-29D6-4C8A-9DAE-E91D020065E0}" type="slidenum">
              <a:rPr lang="tr-TR" smtClean="0"/>
              <a:t>‹#›</a:t>
            </a:fld>
            <a:endParaRPr lang="tr-TR"/>
          </a:p>
        </p:txBody>
      </p:sp>
    </p:spTree>
    <p:extLst>
      <p:ext uri="{BB962C8B-B14F-4D97-AF65-F5344CB8AC3E}">
        <p14:creationId xmlns:p14="http://schemas.microsoft.com/office/powerpoint/2010/main" val="209991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29FEF99-17BC-4AB0-90B9-805C1F7297EF}" type="datetimeFigureOut">
              <a:rPr lang="tr-TR" smtClean="0"/>
              <a:t>13.03.2024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A09EC9-29D6-4C8A-9DAE-E91D020065E0}" type="slidenum">
              <a:rPr lang="tr-TR" smtClean="0"/>
              <a:t>‹#›</a:t>
            </a:fld>
            <a:endParaRPr lang="tr-TR"/>
          </a:p>
        </p:txBody>
      </p:sp>
    </p:spTree>
    <p:extLst>
      <p:ext uri="{BB962C8B-B14F-4D97-AF65-F5344CB8AC3E}">
        <p14:creationId xmlns:p14="http://schemas.microsoft.com/office/powerpoint/2010/main" val="253394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29FEF99-17BC-4AB0-90B9-805C1F7297EF}" type="datetimeFigureOut">
              <a:rPr lang="tr-TR" smtClean="0"/>
              <a:t>13.03.2024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A09EC9-29D6-4C8A-9DAE-E91D020065E0}" type="slidenum">
              <a:rPr lang="tr-TR" smtClean="0"/>
              <a:t>‹#›</a:t>
            </a:fld>
            <a:endParaRPr lang="tr-TR"/>
          </a:p>
        </p:txBody>
      </p:sp>
    </p:spTree>
    <p:extLst>
      <p:ext uri="{BB962C8B-B14F-4D97-AF65-F5344CB8AC3E}">
        <p14:creationId xmlns:p14="http://schemas.microsoft.com/office/powerpoint/2010/main" val="239881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29FEF99-17BC-4AB0-90B9-805C1F7297EF}" type="datetimeFigureOut">
              <a:rPr lang="tr-TR" smtClean="0"/>
              <a:t>13.03.2024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A09EC9-29D6-4C8A-9DAE-E91D020065E0}" type="slidenum">
              <a:rPr lang="tr-TR" smtClean="0"/>
              <a:t>‹#›</a:t>
            </a:fld>
            <a:endParaRPr lang="tr-TR"/>
          </a:p>
        </p:txBody>
      </p:sp>
    </p:spTree>
    <p:extLst>
      <p:ext uri="{BB962C8B-B14F-4D97-AF65-F5344CB8AC3E}">
        <p14:creationId xmlns:p14="http://schemas.microsoft.com/office/powerpoint/2010/main" val="113995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29FEF99-17BC-4AB0-90B9-805C1F7297EF}" type="datetimeFigureOut">
              <a:rPr lang="tr-TR" smtClean="0"/>
              <a:t>13.03.2024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AA09EC9-29D6-4C8A-9DAE-E91D020065E0}" type="slidenum">
              <a:rPr lang="tr-TR" smtClean="0"/>
              <a:t>‹#›</a:t>
            </a:fld>
            <a:endParaRPr lang="tr-TR"/>
          </a:p>
        </p:txBody>
      </p:sp>
    </p:spTree>
    <p:extLst>
      <p:ext uri="{BB962C8B-B14F-4D97-AF65-F5344CB8AC3E}">
        <p14:creationId xmlns:p14="http://schemas.microsoft.com/office/powerpoint/2010/main" val="312125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29FEF99-17BC-4AB0-90B9-805C1F7297EF}" type="datetimeFigureOut">
              <a:rPr lang="tr-TR" smtClean="0"/>
              <a:t>13.03.2024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AA09EC9-29D6-4C8A-9DAE-E91D020065E0}" type="slidenum">
              <a:rPr lang="tr-TR" smtClean="0"/>
              <a:t>‹#›</a:t>
            </a:fld>
            <a:endParaRPr lang="tr-TR"/>
          </a:p>
        </p:txBody>
      </p:sp>
    </p:spTree>
    <p:extLst>
      <p:ext uri="{BB962C8B-B14F-4D97-AF65-F5344CB8AC3E}">
        <p14:creationId xmlns:p14="http://schemas.microsoft.com/office/powerpoint/2010/main" val="89024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9FEF99-17BC-4AB0-90B9-805C1F7297EF}" type="datetimeFigureOut">
              <a:rPr lang="tr-TR" smtClean="0"/>
              <a:t>13.03.2024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AA09EC9-29D6-4C8A-9DAE-E91D020065E0}" type="slidenum">
              <a:rPr lang="tr-TR" smtClean="0"/>
              <a:t>‹#›</a:t>
            </a:fld>
            <a:endParaRPr lang="tr-TR"/>
          </a:p>
        </p:txBody>
      </p:sp>
    </p:spTree>
    <p:extLst>
      <p:ext uri="{BB962C8B-B14F-4D97-AF65-F5344CB8AC3E}">
        <p14:creationId xmlns:p14="http://schemas.microsoft.com/office/powerpoint/2010/main" val="331600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29FEF99-17BC-4AB0-90B9-805C1F7297EF}" type="datetimeFigureOut">
              <a:rPr lang="tr-TR" smtClean="0"/>
              <a:t>13.03.2024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A09EC9-29D6-4C8A-9DAE-E91D020065E0}" type="slidenum">
              <a:rPr lang="tr-TR" smtClean="0"/>
              <a:t>‹#›</a:t>
            </a:fld>
            <a:endParaRPr lang="tr-TR"/>
          </a:p>
        </p:txBody>
      </p:sp>
    </p:spTree>
    <p:extLst>
      <p:ext uri="{BB962C8B-B14F-4D97-AF65-F5344CB8AC3E}">
        <p14:creationId xmlns:p14="http://schemas.microsoft.com/office/powerpoint/2010/main" val="420236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29FEF99-17BC-4AB0-90B9-805C1F7297EF}" type="datetimeFigureOut">
              <a:rPr lang="tr-TR" smtClean="0"/>
              <a:t>13.03.2024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A09EC9-29D6-4C8A-9DAE-E91D020065E0}" type="slidenum">
              <a:rPr lang="tr-TR" smtClean="0"/>
              <a:t>‹#›</a:t>
            </a:fld>
            <a:endParaRPr lang="tr-TR"/>
          </a:p>
        </p:txBody>
      </p:sp>
    </p:spTree>
    <p:extLst>
      <p:ext uri="{BB962C8B-B14F-4D97-AF65-F5344CB8AC3E}">
        <p14:creationId xmlns:p14="http://schemas.microsoft.com/office/powerpoint/2010/main" val="157048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FEF99-17BC-4AB0-90B9-805C1F7297EF}" type="datetimeFigureOut">
              <a:rPr lang="tr-TR" smtClean="0"/>
              <a:t>13.03.2024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09EC9-29D6-4C8A-9DAE-E91D020065E0}" type="slidenum">
              <a:rPr lang="tr-TR" smtClean="0"/>
              <a:t>‹#›</a:t>
            </a:fld>
            <a:endParaRPr lang="tr-TR"/>
          </a:p>
        </p:txBody>
      </p:sp>
    </p:spTree>
    <p:extLst>
      <p:ext uri="{BB962C8B-B14F-4D97-AF65-F5344CB8AC3E}">
        <p14:creationId xmlns:p14="http://schemas.microsoft.com/office/powerpoint/2010/main" val="311999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46339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110836"/>
            <a:ext cx="5818909" cy="646330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Fiziksel haritalama</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Genomik</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DNA’nın tümünü parçalara ayırarak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kozmid</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maya yapay kromozomları (YAC) veya bakteri yapay kromozomları (BAC) gibi vektörlere aktarılarak her kromozomun bir kitaplığının oluşturulması ve tüm kromozomlar düzeyinde birbirini takip eden klonların belirlenmesi ile oluşturulan bir haritadır.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Fiziksel ya da moleküler haritalar,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genomik</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DNA’nın klonlanmış parçalarının düzenlenmesiyle oluşturulurlar ve baz çifti sayılarına göre ayarlanmışlardır. Genetik haritadan farkı, direkt olarak DNA’yı oluşturan bazların sırasının belirlenmesidir. Böylelikle genlerin fiziksel yapıları kesin olarak ortaya konabilmektedir.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Çok sayıda fiziksel haritalama yöntemi geliştirilmiştir. Bunlardan en önemli üçü: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Restriksiyon</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endonükleazlarınca</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tanınan dizilerin pozisyonlarının belirlendiği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restriksiyon</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haritalaması, marker içeren bir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probun</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hibridizasyonu</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ile marker bölgelerinin haritalandığı floresan in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situ</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hibridizasyon</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 RT- PCR ile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genomik</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DNA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fragmentlerinin</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incelenerek kısa sekansların haritalandığı etiketli sekans bölgesi (STS) haritalamasıdır.</a:t>
            </a:r>
          </a:p>
        </p:txBody>
      </p:sp>
      <p:pic>
        <p:nvPicPr>
          <p:cNvPr id="4" name="Resim 3"/>
          <p:cNvPicPr>
            <a:picLocks noChangeAspect="1"/>
          </p:cNvPicPr>
          <p:nvPr/>
        </p:nvPicPr>
        <p:blipFill>
          <a:blip r:embed="rId2"/>
          <a:stretch>
            <a:fillRect/>
          </a:stretch>
        </p:blipFill>
        <p:spPr>
          <a:xfrm>
            <a:off x="5721431" y="928255"/>
            <a:ext cx="6470569" cy="3893126"/>
          </a:xfrm>
          <a:prstGeom prst="rect">
            <a:avLst/>
          </a:prstGeom>
        </p:spPr>
      </p:pic>
    </p:spTree>
    <p:extLst>
      <p:ext uri="{BB962C8B-B14F-4D97-AF65-F5344CB8AC3E}">
        <p14:creationId xmlns:p14="http://schemas.microsoft.com/office/powerpoint/2010/main" val="89389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80109" y="363970"/>
            <a:ext cx="11540836" cy="59093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Fonksiyonel </a:t>
            </a:r>
            <a:r>
              <a:rPr kumimoji="0" lang="tr-TR" sz="1800" b="1"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Genomik</a:t>
            </a:r>
            <a:endParaRPr kumimoji="0" lang="tr-TR"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Fonksiyonel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genomiğin</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amacı; genlerin ekspresyonunu, biçim, miktar ve zaman açısından genom düzeyinde inceleyerek genlerin fonksiyonlarının öğrenilmesinin yanında organizma açısından öneminin anlaşılmasına da yardımcı olmaktadır.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Genomik</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bilgiye biyolojik bir anlam kazandırmayı amaçlayan, genlerin fonksiyonlarına, ekspresyon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paternlerine</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ve birbirleriyle ilişkilerine ışık tutacak genom ölçekli sistematik yaklaşımları içine alan bir disiplindir. Genlerin fonksiyonlarının öğrenilmesinin yanı sıra, organizma açısından önemlerinin anlaşılmasına da aracılık eder. Çalışmalarını</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mRNA’lar</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üzerinden yürütür. Bunun nedeni, DNA’nın fonksiyonunu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mRNA’lar</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aracılığıyla göstermesidir. Bilindiği gibi, DNA’nın önce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mRNA’ya</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transkripsiyonu gerçekleşir, ardından bu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translasyon</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sırasında sentezlenecek proteinler için taslak oluşturur. Belli bir zamanda (örneğin bir hastalık sırasında), bir hücre ya da dokudaki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mRNA’ların</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tümüne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transkriptom</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denmektedir.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Transkriptomun</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eş zamanlı çalışılmasına ise fonksiyonel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genomik</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transkriptomik</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adı verilmektedir. Bir organizmaya ait hücre ve dokularda, iki farklı durumdaki (örneğin hastalık ve fizyolojik süreç)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mRNA’larının</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karşılaştırılması ve kıyaslamaları ile değerli bilgiler sağlamaktadır. Bu şekildeki karşılaştırmalar ile hangi durumda hangi genlerin aktivite kazandığını öğrenmek mümkündür. Ancak, hastalık ya da fizyolojik süreçlerle ilgili genleri tanımlamak bu genlerin hangi oranlarda kullanıldığı hakkında kesin bir bilgi verememektedir. Çünkü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ekspresyon düzeyleri ile kodladıkları proteinlerin miktarı arasında doğrusal bir ilişki bulunmamaktadır.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her zaman proteine çevrilmez ve </a:t>
            </a:r>
            <a:r>
              <a:rPr kumimoji="0" lang="tr-TR"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mRNA</a:t>
            </a: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düzeyleri kodlanmış proteinlerin aktivitesini yansıtmaz. </a:t>
            </a:r>
          </a:p>
        </p:txBody>
      </p:sp>
    </p:spTree>
    <p:extLst>
      <p:ext uri="{BB962C8B-B14F-4D97-AF65-F5344CB8AC3E}">
        <p14:creationId xmlns:p14="http://schemas.microsoft.com/office/powerpoint/2010/main" val="161215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2962E43F-ED10-2991-3D13-58AA7A5DC86B}"/>
              </a:ext>
            </a:extLst>
          </p:cNvPr>
          <p:cNvSpPr>
            <a:spLocks noGrp="1"/>
          </p:cNvSpPr>
          <p:nvPr>
            <p:ph type="subTitle" idx="1"/>
          </p:nvPr>
        </p:nvSpPr>
        <p:spPr>
          <a:xfrm>
            <a:off x="1423791" y="1122363"/>
            <a:ext cx="9824581" cy="1545681"/>
          </a:xfrm>
        </p:spPr>
        <p:txBody>
          <a:bodyPr>
            <a:normAutofit fontScale="85000" lnSpcReduction="20000"/>
          </a:bodyPr>
          <a:lstStyle/>
          <a:p>
            <a:pPr fontAlgn="ctr"/>
            <a:r>
              <a:rPr lang="tr-TR" sz="4400" b="1" dirty="0">
                <a:solidFill>
                  <a:srgbClr val="000000"/>
                </a:solidFill>
                <a:latin typeface="Comic Sans MS" panose="030F0702030302020204" pitchFamily="66" charset="0"/>
              </a:rPr>
              <a:t>Hayvansal</a:t>
            </a:r>
            <a:r>
              <a:rPr lang="tr-TR" b="1" dirty="0"/>
              <a:t> </a:t>
            </a:r>
            <a:r>
              <a:rPr lang="tr-TR" sz="4400" b="1" dirty="0" err="1">
                <a:solidFill>
                  <a:srgbClr val="000000"/>
                </a:solidFill>
                <a:latin typeface="Comic Sans MS" panose="030F0702030302020204" pitchFamily="66" charset="0"/>
              </a:rPr>
              <a:t>Biyoteknoloji</a:t>
            </a:r>
            <a:r>
              <a:rPr lang="tr-TR" sz="4400" b="1" dirty="0">
                <a:solidFill>
                  <a:srgbClr val="000000"/>
                </a:solidFill>
                <a:latin typeface="Comic Sans MS" panose="030F0702030302020204" pitchFamily="66" charset="0"/>
              </a:rPr>
              <a:t> Alanında </a:t>
            </a:r>
            <a:r>
              <a:rPr lang="tr-TR" sz="4400" b="1" dirty="0" err="1">
                <a:solidFill>
                  <a:srgbClr val="000000"/>
                </a:solidFill>
                <a:latin typeface="Comic Sans MS" panose="030F0702030302020204" pitchFamily="66" charset="0"/>
              </a:rPr>
              <a:t>Omic</a:t>
            </a:r>
            <a:r>
              <a:rPr lang="tr-TR" sz="4400" b="1" dirty="0">
                <a:solidFill>
                  <a:srgbClr val="000000"/>
                </a:solidFill>
                <a:latin typeface="Comic Sans MS" panose="030F0702030302020204" pitchFamily="66" charset="0"/>
              </a:rPr>
              <a:t> Teknolojilerinin Kullanımı ve Uygulamaları</a:t>
            </a:r>
          </a:p>
          <a:p>
            <a:r>
              <a:rPr lang="tr-TR" dirty="0"/>
              <a:t/>
            </a:r>
            <a:br>
              <a:rPr lang="tr-TR" dirty="0"/>
            </a:br>
            <a:endParaRPr lang="tr-TR" dirty="0"/>
          </a:p>
        </p:txBody>
      </p:sp>
      <p:sp>
        <p:nvSpPr>
          <p:cNvPr id="4" name="Alt Başlık 5"/>
          <p:cNvSpPr>
            <a:spLocks noGrp="1"/>
          </p:cNvSpPr>
          <p:nvPr>
            <p:ph type="ctrTitle"/>
          </p:nvPr>
        </p:nvSpPr>
        <p:spPr>
          <a:xfrm>
            <a:off x="1538613" y="2430047"/>
            <a:ext cx="9144000" cy="954653"/>
          </a:xfrm>
        </p:spPr>
        <p:txBody>
          <a:bodyPr>
            <a:normAutofit/>
          </a:bodyPr>
          <a:lstStyle/>
          <a:p>
            <a:r>
              <a:rPr lang="tr-TR" sz="2400" dirty="0">
                <a:solidFill>
                  <a:schemeClr val="tx1"/>
                </a:solidFill>
                <a:latin typeface="Times New Roman" pitchFamily="18" charset="0"/>
                <a:cs typeface="Times New Roman" pitchFamily="18" charset="0"/>
              </a:rPr>
              <a:t>Dr. </a:t>
            </a:r>
            <a:r>
              <a:rPr lang="tr-TR" sz="2400" dirty="0" err="1">
                <a:solidFill>
                  <a:schemeClr val="tx1"/>
                </a:solidFill>
                <a:latin typeface="Times New Roman" pitchFamily="18" charset="0"/>
                <a:cs typeface="Times New Roman" pitchFamily="18" charset="0"/>
              </a:rPr>
              <a:t>Öğr</a:t>
            </a:r>
            <a:r>
              <a:rPr lang="tr-TR" sz="2400" dirty="0">
                <a:solidFill>
                  <a:schemeClr val="tx1"/>
                </a:solidFill>
                <a:latin typeface="Times New Roman" pitchFamily="18" charset="0"/>
                <a:cs typeface="Times New Roman" pitchFamily="18" charset="0"/>
              </a:rPr>
              <a:t>. Üyesi Zeynep SÖNMEZ</a:t>
            </a:r>
          </a:p>
        </p:txBody>
      </p:sp>
    </p:spTree>
    <p:extLst>
      <p:ext uri="{BB962C8B-B14F-4D97-AF65-F5344CB8AC3E}">
        <p14:creationId xmlns:p14="http://schemas.microsoft.com/office/powerpoint/2010/main" val="353286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19" y="38433"/>
            <a:ext cx="4786888" cy="76944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OMİC DÜNYASI</a:t>
            </a:r>
            <a:endParaRPr kumimoji="0" lang="tr-TR" sz="4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3" name="Dikdörtgen 2"/>
          <p:cNvSpPr/>
          <p:nvPr/>
        </p:nvSpPr>
        <p:spPr>
          <a:xfrm>
            <a:off x="0" y="1044541"/>
            <a:ext cx="6276109" cy="52629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Yunanca –</a:t>
            </a:r>
            <a:r>
              <a:rPr kumimoji="0" lang="tr-TR"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ome</a:t>
            </a: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eklendiği kelimeye bütünlük, tümlük anlamı  katmaktadır.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omiks</a:t>
            </a: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omics</a:t>
            </a: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karmaşık sistemleri bütüncül bir bakış  açısıyla ele almayı ifade eder.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Omik</a:t>
            </a: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terimi,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1920' </a:t>
            </a:r>
            <a:r>
              <a:rPr kumimoji="0" lang="tr-TR"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li</a:t>
            </a: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yıllarda </a:t>
            </a:r>
            <a:r>
              <a:rPr kumimoji="0" lang="tr-TR"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Hans</a:t>
            </a: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Winkler</a:t>
            </a: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tarafından '</a:t>
            </a:r>
            <a:r>
              <a:rPr kumimoji="0" lang="tr-TR"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genome</a:t>
            </a: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kelimesinden türetilmiştir.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1980'li yıllarda '</a:t>
            </a:r>
            <a:r>
              <a:rPr kumimoji="0" lang="tr-TR"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genomik</a:t>
            </a: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olarak tanınmış, 1990'lı yıllarda yaygın olarak kullanılmaya başlanmıştır,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2000'li yıllarda ise </a:t>
            </a:r>
            <a:r>
              <a:rPr kumimoji="0" lang="tr-TR"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omik</a:t>
            </a: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teknolojileri </a:t>
            </a:r>
            <a:r>
              <a:rPr kumimoji="0" lang="tr-TR"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genomik</a:t>
            </a: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proteomik</a:t>
            </a: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metabolik</a:t>
            </a:r>
            <a:r>
              <a:rPr kumimoji="0" lang="tr-T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gibi pek çok çalışma alanına yayılmıştır.</a:t>
            </a:r>
          </a:p>
        </p:txBody>
      </p:sp>
      <p:pic>
        <p:nvPicPr>
          <p:cNvPr id="5" name="Resim 4"/>
          <p:cNvPicPr>
            <a:picLocks noChangeAspect="1"/>
          </p:cNvPicPr>
          <p:nvPr/>
        </p:nvPicPr>
        <p:blipFill>
          <a:blip r:embed="rId2"/>
          <a:stretch>
            <a:fillRect/>
          </a:stretch>
        </p:blipFill>
        <p:spPr>
          <a:xfrm>
            <a:off x="6608618" y="492426"/>
            <a:ext cx="5036882" cy="6221249"/>
          </a:xfrm>
          <a:prstGeom prst="rect">
            <a:avLst/>
          </a:prstGeom>
        </p:spPr>
      </p:pic>
    </p:spTree>
    <p:extLst>
      <p:ext uri="{BB962C8B-B14F-4D97-AF65-F5344CB8AC3E}">
        <p14:creationId xmlns:p14="http://schemas.microsoft.com/office/powerpoint/2010/main" val="317870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399" y="678872"/>
            <a:ext cx="11914910" cy="6470073"/>
          </a:xfrm>
        </p:spPr>
        <p:txBody>
          <a:bodyPr>
            <a:noAutofit/>
          </a:bodyPr>
          <a:lstStyle/>
          <a:p>
            <a:r>
              <a:rPr lang="tr-TR" sz="2000" b="1" dirty="0">
                <a:latin typeface="Comic Sans MS" panose="030F0702030302020204" pitchFamily="66" charset="0"/>
              </a:rPr>
              <a:t>Genom: </a:t>
            </a:r>
            <a:r>
              <a:rPr lang="tr-TR" sz="2000" dirty="0">
                <a:latin typeface="Comic Sans MS" panose="030F0702030302020204" pitchFamily="66" charset="0"/>
              </a:rPr>
              <a:t>Bir organizmanın tüm kromozomlarındaki genetik bilginin tamamını tanımlar.</a:t>
            </a:r>
            <a:br>
              <a:rPr lang="tr-TR" sz="2000" dirty="0">
                <a:latin typeface="Comic Sans MS" panose="030F0702030302020204" pitchFamily="66" charset="0"/>
              </a:rPr>
            </a:br>
            <a:r>
              <a:rPr lang="tr-TR" sz="2000" dirty="0">
                <a:latin typeface="Comic Sans MS" panose="030F0702030302020204" pitchFamily="66" charset="0"/>
              </a:rPr>
              <a:t>• </a:t>
            </a:r>
            <a:r>
              <a:rPr lang="tr-TR" sz="2000" b="1" dirty="0" err="1">
                <a:latin typeface="Comic Sans MS" panose="030F0702030302020204" pitchFamily="66" charset="0"/>
              </a:rPr>
              <a:t>Genomik</a:t>
            </a:r>
            <a:r>
              <a:rPr lang="tr-TR" sz="2000" b="1" dirty="0">
                <a:latin typeface="Comic Sans MS" panose="030F0702030302020204" pitchFamily="66" charset="0"/>
              </a:rPr>
              <a:t>(s): </a:t>
            </a:r>
            <a:r>
              <a:rPr lang="tr-TR" sz="2000" dirty="0">
                <a:latin typeface="Comic Sans MS" panose="030F0702030302020204" pitchFamily="66" charset="0"/>
              </a:rPr>
              <a:t>Bir canlının genomunu tanımlamak, genleri belirlemek ve bunların birbirleriyle ve çevreyle etkileşimlerini ortaya koymak için uygun yöntemler ve gelişmiş teknoloji kullanılarak yapılan çalışmaları ve bu çalışmalardan elde edilen bilginin </a:t>
            </a:r>
            <a:r>
              <a:rPr lang="tr-TR" sz="2000" dirty="0" err="1">
                <a:latin typeface="Comic Sans MS" panose="030F0702030302020204" pitchFamily="66" charset="0"/>
              </a:rPr>
              <a:t>veritabanlarında</a:t>
            </a:r>
            <a:r>
              <a:rPr lang="tr-TR" sz="2000" dirty="0">
                <a:latin typeface="Comic Sans MS" panose="030F0702030302020204" pitchFamily="66" charset="0"/>
              </a:rPr>
              <a:t> depolanmasını ifade eder.</a:t>
            </a:r>
            <a:br>
              <a:rPr lang="tr-TR" sz="2000" dirty="0">
                <a:latin typeface="Comic Sans MS" panose="030F0702030302020204" pitchFamily="66" charset="0"/>
              </a:rPr>
            </a:br>
            <a:r>
              <a:rPr lang="tr-TR" sz="2000" dirty="0">
                <a:latin typeface="Comic Sans MS" panose="030F0702030302020204" pitchFamily="66" charset="0"/>
              </a:rPr>
              <a:t>• </a:t>
            </a:r>
            <a:r>
              <a:rPr lang="tr-TR" sz="2000" b="1" dirty="0" err="1">
                <a:latin typeface="Comic Sans MS" panose="030F0702030302020204" pitchFamily="66" charset="0"/>
              </a:rPr>
              <a:t>Transkriptom</a:t>
            </a:r>
            <a:r>
              <a:rPr lang="tr-TR" sz="2000" b="1" dirty="0">
                <a:latin typeface="Comic Sans MS" panose="030F0702030302020204" pitchFamily="66" charset="0"/>
              </a:rPr>
              <a:t>: </a:t>
            </a:r>
            <a:r>
              <a:rPr lang="tr-TR" sz="2000" dirty="0">
                <a:latin typeface="Comic Sans MS" panose="030F0702030302020204" pitchFamily="66" charset="0"/>
              </a:rPr>
              <a:t>Bir organizmada «belirli yer ve zamanda» üretilen tüm </a:t>
            </a:r>
            <a:r>
              <a:rPr lang="tr-TR" sz="2000" dirty="0" err="1">
                <a:latin typeface="Comic Sans MS" panose="030F0702030302020204" pitchFamily="66" charset="0"/>
              </a:rPr>
              <a:t>mRNA’ları</a:t>
            </a:r>
            <a:r>
              <a:rPr lang="tr-TR" sz="2000" dirty="0">
                <a:latin typeface="Comic Sans MS" panose="030F0702030302020204" pitchFamily="66" charset="0"/>
              </a:rPr>
              <a:t> tanımlar.</a:t>
            </a:r>
            <a:br>
              <a:rPr lang="tr-TR" sz="2000" dirty="0">
                <a:latin typeface="Comic Sans MS" panose="030F0702030302020204" pitchFamily="66" charset="0"/>
              </a:rPr>
            </a:br>
            <a:r>
              <a:rPr lang="tr-TR" sz="2000" dirty="0">
                <a:latin typeface="Comic Sans MS" panose="030F0702030302020204" pitchFamily="66" charset="0"/>
              </a:rPr>
              <a:t>• </a:t>
            </a:r>
            <a:r>
              <a:rPr lang="tr-TR" sz="2000" b="1" dirty="0" err="1">
                <a:latin typeface="Comic Sans MS" panose="030F0702030302020204" pitchFamily="66" charset="0"/>
              </a:rPr>
              <a:t>Transkriptomik</a:t>
            </a:r>
            <a:r>
              <a:rPr lang="tr-TR" sz="2000" b="1" dirty="0">
                <a:latin typeface="Comic Sans MS" panose="030F0702030302020204" pitchFamily="66" charset="0"/>
              </a:rPr>
              <a:t>(s): </a:t>
            </a:r>
            <a:r>
              <a:rPr lang="tr-TR" sz="2000" dirty="0" err="1">
                <a:latin typeface="Comic Sans MS" panose="030F0702030302020204" pitchFamily="66" charset="0"/>
              </a:rPr>
              <a:t>Transkriptomun</a:t>
            </a:r>
            <a:r>
              <a:rPr lang="tr-TR" sz="2000" dirty="0">
                <a:latin typeface="Comic Sans MS" panose="030F0702030302020204" pitchFamily="66" charset="0"/>
              </a:rPr>
              <a:t> kalitatif ve kantitatif analizini içeren tüm çalışmaları kapsar.</a:t>
            </a:r>
            <a:br>
              <a:rPr lang="tr-TR" sz="2000" dirty="0">
                <a:latin typeface="Comic Sans MS" panose="030F0702030302020204" pitchFamily="66" charset="0"/>
              </a:rPr>
            </a:br>
            <a:r>
              <a:rPr lang="tr-TR" sz="2000" dirty="0">
                <a:latin typeface="Comic Sans MS" panose="030F0702030302020204" pitchFamily="66" charset="0"/>
              </a:rPr>
              <a:t>• </a:t>
            </a:r>
            <a:r>
              <a:rPr lang="tr-TR" sz="2000" b="1" dirty="0" err="1">
                <a:latin typeface="Comic Sans MS" panose="030F0702030302020204" pitchFamily="66" charset="0"/>
              </a:rPr>
              <a:t>Proteom</a:t>
            </a:r>
            <a:r>
              <a:rPr lang="tr-TR" sz="2000" b="1" dirty="0">
                <a:latin typeface="Comic Sans MS" panose="030F0702030302020204" pitchFamily="66" charset="0"/>
              </a:rPr>
              <a:t>: </a:t>
            </a:r>
            <a:r>
              <a:rPr lang="tr-TR" sz="2000" dirty="0">
                <a:latin typeface="Comic Sans MS" panose="030F0702030302020204" pitchFamily="66" charset="0"/>
              </a:rPr>
              <a:t>Bir organizmada «belirli yer ve zamanda» ifade edilen (bulunan) tüm proteinleri tanımlar.</a:t>
            </a:r>
            <a:br>
              <a:rPr lang="tr-TR" sz="2000" dirty="0">
                <a:latin typeface="Comic Sans MS" panose="030F0702030302020204" pitchFamily="66" charset="0"/>
              </a:rPr>
            </a:br>
            <a:r>
              <a:rPr lang="tr-TR" sz="2000" dirty="0">
                <a:latin typeface="Comic Sans MS" panose="030F0702030302020204" pitchFamily="66" charset="0"/>
              </a:rPr>
              <a:t>• </a:t>
            </a:r>
            <a:r>
              <a:rPr lang="tr-TR" sz="2000" b="1" dirty="0" err="1">
                <a:latin typeface="Comic Sans MS" panose="030F0702030302020204" pitchFamily="66" charset="0"/>
              </a:rPr>
              <a:t>Proteomik</a:t>
            </a:r>
            <a:r>
              <a:rPr lang="tr-TR" sz="2000" b="1" dirty="0">
                <a:latin typeface="Comic Sans MS" panose="030F0702030302020204" pitchFamily="66" charset="0"/>
              </a:rPr>
              <a:t>(s): </a:t>
            </a:r>
            <a:r>
              <a:rPr lang="tr-TR" sz="2000" dirty="0" err="1">
                <a:latin typeface="Comic Sans MS" panose="030F0702030302020204" pitchFamily="66" charset="0"/>
              </a:rPr>
              <a:t>Proteomun</a:t>
            </a:r>
            <a:r>
              <a:rPr lang="tr-TR" sz="2000" dirty="0">
                <a:latin typeface="Comic Sans MS" panose="030F0702030302020204" pitchFamily="66" charset="0"/>
              </a:rPr>
              <a:t> kalitatif kantitatif analizini ve proteinlerin birbirleriyle etkileşimlerini içeren tüm çalışmalar. </a:t>
            </a:r>
          </a:p>
          <a:p>
            <a:r>
              <a:rPr lang="tr-TR" sz="2000" b="1" dirty="0" err="1">
                <a:latin typeface="Comic Sans MS" panose="030F0702030302020204" pitchFamily="66" charset="0"/>
              </a:rPr>
              <a:t>Metabolom</a:t>
            </a:r>
            <a:r>
              <a:rPr lang="tr-TR" sz="2000" b="1" dirty="0">
                <a:latin typeface="Comic Sans MS" panose="030F0702030302020204" pitchFamily="66" charset="0"/>
              </a:rPr>
              <a:t>: </a:t>
            </a:r>
            <a:r>
              <a:rPr lang="tr-TR" sz="2000" dirty="0">
                <a:latin typeface="Comic Sans MS" panose="030F0702030302020204" pitchFamily="66" charset="0"/>
              </a:rPr>
              <a:t>Bir organizmada «belirli yer ve zamanda» üretilen (bulunan) tüm </a:t>
            </a:r>
            <a:r>
              <a:rPr lang="tr-TR" sz="2000" dirty="0" err="1">
                <a:latin typeface="Comic Sans MS" panose="030F0702030302020204" pitchFamily="66" charset="0"/>
              </a:rPr>
              <a:t>metabolitler</a:t>
            </a:r>
            <a:r>
              <a:rPr lang="tr-TR" sz="2000" dirty="0">
                <a:latin typeface="Comic Sans MS" panose="030F0702030302020204" pitchFamily="66" charset="0"/>
              </a:rPr>
              <a:t>.</a:t>
            </a:r>
            <a:br>
              <a:rPr lang="tr-TR" sz="2000" dirty="0">
                <a:latin typeface="Comic Sans MS" panose="030F0702030302020204" pitchFamily="66" charset="0"/>
              </a:rPr>
            </a:br>
            <a:r>
              <a:rPr lang="tr-TR" sz="2000" dirty="0">
                <a:latin typeface="Comic Sans MS" panose="030F0702030302020204" pitchFamily="66" charset="0"/>
              </a:rPr>
              <a:t>• </a:t>
            </a:r>
            <a:r>
              <a:rPr lang="tr-TR" sz="2000" b="1" dirty="0" err="1">
                <a:latin typeface="Comic Sans MS" panose="030F0702030302020204" pitchFamily="66" charset="0"/>
              </a:rPr>
              <a:t>Metabolomik</a:t>
            </a:r>
            <a:r>
              <a:rPr lang="tr-TR" sz="2000" b="1" dirty="0">
                <a:latin typeface="Comic Sans MS" panose="030F0702030302020204" pitchFamily="66" charset="0"/>
              </a:rPr>
              <a:t>(s): </a:t>
            </a:r>
            <a:r>
              <a:rPr lang="tr-TR" sz="2000" dirty="0" err="1">
                <a:latin typeface="Comic Sans MS" panose="030F0702030302020204" pitchFamily="66" charset="0"/>
              </a:rPr>
              <a:t>Metabolomun</a:t>
            </a:r>
            <a:r>
              <a:rPr lang="tr-TR" sz="2000" dirty="0">
                <a:latin typeface="Comic Sans MS" panose="030F0702030302020204" pitchFamily="66" charset="0"/>
              </a:rPr>
              <a:t> kalitatif ve kantitatif analizini içeren tüm çalışmaları kapsar.</a:t>
            </a:r>
            <a:br>
              <a:rPr lang="tr-TR" sz="2000" dirty="0">
                <a:latin typeface="Comic Sans MS" panose="030F0702030302020204" pitchFamily="66" charset="0"/>
              </a:rPr>
            </a:br>
            <a:r>
              <a:rPr lang="tr-TR" sz="2000" dirty="0">
                <a:latin typeface="Comic Sans MS" panose="030F0702030302020204" pitchFamily="66" charset="0"/>
              </a:rPr>
              <a:t>• Bunların dışında, moleküler biyoloji alanında bütüncül bakış açısıyla yapılan çalışmaları tanımlayan birçok farklı “</a:t>
            </a:r>
            <a:r>
              <a:rPr lang="tr-TR" sz="2000" dirty="0" err="1">
                <a:latin typeface="Comic Sans MS" panose="030F0702030302020204" pitchFamily="66" charset="0"/>
              </a:rPr>
              <a:t>omiks”ten</a:t>
            </a:r>
            <a:r>
              <a:rPr lang="tr-TR" sz="2000" dirty="0">
                <a:latin typeface="Comic Sans MS" panose="030F0702030302020204" pitchFamily="66" charset="0"/>
              </a:rPr>
              <a:t> bahsedilmektedir. Ör: </a:t>
            </a:r>
            <a:r>
              <a:rPr lang="tr-TR" sz="2000" dirty="0" err="1">
                <a:latin typeface="Comic Sans MS" panose="030F0702030302020204" pitchFamily="66" charset="0"/>
              </a:rPr>
              <a:t>lipidomiks</a:t>
            </a:r>
            <a:r>
              <a:rPr lang="tr-TR" sz="2000" dirty="0">
                <a:latin typeface="Comic Sans MS" panose="030F0702030302020204" pitchFamily="66" charset="0"/>
              </a:rPr>
              <a:t>, </a:t>
            </a:r>
            <a:r>
              <a:rPr lang="tr-TR" sz="2000" dirty="0" err="1">
                <a:latin typeface="Comic Sans MS" panose="030F0702030302020204" pitchFamily="66" charset="0"/>
              </a:rPr>
              <a:t>interaktomiks</a:t>
            </a:r>
            <a:r>
              <a:rPr lang="tr-TR" sz="2000" dirty="0">
                <a:latin typeface="Comic Sans MS" panose="030F0702030302020204" pitchFamily="66" charset="0"/>
              </a:rPr>
              <a:t>, </a:t>
            </a:r>
            <a:r>
              <a:rPr lang="tr-TR" sz="2000" dirty="0" err="1">
                <a:latin typeface="Comic Sans MS" panose="030F0702030302020204" pitchFamily="66" charset="0"/>
              </a:rPr>
              <a:t>epigenomiks</a:t>
            </a:r>
            <a:r>
              <a:rPr lang="tr-TR" sz="2000" dirty="0">
                <a:latin typeface="Comic Sans MS" panose="030F0702030302020204" pitchFamily="66" charset="0"/>
              </a:rPr>
              <a:t>, </a:t>
            </a:r>
            <a:r>
              <a:rPr lang="tr-TR" sz="2000" dirty="0" err="1">
                <a:latin typeface="Comic Sans MS" panose="030F0702030302020204" pitchFamily="66" charset="0"/>
              </a:rPr>
              <a:t>glikomiks</a:t>
            </a:r>
            <a:r>
              <a:rPr lang="tr-TR" sz="2000" dirty="0">
                <a:latin typeface="Comic Sans MS" panose="030F0702030302020204" pitchFamily="66" charset="0"/>
              </a:rPr>
              <a:t>, </a:t>
            </a:r>
            <a:r>
              <a:rPr lang="tr-TR" sz="2000" dirty="0" err="1">
                <a:latin typeface="Comic Sans MS" panose="030F0702030302020204" pitchFamily="66" charset="0"/>
              </a:rPr>
              <a:t>sekretomiks</a:t>
            </a:r>
            <a:r>
              <a:rPr lang="tr-TR" sz="2000" dirty="0">
                <a:latin typeface="Comic Sans MS" panose="030F0702030302020204" pitchFamily="66" charset="0"/>
              </a:rPr>
              <a:t>, </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endParaRPr lang="tr-TR" sz="2000" dirty="0">
              <a:latin typeface="Comic Sans MS" panose="030F0702030302020204" pitchFamily="66" charset="0"/>
            </a:endParaRPr>
          </a:p>
        </p:txBody>
      </p:sp>
    </p:spTree>
    <p:extLst>
      <p:ext uri="{BB962C8B-B14F-4D97-AF65-F5344CB8AC3E}">
        <p14:creationId xmlns:p14="http://schemas.microsoft.com/office/powerpoint/2010/main" val="328217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789708" y="108385"/>
            <a:ext cx="9393383" cy="6639948"/>
          </a:xfrm>
          <a:prstGeom prst="rect">
            <a:avLst/>
          </a:prstGeom>
        </p:spPr>
      </p:pic>
    </p:spTree>
    <p:extLst>
      <p:ext uri="{BB962C8B-B14F-4D97-AF65-F5344CB8AC3E}">
        <p14:creationId xmlns:p14="http://schemas.microsoft.com/office/powerpoint/2010/main" val="49231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3964" y="387928"/>
            <a:ext cx="11873345" cy="6165272"/>
          </a:xfrm>
        </p:spPr>
        <p:txBody>
          <a:bodyPr>
            <a:normAutofit fontScale="85000" lnSpcReduction="20000"/>
          </a:bodyPr>
          <a:lstStyle/>
          <a:p>
            <a:r>
              <a:rPr lang="tr-TR" b="1" dirty="0">
                <a:latin typeface="Comic Sans MS" panose="030F0702030302020204" pitchFamily="66" charset="0"/>
              </a:rPr>
              <a:t>GENOMİK</a:t>
            </a:r>
          </a:p>
          <a:p>
            <a:r>
              <a:rPr lang="tr-TR" b="1" dirty="0">
                <a:latin typeface="Comic Sans MS" panose="030F0702030302020204" pitchFamily="66" charset="0"/>
              </a:rPr>
              <a:t/>
            </a:r>
            <a:br>
              <a:rPr lang="tr-TR" b="1" dirty="0">
                <a:latin typeface="Comic Sans MS" panose="030F0702030302020204" pitchFamily="66" charset="0"/>
              </a:rPr>
            </a:br>
            <a:r>
              <a:rPr lang="tr-TR" dirty="0" err="1">
                <a:latin typeface="Comic Sans MS" panose="030F0702030302020204" pitchFamily="66" charset="0"/>
              </a:rPr>
              <a:t>Genomik</a:t>
            </a:r>
            <a:r>
              <a:rPr lang="tr-TR" dirty="0">
                <a:latin typeface="Comic Sans MS" panose="030F0702030302020204" pitchFamily="66" charset="0"/>
              </a:rPr>
              <a:t>; herhangi bir canlının bütün yapısal ve işlevsel fonksiyonlarını kodlayan tüm genlerini teker teker tanımlayarak bu genlerin birbirleri ve çevre ile etkileşim ve iletişimlerini, zaman, yer ve miktar olarak üretim ve aktivasyonlarının kontrolünü bütünsel olarak inceleyen ve ortaya çıkan bilgiyi bilgisayar </a:t>
            </a:r>
            <a:r>
              <a:rPr lang="tr-TR" dirty="0" err="1">
                <a:latin typeface="Comic Sans MS" panose="030F0702030302020204" pitchFamily="66" charset="0"/>
              </a:rPr>
              <a:t>veritabanlarında</a:t>
            </a:r>
            <a:r>
              <a:rPr lang="tr-TR" dirty="0">
                <a:latin typeface="Comic Sans MS" panose="030F0702030302020204" pitchFamily="66" charset="0"/>
              </a:rPr>
              <a:t> işleyen, anlamlandıran ve saklayan bilim dalı olarak tanımlanır </a:t>
            </a:r>
            <a:br>
              <a:rPr lang="tr-TR" dirty="0">
                <a:latin typeface="Comic Sans MS" panose="030F0702030302020204" pitchFamily="66" charset="0"/>
              </a:rPr>
            </a:br>
            <a:endParaRPr lang="tr-TR" dirty="0">
              <a:latin typeface="Comic Sans MS" panose="030F0702030302020204" pitchFamily="66" charset="0"/>
            </a:endParaRPr>
          </a:p>
          <a:p>
            <a:r>
              <a:rPr lang="tr-TR" dirty="0">
                <a:latin typeface="Comic Sans MS" panose="030F0702030302020204" pitchFamily="66" charset="0"/>
              </a:rPr>
              <a:t>Genom ve genlerle ilgili </a:t>
            </a:r>
            <a:r>
              <a:rPr lang="tr-TR" dirty="0" err="1">
                <a:latin typeface="Comic Sans MS" panose="030F0702030302020204" pitchFamily="66" charset="0"/>
              </a:rPr>
              <a:t>organizasyonel</a:t>
            </a:r>
            <a:r>
              <a:rPr lang="tr-TR" dirty="0">
                <a:latin typeface="Comic Sans MS" panose="030F0702030302020204" pitchFamily="66" charset="0"/>
              </a:rPr>
              <a:t>-fonksiyonel bilginin açıklanmasına yönelik yapılan çalışmaların tümü olarak özetlenebilecek olan </a:t>
            </a:r>
            <a:r>
              <a:rPr lang="tr-TR" dirty="0" err="1">
                <a:latin typeface="Comic Sans MS" panose="030F0702030302020204" pitchFamily="66" charset="0"/>
              </a:rPr>
              <a:t>genomik</a:t>
            </a:r>
            <a:r>
              <a:rPr lang="tr-TR" dirty="0">
                <a:latin typeface="Comic Sans MS" panose="030F0702030302020204" pitchFamily="66" charset="0"/>
              </a:rPr>
              <a:t>; Bir canlıdaki tüm genlerin ayrı ayrı tanımlanmasına,</a:t>
            </a:r>
            <a:br>
              <a:rPr lang="tr-TR" dirty="0">
                <a:latin typeface="Comic Sans MS" panose="030F0702030302020204" pitchFamily="66" charset="0"/>
              </a:rPr>
            </a:br>
            <a:r>
              <a:rPr lang="tr-TR" dirty="0">
                <a:latin typeface="Comic Sans MS" panose="030F0702030302020204" pitchFamily="66" charset="0"/>
              </a:rPr>
              <a:t>Genlerin birbirleri ve çevre ile etkileşimlerinin araştırılmasına,</a:t>
            </a:r>
            <a:br>
              <a:rPr lang="tr-TR" dirty="0">
                <a:latin typeface="Comic Sans MS" panose="030F0702030302020204" pitchFamily="66" charset="0"/>
              </a:rPr>
            </a:br>
            <a:r>
              <a:rPr lang="tr-TR" dirty="0">
                <a:latin typeface="Comic Sans MS" panose="030F0702030302020204" pitchFamily="66" charset="0"/>
              </a:rPr>
              <a:t>Genlerin zaman-yer-miktar olarak üretim ve aktivasyonlarının incelenmesine aracılık eder.</a:t>
            </a:r>
            <a:br>
              <a:rPr lang="tr-TR" dirty="0">
                <a:latin typeface="Comic Sans MS" panose="030F0702030302020204" pitchFamily="66" charset="0"/>
              </a:rPr>
            </a:br>
            <a:r>
              <a:rPr lang="tr-TR" dirty="0">
                <a:latin typeface="Comic Sans MS" panose="030F0702030302020204" pitchFamily="66" charset="0"/>
              </a:rPr>
              <a:t>Çıktılarını bilişim teknolojileri aracılığıyla işleyip anlamlandırarak saklayan </a:t>
            </a:r>
            <a:r>
              <a:rPr lang="tr-TR" dirty="0" err="1">
                <a:latin typeface="Comic Sans MS" panose="030F0702030302020204" pitchFamily="66" charset="0"/>
              </a:rPr>
              <a:t>genomik</a:t>
            </a:r>
            <a:r>
              <a:rPr lang="tr-TR" dirty="0">
                <a:latin typeface="Comic Sans MS" panose="030F0702030302020204" pitchFamily="66" charset="0"/>
              </a:rPr>
              <a:t>, otomasyon ve </a:t>
            </a:r>
            <a:r>
              <a:rPr lang="tr-TR" dirty="0" err="1">
                <a:latin typeface="Comic Sans MS" panose="030F0702030302020204" pitchFamily="66" charset="0"/>
              </a:rPr>
              <a:t>biyoinformatik</a:t>
            </a:r>
            <a:r>
              <a:rPr lang="tr-TR" dirty="0">
                <a:latin typeface="Comic Sans MS" panose="030F0702030302020204" pitchFamily="66" charset="0"/>
              </a:rPr>
              <a:t> alanlarındaki ilerlemelerin geliştirdiği bir bilim dalıdır.</a:t>
            </a:r>
          </a:p>
          <a:p>
            <a:r>
              <a:rPr lang="tr-TR" dirty="0">
                <a:latin typeface="Comic Sans MS" panose="030F0702030302020204" pitchFamily="66" charset="0"/>
              </a:rPr>
              <a:t> İlgi alanı, zannedildiği gibi sadece genlerin kodlama yapan bölümleri değil, genler üzerinde bulunan ve kodlama görevi olmayan </a:t>
            </a:r>
            <a:r>
              <a:rPr lang="tr-TR" dirty="0" err="1">
                <a:latin typeface="Comic Sans MS" panose="030F0702030302020204" pitchFamily="66" charset="0"/>
              </a:rPr>
              <a:t>miRNA’lar</a:t>
            </a:r>
            <a:r>
              <a:rPr lang="tr-TR" dirty="0">
                <a:latin typeface="Comic Sans MS" panose="030F0702030302020204" pitchFamily="66" charset="0"/>
              </a:rPr>
              <a:t>, düzenleme üniteleri, </a:t>
            </a:r>
            <a:r>
              <a:rPr lang="tr-TR" dirty="0" err="1">
                <a:latin typeface="Comic Sans MS" panose="030F0702030302020204" pitchFamily="66" charset="0"/>
              </a:rPr>
              <a:t>promoterler</a:t>
            </a:r>
            <a:r>
              <a:rPr lang="tr-TR" dirty="0">
                <a:latin typeface="Comic Sans MS" panose="030F0702030302020204" pitchFamily="66" charset="0"/>
              </a:rPr>
              <a:t> gibi yapıları da kapsar </a:t>
            </a:r>
            <a:br>
              <a:rPr lang="tr-TR" dirty="0">
                <a:latin typeface="Comic Sans MS" panose="030F0702030302020204" pitchFamily="66" charset="0"/>
              </a:rPr>
            </a:br>
            <a:endParaRPr lang="tr-TR" dirty="0">
              <a:latin typeface="Comic Sans MS" panose="030F0702030302020204" pitchFamily="66" charset="0"/>
            </a:endParaRPr>
          </a:p>
        </p:txBody>
      </p:sp>
    </p:spTree>
    <p:extLst>
      <p:ext uri="{BB962C8B-B14F-4D97-AF65-F5344CB8AC3E}">
        <p14:creationId xmlns:p14="http://schemas.microsoft.com/office/powerpoint/2010/main" val="162571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249382" y="260352"/>
            <a:ext cx="11610109"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altLang="tr-TR"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Yapısal </a:t>
            </a:r>
            <a:r>
              <a:rPr kumimoji="0" lang="tr-TR" altLang="tr-TR" sz="2200" b="1"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Genomik</a:t>
            </a:r>
            <a:endParaRPr kumimoji="0" lang="tr-TR" altLang="tr-TR"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alt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Yapısal </a:t>
            </a:r>
            <a:r>
              <a:rPr kumimoji="0" lang="tr-TR" altLang="tr-TR" sz="2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genomik</a:t>
            </a:r>
            <a:r>
              <a:rPr kumimoji="0" lang="tr-TR" alt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genetik ve fiziksel haritalama ve DNA baz dizilerinin belirlenmesi yöntemleriyle organizmaların genetik bilgilerinin ortaya çıkarılmasını sağlar. Genlerin kromozomlar üzerinde bulunduğu yerlerin (</a:t>
            </a:r>
            <a:r>
              <a:rPr kumimoji="0" lang="tr-TR" altLang="tr-TR" sz="2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lokus</a:t>
            </a:r>
            <a:r>
              <a:rPr kumimoji="0" lang="tr-TR" alt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gösterilmesini sağlayan genom haritalaması ve DNA nükleotid dizisinin saptanmasını sağlayan DNA dizi analizi (</a:t>
            </a:r>
            <a:r>
              <a:rPr kumimoji="0" lang="tr-TR" altLang="tr-TR" sz="2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sekanslama</a:t>
            </a:r>
            <a:r>
              <a:rPr kumimoji="0" lang="tr-TR" alt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yöntemleri aracılığıyla organizmanın genetik bilgilerinin açıklanmasına aracılık eder.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altLang="tr-TR"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Genom haritalaması; </a:t>
            </a:r>
            <a:r>
              <a:rPr kumimoji="0" lang="tr-TR" alt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genlerin kromozomlar üzerinde bulunduğu yerlerin (</a:t>
            </a:r>
            <a:r>
              <a:rPr kumimoji="0" lang="tr-TR" altLang="tr-TR" sz="2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lokus</a:t>
            </a:r>
            <a:r>
              <a:rPr kumimoji="0" lang="tr-TR" alt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gösterilmesidir. Genom haritalaması hem genetik hem de fiziksel haritalama yöntemleri ile yapılabilmektedir. “Genetik haritalama” belli genlerin belli bir kromozom üzerindeki yerlerinin birbirlerine olan göreceli mesafelerini belirlemek ve genleri lineer bir düzene oturtmak amacıyla hazırlanan grafiksel bir haritadır. Kısaca genomun matematiksel analizi olarak da bilinen bu yöntemde genlerin kromozomlar üzerindeki lokalizasyonlarının bulunmasında moleküler biyolojik yöntemler ve bir dizi karmaşık istatistiksel analizler kullanılır. Özellikle genetik hastalıkların saptanması alanında son derece yararlı bir yöntem olarak karşımıza çıkmaktadır. En genel anlamı ile lokalizasyonu aranan gen ile lokalizasyonu bilinen bir genetik belirleyicinin (marker) kuşaklar arasında birlikte </a:t>
            </a:r>
            <a:r>
              <a:rPr kumimoji="0" lang="tr-TR" altLang="tr-TR" sz="22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kalıtılmasının</a:t>
            </a:r>
            <a:r>
              <a:rPr kumimoji="0" lang="tr-TR" alt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test edilmesi esasına dayanır</a:t>
            </a:r>
          </a:p>
        </p:txBody>
      </p:sp>
    </p:spTree>
    <p:extLst>
      <p:ext uri="{BB962C8B-B14F-4D97-AF65-F5344CB8AC3E}">
        <p14:creationId xmlns:p14="http://schemas.microsoft.com/office/powerpoint/2010/main" val="188721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0837"/>
            <a:ext cx="11845636" cy="747897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Genetik haritalama” belli genlerin belli bir kromozom üzerindeki yerlerinin birbirlerine olan göreceli mesafelerini belirlemek ve genleri lineer  bir düzene oturtmak amacıyla hazırlanan grafiksel bir haritadır. Kısaca genomun matematiksel analizi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olarakda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bilinen bu yöntemde genlerin kromozomlar üzerindeki lokalizasyonlarının bulunmasında moleküler biyolojik yöntemler ve bir dizi karmaşık istatistiksel analizler kullanılır.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DNA dizi analizi (DNA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sekanslama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DNA’nın nükleotid dizisinin saptanması anlamına</a:t>
            </a:r>
            <a:b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gelmektedir. Bu işlem bazı aşamalardan oluşmakta olup öncelikle DNA’nın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restriksiyon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enzimleriyle parçalanması gerekmektedir. Klonlama aşamasında DNA 2-200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kb’lık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diziler halinde çoğaltılır. Daha sonra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fluoresan</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maddeler ve jel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elektroforezi</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kullanılarak DNA dizisinin okunmasını sağlayan dizileme aşaması gelmektedir. En son olarak da bu dizilerin bilgisayarda bir araya getirilmesi işlemleri ile sonlandırır.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r>
            <a:b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1940’larda DNA baz kompozisyonu saptama yöntemleri bulunmasına karşın DNA’daki nükleotid dizilişlerinin doğrudan kimyasal analizi 1960’larda geliştirilip kullanılmaya başlanmıştır.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Örneğin, 1965’te Robert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Holley</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75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nükleotidlik</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bir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tRNA</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molekülünün dizisini bir yıllık bir çalışma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sonucu saptayabilmiştir. 1970’lerde daha etkin ve doğrudan nükleotid dizi analizine yönelik yöntemler geliştirilmeye başlanmıştır. Herhangi bir organizmadan çok miktarda saf DNA fragmanları elde edilmesini sağlayan </a:t>
            </a:r>
            <a:r>
              <a:rPr kumimoji="0" lang="tr-TR" sz="20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rekombinant</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DNA tekniklerinin gelişmesine paralel olarak dizi analizi yöntemlerinin kullanımı da artmıştır.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r>
            <a:b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endParaRPr kumimoji="0" lang="tr-T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30919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29146" y="157249"/>
            <a:ext cx="9090661" cy="6257405"/>
          </a:xfrm>
          <a:prstGeom prst="rect">
            <a:avLst/>
          </a:prstGeom>
        </p:spPr>
      </p:pic>
    </p:spTree>
    <p:extLst>
      <p:ext uri="{BB962C8B-B14F-4D97-AF65-F5344CB8AC3E}">
        <p14:creationId xmlns:p14="http://schemas.microsoft.com/office/powerpoint/2010/main" val="229061378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702</Words>
  <Application>Microsoft Office PowerPoint</Application>
  <PresentationFormat>Geniş ekran</PresentationFormat>
  <Paragraphs>36</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Arial</vt:lpstr>
      <vt:lpstr>Calibri</vt:lpstr>
      <vt:lpstr>Calibri Light</vt:lpstr>
      <vt:lpstr>Comic Sans MS</vt:lpstr>
      <vt:lpstr>Times New Roman</vt:lpstr>
      <vt:lpstr>Office Teması</vt:lpstr>
      <vt:lpstr>PowerPoint Sunusu</vt:lpstr>
      <vt:lpstr>Dr. Öğr. Üyesi Zeynep SÖNMEZ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1</cp:revision>
  <dcterms:created xsi:type="dcterms:W3CDTF">2024-03-13T13:29:54Z</dcterms:created>
  <dcterms:modified xsi:type="dcterms:W3CDTF">2024-03-13T13:30:10Z</dcterms:modified>
</cp:coreProperties>
</file>