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7" d="100"/>
          <a:sy n="77" d="100"/>
        </p:scale>
        <p:origin x="6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4504EF92-5DFD-46F0-942D-D113399379A2}" type="datetimeFigureOut">
              <a:rPr lang="tr-TR" smtClean="0"/>
              <a:t>13.03.2024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B84E31-B449-42BC-9400-263966ED20FB}" type="slidenum">
              <a:rPr lang="tr-TR" smtClean="0"/>
              <a:t>‹#›</a:t>
            </a:fld>
            <a:endParaRPr lang="tr-TR"/>
          </a:p>
        </p:txBody>
      </p:sp>
    </p:spTree>
    <p:extLst>
      <p:ext uri="{BB962C8B-B14F-4D97-AF65-F5344CB8AC3E}">
        <p14:creationId xmlns:p14="http://schemas.microsoft.com/office/powerpoint/2010/main" val="309626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504EF92-5DFD-46F0-942D-D113399379A2}" type="datetimeFigureOut">
              <a:rPr lang="tr-TR" smtClean="0"/>
              <a:t>13.03.2024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B84E31-B449-42BC-9400-263966ED20FB}" type="slidenum">
              <a:rPr lang="tr-TR" smtClean="0"/>
              <a:t>‹#›</a:t>
            </a:fld>
            <a:endParaRPr lang="tr-TR"/>
          </a:p>
        </p:txBody>
      </p:sp>
    </p:spTree>
    <p:extLst>
      <p:ext uri="{BB962C8B-B14F-4D97-AF65-F5344CB8AC3E}">
        <p14:creationId xmlns:p14="http://schemas.microsoft.com/office/powerpoint/2010/main" val="66249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504EF92-5DFD-46F0-942D-D113399379A2}" type="datetimeFigureOut">
              <a:rPr lang="tr-TR" smtClean="0"/>
              <a:t>13.03.2024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B84E31-B449-42BC-9400-263966ED20FB}" type="slidenum">
              <a:rPr lang="tr-TR" smtClean="0"/>
              <a:t>‹#›</a:t>
            </a:fld>
            <a:endParaRPr lang="tr-TR"/>
          </a:p>
        </p:txBody>
      </p:sp>
    </p:spTree>
    <p:extLst>
      <p:ext uri="{BB962C8B-B14F-4D97-AF65-F5344CB8AC3E}">
        <p14:creationId xmlns:p14="http://schemas.microsoft.com/office/powerpoint/2010/main" val="136851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504EF92-5DFD-46F0-942D-D113399379A2}" type="datetimeFigureOut">
              <a:rPr lang="tr-TR" smtClean="0"/>
              <a:t>13.03.2024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B84E31-B449-42BC-9400-263966ED20FB}" type="slidenum">
              <a:rPr lang="tr-TR" smtClean="0"/>
              <a:t>‹#›</a:t>
            </a:fld>
            <a:endParaRPr lang="tr-TR"/>
          </a:p>
        </p:txBody>
      </p:sp>
    </p:spTree>
    <p:extLst>
      <p:ext uri="{BB962C8B-B14F-4D97-AF65-F5344CB8AC3E}">
        <p14:creationId xmlns:p14="http://schemas.microsoft.com/office/powerpoint/2010/main" val="3526200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504EF92-5DFD-46F0-942D-D113399379A2}" type="datetimeFigureOut">
              <a:rPr lang="tr-TR" smtClean="0"/>
              <a:t>13.03.2024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B84E31-B449-42BC-9400-263966ED20FB}" type="slidenum">
              <a:rPr lang="tr-TR" smtClean="0"/>
              <a:t>‹#›</a:t>
            </a:fld>
            <a:endParaRPr lang="tr-TR"/>
          </a:p>
        </p:txBody>
      </p:sp>
    </p:spTree>
    <p:extLst>
      <p:ext uri="{BB962C8B-B14F-4D97-AF65-F5344CB8AC3E}">
        <p14:creationId xmlns:p14="http://schemas.microsoft.com/office/powerpoint/2010/main" val="136952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504EF92-5DFD-46F0-942D-D113399379A2}" type="datetimeFigureOut">
              <a:rPr lang="tr-TR" smtClean="0"/>
              <a:t>13.03.2024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9B84E31-B449-42BC-9400-263966ED20FB}" type="slidenum">
              <a:rPr lang="tr-TR" smtClean="0"/>
              <a:t>‹#›</a:t>
            </a:fld>
            <a:endParaRPr lang="tr-TR"/>
          </a:p>
        </p:txBody>
      </p:sp>
    </p:spTree>
    <p:extLst>
      <p:ext uri="{BB962C8B-B14F-4D97-AF65-F5344CB8AC3E}">
        <p14:creationId xmlns:p14="http://schemas.microsoft.com/office/powerpoint/2010/main" val="345613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504EF92-5DFD-46F0-942D-D113399379A2}" type="datetimeFigureOut">
              <a:rPr lang="tr-TR" smtClean="0"/>
              <a:t>13.03.2024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9B84E31-B449-42BC-9400-263966ED20FB}" type="slidenum">
              <a:rPr lang="tr-TR" smtClean="0"/>
              <a:t>‹#›</a:t>
            </a:fld>
            <a:endParaRPr lang="tr-TR"/>
          </a:p>
        </p:txBody>
      </p:sp>
    </p:spTree>
    <p:extLst>
      <p:ext uri="{BB962C8B-B14F-4D97-AF65-F5344CB8AC3E}">
        <p14:creationId xmlns:p14="http://schemas.microsoft.com/office/powerpoint/2010/main" val="427722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504EF92-5DFD-46F0-942D-D113399379A2}" type="datetimeFigureOut">
              <a:rPr lang="tr-TR" smtClean="0"/>
              <a:t>13.03.2024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9B84E31-B449-42BC-9400-263966ED20FB}" type="slidenum">
              <a:rPr lang="tr-TR" smtClean="0"/>
              <a:t>‹#›</a:t>
            </a:fld>
            <a:endParaRPr lang="tr-TR"/>
          </a:p>
        </p:txBody>
      </p:sp>
    </p:spTree>
    <p:extLst>
      <p:ext uri="{BB962C8B-B14F-4D97-AF65-F5344CB8AC3E}">
        <p14:creationId xmlns:p14="http://schemas.microsoft.com/office/powerpoint/2010/main" val="28359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504EF92-5DFD-46F0-942D-D113399379A2}" type="datetimeFigureOut">
              <a:rPr lang="tr-TR" smtClean="0"/>
              <a:t>13.03.2024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9B84E31-B449-42BC-9400-263966ED20FB}" type="slidenum">
              <a:rPr lang="tr-TR" smtClean="0"/>
              <a:t>‹#›</a:t>
            </a:fld>
            <a:endParaRPr lang="tr-TR"/>
          </a:p>
        </p:txBody>
      </p:sp>
    </p:spTree>
    <p:extLst>
      <p:ext uri="{BB962C8B-B14F-4D97-AF65-F5344CB8AC3E}">
        <p14:creationId xmlns:p14="http://schemas.microsoft.com/office/powerpoint/2010/main" val="298001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504EF92-5DFD-46F0-942D-D113399379A2}" type="datetimeFigureOut">
              <a:rPr lang="tr-TR" smtClean="0"/>
              <a:t>13.03.2024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9B84E31-B449-42BC-9400-263966ED20FB}" type="slidenum">
              <a:rPr lang="tr-TR" smtClean="0"/>
              <a:t>‹#›</a:t>
            </a:fld>
            <a:endParaRPr lang="tr-TR"/>
          </a:p>
        </p:txBody>
      </p:sp>
    </p:spTree>
    <p:extLst>
      <p:ext uri="{BB962C8B-B14F-4D97-AF65-F5344CB8AC3E}">
        <p14:creationId xmlns:p14="http://schemas.microsoft.com/office/powerpoint/2010/main" val="345607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504EF92-5DFD-46F0-942D-D113399379A2}" type="datetimeFigureOut">
              <a:rPr lang="tr-TR" smtClean="0"/>
              <a:t>13.03.2024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9B84E31-B449-42BC-9400-263966ED20FB}" type="slidenum">
              <a:rPr lang="tr-TR" smtClean="0"/>
              <a:t>‹#›</a:t>
            </a:fld>
            <a:endParaRPr lang="tr-TR"/>
          </a:p>
        </p:txBody>
      </p:sp>
    </p:spTree>
    <p:extLst>
      <p:ext uri="{BB962C8B-B14F-4D97-AF65-F5344CB8AC3E}">
        <p14:creationId xmlns:p14="http://schemas.microsoft.com/office/powerpoint/2010/main" val="88894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4EF92-5DFD-46F0-942D-D113399379A2}" type="datetimeFigureOut">
              <a:rPr lang="tr-TR" smtClean="0"/>
              <a:t>13.03.2024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84E31-B449-42BC-9400-263966ED20FB}" type="slidenum">
              <a:rPr lang="tr-TR" smtClean="0"/>
              <a:t>‹#›</a:t>
            </a:fld>
            <a:endParaRPr lang="tr-TR"/>
          </a:p>
        </p:txBody>
      </p:sp>
    </p:spTree>
    <p:extLst>
      <p:ext uri="{BB962C8B-B14F-4D97-AF65-F5344CB8AC3E}">
        <p14:creationId xmlns:p14="http://schemas.microsoft.com/office/powerpoint/2010/main" val="3180353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2962E43F-ED10-2991-3D13-58AA7A5DC86B}"/>
              </a:ext>
            </a:extLst>
          </p:cNvPr>
          <p:cNvSpPr>
            <a:spLocks noGrp="1"/>
          </p:cNvSpPr>
          <p:nvPr>
            <p:ph type="subTitle" idx="1"/>
          </p:nvPr>
        </p:nvSpPr>
        <p:spPr>
          <a:xfrm>
            <a:off x="1423791" y="1122363"/>
            <a:ext cx="9824581" cy="1545681"/>
          </a:xfrm>
        </p:spPr>
        <p:txBody>
          <a:bodyPr>
            <a:normAutofit fontScale="85000" lnSpcReduction="20000"/>
          </a:bodyPr>
          <a:lstStyle/>
          <a:p>
            <a:pPr fontAlgn="ctr"/>
            <a:r>
              <a:rPr lang="tr-TR" sz="4400" b="1" dirty="0">
                <a:solidFill>
                  <a:srgbClr val="000000"/>
                </a:solidFill>
                <a:latin typeface="Comic Sans MS" panose="030F0702030302020204" pitchFamily="66" charset="0"/>
              </a:rPr>
              <a:t>Hayvansal</a:t>
            </a:r>
            <a:r>
              <a:rPr lang="tr-TR" b="1" dirty="0"/>
              <a:t> </a:t>
            </a:r>
            <a:r>
              <a:rPr lang="tr-TR" sz="4400" b="1" dirty="0" err="1">
                <a:solidFill>
                  <a:srgbClr val="000000"/>
                </a:solidFill>
                <a:latin typeface="Comic Sans MS" panose="030F0702030302020204" pitchFamily="66" charset="0"/>
              </a:rPr>
              <a:t>Biyoteknoloji</a:t>
            </a:r>
            <a:r>
              <a:rPr lang="tr-TR" sz="4400" b="1" dirty="0">
                <a:solidFill>
                  <a:srgbClr val="000000"/>
                </a:solidFill>
                <a:latin typeface="Comic Sans MS" panose="030F0702030302020204" pitchFamily="66" charset="0"/>
              </a:rPr>
              <a:t> Alanında </a:t>
            </a:r>
            <a:r>
              <a:rPr lang="tr-TR" sz="4400" b="1" dirty="0" err="1">
                <a:solidFill>
                  <a:srgbClr val="000000"/>
                </a:solidFill>
                <a:latin typeface="Comic Sans MS" panose="030F0702030302020204" pitchFamily="66" charset="0"/>
              </a:rPr>
              <a:t>Omic</a:t>
            </a:r>
            <a:r>
              <a:rPr lang="tr-TR" sz="4400" b="1" dirty="0">
                <a:solidFill>
                  <a:srgbClr val="000000"/>
                </a:solidFill>
                <a:latin typeface="Comic Sans MS" panose="030F0702030302020204" pitchFamily="66" charset="0"/>
              </a:rPr>
              <a:t> Teknolojilerinin Kullanımı ve Uygulamaları</a:t>
            </a:r>
          </a:p>
          <a:p>
            <a:r>
              <a:rPr lang="tr-TR" dirty="0"/>
              <a:t/>
            </a:r>
            <a:br>
              <a:rPr lang="tr-TR" dirty="0"/>
            </a:br>
            <a:endParaRPr lang="tr-TR" dirty="0"/>
          </a:p>
        </p:txBody>
      </p:sp>
      <p:sp>
        <p:nvSpPr>
          <p:cNvPr id="4" name="Alt Başlık 5"/>
          <p:cNvSpPr>
            <a:spLocks noGrp="1"/>
          </p:cNvSpPr>
          <p:nvPr>
            <p:ph type="ctrTitle"/>
          </p:nvPr>
        </p:nvSpPr>
        <p:spPr>
          <a:xfrm>
            <a:off x="1538613" y="2430047"/>
            <a:ext cx="9144000" cy="954653"/>
          </a:xfrm>
        </p:spPr>
        <p:txBody>
          <a:bodyPr>
            <a:normAutofit/>
          </a:bodyPr>
          <a:lstStyle/>
          <a:p>
            <a:r>
              <a:rPr lang="tr-TR" sz="2400" dirty="0">
                <a:solidFill>
                  <a:schemeClr val="tx1"/>
                </a:solidFill>
                <a:latin typeface="Times New Roman" pitchFamily="18" charset="0"/>
                <a:cs typeface="Times New Roman" pitchFamily="18" charset="0"/>
              </a:rPr>
              <a:t>Dr. </a:t>
            </a:r>
            <a:r>
              <a:rPr lang="tr-TR" sz="2400" dirty="0" err="1">
                <a:solidFill>
                  <a:schemeClr val="tx1"/>
                </a:solidFill>
                <a:latin typeface="Times New Roman" pitchFamily="18" charset="0"/>
                <a:cs typeface="Times New Roman" pitchFamily="18" charset="0"/>
              </a:rPr>
              <a:t>Öğr</a:t>
            </a:r>
            <a:r>
              <a:rPr lang="tr-TR" sz="2400" dirty="0">
                <a:solidFill>
                  <a:schemeClr val="tx1"/>
                </a:solidFill>
                <a:latin typeface="Times New Roman" pitchFamily="18" charset="0"/>
                <a:cs typeface="Times New Roman" pitchFamily="18" charset="0"/>
              </a:rPr>
              <a:t>. Üyesi Zeynep SÖNMEZ</a:t>
            </a:r>
          </a:p>
        </p:txBody>
      </p:sp>
    </p:spTree>
    <p:extLst>
      <p:ext uri="{BB962C8B-B14F-4D97-AF65-F5344CB8AC3E}">
        <p14:creationId xmlns:p14="http://schemas.microsoft.com/office/powerpoint/2010/main" val="3274385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nvGraphicFramePr>
        <p:xfrm>
          <a:off x="1086678" y="265043"/>
          <a:ext cx="9793358" cy="6085088"/>
        </p:xfrm>
        <a:graphic>
          <a:graphicData uri="http://schemas.openxmlformats.org/drawingml/2006/table">
            <a:tbl>
              <a:tblPr/>
              <a:tblGrid>
                <a:gridCol w="4896679">
                  <a:extLst>
                    <a:ext uri="{9D8B030D-6E8A-4147-A177-3AD203B41FA5}">
                      <a16:colId xmlns:a16="http://schemas.microsoft.com/office/drawing/2014/main" val="2494215747"/>
                    </a:ext>
                  </a:extLst>
                </a:gridCol>
                <a:gridCol w="4896679">
                  <a:extLst>
                    <a:ext uri="{9D8B030D-6E8A-4147-A177-3AD203B41FA5}">
                      <a16:colId xmlns:a16="http://schemas.microsoft.com/office/drawing/2014/main" val="2767514174"/>
                    </a:ext>
                  </a:extLst>
                </a:gridCol>
              </a:tblGrid>
              <a:tr h="321604">
                <a:tc gridSpan="2">
                  <a:txBody>
                    <a:bodyPr/>
                    <a:lstStyle/>
                    <a:p>
                      <a:pPr algn="ctr" fontAlgn="ctr"/>
                      <a:r>
                        <a:rPr lang="tr-TR" sz="2000" b="1" dirty="0" err="1">
                          <a:solidFill>
                            <a:schemeClr val="bg1"/>
                          </a:solidFill>
                          <a:effectLst/>
                          <a:latin typeface="Open Sans"/>
                        </a:rPr>
                        <a:t>Genomics</a:t>
                      </a:r>
                      <a:r>
                        <a:rPr lang="tr-TR" sz="2000" b="1" dirty="0">
                          <a:solidFill>
                            <a:schemeClr val="bg1"/>
                          </a:solidFill>
                          <a:effectLst/>
                          <a:latin typeface="Open Sans"/>
                        </a:rPr>
                        <a:t> </a:t>
                      </a:r>
                      <a:r>
                        <a:rPr lang="tr-TR" sz="2000" b="1" dirty="0" err="1">
                          <a:solidFill>
                            <a:schemeClr val="bg1"/>
                          </a:solidFill>
                          <a:effectLst/>
                          <a:latin typeface="Open Sans"/>
                        </a:rPr>
                        <a:t>vs</a:t>
                      </a:r>
                      <a:r>
                        <a:rPr lang="tr-TR" sz="2000" b="1" dirty="0">
                          <a:solidFill>
                            <a:schemeClr val="bg1"/>
                          </a:solidFill>
                          <a:effectLst/>
                          <a:latin typeface="Open Sans"/>
                        </a:rPr>
                        <a:t> </a:t>
                      </a:r>
                      <a:r>
                        <a:rPr lang="tr-TR" sz="2000" b="1" dirty="0" err="1">
                          <a:solidFill>
                            <a:schemeClr val="bg1"/>
                          </a:solidFill>
                          <a:effectLst/>
                          <a:latin typeface="Open Sans"/>
                        </a:rPr>
                        <a:t>Proteomics</a:t>
                      </a:r>
                      <a:endParaRPr lang="tr-TR" sz="2000" b="1" dirty="0">
                        <a:solidFill>
                          <a:schemeClr val="bg1"/>
                        </a:solidFill>
                        <a:effectLst/>
                        <a:latin typeface="Open Sans"/>
                      </a:endParaRPr>
                    </a:p>
                  </a:txBody>
                  <a:tcPr marL="146947" marR="146947" marT="7347" marB="29389"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24B7A"/>
                    </a:solidFill>
                  </a:tcPr>
                </a:tc>
                <a:tc hMerge="1">
                  <a:txBody>
                    <a:bodyPr/>
                    <a:lstStyle/>
                    <a:p>
                      <a:endParaRPr lang="tr-TR"/>
                    </a:p>
                  </a:txBody>
                  <a:tcPr/>
                </a:tc>
                <a:extLst>
                  <a:ext uri="{0D108BD9-81ED-4DB2-BD59-A6C34878D82A}">
                    <a16:rowId xmlns:a16="http://schemas.microsoft.com/office/drawing/2014/main" val="1902772483"/>
                  </a:ext>
                </a:extLst>
              </a:tr>
              <a:tr h="945117">
                <a:tc>
                  <a:txBody>
                    <a:bodyPr/>
                    <a:lstStyle/>
                    <a:p>
                      <a:pPr algn="l" fontAlgn="t"/>
                      <a:r>
                        <a:rPr lang="en-US" sz="2000">
                          <a:solidFill>
                            <a:schemeClr val="bg1"/>
                          </a:solidFill>
                          <a:effectLst/>
                        </a:rPr>
                        <a:t>Genomics is the study of the genome of an organism. Genes are studied under genomics.</a:t>
                      </a:r>
                    </a:p>
                  </a:txBody>
                  <a:tcPr marL="220420" marR="146947" marT="7347" marB="29389">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3EBFA"/>
                    </a:solidFill>
                  </a:tcPr>
                </a:tc>
                <a:tc>
                  <a:txBody>
                    <a:bodyPr/>
                    <a:lstStyle/>
                    <a:p>
                      <a:pPr algn="l" fontAlgn="t"/>
                      <a:r>
                        <a:rPr lang="en-US" sz="2000">
                          <a:solidFill>
                            <a:schemeClr val="bg1"/>
                          </a:solidFill>
                          <a:effectLst/>
                        </a:rPr>
                        <a:t>Proteomics is the study of entire proteins of a cell. Proteins are studied under proteomics.</a:t>
                      </a:r>
                    </a:p>
                  </a:txBody>
                  <a:tcPr marL="220420" marR="146947" marT="7347" marB="29389">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9FC"/>
                    </a:solidFill>
                  </a:tcPr>
                </a:tc>
                <a:extLst>
                  <a:ext uri="{0D108BD9-81ED-4DB2-BD59-A6C34878D82A}">
                    <a16:rowId xmlns:a16="http://schemas.microsoft.com/office/drawing/2014/main" val="610931758"/>
                  </a:ext>
                </a:extLst>
              </a:tr>
              <a:tr h="321604">
                <a:tc gridSpan="2">
                  <a:txBody>
                    <a:bodyPr/>
                    <a:lstStyle/>
                    <a:p>
                      <a:pPr algn="ctr" fontAlgn="ctr"/>
                      <a:r>
                        <a:rPr lang="tr-TR" sz="2000" b="1">
                          <a:solidFill>
                            <a:schemeClr val="bg1"/>
                          </a:solidFill>
                          <a:effectLst/>
                        </a:rPr>
                        <a:t>Study Areas</a:t>
                      </a:r>
                      <a:endParaRPr lang="tr-TR" sz="2000">
                        <a:solidFill>
                          <a:schemeClr val="bg1"/>
                        </a:solidFill>
                        <a:effectLst/>
                      </a:endParaRPr>
                    </a:p>
                  </a:txBody>
                  <a:tcPr marL="146947" marR="146947" marT="7347" marB="29389"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5C739E"/>
                    </a:solidFill>
                  </a:tcPr>
                </a:tc>
                <a:tc hMerge="1">
                  <a:txBody>
                    <a:bodyPr/>
                    <a:lstStyle/>
                    <a:p>
                      <a:endParaRPr lang="tr-TR"/>
                    </a:p>
                  </a:txBody>
                  <a:tcPr/>
                </a:tc>
                <a:extLst>
                  <a:ext uri="{0D108BD9-81ED-4DB2-BD59-A6C34878D82A}">
                    <a16:rowId xmlns:a16="http://schemas.microsoft.com/office/drawing/2014/main" val="767986724"/>
                  </a:ext>
                </a:extLst>
              </a:tr>
              <a:tr h="1198358">
                <a:tc>
                  <a:txBody>
                    <a:bodyPr/>
                    <a:lstStyle/>
                    <a:p>
                      <a:pPr algn="l" fontAlgn="t"/>
                      <a:r>
                        <a:rPr lang="en-US" sz="2000">
                          <a:solidFill>
                            <a:schemeClr val="bg1"/>
                          </a:solidFill>
                          <a:effectLst/>
                        </a:rPr>
                        <a:t>Genomics cover the area of genome mapping, sequencing, expression analysis, gene structure analysis, etc.</a:t>
                      </a:r>
                    </a:p>
                  </a:txBody>
                  <a:tcPr marL="220420" marR="146947" marT="7347" marB="29389">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3EBFA"/>
                    </a:solidFill>
                  </a:tcPr>
                </a:tc>
                <a:tc>
                  <a:txBody>
                    <a:bodyPr/>
                    <a:lstStyle/>
                    <a:p>
                      <a:pPr algn="l" fontAlgn="t"/>
                      <a:r>
                        <a:rPr lang="en-US" sz="2000">
                          <a:solidFill>
                            <a:schemeClr val="bg1"/>
                          </a:solidFill>
                          <a:effectLst/>
                        </a:rPr>
                        <a:t>Proteomics covers the characterization of proteins, study of structure and function of proteins, etc.</a:t>
                      </a:r>
                    </a:p>
                  </a:txBody>
                  <a:tcPr marL="220420" marR="146947" marT="7347" marB="29389">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9FC"/>
                    </a:solidFill>
                  </a:tcPr>
                </a:tc>
                <a:extLst>
                  <a:ext uri="{0D108BD9-81ED-4DB2-BD59-A6C34878D82A}">
                    <a16:rowId xmlns:a16="http://schemas.microsoft.com/office/drawing/2014/main" val="2888849898"/>
                  </a:ext>
                </a:extLst>
              </a:tr>
              <a:tr h="321604">
                <a:tc gridSpan="2">
                  <a:txBody>
                    <a:bodyPr/>
                    <a:lstStyle/>
                    <a:p>
                      <a:pPr algn="ctr" fontAlgn="ctr"/>
                      <a:r>
                        <a:rPr lang="tr-TR" sz="2000" b="1">
                          <a:solidFill>
                            <a:schemeClr val="bg1"/>
                          </a:solidFill>
                          <a:effectLst/>
                        </a:rPr>
                        <a:t>Classification</a:t>
                      </a:r>
                      <a:endParaRPr lang="tr-TR" sz="2000">
                        <a:solidFill>
                          <a:schemeClr val="bg1"/>
                        </a:solidFill>
                        <a:effectLst/>
                      </a:endParaRPr>
                    </a:p>
                  </a:txBody>
                  <a:tcPr marL="146947" marR="146947" marT="7347" marB="29389"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5C739E"/>
                    </a:solidFill>
                  </a:tcPr>
                </a:tc>
                <a:tc hMerge="1">
                  <a:txBody>
                    <a:bodyPr/>
                    <a:lstStyle/>
                    <a:p>
                      <a:endParaRPr lang="tr-TR"/>
                    </a:p>
                  </a:txBody>
                  <a:tcPr/>
                </a:tc>
                <a:extLst>
                  <a:ext uri="{0D108BD9-81ED-4DB2-BD59-A6C34878D82A}">
                    <a16:rowId xmlns:a16="http://schemas.microsoft.com/office/drawing/2014/main" val="1600671285"/>
                  </a:ext>
                </a:extLst>
              </a:tr>
              <a:tr h="1198358">
                <a:tc>
                  <a:txBody>
                    <a:bodyPr/>
                    <a:lstStyle/>
                    <a:p>
                      <a:pPr algn="l" fontAlgn="t"/>
                      <a:r>
                        <a:rPr lang="en-US" sz="2000">
                          <a:solidFill>
                            <a:schemeClr val="bg1"/>
                          </a:solidFill>
                          <a:effectLst/>
                        </a:rPr>
                        <a:t>Two major types named structural genomics and functional genomics.</a:t>
                      </a:r>
                    </a:p>
                  </a:txBody>
                  <a:tcPr marL="220420" marR="146947" marT="7347" marB="29389">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3EBFA"/>
                    </a:solidFill>
                  </a:tcPr>
                </a:tc>
                <a:tc>
                  <a:txBody>
                    <a:bodyPr/>
                    <a:lstStyle/>
                    <a:p>
                      <a:pPr algn="l" fontAlgn="t"/>
                      <a:r>
                        <a:rPr lang="en-US" sz="2000">
                          <a:solidFill>
                            <a:schemeClr val="bg1"/>
                          </a:solidFill>
                          <a:effectLst/>
                        </a:rPr>
                        <a:t>Three major categories named structural proteomics, functional proteomics, and expression proteomics.</a:t>
                      </a:r>
                    </a:p>
                  </a:txBody>
                  <a:tcPr marL="220420" marR="146947" marT="7347" marB="29389">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9FC"/>
                    </a:solidFill>
                  </a:tcPr>
                </a:tc>
                <a:extLst>
                  <a:ext uri="{0D108BD9-81ED-4DB2-BD59-A6C34878D82A}">
                    <a16:rowId xmlns:a16="http://schemas.microsoft.com/office/drawing/2014/main" val="1257512429"/>
                  </a:ext>
                </a:extLst>
              </a:tr>
              <a:tr h="321604">
                <a:tc gridSpan="2">
                  <a:txBody>
                    <a:bodyPr/>
                    <a:lstStyle/>
                    <a:p>
                      <a:pPr algn="ctr" fontAlgn="t"/>
                      <a:r>
                        <a:rPr lang="tr-TR" sz="2000" b="1">
                          <a:solidFill>
                            <a:schemeClr val="bg1"/>
                          </a:solidFill>
                          <a:effectLst/>
                        </a:rPr>
                        <a:t>  Nature of Study Material</a:t>
                      </a:r>
                      <a:endParaRPr lang="tr-TR" sz="2000">
                        <a:solidFill>
                          <a:schemeClr val="bg1"/>
                        </a:solidFill>
                        <a:effectLst/>
                      </a:endParaRPr>
                    </a:p>
                  </a:txBody>
                  <a:tcPr marL="220420" marR="146947" marT="7347" marB="29389">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5C739E"/>
                    </a:solidFill>
                  </a:tcPr>
                </a:tc>
                <a:tc hMerge="1">
                  <a:txBody>
                    <a:bodyPr/>
                    <a:lstStyle/>
                    <a:p>
                      <a:endParaRPr lang="tr-TR"/>
                    </a:p>
                  </a:txBody>
                  <a:tcPr/>
                </a:tc>
                <a:extLst>
                  <a:ext uri="{0D108BD9-81ED-4DB2-BD59-A6C34878D82A}">
                    <a16:rowId xmlns:a16="http://schemas.microsoft.com/office/drawing/2014/main" val="70990804"/>
                  </a:ext>
                </a:extLst>
              </a:tr>
              <a:tr h="1198358">
                <a:tc>
                  <a:txBody>
                    <a:bodyPr/>
                    <a:lstStyle/>
                    <a:p>
                      <a:pPr algn="l" fontAlgn="t"/>
                      <a:r>
                        <a:rPr lang="en-US" sz="2000">
                          <a:solidFill>
                            <a:schemeClr val="bg1"/>
                          </a:solidFill>
                          <a:effectLst/>
                        </a:rPr>
                        <a:t>The genome is constant. Every cell of an organism has the same set of genes.</a:t>
                      </a:r>
                    </a:p>
                  </a:txBody>
                  <a:tcPr marL="220420" marR="146947" marT="7347" marB="29389">
                    <a:lnL>
                      <a:noFill/>
                    </a:lnL>
                    <a:lnR>
                      <a:noFill/>
                    </a:lnR>
                    <a:lnT w="9525" cap="flat" cmpd="sng" algn="ctr">
                      <a:solidFill>
                        <a:srgbClr val="DDDDDD"/>
                      </a:solidFill>
                      <a:prstDash val="solid"/>
                      <a:round/>
                      <a:headEnd type="none" w="med" len="med"/>
                      <a:tailEnd type="none" w="med" len="med"/>
                    </a:lnT>
                    <a:lnB>
                      <a:noFill/>
                    </a:lnB>
                    <a:solidFill>
                      <a:srgbClr val="E3EBFA"/>
                    </a:solidFill>
                  </a:tcPr>
                </a:tc>
                <a:tc>
                  <a:txBody>
                    <a:bodyPr/>
                    <a:lstStyle/>
                    <a:p>
                      <a:pPr algn="l" fontAlgn="t"/>
                      <a:r>
                        <a:rPr lang="en-US" sz="2000" dirty="0">
                          <a:solidFill>
                            <a:schemeClr val="bg1"/>
                          </a:solidFill>
                          <a:effectLst/>
                        </a:rPr>
                        <a:t>Proteome is dynamic and varies. The set of proteins produced in different tissues varies according to the gene expression.</a:t>
                      </a:r>
                    </a:p>
                  </a:txBody>
                  <a:tcPr marL="220420" marR="146947" marT="7347" marB="29389">
                    <a:lnL>
                      <a:noFill/>
                    </a:lnL>
                    <a:lnR>
                      <a:noFill/>
                    </a:lnR>
                    <a:lnT w="9525" cap="flat" cmpd="sng" algn="ctr">
                      <a:solidFill>
                        <a:srgbClr val="DDDDDD"/>
                      </a:solidFill>
                      <a:prstDash val="solid"/>
                      <a:round/>
                      <a:headEnd type="none" w="med" len="med"/>
                      <a:tailEnd type="none" w="med" len="med"/>
                    </a:lnT>
                    <a:lnB>
                      <a:noFill/>
                    </a:lnB>
                    <a:solidFill>
                      <a:srgbClr val="F7F9FC"/>
                    </a:solidFill>
                  </a:tcPr>
                </a:tc>
                <a:extLst>
                  <a:ext uri="{0D108BD9-81ED-4DB2-BD59-A6C34878D82A}">
                    <a16:rowId xmlns:a16="http://schemas.microsoft.com/office/drawing/2014/main" val="3213825096"/>
                  </a:ext>
                </a:extLst>
              </a:tr>
            </a:tbl>
          </a:graphicData>
        </a:graphic>
      </p:graphicFrame>
    </p:spTree>
    <p:extLst>
      <p:ext uri="{BB962C8B-B14F-4D97-AF65-F5344CB8AC3E}">
        <p14:creationId xmlns:p14="http://schemas.microsoft.com/office/powerpoint/2010/main" val="8821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14373" y="271895"/>
            <a:ext cx="10402945" cy="3690505"/>
          </a:xfrm>
          <a:prstGeom prst="rect">
            <a:avLst/>
          </a:prstGeom>
        </p:spPr>
      </p:pic>
      <p:sp>
        <p:nvSpPr>
          <p:cNvPr id="5" name="Dikdörtgen 4"/>
          <p:cNvSpPr/>
          <p:nvPr/>
        </p:nvSpPr>
        <p:spPr>
          <a:xfrm>
            <a:off x="450227" y="4378036"/>
            <a:ext cx="10931236"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 Gen ekspresyon düzeyinin ve düzey farklılıklarının ölçülmesi: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Ekspreyon</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şu koşullarda çalışılabilir; Farklı dokular, farklı gelişim basamakları, farklı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genotipler</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farklı uygulamalar, bir uygulama sonrası farklı zamanlar.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 Genom baz dizisinin ve genomlar arası dizi farklılıklarının ortaya konması: Tek nükleotid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polimorfizmi</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single</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nucleotide</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polymorphism</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gibi teknikler ile mutasyon analizleri yapılabilmektedir.</a:t>
            </a:r>
            <a:b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Bu amacı gerçekleştirmek için bir gende olabilecek tüm farklı mutasyon ihtimalleri tek bir çip üzerinde test edilir. </a:t>
            </a:r>
            <a:b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endPar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655921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751763" y="0"/>
            <a:ext cx="4688473" cy="6151418"/>
          </a:xfrm>
          <a:prstGeom prst="rect">
            <a:avLst/>
          </a:prstGeom>
        </p:spPr>
      </p:pic>
    </p:spTree>
    <p:extLst>
      <p:ext uri="{BB962C8B-B14F-4D97-AF65-F5344CB8AC3E}">
        <p14:creationId xmlns:p14="http://schemas.microsoft.com/office/powerpoint/2010/main" val="3913183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5262" y="127061"/>
            <a:ext cx="2369559" cy="43088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METABOLOMİK</a:t>
            </a:r>
          </a:p>
        </p:txBody>
      </p:sp>
      <p:sp>
        <p:nvSpPr>
          <p:cNvPr id="5" name="Dikdörtgen 4"/>
          <p:cNvSpPr/>
          <p:nvPr/>
        </p:nvSpPr>
        <p:spPr>
          <a:xfrm>
            <a:off x="118898" y="557948"/>
            <a:ext cx="11879137" cy="65248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Metabolomik</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belirli bir zaman diliminde dokularda, hücrelerde ve fizyolojik sıvılarda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lipid</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karbohidratlar</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vitaminler, hormonlar ve diğer hücre bileşenlerinden ortaya çıkan küçük moleküllü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metabolitlerin</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yüksek verimli teknolojiler kullanılarak saptanması, miktarının belirlenmesi ve tanımlanmasıdır. Küçük moleküller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peptitler</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oligonükleotidler</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şekerler,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nükleozidler</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organik asitler, ketonlar, aldehitler, aminler, amino asitler, lipitler,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steroitler</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alkaloidler</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ve ilaçlar,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insanbakteri</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ürünleri gibi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metabolitlerdir</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ve molekül ağırlıkları 1.500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Da’un</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altındadır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Genomik</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ve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proteomik</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“ne olabileceğinin”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metabolomik</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ise “gerçekte ne olduğunun” bilgisini verir. Bu nedenle, tüm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metabolitlerin</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ayrıntılı ve kantitatif ölçümü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metabolomik</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hastalık teşhisi veya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toksik</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ajanların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fenotip</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üzerindeki etkilerini araştırmada en ideal yöntemdir.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Proteomikte</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olduğu gibi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metabolomik</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de hastalık belirleyicisi olan veya tedavi denetimini sağlayan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metabolitleri</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belirlemeyi amaçlar.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Metabolomik</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biyoloji, kimya ve matematik içeren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multi-disipliner</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bir bilimdir. Çok değişkenli veri analiz yöntemleriyle birleştirilmiş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kromatografi</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moleküler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spektroskobi</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ve kütle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spektrometrisi</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gibi analitik tekniklere ihtiyaç vardır.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Metabolomik</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çalışmalarında esas olarak iki teknoloji kullanılmaktadır. Bunlar; NMR ve değişik kütle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spektrofotometreleridir</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b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Hedef bileşik analizleri ve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metabolik</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profilleri için; Gaz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Kromatografisi</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(GS), Yüksek Performanslı Sıvı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Kromatografisi</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(HPLC), Nükleer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Magnetik</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Rezonans (NMR) gibi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kromatografik</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ayırma yöntemlerine dayanmaktadır. Parmak izi yöntemleri örnek sayısının fazla olduğu durumlarda hızlı bir şekilde profillerinin çıkarılması için kullanılmaktadır. Örnekler çözücü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ekstraksiyonundan</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sonra, Bozulmamış dokular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magic</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angle</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spinning</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NMR), Sıvı veya yarı katı materyaller (NMR ve FT-IR) veya Kuru materyaller (FT-IR) analizleri gerçekleştirilir. </a:t>
            </a:r>
            <a:b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endPar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775169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57200" y="193964"/>
            <a:ext cx="10820400" cy="6586330"/>
          </a:xfrm>
          <a:prstGeom prst="rect">
            <a:avLst/>
          </a:prstGeom>
        </p:spPr>
      </p:pic>
    </p:spTree>
    <p:extLst>
      <p:ext uri="{BB962C8B-B14F-4D97-AF65-F5344CB8AC3E}">
        <p14:creationId xmlns:p14="http://schemas.microsoft.com/office/powerpoint/2010/main" val="632248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8546" y="346364"/>
            <a:ext cx="11776364" cy="59400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NUTRİ-OMİK TEKNOLOJİLERİ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Bahsedilen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teknolojilerinin dışında günümüzde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nutri-omik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teknolojileri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nutrigenomik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nutriproteomik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nutritranskriptomik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nutrimetabolomik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denilen bir bilim dalı da önem kazanmıştır.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Nutri-omik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teknolojileri ile beslenmenin, hastalıkların önlenmesi ve tedavisi için kullanılabilmesi, besin bileşenleri ve genom arasındaki fonksiyonel etkileşimin sistemik olarak hücre ve moleküler düzeyde aydınlatılmasına çalışılmaktadır.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Nutrigenomik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genler, beslenme ve sağlık arasındaki ilişkileri inceler. Bir başka ifadeyle,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nutrigenomik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“gıdaların, bir bireyde genetik bilginin ekspresyonunu nasıl etkilediği ve bireyin genetik yapısının besin metabolizması ve diğer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biyoaktif</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bileşenlere nasıl tepki verdiğinin araştırılması” olarak tanımlanmaktadır.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Nutrigenomik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besin – gen etkileşimini üç alanda inceler. Birincisi, besin maddeleri, reseptörler ile etkileşerek DNA’ya bağlanabilen bir transkripsiyon faktörü gibi davranabilir ve gen ifadesini değiştirebilir. İkincisi, besin maddeleri, gen ifadesini etkileyen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epigenetik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etkileşimler (DNA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metilasyonu</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ve kromatin yeniden şekillenmesi gibi) yaratabilir. Üçüncüsü ise bireyler arasındaki genetik varyasyonlar (tek nükleotid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polimorfi</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zm</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nedeniyle diyet yanıtına verilen cevap değişebilir. Diyete karşı verilen tüm bireysel yanıtlar,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nutrigenomik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alanına yardımcı teknolojiler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genomik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transkriptomik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metabolomik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epigenomik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ve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mikrobiyota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ile aydınlatılabilmektedir</a:t>
            </a:r>
          </a:p>
        </p:txBody>
      </p:sp>
    </p:spTree>
    <p:extLst>
      <p:ext uri="{BB962C8B-B14F-4D97-AF65-F5344CB8AC3E}">
        <p14:creationId xmlns:p14="http://schemas.microsoft.com/office/powerpoint/2010/main" val="385950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38545" y="96982"/>
            <a:ext cx="11887200" cy="59400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1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TRANSKRİPTOMİK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Transkriptom</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bir hücrede bulunan bütün transkriptlerin çeşidinin ve miktarının eş zamanlı olarak incelenmesidir. Bir örnekte bulunan RNA miktarına bağlı olarak, genlerin seçilmiş bir alt grubunun veya tamamının ekspresyon düzeyini, tek nükleotid değişimlerini (SNP),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insersiyonları</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delesyonları</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translokasyonları</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ve kodlanmayan RNA'ları da inceleme aşamasıdır.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Ökaryotik</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hücresel RNA'nın %80'i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ribozomal</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RNA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rRNA</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dan oluşmaktadır. Ekspresyon analizinde rol alan RNA'ları belirlemek için total RNA'dan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rRNA'yı</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uzaklaştırmak gerekmektedir. Uzaklaştırma işlemi uygun kitler kullanarak ya da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enzimatik</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degredasyon</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ile yapılabilir. RNA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dizilemede</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RNA, önce daha stabil olan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komplementer</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DNA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cDNA</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)'ya çevrilir, rastgele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fragmente</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edildikten sonra DNA yeni nesil dizileme teknolojisi kullanılarak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dizilenir</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Dizileme sonucu elde edilen bu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fragmentler</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referans genom ile karşılaştırılarak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biyoinformatik</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yöntemlerle analiz edilir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Transkriptomik</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teknolojisi, RNA’nın analizi üzerine odaklanan bir teknolojidir. Bir örnekte bulunan RNA miktarına bağlı olarak, genlerin seçilmiş bir alt grubunun veya tamamının ekspresyon düzeyini ölçmeyi hedeflemektedir.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Transkriptom</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ise belli bir zamanda bir hücre veya dokudaki gen transkriptlerinin (RNA) tümünü ifade etmek amacıyla kullanılan bir ifadedir.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Transkriptomik</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çalışmalarında kullanılan en etkili araç genellikle DNA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mikroarray</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teknolojisidir. Bir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array</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kullanılarak 50.000 transkripte kadar ekspresyon düzeyi paralel olarak ölçülebilmektedir ve bu şekilde günde on örnek taranabilmektedir. DNA </a:t>
            </a:r>
            <a:r>
              <a:rPr kumimoji="0" lang="tr-TR"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mikroarray</a:t>
            </a:r>
            <a:r>
              <a:rPr kumimoji="0" lang="tr-TR"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sistemi, herhangi bir organizmanın tüm genom transkripsiyon analizi için kullanılan etkili bir sistemdir.</a:t>
            </a:r>
          </a:p>
        </p:txBody>
      </p:sp>
    </p:spTree>
    <p:extLst>
      <p:ext uri="{BB962C8B-B14F-4D97-AF65-F5344CB8AC3E}">
        <p14:creationId xmlns:p14="http://schemas.microsoft.com/office/powerpoint/2010/main" val="385490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5997205" y="615728"/>
            <a:ext cx="5977452" cy="5494126"/>
          </a:xfrm>
          <a:prstGeom prst="rect">
            <a:avLst/>
          </a:prstGeom>
        </p:spPr>
      </p:pic>
      <p:sp>
        <p:nvSpPr>
          <p:cNvPr id="6" name="Dikdörtgen 5"/>
          <p:cNvSpPr/>
          <p:nvPr/>
        </p:nvSpPr>
        <p:spPr>
          <a:xfrm>
            <a:off x="124691" y="392747"/>
            <a:ext cx="5583382" cy="59400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analiz yöntemleri;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Northern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Blot</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(Tek gen analizi), Ters Transkripsiyon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Polimeraz</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Zincir Reaksiyonu (RT-PCR) (Tek gen analizi) ve Mikroçip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Microarray</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(Genom boyunca analiz)’</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dir</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Northern</a:t>
            </a:r>
            <a:r>
              <a:rPr kumimoji="0" lang="tr-TR"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1"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blot</a:t>
            </a:r>
            <a:r>
              <a:rPr kumimoji="0" lang="tr-TR"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Bu yöntemde DNA yerine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veya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viral</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RNA kullanılarak işlem yürütülür.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Northern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blotlama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dört temel adımda ve sonuçların boyama yapılarak gerçekleştirilir. Bunlar;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1.RNA izolasyonu,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2.RNA’nın jel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elektroforezinde</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yürütülmesi,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3.Uygun bir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membrana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aktarılması,</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4.Membrandaki RNA’ların, radyoaktif işaretli ve tek zincirli bir DNA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prob</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ile melezlenmesi ve sonucun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otoradyografi</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veya boyamayla saptanması </a:t>
            </a:r>
          </a:p>
        </p:txBody>
      </p:sp>
    </p:spTree>
    <p:extLst>
      <p:ext uri="{BB962C8B-B14F-4D97-AF65-F5344CB8AC3E}">
        <p14:creationId xmlns:p14="http://schemas.microsoft.com/office/powerpoint/2010/main" val="311489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38546" y="193964"/>
            <a:ext cx="6230347" cy="62478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Ters Transkripsiyon </a:t>
            </a:r>
            <a:r>
              <a:rPr kumimoji="0" lang="tr-TR" sz="2000" b="1"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Polimeraz</a:t>
            </a:r>
            <a:r>
              <a:rPr kumimoji="0" lang="tr-TR"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Zincir Reaksiyonu (RT-PCR):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Genler etkilerini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üretimi ile ortaya çıkarırlar. Normal koşullarda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RNAz</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enzimlerinin aktivitesi ile çok çabuk parçalandıklarından,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mRNA’lar</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ile laboratuvar şartlarında çalışılması oldukça güçtür. Bu nedenle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preparatları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mRNA’nın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DNA karşılığı olan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cDNA’ya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çevrilirler ve bu halde kullanılırlar.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RTPCR’dan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veya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viral</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RNA’nın çoğaltılmasında faydalanılır. Bu PCR çeşidinde bir ters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transkriptaz</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enzimi ve DNA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primeri</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kullanılır.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RT-PCR iki aşamalı olup RNA’dan tamamlayıcı DNA sentezi (ters transkripsiyon) ve tamamlayıcı DNA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cDNA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nın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da standart PCR yoluyla çoğaltılması aşamalarını kapsar. RT-</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PCR’da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reaksiyonun ilk basamağı olan ters transkripsiyon aşamasında kullanılan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primerler</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oligo</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dT</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veya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random</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poliadenillenmiş</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bölgeye bağlanırlar. Bu nedenle RT-PCR ile 3’-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poly</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 kuyruğuna sahip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mRNA’ların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çoğaltma işlemleri yapılabilir</a:t>
            </a:r>
          </a:p>
        </p:txBody>
      </p:sp>
      <p:pic>
        <p:nvPicPr>
          <p:cNvPr id="7" name="Resim 6"/>
          <p:cNvPicPr>
            <a:picLocks noChangeAspect="1"/>
          </p:cNvPicPr>
          <p:nvPr/>
        </p:nvPicPr>
        <p:blipFill>
          <a:blip r:embed="rId2"/>
          <a:stretch>
            <a:fillRect/>
          </a:stretch>
        </p:blipFill>
        <p:spPr>
          <a:xfrm>
            <a:off x="6368893" y="503526"/>
            <a:ext cx="5793344" cy="5204547"/>
          </a:xfrm>
          <a:prstGeom prst="rect">
            <a:avLst/>
          </a:prstGeom>
        </p:spPr>
      </p:pic>
    </p:spTree>
    <p:extLst>
      <p:ext uri="{BB962C8B-B14F-4D97-AF65-F5344CB8AC3E}">
        <p14:creationId xmlns:p14="http://schemas.microsoft.com/office/powerpoint/2010/main" val="1800987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697065" y="1563193"/>
            <a:ext cx="10364489" cy="5072702"/>
          </a:xfrm>
          <a:prstGeom prst="rect">
            <a:avLst/>
          </a:prstGeom>
        </p:spPr>
      </p:pic>
      <p:sp>
        <p:nvSpPr>
          <p:cNvPr id="6" name="Dikdörtgen 5"/>
          <p:cNvSpPr/>
          <p:nvPr/>
        </p:nvSpPr>
        <p:spPr>
          <a:xfrm>
            <a:off x="277091" y="390482"/>
            <a:ext cx="11540835"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Primer</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bağlanma yerlerinin genelde transkriptin tam ucunda olmaması nedeniyle tüm RNA molekülünün tam kopyasının çoğu kez elde edilememesi yöntemin zayıf yönüdür. İşlem hacmi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Northern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blot’tan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yüksek mikroçiplerden düşüktür</a:t>
            </a:r>
          </a:p>
        </p:txBody>
      </p:sp>
    </p:spTree>
    <p:extLst>
      <p:ext uri="{BB962C8B-B14F-4D97-AF65-F5344CB8AC3E}">
        <p14:creationId xmlns:p14="http://schemas.microsoft.com/office/powerpoint/2010/main" val="170451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0836" y="332508"/>
            <a:ext cx="6331527" cy="62478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Mikroçip (</a:t>
            </a:r>
            <a:r>
              <a:rPr kumimoji="0" lang="tr-TR" sz="2000" b="1"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Microarray</a:t>
            </a:r>
            <a:r>
              <a:rPr kumimoji="0" lang="tr-TR"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İleri derecede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genotip</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ve gen ekspresyon analizleri için geliştirilmiş bir tekniktir. Küçük örnek hacimleri kullanılarak tek deneyde mikroçipler, Tek nükleotid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polimorfizmi</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(SNP) veya değişik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örn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hastalıklı) ve normal fizyolojik koşullardaki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modifiye</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gen ekspresyonunun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mRNA’daki</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artış ve azalışlar) hızlı bir şekilde çalışılmasını sağlar.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Mikroçip teknolojisi ile yaklaşık 1.8*1.8 cm ebatlarındaki bir cam üzerinde (dizi veya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array</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birden fazla DNA bölgesini (neredeyse tüm bir genomunu) tek bir seferde yüksek hassasiyette incelemek mümkündür. DNA mikroçipleri aktif proteinlere çevrilebilen ya da çevrilemeyen RNA’ların saptanmasında da kullanılabilir. Bu tip analizler ekspresyon analizi ya da ekspresyon profili belirleme şeklinde adlandırılır. Mikroçip ile tamamlanan ilk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ökaryotik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genom </a:t>
            </a:r>
            <a:r>
              <a:rPr kumimoji="0" lang="tr-TR" sz="2000" b="1" i="1"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Saccharomyces</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1" i="1"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cerevisiae</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’ninki</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olmuştur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6" name="Resim 5"/>
          <p:cNvPicPr>
            <a:picLocks noChangeAspect="1"/>
          </p:cNvPicPr>
          <p:nvPr/>
        </p:nvPicPr>
        <p:blipFill>
          <a:blip r:embed="rId2"/>
          <a:stretch>
            <a:fillRect/>
          </a:stretch>
        </p:blipFill>
        <p:spPr>
          <a:xfrm>
            <a:off x="6822348" y="332508"/>
            <a:ext cx="4421631" cy="2684751"/>
          </a:xfrm>
          <a:prstGeom prst="rect">
            <a:avLst/>
          </a:prstGeom>
        </p:spPr>
      </p:pic>
      <p:pic>
        <p:nvPicPr>
          <p:cNvPr id="7" name="Resim 6"/>
          <p:cNvPicPr>
            <a:picLocks noChangeAspect="1"/>
          </p:cNvPicPr>
          <p:nvPr/>
        </p:nvPicPr>
        <p:blipFill>
          <a:blip r:embed="rId3"/>
          <a:stretch>
            <a:fillRect/>
          </a:stretch>
        </p:blipFill>
        <p:spPr>
          <a:xfrm>
            <a:off x="7481454" y="3429312"/>
            <a:ext cx="3762525" cy="3010020"/>
          </a:xfrm>
          <a:prstGeom prst="rect">
            <a:avLst/>
          </a:prstGeom>
        </p:spPr>
      </p:pic>
    </p:spTree>
    <p:extLst>
      <p:ext uri="{BB962C8B-B14F-4D97-AF65-F5344CB8AC3E}">
        <p14:creationId xmlns:p14="http://schemas.microsoft.com/office/powerpoint/2010/main" val="301816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346364"/>
            <a:ext cx="5791200" cy="6247864"/>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Hedef DNA/</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cDNA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dizilerine tamamlayıcı diziler içeren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probların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immobilize</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edildiği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mikroarray</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platformunun hazırlanması veya ticari olarak temin edilmesi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 İncelenecek numuneden floresan ile işaretlenmiş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cDNA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/DNA/</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cRNA’nın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hazırlanması.</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 İşaretlenmiş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cDNA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/DNA/</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cRNA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ile mikroçip platformunun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hibridizasyon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solüsyonu içerisinde karşılaştırılması.</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4. Yıkama sonrasında platform yüzeyinde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hibridizasyonun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varlığının tarayıcı veya okuyucu aracılığıyla analiz edilmesi ve görüntünün bir bilgisayarda depolanması</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5. Depolanan görüntünün bir yazılım aracılığıyla değerlendirilmesi ile mikroçip platformu üzerindeki hangi noktalarda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hibridizasyon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olup olmadığının ve niceliksel olarak düzeyinin (koyu mavi-yeşil-sarı- kırmızı renk yelpazesinde) değerlendirilmesi ve yorumlanması.</a:t>
            </a:r>
          </a:p>
        </p:txBody>
      </p:sp>
      <p:pic>
        <p:nvPicPr>
          <p:cNvPr id="5" name="Resim 4"/>
          <p:cNvPicPr>
            <a:picLocks noChangeAspect="1"/>
          </p:cNvPicPr>
          <p:nvPr/>
        </p:nvPicPr>
        <p:blipFill>
          <a:blip r:embed="rId2"/>
          <a:stretch>
            <a:fillRect/>
          </a:stretch>
        </p:blipFill>
        <p:spPr>
          <a:xfrm>
            <a:off x="5597236" y="695500"/>
            <a:ext cx="6594764" cy="5549591"/>
          </a:xfrm>
          <a:prstGeom prst="rect">
            <a:avLst/>
          </a:prstGeom>
        </p:spPr>
      </p:pic>
    </p:spTree>
    <p:extLst>
      <p:ext uri="{BB962C8B-B14F-4D97-AF65-F5344CB8AC3E}">
        <p14:creationId xmlns:p14="http://schemas.microsoft.com/office/powerpoint/2010/main" val="277427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1998036" cy="686341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Proteomik</a:t>
            </a:r>
            <a:endParaRPr kumimoji="0" lang="tr-TR"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r>
            <a:br>
              <a:rPr kumimoji="0" lang="tr-TR"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proteomun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tanımlanması işlemidir.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genom tarafından kodlanan tüm proteinleri</a:t>
            </a:r>
            <a:b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tanımlar. Belli bir “zaman” ve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mekan”da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bir organizmanın sahip olduğu ve eksprese ettiği proteinlerin  tamamı olup, sadece genler tarafından kodlanan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polipeptid</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yapıları değil, aynı zamanda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PTM’ları</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da içerir.</a:t>
            </a:r>
            <a:b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“Mekan” terimi farklı proteinlerin farklı hücre tiplerinde ve farklı hücre bölümlerindeki ifadesini tanımlarken, “zaman” terimi, farklı gelişim evreleri, çevresel koşullar, çeşitli hastalıklar, yaşlılık gibi süreçleri tanımlar. Yani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dokulara ve hücrelere, hücre döngüsünün evrelerine, iç-dış uyaranlara ve çevre koşullarına ve benzeri durumlara göre farklılık gösteren dinamik bir yapıdır.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Proteomu</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tanımlamayı amaçlayan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proteomun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yapı, yerleşim, miktar, PTM, doku/hücrelerdeki işlev, diğer proteinlerle ve makro moleküllerle olan etkileşim bağlamında incelenmesini ifade eder.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Genomiğin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aksine dinamik bir kavram olan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farklı koşullarda hücre, doku veya vücut sıvılarındaki proteinlerin kantitatif analiz teknolojisi olarak da tanımlanabilir.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çalışmaların geleneksel biyokimyasal yöntemlerden farklılığı, bir defada (belli bir zaman ve mekanda) çok fazla sayıda proteinin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çalışılabilmesine olanak sağlamasıdır.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r>
            <a:b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kelimesi ilk kez 1994 yılında, Siena’da “İki yönlü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elektroforez</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toplantısında Avustralyalı araştırmacı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Marc</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Wilkins</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tarafından önerilmiş ve kabul görmüştür. </a:t>
            </a:r>
            <a:b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r>
            <a:b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460497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7308" y="706583"/>
            <a:ext cx="10903527" cy="55092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Proteomik</a:t>
            </a:r>
            <a: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belli bir zamanda belli bir yerde bulunan tüm proteinlerin yapılarını, yerleşimlerini, miktarlarını, </a:t>
            </a:r>
            <a:r>
              <a:rPr kumimoji="0" lang="tr-TR" sz="22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translasyon</a:t>
            </a:r>
            <a: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sonrası modifikasyonlarını, doku ve hücrelerdeki işlevlerini, diğer proteinlerle ve makro moleküllerle olan etkileşimini aydınlatır.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Proteomik</a:t>
            </a:r>
            <a: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dinamik bir terim olup farklı koşullarda hücre, doku veya vücut sıvılarındaki proteinlerin kantitatif analiz teknolojisi olarak tanımlanır.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Kıyaslamalı </a:t>
            </a:r>
            <a:r>
              <a:rPr kumimoji="0" lang="tr-TR" sz="22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proteomik</a:t>
            </a:r>
            <a: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ise iki farklı durum arasındaki (normal ve hastalık, yaşlı ve genç) ekspresyonun karşılaştırılmasına dayanır.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Proteomik</a:t>
            </a:r>
            <a: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çalışmalarının amaçları ise şunlardır;</a:t>
            </a:r>
            <a:b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tr-TR"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mRNA ekspresyon düzeyleri, protein ekspresyon düzeyleri ile iyi </a:t>
            </a:r>
            <a:r>
              <a:rPr kumimoji="0" lang="tr-TR" sz="22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korele</a:t>
            </a:r>
            <a: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edilemez.</a:t>
            </a:r>
            <a:b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tr-TR"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mRNAdüzeyleri,kodlanmış proteinin aktivitesini yansıtmaz.</a:t>
            </a:r>
            <a:b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tr-TR"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mRNAdüzeyinde proteinlerin post-</a:t>
            </a:r>
            <a:r>
              <a:rPr kumimoji="0" lang="tr-TR" sz="22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translasyonal</a:t>
            </a:r>
            <a: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modifikasyonları ile ilgili bilgi sağlanamaz.</a:t>
            </a:r>
            <a:b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tr-TR"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4.</a:t>
            </a:r>
            <a: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Genom ve </a:t>
            </a:r>
            <a:r>
              <a:rPr kumimoji="0" lang="tr-TR" sz="22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a:t>
            </a:r>
            <a: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 </a:t>
            </a:r>
            <a:r>
              <a:rPr kumimoji="0" lang="tr-TR" sz="22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komplementer</a:t>
            </a:r>
            <a: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veri sağlar. </a:t>
            </a:r>
            <a:b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endPar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378152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1379</Words>
  <Application>Microsoft Office PowerPoint</Application>
  <PresentationFormat>Geniş ekran</PresentationFormat>
  <Paragraphs>59</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Arial</vt:lpstr>
      <vt:lpstr>Calibri</vt:lpstr>
      <vt:lpstr>Calibri Light</vt:lpstr>
      <vt:lpstr>Comic Sans MS</vt:lpstr>
      <vt:lpstr>Open Sans</vt:lpstr>
      <vt:lpstr>Times New Roman</vt:lpstr>
      <vt:lpstr>Office Teması</vt:lpstr>
      <vt:lpstr>Dr. Öğr. Üyesi Zeynep SÖNMEZ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Öğr. Üyesi Zeynep SÖNMEZ</dc:title>
  <dc:creator>User</dc:creator>
  <cp:lastModifiedBy>User</cp:lastModifiedBy>
  <cp:revision>1</cp:revision>
  <dcterms:created xsi:type="dcterms:W3CDTF">2024-03-13T13:29:17Z</dcterms:created>
  <dcterms:modified xsi:type="dcterms:W3CDTF">2024-03-13T13:29:47Z</dcterms:modified>
</cp:coreProperties>
</file>