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310" r:id="rId3"/>
    <p:sldId id="309" r:id="rId4"/>
    <p:sldId id="311" r:id="rId5"/>
    <p:sldId id="307" r:id="rId6"/>
    <p:sldId id="303" r:id="rId7"/>
    <p:sldId id="313" r:id="rId8"/>
    <p:sldId id="312" r:id="rId9"/>
    <p:sldId id="314" r:id="rId10"/>
    <p:sldId id="305" r:id="rId11"/>
    <p:sldId id="306" r:id="rId12"/>
    <p:sldId id="315" r:id="rId13"/>
    <p:sldId id="282" r:id="rId14"/>
    <p:sldId id="284" r:id="rId15"/>
    <p:sldId id="283" r:id="rId16"/>
    <p:sldId id="287" r:id="rId17"/>
    <p:sldId id="288" r:id="rId18"/>
    <p:sldId id="286" r:id="rId19"/>
    <p:sldId id="322" r:id="rId20"/>
    <p:sldId id="316" r:id="rId21"/>
    <p:sldId id="317" r:id="rId22"/>
    <p:sldId id="319" r:id="rId23"/>
    <p:sldId id="318" r:id="rId24"/>
    <p:sldId id="320" r:id="rId25"/>
    <p:sldId id="321" r:id="rId26"/>
    <p:sldId id="262"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3048000" y="3124200"/>
            <a:ext cx="8229600" cy="1894362"/>
          </a:xfrm>
        </p:spPr>
        <p:txBody>
          <a:bodyPr/>
          <a:lstStyle>
            <a:lvl1pPr>
              <a:defRPr b="1"/>
            </a:lvl1pPr>
          </a:lstStyle>
          <a:p>
            <a:r>
              <a:rPr kumimoji="0" lang="tr-TR"/>
              <a:t>Asıl başlık stili için tıklatın</a:t>
            </a:r>
            <a:endParaRPr kumimoji="0" lang="en-US"/>
          </a:p>
        </p:txBody>
      </p:sp>
      <p:sp>
        <p:nvSpPr>
          <p:cNvPr id="9" name="Alt Başlık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Veri Yer Tutucusu 27"/>
          <p:cNvSpPr>
            <a:spLocks noGrp="1"/>
          </p:cNvSpPr>
          <p:nvPr>
            <p:ph type="dt" sz="half" idx="10"/>
          </p:nvPr>
        </p:nvSpPr>
        <p:spPr bwMode="auto">
          <a:xfrm rot="5400000">
            <a:off x="10733828" y="1110597"/>
            <a:ext cx="2286000" cy="508000"/>
          </a:xfrm>
        </p:spPr>
        <p:txBody>
          <a:bodyPr/>
          <a:lstStyle/>
          <a:p>
            <a:fld id="{824B1C0D-3F02-4B8D-ACB3-7316C38E925F}" type="datetimeFigureOut">
              <a:rPr lang="tr-TR" smtClean="0"/>
              <a:t>20.03.2023</a:t>
            </a:fld>
            <a:endParaRPr lang="tr-TR"/>
          </a:p>
        </p:txBody>
      </p:sp>
      <p:sp>
        <p:nvSpPr>
          <p:cNvPr id="17" name="Altbilgi Yer Tutucusu 16"/>
          <p:cNvSpPr>
            <a:spLocks noGrp="1"/>
          </p:cNvSpPr>
          <p:nvPr>
            <p:ph type="ftr" sz="quarter" idx="11"/>
          </p:nvPr>
        </p:nvSpPr>
        <p:spPr bwMode="auto">
          <a:xfrm rot="5400000">
            <a:off x="10045959" y="4117661"/>
            <a:ext cx="3657600" cy="512064"/>
          </a:xfrm>
        </p:spPr>
        <p:txBody>
          <a:bodyPr/>
          <a:lstStyle/>
          <a:p>
            <a:endParaRPr lang="tr-TR"/>
          </a:p>
        </p:txBody>
      </p:sp>
      <p:sp>
        <p:nvSpPr>
          <p:cNvPr id="10" name="Dikdörtgen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ikdörtgen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Dikdörtgen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Dikdörtgen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üz Bağlayıcı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Düz Bağlayıcı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Düz Bağlayıcı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Düz Bağlayıcı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Düz Bağlayıcı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Dikdörtgen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ayt Numarası Yer Tutucusu 28"/>
          <p:cNvSpPr>
            <a:spLocks noGrp="1"/>
          </p:cNvSpPr>
          <p:nvPr>
            <p:ph type="sldNum" sz="quarter" idx="12"/>
          </p:nvPr>
        </p:nvSpPr>
        <p:spPr bwMode="auto">
          <a:xfrm>
            <a:off x="1767392" y="4928702"/>
            <a:ext cx="812800" cy="517524"/>
          </a:xfrm>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104050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t>20.03.2023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243939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40"/>
            <a:ext cx="2235200" cy="5851525"/>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274639"/>
            <a:ext cx="8026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824B1C0D-3F02-4B8D-ACB3-7316C38E925F}" type="datetimeFigureOut">
              <a:rPr lang="tr-TR" smtClean="0"/>
              <a:t>20.03.2023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278831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8" name="İçerik Yer Tutucusu 7"/>
          <p:cNvSpPr>
            <a:spLocks noGrp="1"/>
          </p:cNvSpPr>
          <p:nvPr>
            <p:ph sz="quarter" idx="1"/>
          </p:nvPr>
        </p:nvSpPr>
        <p:spPr>
          <a:xfrm>
            <a:off x="609600" y="1600200"/>
            <a:ext cx="99568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4"/>
          </p:nvPr>
        </p:nvSpPr>
        <p:spPr/>
        <p:txBody>
          <a:bodyPr rtlCol="0"/>
          <a:lstStyle/>
          <a:p>
            <a:fld id="{824B1C0D-3F02-4B8D-ACB3-7316C38E925F}" type="datetimeFigureOut">
              <a:rPr lang="tr-TR" smtClean="0"/>
              <a:t>20.03.2023</a:t>
            </a:fld>
            <a:endParaRPr lang="tr-TR"/>
          </a:p>
        </p:txBody>
      </p:sp>
      <p:sp>
        <p:nvSpPr>
          <p:cNvPr id="9" name="Slayt Numarası Yer Tutucusu 8"/>
          <p:cNvSpPr>
            <a:spLocks noGrp="1"/>
          </p:cNvSpPr>
          <p:nvPr>
            <p:ph type="sldNum" sz="quarter" idx="15"/>
          </p:nvPr>
        </p:nvSpPr>
        <p:spPr/>
        <p:txBody>
          <a:bodyPr rtlCol="0"/>
          <a:lstStyle/>
          <a:p>
            <a:fld id="{D8F6FA07-C82F-4B16-BFD7-40490C7A0662}"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extLst>
      <p:ext uri="{BB962C8B-B14F-4D97-AF65-F5344CB8AC3E}">
        <p14:creationId xmlns:p14="http://schemas.microsoft.com/office/powerpoint/2010/main" val="156513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48000" y="2895600"/>
            <a:ext cx="8229600" cy="2053590"/>
          </a:xfrm>
        </p:spPr>
        <p:txBody>
          <a:bodyPr/>
          <a:lstStyle>
            <a:lvl1pPr algn="l">
              <a:buNone/>
              <a:defRPr sz="3000" b="1" cap="small" baseline="0"/>
            </a:lvl1pPr>
          </a:lstStyle>
          <a:p>
            <a:r>
              <a:rPr kumimoji="0" lang="tr-TR"/>
              <a:t>Asıl başlık stili için tıklatın</a:t>
            </a:r>
            <a:endParaRPr kumimoji="0" lang="en-US"/>
          </a:p>
        </p:txBody>
      </p:sp>
      <p:sp>
        <p:nvSpPr>
          <p:cNvPr id="3" name="Metin Yer Tutucusu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bwMode="auto">
          <a:xfrm rot="5400000">
            <a:off x="10732008" y="1106932"/>
            <a:ext cx="2286000" cy="508000"/>
          </a:xfrm>
        </p:spPr>
        <p:txBody>
          <a:bodyPr/>
          <a:lstStyle/>
          <a:p>
            <a:fld id="{824B1C0D-3F02-4B8D-ACB3-7316C38E925F}" type="datetimeFigureOut">
              <a:rPr lang="tr-TR" smtClean="0"/>
              <a:t>20.03.2023</a:t>
            </a:fld>
            <a:endParaRPr lang="tr-TR"/>
          </a:p>
        </p:txBody>
      </p:sp>
      <p:sp>
        <p:nvSpPr>
          <p:cNvPr id="5" name="Altbilgi Yer Tutucusu 4"/>
          <p:cNvSpPr>
            <a:spLocks noGrp="1"/>
          </p:cNvSpPr>
          <p:nvPr>
            <p:ph type="ftr" sz="quarter" idx="11"/>
          </p:nvPr>
        </p:nvSpPr>
        <p:spPr bwMode="auto">
          <a:xfrm rot="5400000">
            <a:off x="10046208" y="4114800"/>
            <a:ext cx="3657600" cy="512064"/>
          </a:xfrm>
        </p:spPr>
        <p:txBody>
          <a:bodyPr/>
          <a:lstStyle/>
          <a:p>
            <a:endParaRPr lang="tr-TR"/>
          </a:p>
        </p:txBody>
      </p:sp>
      <p:sp>
        <p:nvSpPr>
          <p:cNvPr id="9" name="Dikdörtgen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Dikdörtgen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ikdörtgen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ikdörtgen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üz Bağlayıcı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Düz Bağlayıcı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Düz Bağlayıcı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Düz Bağlayıcı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Düz Bağlayıcı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Dikdörtgen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Düz Bağlayıcı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ayt Numarası Yer Tutucusu 5"/>
          <p:cNvSpPr>
            <a:spLocks noGrp="1"/>
          </p:cNvSpPr>
          <p:nvPr>
            <p:ph type="sldNum" sz="quarter" idx="12"/>
          </p:nvPr>
        </p:nvSpPr>
        <p:spPr bwMode="auto">
          <a:xfrm>
            <a:off x="1787488" y="4928702"/>
            <a:ext cx="812800" cy="517524"/>
          </a:xfrm>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15546825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5" name="Veri Yer Tutucusu 4"/>
          <p:cNvSpPr>
            <a:spLocks noGrp="1"/>
          </p:cNvSpPr>
          <p:nvPr>
            <p:ph type="dt" sz="half" idx="10"/>
          </p:nvPr>
        </p:nvSpPr>
        <p:spPr/>
        <p:txBody>
          <a:bodyPr/>
          <a:lstStyle/>
          <a:p>
            <a:fld id="{824B1C0D-3F02-4B8D-ACB3-7316C38E925F}" type="datetimeFigureOut">
              <a:rPr lang="tr-TR" smtClean="0"/>
              <a:t>20.03.2023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8F6FA07-C82F-4B16-BFD7-40490C7A0662}" type="slidenum">
              <a:rPr lang="tr-TR" smtClean="0"/>
              <a:t>‹#›</a:t>
            </a:fld>
            <a:endParaRPr lang="tr-TR"/>
          </a:p>
        </p:txBody>
      </p:sp>
      <p:sp>
        <p:nvSpPr>
          <p:cNvPr id="9" name="İçerik Yer Tutucusu 8"/>
          <p:cNvSpPr>
            <a:spLocks noGrp="1"/>
          </p:cNvSpPr>
          <p:nvPr>
            <p:ph sz="quarter" idx="1"/>
          </p:nvPr>
        </p:nvSpPr>
        <p:spPr>
          <a:xfrm>
            <a:off x="609600"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İçerik Yer Tutucusu 10"/>
          <p:cNvSpPr>
            <a:spLocks noGrp="1"/>
          </p:cNvSpPr>
          <p:nvPr>
            <p:ph sz="quarter" idx="2"/>
          </p:nvPr>
        </p:nvSpPr>
        <p:spPr>
          <a:xfrm>
            <a:off x="5693664" y="1600200"/>
            <a:ext cx="48768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extLst>
      <p:ext uri="{BB962C8B-B14F-4D97-AF65-F5344CB8AC3E}">
        <p14:creationId xmlns:p14="http://schemas.microsoft.com/office/powerpoint/2010/main" val="309192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058400" cy="1143000"/>
          </a:xfrm>
        </p:spPr>
        <p:txBody>
          <a:bodyPr anchor="b"/>
          <a:lstStyle>
            <a:lvl1pPr>
              <a:defRPr/>
            </a:lvl1pPr>
          </a:lstStyle>
          <a:p>
            <a:r>
              <a:rPr kumimoji="0" lang="tr-TR"/>
              <a:t>Asıl başlık stili için tıklatın</a:t>
            </a:r>
            <a:endParaRPr kumimoji="0" lang="en-US"/>
          </a:p>
        </p:txBody>
      </p:sp>
      <p:sp>
        <p:nvSpPr>
          <p:cNvPr id="7" name="Veri Yer Tutucusu 6"/>
          <p:cNvSpPr>
            <a:spLocks noGrp="1"/>
          </p:cNvSpPr>
          <p:nvPr>
            <p:ph type="dt" sz="half" idx="10"/>
          </p:nvPr>
        </p:nvSpPr>
        <p:spPr/>
        <p:txBody>
          <a:bodyPr/>
          <a:lstStyle/>
          <a:p>
            <a:fld id="{824B1C0D-3F02-4B8D-ACB3-7316C38E925F}" type="datetimeFigureOut">
              <a:rPr lang="tr-TR" smtClean="0"/>
              <a:t>20.03.2023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8F6FA07-C82F-4B16-BFD7-40490C7A0662}" type="slidenum">
              <a:rPr lang="tr-TR" smtClean="0"/>
              <a:t>‹#›</a:t>
            </a:fld>
            <a:endParaRPr lang="tr-TR"/>
          </a:p>
        </p:txBody>
      </p:sp>
      <p:sp>
        <p:nvSpPr>
          <p:cNvPr id="11" name="İçerik Yer Tutucusu 10"/>
          <p:cNvSpPr>
            <a:spLocks noGrp="1"/>
          </p:cNvSpPr>
          <p:nvPr>
            <p:ph sz="quarter" idx="2"/>
          </p:nvPr>
        </p:nvSpPr>
        <p:spPr>
          <a:xfrm>
            <a:off x="6096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İçerik Yer Tutucusu 12"/>
          <p:cNvSpPr>
            <a:spLocks noGrp="1"/>
          </p:cNvSpPr>
          <p:nvPr>
            <p:ph sz="quarter" idx="4"/>
          </p:nvPr>
        </p:nvSpPr>
        <p:spPr>
          <a:xfrm>
            <a:off x="5829300" y="2362200"/>
            <a:ext cx="48768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Metin Yer Tutucusu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Metin Yer Tutucusu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extLst>
      <p:ext uri="{BB962C8B-B14F-4D97-AF65-F5344CB8AC3E}">
        <p14:creationId xmlns:p14="http://schemas.microsoft.com/office/powerpoint/2010/main" val="273175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6" name="Veri Yer Tutucusu 5"/>
          <p:cNvSpPr>
            <a:spLocks noGrp="1"/>
          </p:cNvSpPr>
          <p:nvPr>
            <p:ph type="dt" sz="half" idx="10"/>
          </p:nvPr>
        </p:nvSpPr>
        <p:spPr/>
        <p:txBody>
          <a:bodyPr rtlCol="0"/>
          <a:lstStyle/>
          <a:p>
            <a:fld id="{824B1C0D-3F02-4B8D-ACB3-7316C38E925F}" type="datetimeFigureOut">
              <a:rPr lang="tr-TR" smtClean="0"/>
              <a:t>20.03.2023</a:t>
            </a:fld>
            <a:endParaRPr lang="tr-TR"/>
          </a:p>
        </p:txBody>
      </p:sp>
      <p:sp>
        <p:nvSpPr>
          <p:cNvPr id="7" name="Slayt Numarası Yer Tutucusu 6"/>
          <p:cNvSpPr>
            <a:spLocks noGrp="1"/>
          </p:cNvSpPr>
          <p:nvPr>
            <p:ph type="sldNum" sz="quarter" idx="11"/>
          </p:nvPr>
        </p:nvSpPr>
        <p:spPr/>
        <p:txBody>
          <a:bodyPr rtlCol="0"/>
          <a:lstStyle/>
          <a:p>
            <a:fld id="{D8F6FA07-C82F-4B16-BFD7-40490C7A0662}"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extLst>
      <p:ext uri="{BB962C8B-B14F-4D97-AF65-F5344CB8AC3E}">
        <p14:creationId xmlns:p14="http://schemas.microsoft.com/office/powerpoint/2010/main" val="280033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24B1C0D-3F02-4B8D-ACB3-7316C38E925F}" type="datetimeFigureOut">
              <a:rPr lang="tr-TR" smtClean="0"/>
              <a:t>20.03.2023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8F6FA07-C82F-4B16-BFD7-40490C7A0662}" type="slidenum">
              <a:rPr lang="tr-TR" smtClean="0"/>
              <a:t>‹#›</a:t>
            </a:fld>
            <a:endParaRPr lang="tr-TR"/>
          </a:p>
        </p:txBody>
      </p:sp>
    </p:spTree>
    <p:extLst>
      <p:ext uri="{BB962C8B-B14F-4D97-AF65-F5344CB8AC3E}">
        <p14:creationId xmlns:p14="http://schemas.microsoft.com/office/powerpoint/2010/main" val="85082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Başlık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a:t>Asıl başlık stili için tıklatın</a:t>
            </a:r>
            <a:endParaRPr kumimoji="0" lang="en-US"/>
          </a:p>
        </p:txBody>
      </p:sp>
      <p:sp>
        <p:nvSpPr>
          <p:cNvPr id="3" name="Metin Yer Tutucusu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Düz Bağlayıcı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Düz Bağlayıcı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Düz Bağlayıcı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Dikdörtgen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Düz Bağlayıcı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İçerik Yer Tutucusu 17"/>
          <p:cNvSpPr>
            <a:spLocks noGrp="1"/>
          </p:cNvSpPr>
          <p:nvPr>
            <p:ph sz="quarter" idx="1"/>
          </p:nvPr>
        </p:nvSpPr>
        <p:spPr>
          <a:xfrm>
            <a:off x="406400" y="274320"/>
            <a:ext cx="75184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Veri Yer Tutucusu 20"/>
          <p:cNvSpPr>
            <a:spLocks noGrp="1"/>
          </p:cNvSpPr>
          <p:nvPr>
            <p:ph type="dt" sz="half" idx="14"/>
          </p:nvPr>
        </p:nvSpPr>
        <p:spPr/>
        <p:txBody>
          <a:bodyPr rtlCol="0"/>
          <a:lstStyle/>
          <a:p>
            <a:fld id="{824B1C0D-3F02-4B8D-ACB3-7316C38E925F}" type="datetimeFigureOut">
              <a:rPr lang="tr-TR" smtClean="0"/>
              <a:t>20.03.2023</a:t>
            </a:fld>
            <a:endParaRPr lang="tr-TR"/>
          </a:p>
        </p:txBody>
      </p:sp>
      <p:sp>
        <p:nvSpPr>
          <p:cNvPr id="22" name="Slayt Numarası Yer Tutucusu 21"/>
          <p:cNvSpPr>
            <a:spLocks noGrp="1"/>
          </p:cNvSpPr>
          <p:nvPr>
            <p:ph type="sldNum" sz="quarter" idx="15"/>
          </p:nvPr>
        </p:nvSpPr>
        <p:spPr/>
        <p:txBody>
          <a:bodyPr rtlCol="0"/>
          <a:lstStyle/>
          <a:p>
            <a:fld id="{D8F6FA07-C82F-4B16-BFD7-40490C7A0662}"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extLst>
      <p:ext uri="{BB962C8B-B14F-4D97-AF65-F5344CB8AC3E}">
        <p14:creationId xmlns:p14="http://schemas.microsoft.com/office/powerpoint/2010/main" val="8208578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Başlık 1"/>
          <p:cNvSpPr>
            <a:spLocks noGrp="1"/>
          </p:cNvSpPr>
          <p:nvPr>
            <p:ph type="title"/>
          </p:nvPr>
        </p:nvSpPr>
        <p:spPr>
          <a:xfrm rot="5400000">
            <a:off x="5518404" y="3124200"/>
            <a:ext cx="6309360" cy="609600"/>
          </a:xfrm>
        </p:spPr>
        <p:txBody>
          <a:bodyPr anchor="b"/>
          <a:lstStyle>
            <a:lvl1pPr algn="l">
              <a:buNone/>
              <a:defRPr sz="2000" b="1"/>
            </a:lvl1pPr>
          </a:lstStyle>
          <a:p>
            <a:r>
              <a:rPr kumimoji="0" lang="tr-TR"/>
              <a:t>Asıl başlık stili için tıklatın</a:t>
            </a:r>
            <a:endParaRPr kumimoji="0" lang="en-US"/>
          </a:p>
        </p:txBody>
      </p:sp>
      <p:sp>
        <p:nvSpPr>
          <p:cNvPr id="3" name="Resim Yer Tutucusu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Metin Yer Tutucusu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Düz Bağlayıcı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Dikdörtgen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üz Bağlayıcı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Düz Bağlayıcı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Düz Bağlayıcı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Veri Yer Tutucusu 16"/>
          <p:cNvSpPr>
            <a:spLocks noGrp="1"/>
          </p:cNvSpPr>
          <p:nvPr>
            <p:ph type="dt" sz="half" idx="10"/>
          </p:nvPr>
        </p:nvSpPr>
        <p:spPr/>
        <p:txBody>
          <a:bodyPr rtlCol="0"/>
          <a:lstStyle/>
          <a:p>
            <a:fld id="{824B1C0D-3F02-4B8D-ACB3-7316C38E925F}" type="datetimeFigureOut">
              <a:rPr lang="tr-TR" smtClean="0"/>
              <a:t>20.03.2023</a:t>
            </a:fld>
            <a:endParaRPr lang="tr-TR"/>
          </a:p>
        </p:txBody>
      </p:sp>
      <p:sp>
        <p:nvSpPr>
          <p:cNvPr id="18" name="Slayt Numarası Yer Tutucusu 17"/>
          <p:cNvSpPr>
            <a:spLocks noGrp="1"/>
          </p:cNvSpPr>
          <p:nvPr>
            <p:ph type="sldNum" sz="quarter" idx="11"/>
          </p:nvPr>
        </p:nvSpPr>
        <p:spPr/>
        <p:txBody>
          <a:bodyPr rtlCol="0"/>
          <a:lstStyle/>
          <a:p>
            <a:fld id="{D8F6FA07-C82F-4B16-BFD7-40490C7A0662}"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extLst>
      <p:ext uri="{BB962C8B-B14F-4D97-AF65-F5344CB8AC3E}">
        <p14:creationId xmlns:p14="http://schemas.microsoft.com/office/powerpoint/2010/main" val="134702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Başlık Yer Tutucusu 21"/>
          <p:cNvSpPr>
            <a:spLocks noGrp="1"/>
          </p:cNvSpPr>
          <p:nvPr>
            <p:ph type="title"/>
          </p:nvPr>
        </p:nvSpPr>
        <p:spPr>
          <a:xfrm>
            <a:off x="609600" y="274638"/>
            <a:ext cx="9956800" cy="1143000"/>
          </a:xfrm>
          <a:prstGeom prst="rect">
            <a:avLst/>
          </a:prstGeom>
        </p:spPr>
        <p:txBody>
          <a:bodyPr vert="horz" anchor="b">
            <a:normAutofit/>
          </a:bodyPr>
          <a:lstStyle/>
          <a:p>
            <a:r>
              <a:rPr kumimoji="0" lang="tr-TR"/>
              <a:t>Asıl başlık stili için tıklatın</a:t>
            </a:r>
            <a:endParaRPr kumimoji="0" lang="en-US"/>
          </a:p>
        </p:txBody>
      </p:sp>
      <p:sp>
        <p:nvSpPr>
          <p:cNvPr id="13" name="Metin Yer Tutucusu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Veri Yer Tutucusu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824B1C0D-3F02-4B8D-ACB3-7316C38E925F}" type="datetimeFigureOut">
              <a:rPr lang="tr-TR" smtClean="0"/>
              <a:t>20.03.2023</a:t>
            </a:fld>
            <a:endParaRPr lang="tr-TR"/>
          </a:p>
        </p:txBody>
      </p:sp>
      <p:sp>
        <p:nvSpPr>
          <p:cNvPr id="3" name="Altbilgi Yer Tutucusu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Düz Bağlayıcı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Dikdörtgen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üz Bağlayıcı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ayt Numarası Yer Tutucusu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D8F6FA07-C82F-4B16-BFD7-40490C7A0662}" type="slidenum">
              <a:rPr lang="tr-TR" smtClean="0"/>
              <a:t>‹#›</a:t>
            </a:fld>
            <a:endParaRPr lang="tr-TR"/>
          </a:p>
        </p:txBody>
      </p:sp>
    </p:spTree>
    <p:extLst>
      <p:ext uri="{BB962C8B-B14F-4D97-AF65-F5344CB8AC3E}">
        <p14:creationId xmlns:p14="http://schemas.microsoft.com/office/powerpoint/2010/main" val="2714878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83114CC8-BC64-4BE9-B843-1F631CA513C3}"/>
              </a:ext>
            </a:extLst>
          </p:cNvPr>
          <p:cNvSpPr/>
          <p:nvPr/>
        </p:nvSpPr>
        <p:spPr>
          <a:xfrm>
            <a:off x="1991544" y="332657"/>
            <a:ext cx="7776864" cy="646331"/>
          </a:xfrm>
          <a:prstGeom prst="rect">
            <a:avLst/>
          </a:prstGeom>
        </p:spPr>
        <p:txBody>
          <a:bodyPr wrap="square">
            <a:spAutoFit/>
          </a:bodyPr>
          <a:lstStyle/>
          <a:p>
            <a:r>
              <a:rPr lang="tr-TR" dirty="0">
                <a:solidFill>
                  <a:prstClr val="black"/>
                </a:solidFill>
                <a:latin typeface="Century Schoolbook"/>
              </a:rPr>
              <a:t>GENETİK ÇEŞİTLİLİĞİN AZALMASINA NEDEN OLAN SÜREÇLER</a:t>
            </a:r>
          </a:p>
          <a:p>
            <a:endParaRPr lang="tr-TR" dirty="0">
              <a:solidFill>
                <a:prstClr val="black"/>
              </a:solidFill>
              <a:latin typeface="Century Schoolbook"/>
            </a:endParaRPr>
          </a:p>
        </p:txBody>
      </p:sp>
      <p:sp>
        <p:nvSpPr>
          <p:cNvPr id="4" name="Dikdörtgen 3">
            <a:extLst>
              <a:ext uri="{FF2B5EF4-FFF2-40B4-BE49-F238E27FC236}">
                <a16:creationId xmlns:a16="http://schemas.microsoft.com/office/drawing/2014/main" id="{D78209AA-915B-4CB3-884D-5CBEA32139A8}"/>
              </a:ext>
            </a:extLst>
          </p:cNvPr>
          <p:cNvSpPr/>
          <p:nvPr/>
        </p:nvSpPr>
        <p:spPr>
          <a:xfrm>
            <a:off x="1775520" y="836712"/>
            <a:ext cx="8208912" cy="5840060"/>
          </a:xfrm>
          <a:prstGeom prst="rect">
            <a:avLst/>
          </a:prstGeom>
        </p:spPr>
        <p:txBody>
          <a:bodyPr wrap="square">
            <a:spAutoFit/>
          </a:bodyPr>
          <a:lstStyle/>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1.Genetik Sürüklenme</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Bazı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oldukça büyüktür. Binlerce birey,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boyunca gen akışını sağlayan üreme birliğiyle gevşek olarak birbirine bağlanmıştır. Diğer yandan, bazı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oldukça küçüktür ve yayılışları, dar bir alanla sınırlanmıştır. </a:t>
            </a: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Teorik olarak seçilim ve mutasyonun olmadığı, çiftleşmenin rastgele olduğu, sonsuz büyüklükte bir popülasyonda, gen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frekansları sabit kalır ve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genotiplerin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frekansı basit bir dağılım gösterir. • HARDY-WEINBERG yasası. • Bu yasa çoğunlukla gerçekleşmez• Genellikle gen ve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genotip</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frekansları bir nesilden diğerine değişir ve ekstrem durumlarda belli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genotipler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ortadan kalkar. • Bu genetik sürüklenme, doğal seçilimin yokluğunda popülasyonlardaki gen frekanslarında rastgele bir değişiklik üretir.</a:t>
            </a:r>
          </a:p>
          <a:p>
            <a:pPr indent="449580" algn="just">
              <a:lnSpc>
                <a:spcPct val="150000"/>
              </a:lnSpc>
            </a:pP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77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ifference Between Founder Effect and Bottleneck Effect | Compare the Difference  Between Similar Terms">
            <a:extLst>
              <a:ext uri="{FF2B5EF4-FFF2-40B4-BE49-F238E27FC236}">
                <a16:creationId xmlns:a16="http://schemas.microsoft.com/office/drawing/2014/main" id="{7B733A63-AAE0-45D4-B375-5A777B294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4" y="240154"/>
            <a:ext cx="6840760" cy="637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1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E71CAF5-0B9E-4285-8FEB-EECC2625003D}"/>
              </a:ext>
            </a:extLst>
          </p:cNvPr>
          <p:cNvSpPr/>
          <p:nvPr/>
        </p:nvSpPr>
        <p:spPr>
          <a:xfrm>
            <a:off x="1631504" y="1052737"/>
            <a:ext cx="8712968" cy="3693319"/>
          </a:xfrm>
          <a:prstGeom prst="rect">
            <a:avLst/>
          </a:prstGeom>
        </p:spPr>
        <p:txBody>
          <a:bodyPr wrap="square">
            <a:spAutoFit/>
          </a:bodyPr>
          <a:lstStyle/>
          <a:p>
            <a:r>
              <a:rPr lang="tr-TR" sz="2400" b="1" dirty="0">
                <a:solidFill>
                  <a:srgbClr val="000000"/>
                </a:solidFill>
                <a:latin typeface="Calibri" panose="020F0502020204030204" pitchFamily="34" charset="0"/>
              </a:rPr>
              <a:t>Kurucu etkisi ile popülasyon darboğaz arasında ki temel fark ?????</a:t>
            </a:r>
            <a:br>
              <a:rPr lang="tr-TR" b="1" dirty="0">
                <a:solidFill>
                  <a:srgbClr val="000000"/>
                </a:solidFill>
                <a:latin typeface="Calibri" panose="020F0502020204030204" pitchFamily="34" charset="0"/>
              </a:rPr>
            </a:br>
            <a:r>
              <a:rPr lang="tr-TR" dirty="0">
                <a:solidFill>
                  <a:srgbClr val="000000"/>
                </a:solidFill>
                <a:latin typeface="Arial" panose="020B0604020202020204" pitchFamily="34" charset="0"/>
              </a:rPr>
              <a:t>•</a:t>
            </a:r>
          </a:p>
          <a:p>
            <a:endParaRPr lang="tr-TR" dirty="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endParaRPr lang="tr-TR" dirty="0">
              <a:solidFill>
                <a:srgbClr val="000000"/>
              </a:solidFill>
              <a:latin typeface="Arial" panose="020B0604020202020204" pitchFamily="34" charset="0"/>
            </a:endParaRPr>
          </a:p>
          <a:p>
            <a:r>
              <a:rPr lang="tr-TR" dirty="0">
                <a:solidFill>
                  <a:srgbClr val="000000"/>
                </a:solidFill>
                <a:latin typeface="Arial" panose="020B0604020202020204" pitchFamily="34" charset="0"/>
              </a:rPr>
              <a:t> </a:t>
            </a:r>
            <a:r>
              <a:rPr lang="tr-TR" sz="2400" dirty="0">
                <a:solidFill>
                  <a:srgbClr val="000000"/>
                </a:solidFill>
                <a:highlight>
                  <a:srgbClr val="FF0000"/>
                </a:highlight>
                <a:latin typeface="Calibri" panose="020F0502020204030204" pitchFamily="34" charset="0"/>
              </a:rPr>
              <a:t>popülasyon </a:t>
            </a:r>
            <a:r>
              <a:rPr lang="tr-TR" sz="2400" b="1" dirty="0">
                <a:solidFill>
                  <a:srgbClr val="000000"/>
                </a:solidFill>
                <a:highlight>
                  <a:srgbClr val="FF0000"/>
                </a:highlight>
                <a:latin typeface="Calibri" panose="020F0502020204030204" pitchFamily="34" charset="0"/>
              </a:rPr>
              <a:t>dar boğazında </a:t>
            </a:r>
            <a:r>
              <a:rPr lang="tr-TR" sz="2400" dirty="0" err="1">
                <a:solidFill>
                  <a:srgbClr val="000000"/>
                </a:solidFill>
                <a:highlight>
                  <a:srgbClr val="FF0000"/>
                </a:highlight>
                <a:latin typeface="Calibri" panose="020F0502020204030204" pitchFamily="34" charset="0"/>
              </a:rPr>
              <a:t>örn</a:t>
            </a:r>
            <a:r>
              <a:rPr lang="tr-TR" sz="2400" dirty="0">
                <a:solidFill>
                  <a:srgbClr val="000000"/>
                </a:solidFill>
                <a:highlight>
                  <a:srgbClr val="FF0000"/>
                </a:highlight>
                <a:latin typeface="Calibri" panose="020F0502020204030204" pitchFamily="34" charset="0"/>
              </a:rPr>
              <a:t>, bir doğal afet olur ve geri kalan bireyler yok olurlar.</a:t>
            </a:r>
          </a:p>
          <a:p>
            <a:br>
              <a:rPr lang="tr-TR" sz="2400" dirty="0">
                <a:solidFill>
                  <a:srgbClr val="000000"/>
                </a:solidFill>
                <a:latin typeface="Calibri" panose="020F0502020204030204" pitchFamily="34" charset="0"/>
              </a:rPr>
            </a:br>
            <a:r>
              <a:rPr lang="tr-TR" sz="2400" b="1" dirty="0">
                <a:solidFill>
                  <a:srgbClr val="000000"/>
                </a:solidFill>
                <a:highlight>
                  <a:srgbClr val="FFFF00"/>
                </a:highlight>
                <a:latin typeface="Calibri" panose="020F0502020204030204" pitchFamily="34" charset="0"/>
              </a:rPr>
              <a:t>Kurucu etkisinde </a:t>
            </a:r>
            <a:r>
              <a:rPr lang="tr-TR" sz="2400" dirty="0">
                <a:solidFill>
                  <a:srgbClr val="000000"/>
                </a:solidFill>
                <a:highlight>
                  <a:srgbClr val="FFFF00"/>
                </a:highlight>
                <a:latin typeface="Calibri" panose="020F0502020204030204" pitchFamily="34" charset="0"/>
              </a:rPr>
              <a:t>ise geriye kalan bireyler hala yaşayabilir.</a:t>
            </a:r>
            <a:r>
              <a:rPr lang="tr-TR" sz="2400" dirty="0">
                <a:solidFill>
                  <a:prstClr val="black"/>
                </a:solidFill>
                <a:highlight>
                  <a:srgbClr val="FFFF00"/>
                </a:highlight>
                <a:latin typeface="Century Schoolbook"/>
              </a:rPr>
              <a:t> </a:t>
            </a:r>
            <a:br>
              <a:rPr lang="tr-TR" sz="2400" dirty="0">
                <a:solidFill>
                  <a:prstClr val="black"/>
                </a:solidFill>
                <a:highlight>
                  <a:srgbClr val="FFFF00"/>
                </a:highlight>
                <a:latin typeface="Century Schoolbook"/>
              </a:rPr>
            </a:br>
            <a:endParaRPr lang="tr-TR" sz="2400" dirty="0">
              <a:solidFill>
                <a:prstClr val="black"/>
              </a:solidFill>
              <a:highlight>
                <a:srgbClr val="FFFF00"/>
              </a:highlight>
              <a:latin typeface="Century Schoolbook"/>
            </a:endParaRPr>
          </a:p>
        </p:txBody>
      </p:sp>
    </p:spTree>
    <p:extLst>
      <p:ext uri="{BB962C8B-B14F-4D97-AF65-F5344CB8AC3E}">
        <p14:creationId xmlns:p14="http://schemas.microsoft.com/office/powerpoint/2010/main" val="188574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9235B3A-E16A-47A5-9F63-464D348D4D21}"/>
              </a:ext>
            </a:extLst>
          </p:cNvPr>
          <p:cNvSpPr/>
          <p:nvPr/>
        </p:nvSpPr>
        <p:spPr>
          <a:xfrm>
            <a:off x="1703512" y="284229"/>
            <a:ext cx="8496944" cy="6289542"/>
          </a:xfrm>
          <a:prstGeom prst="rect">
            <a:avLst/>
          </a:prstGeom>
        </p:spPr>
        <p:txBody>
          <a:bodyPr wrap="square">
            <a:spAutoFit/>
          </a:bodyPr>
          <a:lstStyle/>
          <a:p>
            <a:pPr indent="449580" algn="just">
              <a:lnSpc>
                <a:spcPct val="150000"/>
              </a:lnSpc>
            </a:pP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 Tesadüfi Genetik Sürüklenme (</a:t>
            </a:r>
            <a:r>
              <a:rPr lang="tr-TR"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Random</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Genetik </a:t>
            </a:r>
            <a:r>
              <a:rPr lang="tr-TR"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Drift</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Genetik sürüklenme, gen sıklığındaki tesadüfi değişimleri ifade etmektedir. Küçük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populasyonlarda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allellerin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kaybolma olasılığı çok daha fazladır. Çünkü, her yeni kuşak, sadece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atasal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kuşağın gen havuzunun bir kısmını alacak ve bu kısım da,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atasal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kuşağın gen havuzunu tam olarak yansıtmayacaktır. Tesadüfi genetik sürüklenme,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birçok kuşak boyunca küçük kaldığı zaman gerçekleşmektedir. 10 bireyden oluşan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 kuşak sonra genetik çeşitliliğin % 95’i varlığını sürdürecektir. 10 kuşak sonra genetik çeşitliliğin sadece % 60’ı korunacaktır. 100 kuşak sonra ise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populasyonun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genetik çeşitliliği kaybolacaktır. Birçok kuşak boyunca genetik sürüklenmeye uğrayan küçük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genellikle herhangi bir gen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lokusunda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sadece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varlığını sürdürecektir. Bu gen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lokusu</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tek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içerdiği için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polimorfik</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olarak değerlendirilmeyecektir. Özetle, kuşaklar boyunca genetik sürüklenmeye uğrayan küçük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genetik çeşitliliğin kaybolma olasılığı, bir defa genetik darboğaz geçirmiş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çok daha fazladır. Çünkü, darboğazı takiben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hemen kendini yenileyebilir.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625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3DCD250-5160-4B4E-B9F3-D6CA05D4FF89}"/>
              </a:ext>
            </a:extLst>
          </p:cNvPr>
          <p:cNvSpPr/>
          <p:nvPr/>
        </p:nvSpPr>
        <p:spPr>
          <a:xfrm>
            <a:off x="1549754" y="188641"/>
            <a:ext cx="8743238" cy="2965555"/>
          </a:xfrm>
          <a:prstGeom prst="rect">
            <a:avLst/>
          </a:prstGeom>
        </p:spPr>
        <p:txBody>
          <a:bodyPr wrap="square">
            <a:spAutoFit/>
          </a:bodyPr>
          <a:lstStyle/>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Tür Tanımı: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Biyolojik tür kavramına göre tür; doğal koşullar altında birbirleriyle çiftleşebilen ve üreme yeteneğine sahip yavru yetiştirme potansiyelinde olan bireylerin ait olduğu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taksonomik</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 birimdir. </a:t>
            </a:r>
          </a:p>
          <a:p>
            <a:pPr indent="449580" algn="just">
              <a:lnSpc>
                <a:spcPct val="150000"/>
              </a:lnSpc>
            </a:pP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Tür çeşitliliği</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bir grup organizmanın genetik olarak benzerlikler göstererek karşılıklı üremesi ve türler olarak adlandırılan üretken canlıları oluşturmasıdır. Tür çeşitliliği, genellikle belli coğrafi sınırlar içindeki türlerin toplam sayısı kapsamında ölçülür. Bir bölgede mevcut olan canlı türlerinin sayısını ifade eder.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2054" name="Picture 6" descr="Çeşitlilik Nedir? Varyasyonlar, Evrimsel Süreçte Neden Önemlidir? - Evrim  Ağacı">
            <a:extLst>
              <a:ext uri="{FF2B5EF4-FFF2-40B4-BE49-F238E27FC236}">
                <a16:creationId xmlns:a16="http://schemas.microsoft.com/office/drawing/2014/main" id="{B7C69959-8779-47F8-A1E8-75376013D8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9696" y="3154195"/>
            <a:ext cx="4392488" cy="337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7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BA64D9C-BC83-4601-BC2C-2D6702E321FA}"/>
              </a:ext>
            </a:extLst>
          </p:cNvPr>
          <p:cNvSpPr/>
          <p:nvPr/>
        </p:nvSpPr>
        <p:spPr>
          <a:xfrm>
            <a:off x="1631504" y="284229"/>
            <a:ext cx="8208912" cy="6289542"/>
          </a:xfrm>
          <a:prstGeom prst="rect">
            <a:avLst/>
          </a:prstGeom>
        </p:spPr>
        <p:txBody>
          <a:bodyPr wrap="square">
            <a:spAutoFit/>
          </a:bodyPr>
          <a:lstStyle/>
          <a:p>
            <a:pPr indent="449580" algn="just">
              <a:lnSpc>
                <a:spcPct val="150000"/>
              </a:lnSpc>
            </a:pP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Shannon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çeşitlilik indeksi, sadece bir ekosistemde bulunan tür sayısını değil, aynı zamanda bu türlerin göreceli yoğunluğunu da dikkate alır. Bir ekosistemdeki tür sayısı, sadece tür zenginliğini ifade eder, çeşitliliği açıklamaz. Örneğin, A ve B ekosistemlerinin  her ikisinde de 3 tür (X,Y,Z) bulunduğunu düşünelim. Bu durumda, her iki ekosistemin tür zenginliği birbirine eşittir. Yalnız, A ekosistemindeki  türlerin göreceli yoğunluklarının birbirine çok yakın olduğunu (X:40, Y:30, Z:40), B ekosistemindeki türlerin göreceli yoğunluklarının ise birbirinden çok farklı olduğunu (X:80, Y:10, Z:10) düşündüğümüzde, A ekosistemi B ekosistemine göre daha çeşitlidir. Çünkü B ekosisteminde, bireylerin çoğu bir türe aittir.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Tür çeşitliliği, bir bölgedeki bitki ve hayvan türleri ile alttürlerinin sayısını ve yoğunluğunu ifade eder. Ancak, tür çeşitliliği ele alınırken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taksonomik</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çeşitlilik de göz önünde bulundurulmalıdır. İncelediğimiz iki bölge de aynı sayıda tür içerebilir. Ancak, bu bölgelerden biri sadece cins düzeyinde tek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takson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içerirken, diğeri cins düzeyinde 2 veya daha çok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taksona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sahip olabilir. Bu örnekte, tür sayısı aynı olmasına rağmen tür çeşitliliği, ikinci durumda daha fazladır. </a:t>
            </a:r>
            <a:endParaRPr lang="tr-TR" sz="3600" dirty="0">
              <a:solidFill>
                <a:prstClr val="black"/>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66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pülasyonlar Arası Varyasyon « Bilgiustam">
            <a:extLst>
              <a:ext uri="{FF2B5EF4-FFF2-40B4-BE49-F238E27FC236}">
                <a16:creationId xmlns:a16="http://schemas.microsoft.com/office/drawing/2014/main" id="{1445B641-45F8-4483-A6DB-6D0EC9FFB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281" y="404665"/>
            <a:ext cx="325755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Çeşitlilik Nedir? Varyasyonlar, Evrimsel Süreçte Neden Önemlidir? - Evrim  Ağacı">
            <a:extLst>
              <a:ext uri="{FF2B5EF4-FFF2-40B4-BE49-F238E27FC236}">
                <a16:creationId xmlns:a16="http://schemas.microsoft.com/office/drawing/2014/main" id="{E87A63F7-DFE0-4772-929D-6E11389D2A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281" y="3429000"/>
            <a:ext cx="4176464" cy="31323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arwinizm Nasıl Bir Açmaz? kitabını indir veya oku">
            <a:extLst>
              <a:ext uri="{FF2B5EF4-FFF2-40B4-BE49-F238E27FC236}">
                <a16:creationId xmlns:a16="http://schemas.microsoft.com/office/drawing/2014/main" id="{E607BF76-37F4-461E-88E3-2F5C1A4D8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2" y="3307154"/>
            <a:ext cx="4544474" cy="32901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bilgiustam.com/resimler/2018/11/a1-27.jpg">
            <a:extLst>
              <a:ext uri="{FF2B5EF4-FFF2-40B4-BE49-F238E27FC236}">
                <a16:creationId xmlns:a16="http://schemas.microsoft.com/office/drawing/2014/main" id="{96EF7193-567A-4C11-8FCE-BD15E0594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260649"/>
            <a:ext cx="3782544" cy="277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0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CCEA604-797E-41CD-8D7B-392ED7F1C3D3}"/>
              </a:ext>
            </a:extLst>
          </p:cNvPr>
          <p:cNvSpPr/>
          <p:nvPr/>
        </p:nvSpPr>
        <p:spPr>
          <a:xfrm>
            <a:off x="1991544" y="692696"/>
            <a:ext cx="8208912" cy="5028556"/>
          </a:xfrm>
          <a:prstGeom prst="rect">
            <a:avLst/>
          </a:prstGeom>
        </p:spPr>
        <p:txBody>
          <a:bodyPr wrap="square">
            <a:spAutoFit/>
          </a:bodyPr>
          <a:lstStyle/>
          <a:p>
            <a:pPr marL="285750" indent="-285750">
              <a:lnSpc>
                <a:spcPct val="150000"/>
              </a:lnSpc>
              <a:buFont typeface="Wingdings" pitchFamily="2" charset="2"/>
              <a:buChar char="ü"/>
            </a:pPr>
            <a:r>
              <a:rPr lang="tr-TR" b="1" dirty="0">
                <a:solidFill>
                  <a:prstClr val="black"/>
                </a:solidFill>
                <a:latin typeface="Times New Roman" pitchFamily="18" charset="0"/>
                <a:cs typeface="Times New Roman" pitchFamily="18" charset="0"/>
              </a:rPr>
              <a:t>Ekosistem çeşitliliği: </a:t>
            </a:r>
            <a:r>
              <a:rPr lang="tr-TR" dirty="0">
                <a:solidFill>
                  <a:prstClr val="black"/>
                </a:solidFill>
                <a:latin typeface="Times New Roman" pitchFamily="18" charset="0"/>
                <a:cs typeface="Times New Roman" pitchFamily="18" charset="0"/>
              </a:rPr>
              <a:t>Dünya üzerindeki canlı topluluklarının çeşitliliği ile bunların yaşam alanlarını içermektedir İnsanların başta gıda olmak üzere temel ihtiyaçlarını karşılamasında vazgeçilmez bir yeri olan canlı kaynakların temeli biyolojik çeşitliliktir. Üretimi yapılan tüm tarım çeşitlerinin, yani kültüre alınmış bitki ve hayvan türlerinin, temeli doğada bulunan yabani akrabalarına dayanır. Günümüzde de yeni tarım çeşitleri elde etmek veya mevcut olanları insanların ihtiyaçlarına göre iyileştirmek (ıslah etmek) için yabani türlerden yararlanılmaktadır. </a:t>
            </a:r>
          </a:p>
          <a:p>
            <a:pPr indent="449580" algn="just">
              <a:lnSpc>
                <a:spcPct val="150000"/>
              </a:lnSpc>
            </a:pP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Ekosistem çeşitliliği:</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Belli bir alanda yaşayan ve birbirleriyle sürekli etkileşim içinde olan canlılar ile bunların cansız çevrelerinin oluşturduğu bütüne ekosistem</a:t>
            </a:r>
            <a:r>
              <a:rPr lang="tr-TR"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denir. Büyük, küçük tüm ekosistemler şu temel öğelerden oluşur: Canlı Öğeler (üreticiler, tüketiciler ve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ayrıştırıcilar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ve Cansız Öğeler (inorganik maddeler, organik maddeler ve fiziksel koşullar).</a:t>
            </a:r>
            <a:endParaRPr lang="tr-TR"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2688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9CE260C-1B2D-4E1E-BF04-AD6E759C3FB9}"/>
              </a:ext>
            </a:extLst>
          </p:cNvPr>
          <p:cNvSpPr/>
          <p:nvPr/>
        </p:nvSpPr>
        <p:spPr>
          <a:xfrm>
            <a:off x="1595500" y="476672"/>
            <a:ext cx="9001000" cy="5444054"/>
          </a:xfrm>
          <a:prstGeom prst="rect">
            <a:avLst/>
          </a:prstGeom>
        </p:spPr>
        <p:txBody>
          <a:bodyPr wrap="square">
            <a:spAutoFit/>
          </a:bodyPr>
          <a:lstStyle/>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rPr>
              <a:t>Bir ekosistemin nerede bittiğine ve bir diğerinin nerede başladığına karar vermek, daha doğrusu bir ekosistemin sınırlarını belirlemek çok zordur. Birçok  </a:t>
            </a:r>
            <a:r>
              <a:rPr lang="tr-TR" dirty="0" err="1">
                <a:solidFill>
                  <a:prstClr val="black"/>
                </a:solidFill>
                <a:latin typeface="Times New Roman" panose="02020603050405020304" pitchFamily="18" charset="0"/>
                <a:ea typeface="Times New Roman" panose="02020603050405020304" pitchFamily="18" charset="0"/>
              </a:rPr>
              <a:t>ekolog</a:t>
            </a:r>
            <a:r>
              <a:rPr lang="tr-TR" dirty="0">
                <a:solidFill>
                  <a:prstClr val="black"/>
                </a:solidFill>
                <a:latin typeface="Times New Roman" panose="02020603050405020304" pitchFamily="18" charset="0"/>
                <a:ea typeface="Times New Roman" panose="02020603050405020304" pitchFamily="18" charset="0"/>
              </a:rPr>
              <a:t>, bir ormanın ve yanındaki bir gölün farklı ekosistemler olduğunu düşünür. Çünkü, içerdikleri organizma birlikleri, birbirinden tamamen farklıdır ve bu organizma birlikleri arasındaki etkileşimler, çok azdır. Bununla birlikte, birçok </a:t>
            </a:r>
            <a:r>
              <a:rPr lang="tr-TR" dirty="0" err="1">
                <a:solidFill>
                  <a:prstClr val="black"/>
                </a:solidFill>
                <a:latin typeface="Times New Roman" panose="02020603050405020304" pitchFamily="18" charset="0"/>
                <a:ea typeface="Times New Roman" panose="02020603050405020304" pitchFamily="18" charset="0"/>
              </a:rPr>
              <a:t>ekolog</a:t>
            </a:r>
            <a:r>
              <a:rPr lang="tr-TR" dirty="0">
                <a:solidFill>
                  <a:prstClr val="black"/>
                </a:solidFill>
                <a:latin typeface="Times New Roman" panose="02020603050405020304" pitchFamily="18" charset="0"/>
                <a:ea typeface="Times New Roman" panose="02020603050405020304" pitchFamily="18" charset="0"/>
              </a:rPr>
              <a:t>, tür birlikleri ve </a:t>
            </a:r>
            <a:r>
              <a:rPr lang="tr-TR" dirty="0" err="1">
                <a:solidFill>
                  <a:prstClr val="black"/>
                </a:solidFill>
                <a:latin typeface="Times New Roman" panose="02020603050405020304" pitchFamily="18" charset="0"/>
                <a:ea typeface="Times New Roman" panose="02020603050405020304" pitchFamily="18" charset="0"/>
              </a:rPr>
              <a:t>süksesyon</a:t>
            </a:r>
            <a:r>
              <a:rPr lang="tr-TR" dirty="0">
                <a:solidFill>
                  <a:prstClr val="black"/>
                </a:solidFill>
                <a:latin typeface="Times New Roman" panose="02020603050405020304" pitchFamily="18" charset="0"/>
                <a:ea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rPr>
              <a:t>dekompozisyon</a:t>
            </a:r>
            <a:r>
              <a:rPr lang="tr-TR" dirty="0">
                <a:solidFill>
                  <a:prstClr val="black"/>
                </a:solidFill>
                <a:latin typeface="Times New Roman" panose="02020603050405020304" pitchFamily="18" charset="0"/>
                <a:ea typeface="Times New Roman" panose="02020603050405020304" pitchFamily="18" charset="0"/>
              </a:rPr>
              <a:t> gibi anahtar ekolojik süreçleri farklı olmasına rağmen, genç bir meşe ormanı ile yanındaki yaşlı bir meşe ormanını tek bir ekosistem olarak değerlendirir.</a:t>
            </a:r>
            <a:endParaRPr lang="tr-TR" sz="2000" dirty="0">
              <a:solidFill>
                <a:prstClr val="black"/>
              </a:solidFill>
              <a:latin typeface="Times New Roman" panose="02020603050405020304" pitchFamily="18" charset="0"/>
              <a:ea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rPr>
              <a:t> </a:t>
            </a:r>
            <a:endParaRPr lang="tr-TR" sz="2000" dirty="0">
              <a:solidFill>
                <a:prstClr val="black"/>
              </a:solidFill>
              <a:latin typeface="Times New Roman" panose="02020603050405020304" pitchFamily="18" charset="0"/>
              <a:ea typeface="Times New Roman" panose="02020603050405020304" pitchFamily="18" charset="0"/>
            </a:endParaRPr>
          </a:p>
          <a:p>
            <a:pPr indent="449580" algn="just">
              <a:lnSpc>
                <a:spcPct val="150000"/>
              </a:lnSpc>
            </a:pPr>
            <a:r>
              <a:rPr lang="tr-TR" dirty="0">
                <a:solidFill>
                  <a:prstClr val="black"/>
                </a:solidFill>
                <a:latin typeface="Times New Roman" panose="02020603050405020304" pitchFamily="18" charset="0"/>
                <a:ea typeface="Times New Roman" panose="02020603050405020304" pitchFamily="18" charset="0"/>
              </a:rPr>
              <a:t>Aralarındaki sınırlar belli olsa bile, ekosistemleri farklı tipler halinde sınıflandırmak çok zordur. İki farklı ekosistemin tek bir ekosistem tipi olarak değerlendirilebilmesi için, aralarındaki benzerliğin ne kadar olması gerektiği sorulabilir. </a:t>
            </a:r>
            <a:r>
              <a:rPr lang="tr-TR" dirty="0" err="1">
                <a:solidFill>
                  <a:prstClr val="black"/>
                </a:solidFill>
                <a:latin typeface="Times New Roman" panose="02020603050405020304" pitchFamily="18" charset="0"/>
                <a:ea typeface="Times New Roman" panose="02020603050405020304" pitchFamily="18" charset="0"/>
              </a:rPr>
              <a:t>Kommüniteler</a:t>
            </a:r>
            <a:r>
              <a:rPr lang="tr-TR" dirty="0">
                <a:solidFill>
                  <a:prstClr val="black"/>
                </a:solidFill>
                <a:latin typeface="Times New Roman" panose="02020603050405020304" pitchFamily="18" charset="0"/>
                <a:ea typeface="Times New Roman" panose="02020603050405020304" pitchFamily="18" charset="0"/>
              </a:rPr>
              <a:t> arasındaki benzerliği değerlendirmede kullanılan birkaç sayısal </a:t>
            </a:r>
            <a:r>
              <a:rPr lang="tr-TR" dirty="0" err="1">
                <a:solidFill>
                  <a:prstClr val="black"/>
                </a:solidFill>
                <a:latin typeface="Times New Roman" panose="02020603050405020304" pitchFamily="18" charset="0"/>
                <a:ea typeface="Times New Roman" panose="02020603050405020304" pitchFamily="18" charset="0"/>
              </a:rPr>
              <a:t>metod</a:t>
            </a:r>
            <a:r>
              <a:rPr lang="tr-TR" dirty="0">
                <a:solidFill>
                  <a:prstClr val="black"/>
                </a:solidFill>
                <a:latin typeface="Times New Roman" panose="02020603050405020304" pitchFamily="18" charset="0"/>
                <a:ea typeface="Times New Roman" panose="02020603050405020304" pitchFamily="18" charset="0"/>
              </a:rPr>
              <a:t> olmasına rağmen, iki ekosistemin farklı olup olmadığına karar vermek için kullanılan standart bir benzerlik seviyesi yoktur.  </a:t>
            </a:r>
            <a:endParaRPr lang="tr-TR" sz="20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7810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00AC493-8781-4C6D-BEBC-B823DE563BC4}"/>
              </a:ext>
            </a:extLst>
          </p:cNvPr>
          <p:cNvSpPr/>
          <p:nvPr/>
        </p:nvSpPr>
        <p:spPr>
          <a:xfrm>
            <a:off x="2207568" y="332656"/>
            <a:ext cx="4572000" cy="369332"/>
          </a:xfrm>
          <a:prstGeom prst="rect">
            <a:avLst/>
          </a:prstGeom>
        </p:spPr>
        <p:txBody>
          <a:bodyPr>
            <a:spAutoFit/>
          </a:bodyPr>
          <a:lstStyle/>
          <a:p>
            <a:r>
              <a:rPr lang="tr-TR" b="1" dirty="0">
                <a:solidFill>
                  <a:prstClr val="black"/>
                </a:solidFill>
                <a:latin typeface="Times New Roman" panose="02020603050405020304" pitchFamily="18" charset="0"/>
                <a:cs typeface="Times New Roman" panose="02020603050405020304" pitchFamily="18" charset="0"/>
              </a:rPr>
              <a:t>EKOLOJİK KAVRAMLAR</a:t>
            </a:r>
            <a:endParaRPr lang="tr-TR" dirty="0">
              <a:solidFill>
                <a:prstClr val="black"/>
              </a:solidFill>
              <a:latin typeface="Century Schoolbook"/>
            </a:endParaRPr>
          </a:p>
        </p:txBody>
      </p:sp>
      <p:sp>
        <p:nvSpPr>
          <p:cNvPr id="4" name="Dikdörtgen 3">
            <a:extLst>
              <a:ext uri="{FF2B5EF4-FFF2-40B4-BE49-F238E27FC236}">
                <a16:creationId xmlns:a16="http://schemas.microsoft.com/office/drawing/2014/main" id="{17A97478-8D81-40FD-9C04-FA237D8B60BF}"/>
              </a:ext>
            </a:extLst>
          </p:cNvPr>
          <p:cNvSpPr/>
          <p:nvPr/>
        </p:nvSpPr>
        <p:spPr>
          <a:xfrm>
            <a:off x="1991544" y="1052737"/>
            <a:ext cx="8352928" cy="5078313"/>
          </a:xfrm>
          <a:prstGeom prst="rect">
            <a:avLst/>
          </a:prstGeom>
        </p:spPr>
        <p:txBody>
          <a:bodyPr wrap="square">
            <a:spAutoFit/>
          </a:bodyPr>
          <a:lstStyle/>
          <a:p>
            <a:r>
              <a:rPr lang="tr-TR" b="1" dirty="0">
                <a:solidFill>
                  <a:prstClr val="black"/>
                </a:solidFill>
                <a:latin typeface="Century Schoolbook"/>
              </a:rPr>
              <a:t>Ekoloji; </a:t>
            </a:r>
            <a:r>
              <a:rPr lang="tr-TR" dirty="0">
                <a:solidFill>
                  <a:prstClr val="black"/>
                </a:solidFill>
                <a:latin typeface="Century Schoolbook"/>
              </a:rPr>
              <a:t>canlıların birbirleri ve çevreleriyle ilişkilerini inceleyen bilim dalıdır. Ekoloji canlıların yaşama yerlerini; çevrelerini oluşturan; hayvanlar, bitkiler, mikroorganizmalar gibi canlı grupları ile iklim, toprak gibi cansız faktörler arasındaki ilişkiyi inceler.</a:t>
            </a:r>
          </a:p>
          <a:p>
            <a:r>
              <a:rPr lang="tr-TR" b="1" dirty="0" err="1">
                <a:solidFill>
                  <a:prstClr val="black"/>
                </a:solidFill>
                <a:latin typeface="Century Schoolbook"/>
              </a:rPr>
              <a:t>Ekositem</a:t>
            </a:r>
            <a:endParaRPr lang="tr-TR" dirty="0">
              <a:solidFill>
                <a:prstClr val="black"/>
              </a:solidFill>
              <a:latin typeface="Century Schoolbook"/>
            </a:endParaRPr>
          </a:p>
          <a:p>
            <a:r>
              <a:rPr lang="tr-TR" dirty="0">
                <a:solidFill>
                  <a:prstClr val="black"/>
                </a:solidFill>
                <a:latin typeface="Century Schoolbook"/>
              </a:rPr>
              <a:t>Belirli bir alanda karşılıklı ilişki içinde olan canlı ve cansız faktörlerin tümü ekosistemi oluşturur. Bir ekosistemde yaşayan insanlar, hayvanlar, bitkiler, mantarlar ve mikroorganizmalar o ekosistemin canlı faktörlerini meydana getirirken; su, hava, toprak, rüzgar ve güneş ışığı cansız faktörleri oluşturur.</a:t>
            </a:r>
          </a:p>
          <a:p>
            <a:endParaRPr lang="tr-TR" dirty="0">
              <a:solidFill>
                <a:prstClr val="black"/>
              </a:solidFill>
              <a:latin typeface="Century Schoolbook"/>
            </a:endParaRPr>
          </a:p>
          <a:p>
            <a:r>
              <a:rPr lang="tr-TR" b="1" dirty="0">
                <a:solidFill>
                  <a:prstClr val="black"/>
                </a:solidFill>
                <a:latin typeface="Century Schoolbook"/>
              </a:rPr>
              <a:t>TÜR:</a:t>
            </a:r>
            <a:r>
              <a:rPr lang="tr-TR" dirty="0">
                <a:solidFill>
                  <a:prstClr val="black"/>
                </a:solidFill>
                <a:latin typeface="Century Schoolbook"/>
              </a:rPr>
              <a:t> Canlı sistematiğinde cinsin </a:t>
            </a:r>
            <a:r>
              <a:rPr lang="tr-TR" dirty="0" err="1">
                <a:solidFill>
                  <a:prstClr val="black"/>
                </a:solidFill>
                <a:latin typeface="Century Schoolbook"/>
              </a:rPr>
              <a:t>taksonomik</a:t>
            </a:r>
            <a:r>
              <a:rPr lang="tr-TR" dirty="0">
                <a:solidFill>
                  <a:prstClr val="black"/>
                </a:solidFill>
                <a:latin typeface="Century Schoolbook"/>
              </a:rPr>
              <a:t> alt birimidir. Meydana geldiği bireyler birbirleri ile melezlenerek </a:t>
            </a:r>
            <a:r>
              <a:rPr lang="tr-TR" dirty="0" err="1">
                <a:solidFill>
                  <a:prstClr val="black"/>
                </a:solidFill>
                <a:latin typeface="Century Schoolbook"/>
              </a:rPr>
              <a:t>fertil</a:t>
            </a:r>
            <a:r>
              <a:rPr lang="tr-TR" dirty="0">
                <a:solidFill>
                  <a:prstClr val="black"/>
                </a:solidFill>
                <a:latin typeface="Century Schoolbook"/>
              </a:rPr>
              <a:t> döl vermektedir. Morfolojik, biyolojik ve fizyolojik özellikleri benzerdir.</a:t>
            </a:r>
          </a:p>
          <a:p>
            <a:r>
              <a:rPr lang="tr-TR" b="1" dirty="0">
                <a:solidFill>
                  <a:prstClr val="black"/>
                </a:solidFill>
                <a:latin typeface="Century Schoolbook"/>
              </a:rPr>
              <a:t>POPÜLASYON:</a:t>
            </a:r>
            <a:r>
              <a:rPr lang="tr-TR" dirty="0">
                <a:solidFill>
                  <a:prstClr val="black"/>
                </a:solidFill>
                <a:latin typeface="Century Schoolbook"/>
              </a:rPr>
              <a:t> Belirli yaşam alanı sınırlarında yaşayan, aynı türe ait organizmalardan oluşan ve karşılıklı ilişkilerde bulunan </a:t>
            </a:r>
            <a:r>
              <a:rPr lang="tr-TR" dirty="0" err="1">
                <a:solidFill>
                  <a:prstClr val="black"/>
                </a:solidFill>
                <a:latin typeface="Century Schoolbook"/>
              </a:rPr>
              <a:t>biyotik</a:t>
            </a:r>
            <a:r>
              <a:rPr lang="tr-TR" dirty="0">
                <a:solidFill>
                  <a:prstClr val="black"/>
                </a:solidFill>
                <a:latin typeface="Century Schoolbook"/>
              </a:rPr>
              <a:t> topluluğudur (ormandaki çam popülasyonu, arı popülasyonu, Karadeniz’deki hamsi popülasyonu).</a:t>
            </a:r>
          </a:p>
          <a:p>
            <a:endParaRPr lang="tr-TR" dirty="0">
              <a:solidFill>
                <a:prstClr val="black"/>
              </a:solidFill>
              <a:latin typeface="Century Schoolbook"/>
            </a:endParaRPr>
          </a:p>
        </p:txBody>
      </p:sp>
    </p:spTree>
    <p:extLst>
      <p:ext uri="{BB962C8B-B14F-4D97-AF65-F5344CB8AC3E}">
        <p14:creationId xmlns:p14="http://schemas.microsoft.com/office/powerpoint/2010/main" val="106209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kosistemlerle İlgili Kavramlar ve Ekosistemin Yapısı - Fikir.Gen.Tr">
            <a:extLst>
              <a:ext uri="{FF2B5EF4-FFF2-40B4-BE49-F238E27FC236}">
                <a16:creationId xmlns:a16="http://schemas.microsoft.com/office/drawing/2014/main" id="{228A3219-5CDD-4D53-A13E-724E77DE1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689" y="692696"/>
            <a:ext cx="5616623" cy="472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4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E2ED02F6-B259-4AC6-AF9B-C29BA6035617}"/>
              </a:ext>
            </a:extLst>
          </p:cNvPr>
          <p:cNvSpPr/>
          <p:nvPr/>
        </p:nvSpPr>
        <p:spPr>
          <a:xfrm>
            <a:off x="1847528" y="1124745"/>
            <a:ext cx="8136904" cy="4524315"/>
          </a:xfrm>
          <a:prstGeom prst="rect">
            <a:avLst/>
          </a:prstGeom>
        </p:spPr>
        <p:txBody>
          <a:bodyPr wrap="square">
            <a:spAutoFit/>
          </a:bodyPr>
          <a:lstStyle/>
          <a:p>
            <a:r>
              <a:rPr lang="tr-TR" dirty="0">
                <a:solidFill>
                  <a:prstClr val="black"/>
                </a:solidFill>
                <a:latin typeface="Century Schoolbook"/>
              </a:rPr>
              <a:t>Bir popülasyonda kuşaktan kuşağa tümüyle şansa bağlı olaylar sonucu genlerin </a:t>
            </a:r>
            <a:r>
              <a:rPr lang="tr-TR" dirty="0" err="1">
                <a:solidFill>
                  <a:prstClr val="black"/>
                </a:solidFill>
                <a:latin typeface="Century Schoolbook"/>
              </a:rPr>
              <a:t>allel</a:t>
            </a:r>
            <a:r>
              <a:rPr lang="tr-TR" dirty="0">
                <a:solidFill>
                  <a:prstClr val="black"/>
                </a:solidFill>
                <a:latin typeface="Century Schoolbook"/>
              </a:rPr>
              <a:t> frekansının değişimine </a:t>
            </a:r>
            <a:r>
              <a:rPr lang="tr-TR" b="1" dirty="0">
                <a:solidFill>
                  <a:prstClr val="black"/>
                </a:solidFill>
                <a:latin typeface="Century Schoolbook"/>
              </a:rPr>
              <a:t>GENETİK SÜRÜKLENME </a:t>
            </a:r>
            <a:r>
              <a:rPr lang="tr-TR" dirty="0">
                <a:solidFill>
                  <a:prstClr val="black"/>
                </a:solidFill>
                <a:latin typeface="Century Schoolbook"/>
              </a:rPr>
              <a:t>denilir. Genetik sürüklenme herhangi bir nedene bağlı olmadan tamamen rastgele ortaya çıkan farklı üreme başarısıdır.</a:t>
            </a:r>
          </a:p>
          <a:p>
            <a:r>
              <a:rPr lang="tr-TR" dirty="0">
                <a:solidFill>
                  <a:prstClr val="black"/>
                </a:solidFill>
                <a:latin typeface="Century Schoolbook"/>
              </a:rPr>
              <a:t> Genetik sürüklenme sonucu </a:t>
            </a:r>
            <a:r>
              <a:rPr lang="tr-TR" dirty="0" err="1">
                <a:solidFill>
                  <a:prstClr val="black"/>
                </a:solidFill>
                <a:latin typeface="Century Schoolbook"/>
              </a:rPr>
              <a:t>alleller</a:t>
            </a:r>
            <a:r>
              <a:rPr lang="tr-TR" dirty="0">
                <a:solidFill>
                  <a:prstClr val="black"/>
                </a:solidFill>
                <a:latin typeface="Century Schoolbook"/>
              </a:rPr>
              <a:t> ya rastgele </a:t>
            </a:r>
            <a:r>
              <a:rPr lang="tr-TR" dirty="0" err="1">
                <a:solidFill>
                  <a:prstClr val="black"/>
                </a:solidFill>
                <a:latin typeface="Century Schoolbook"/>
              </a:rPr>
              <a:t>fikse</a:t>
            </a:r>
            <a:r>
              <a:rPr lang="tr-TR" dirty="0">
                <a:solidFill>
                  <a:prstClr val="black"/>
                </a:solidFill>
                <a:latin typeface="Century Schoolbook"/>
              </a:rPr>
              <a:t> olur ya da kaybolur ve </a:t>
            </a:r>
            <a:r>
              <a:rPr lang="tr-TR" dirty="0" err="1">
                <a:solidFill>
                  <a:prstClr val="black"/>
                </a:solidFill>
                <a:latin typeface="Century Schoolbook"/>
              </a:rPr>
              <a:t>heterozigotların</a:t>
            </a:r>
            <a:r>
              <a:rPr lang="tr-TR" dirty="0">
                <a:solidFill>
                  <a:prstClr val="black"/>
                </a:solidFill>
                <a:latin typeface="Century Schoolbook"/>
              </a:rPr>
              <a:t> frekansı azalır ya da kaybolur.</a:t>
            </a:r>
          </a:p>
          <a:p>
            <a:endParaRPr lang="tr-TR" dirty="0">
              <a:solidFill>
                <a:prstClr val="black"/>
              </a:solidFill>
              <a:latin typeface="Century Schoolbook"/>
            </a:endParaRPr>
          </a:p>
          <a:p>
            <a:r>
              <a:rPr lang="tr-TR" b="1" dirty="0">
                <a:solidFill>
                  <a:prstClr val="black"/>
                </a:solidFill>
                <a:latin typeface="Century Schoolbook"/>
              </a:rPr>
              <a:t>2. Akrabalı Yetiştirme</a:t>
            </a:r>
          </a:p>
          <a:p>
            <a:br>
              <a:rPr lang="tr-TR" dirty="0">
                <a:solidFill>
                  <a:prstClr val="black"/>
                </a:solidFill>
                <a:latin typeface="Century Schoolbook"/>
              </a:rPr>
            </a:br>
            <a:r>
              <a:rPr lang="tr-TR" dirty="0">
                <a:solidFill>
                  <a:prstClr val="black"/>
                </a:solidFill>
                <a:latin typeface="Century Schoolbook"/>
              </a:rPr>
              <a:t>• Rastgele olmayan çiftleşme Akrabalı yetiştirmeye yol açar </a:t>
            </a:r>
          </a:p>
          <a:p>
            <a:r>
              <a:rPr lang="tr-TR" dirty="0">
                <a:solidFill>
                  <a:prstClr val="black"/>
                </a:solidFill>
                <a:latin typeface="Century Schoolbook"/>
              </a:rPr>
              <a:t>Bir popülasyondaki </a:t>
            </a:r>
            <a:r>
              <a:rPr lang="tr-TR" dirty="0" err="1">
                <a:solidFill>
                  <a:prstClr val="black"/>
                </a:solidFill>
                <a:latin typeface="Century Schoolbook"/>
              </a:rPr>
              <a:t>homozigot</a:t>
            </a:r>
            <a:r>
              <a:rPr lang="tr-TR" dirty="0">
                <a:solidFill>
                  <a:prstClr val="black"/>
                </a:solidFill>
                <a:latin typeface="Century Schoolbook"/>
              </a:rPr>
              <a:t> bireylerin oranını artırmak suretiyle, akrabalı yetiştirme zararlı resesif </a:t>
            </a:r>
            <a:r>
              <a:rPr lang="tr-TR" dirty="0" err="1">
                <a:solidFill>
                  <a:prstClr val="black"/>
                </a:solidFill>
                <a:latin typeface="Century Schoolbook"/>
              </a:rPr>
              <a:t>allellerin</a:t>
            </a:r>
            <a:r>
              <a:rPr lang="tr-TR" dirty="0">
                <a:solidFill>
                  <a:prstClr val="black"/>
                </a:solidFill>
                <a:latin typeface="Century Schoolbook"/>
              </a:rPr>
              <a:t> </a:t>
            </a:r>
            <a:r>
              <a:rPr lang="tr-TR" dirty="0" err="1">
                <a:solidFill>
                  <a:prstClr val="black"/>
                </a:solidFill>
                <a:latin typeface="Century Schoolbook"/>
              </a:rPr>
              <a:t>fenotipleri</a:t>
            </a:r>
            <a:r>
              <a:rPr lang="tr-TR" dirty="0">
                <a:solidFill>
                  <a:prstClr val="black"/>
                </a:solidFill>
                <a:latin typeface="Century Schoolbook"/>
              </a:rPr>
              <a:t> etkileme</a:t>
            </a:r>
          </a:p>
          <a:p>
            <a:r>
              <a:rPr lang="tr-TR" dirty="0">
                <a:solidFill>
                  <a:prstClr val="black"/>
                </a:solidFill>
                <a:latin typeface="Century Schoolbook"/>
              </a:rPr>
              <a:t>frekansını artırır.</a:t>
            </a:r>
          </a:p>
          <a:p>
            <a:r>
              <a:rPr lang="tr-TR" dirty="0">
                <a:solidFill>
                  <a:prstClr val="black"/>
                </a:solidFill>
                <a:latin typeface="Century Schoolbook"/>
              </a:rPr>
              <a:t>• Akrabalı yetiştirme depresyonu, zararlı </a:t>
            </a:r>
            <a:r>
              <a:rPr lang="tr-TR" dirty="0" err="1">
                <a:solidFill>
                  <a:prstClr val="black"/>
                </a:solidFill>
                <a:latin typeface="Century Schoolbook"/>
              </a:rPr>
              <a:t>allellerin</a:t>
            </a:r>
            <a:r>
              <a:rPr lang="tr-TR" dirty="0">
                <a:solidFill>
                  <a:prstClr val="black"/>
                </a:solidFill>
                <a:latin typeface="Century Schoolbook"/>
              </a:rPr>
              <a:t> popülasyondaki döllerin uyum gücü üzerine olan etkisini ifade eder.</a:t>
            </a:r>
            <a:br>
              <a:rPr lang="tr-TR" dirty="0">
                <a:solidFill>
                  <a:prstClr val="black"/>
                </a:solidFill>
                <a:latin typeface="Century Schoolbook"/>
              </a:rPr>
            </a:br>
            <a:endParaRPr lang="tr-TR" dirty="0">
              <a:solidFill>
                <a:prstClr val="black"/>
              </a:solidFill>
              <a:latin typeface="Century Schoolbook"/>
            </a:endParaRPr>
          </a:p>
        </p:txBody>
      </p:sp>
    </p:spTree>
    <p:extLst>
      <p:ext uri="{BB962C8B-B14F-4D97-AF65-F5344CB8AC3E}">
        <p14:creationId xmlns:p14="http://schemas.microsoft.com/office/powerpoint/2010/main" val="522447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112F350-27BC-4892-A17E-3DEBE07993CB}"/>
              </a:ext>
            </a:extLst>
          </p:cNvPr>
          <p:cNvSpPr/>
          <p:nvPr/>
        </p:nvSpPr>
        <p:spPr>
          <a:xfrm>
            <a:off x="1703512" y="404665"/>
            <a:ext cx="8496944" cy="5909310"/>
          </a:xfrm>
          <a:prstGeom prst="rect">
            <a:avLst/>
          </a:prstGeom>
        </p:spPr>
        <p:txBody>
          <a:bodyPr wrap="square">
            <a:spAutoFit/>
          </a:bodyPr>
          <a:lstStyle/>
          <a:p>
            <a:r>
              <a:rPr lang="tr-TR" b="1" dirty="0">
                <a:solidFill>
                  <a:prstClr val="black"/>
                </a:solidFill>
                <a:latin typeface="Century Schoolbook"/>
              </a:rPr>
              <a:t>KOMÜNİTE:</a:t>
            </a:r>
            <a:r>
              <a:rPr lang="tr-TR" dirty="0">
                <a:solidFill>
                  <a:prstClr val="black"/>
                </a:solidFill>
                <a:latin typeface="Century Schoolbook"/>
              </a:rPr>
              <a:t> Belirli bir yaşam alanını işgal eden çeşitli popülasyonlardan oluşan topluluktur (Manyas kuş, böcek, kelebekleri). </a:t>
            </a:r>
            <a:r>
              <a:rPr lang="tr-TR" dirty="0" err="1">
                <a:solidFill>
                  <a:prstClr val="black"/>
                </a:solidFill>
                <a:latin typeface="Century Schoolbook"/>
              </a:rPr>
              <a:t>Abiyotik</a:t>
            </a:r>
            <a:r>
              <a:rPr lang="tr-TR" dirty="0">
                <a:solidFill>
                  <a:prstClr val="black"/>
                </a:solidFill>
                <a:latin typeface="Century Schoolbook"/>
              </a:rPr>
              <a:t> faktörler ile birbirine yetebilen ve uyum içerisinde yaşamsal faaliyetlerini sürdürebilen birlikteliklerdir.</a:t>
            </a:r>
          </a:p>
          <a:p>
            <a:r>
              <a:rPr lang="tr-TR" b="1" dirty="0">
                <a:solidFill>
                  <a:prstClr val="black"/>
                </a:solidFill>
                <a:latin typeface="Century Schoolbook"/>
              </a:rPr>
              <a:t>EKOSİSTEM:</a:t>
            </a:r>
            <a:r>
              <a:rPr lang="tr-TR" dirty="0">
                <a:solidFill>
                  <a:prstClr val="black"/>
                </a:solidFill>
                <a:latin typeface="Century Schoolbook"/>
              </a:rPr>
              <a:t> </a:t>
            </a:r>
            <a:r>
              <a:rPr lang="tr-TR" dirty="0" err="1">
                <a:solidFill>
                  <a:prstClr val="black"/>
                </a:solidFill>
                <a:latin typeface="Century Schoolbook"/>
              </a:rPr>
              <a:t>Komünite</a:t>
            </a:r>
            <a:r>
              <a:rPr lang="tr-TR" dirty="0">
                <a:solidFill>
                  <a:prstClr val="black"/>
                </a:solidFill>
                <a:latin typeface="Century Schoolbook"/>
              </a:rPr>
              <a:t> ve </a:t>
            </a:r>
            <a:r>
              <a:rPr lang="tr-TR" dirty="0" err="1">
                <a:solidFill>
                  <a:prstClr val="black"/>
                </a:solidFill>
                <a:latin typeface="Century Schoolbook"/>
              </a:rPr>
              <a:t>abiyotik</a:t>
            </a:r>
            <a:r>
              <a:rPr lang="tr-TR" dirty="0">
                <a:solidFill>
                  <a:prstClr val="black"/>
                </a:solidFill>
                <a:latin typeface="Century Schoolbook"/>
              </a:rPr>
              <a:t> çevre birlikteliğinden meydana gelmektedir. Doğal ve yapay olmak üzere iki şekilde sınıflandırılmaktadır. Doğal ekosistemler insan etkisi ile oluşmamakta, doğanın mekanizması sonucu kendiliğinden meydana gelmektedir. Yapay ekosistemler ise insan tarafından oluşturulmakta ve kontrol edilmektedir.</a:t>
            </a:r>
          </a:p>
          <a:p>
            <a:r>
              <a:rPr lang="tr-TR" b="1" dirty="0">
                <a:solidFill>
                  <a:prstClr val="black"/>
                </a:solidFill>
                <a:latin typeface="Century Schoolbook"/>
              </a:rPr>
              <a:t>BİYOSFER:</a:t>
            </a:r>
            <a:r>
              <a:rPr lang="tr-TR" dirty="0">
                <a:solidFill>
                  <a:prstClr val="black"/>
                </a:solidFill>
                <a:latin typeface="Century Schoolbook"/>
              </a:rPr>
              <a:t> Dünya üzerinde yaşayan tüm varlıkların yaşama koşullarına uygunluk gösteren ortamların tümüdür. Yeryüzünde ince bir katmandır. 16-20 km kalınlığa sahiptir. Enlem dereceleri uzun mesafelerde belirgin iklim değişikliklerine neden olurken ekvatordan uzaklaşıldıkça iklim hareketleri canlanmaktadır.</a:t>
            </a:r>
          </a:p>
          <a:p>
            <a:r>
              <a:rPr lang="tr-TR" b="1" dirty="0">
                <a:solidFill>
                  <a:prstClr val="black"/>
                </a:solidFill>
                <a:latin typeface="Century Schoolbook"/>
              </a:rPr>
              <a:t>HABİTAT:</a:t>
            </a:r>
            <a:r>
              <a:rPr lang="tr-TR" dirty="0">
                <a:solidFill>
                  <a:prstClr val="black"/>
                </a:solidFill>
                <a:latin typeface="Century Schoolbook"/>
              </a:rPr>
              <a:t> </a:t>
            </a:r>
            <a:r>
              <a:rPr lang="tr-TR" dirty="0" err="1">
                <a:solidFill>
                  <a:prstClr val="black"/>
                </a:solidFill>
                <a:latin typeface="Century Schoolbook"/>
              </a:rPr>
              <a:t>Biyotik</a:t>
            </a:r>
            <a:r>
              <a:rPr lang="tr-TR" dirty="0">
                <a:solidFill>
                  <a:prstClr val="black"/>
                </a:solidFill>
                <a:latin typeface="Century Schoolbook"/>
              </a:rPr>
              <a:t> türlerin yaşamsal faaliyetlerine uygunluk gösteren alandır. İkametgah yeri, yaşama yeri, yetişme yeri olarak tanımlanmaktadır (Ankara Keçisi vb.) Bir popülasyonun doğal biçimde beslenme, barınma ve üreme faaliyetlerini gerçekleştirerek neslinin devamlılığını sağladığı ortamdır. Popülasyonda yer alan bireylerin biyosfer tabakasındaki genetik vb. özelliklerine uygun hayatta kalma ortamlarıdır.</a:t>
            </a:r>
          </a:p>
          <a:p>
            <a:endParaRPr lang="tr-TR" dirty="0">
              <a:solidFill>
                <a:prstClr val="black"/>
              </a:solidFill>
              <a:latin typeface="Century Schoolbook"/>
            </a:endParaRPr>
          </a:p>
        </p:txBody>
      </p:sp>
    </p:spTree>
    <p:extLst>
      <p:ext uri="{BB962C8B-B14F-4D97-AF65-F5344CB8AC3E}">
        <p14:creationId xmlns:p14="http://schemas.microsoft.com/office/powerpoint/2010/main" val="57370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FA9F94C-CD5C-4033-B810-CEB448D5672B}"/>
              </a:ext>
            </a:extLst>
          </p:cNvPr>
          <p:cNvSpPr/>
          <p:nvPr/>
        </p:nvSpPr>
        <p:spPr>
          <a:xfrm>
            <a:off x="1811524" y="548680"/>
            <a:ext cx="8568952" cy="5632311"/>
          </a:xfrm>
          <a:prstGeom prst="rect">
            <a:avLst/>
          </a:prstGeom>
        </p:spPr>
        <p:txBody>
          <a:bodyPr wrap="square">
            <a:spAutoFit/>
          </a:bodyPr>
          <a:lstStyle/>
          <a:p>
            <a:r>
              <a:rPr lang="tr-TR" b="1" dirty="0">
                <a:solidFill>
                  <a:prstClr val="black"/>
                </a:solidFill>
                <a:latin typeface="Century Schoolbook"/>
              </a:rPr>
              <a:t>NİŞ:</a:t>
            </a:r>
            <a:r>
              <a:rPr lang="tr-TR" dirty="0">
                <a:solidFill>
                  <a:prstClr val="black"/>
                </a:solidFill>
                <a:latin typeface="Century Schoolbook"/>
              </a:rPr>
              <a:t> </a:t>
            </a:r>
            <a:r>
              <a:rPr lang="tr-TR" dirty="0" err="1">
                <a:solidFill>
                  <a:prstClr val="black"/>
                </a:solidFill>
                <a:latin typeface="Century Schoolbook"/>
              </a:rPr>
              <a:t>Biyotik</a:t>
            </a:r>
            <a:r>
              <a:rPr lang="tr-TR" dirty="0">
                <a:solidFill>
                  <a:prstClr val="black"/>
                </a:solidFill>
                <a:latin typeface="Century Schoolbook"/>
              </a:rPr>
              <a:t> varlıkların görev ve işlevleridir. Beslenme, barınma ve üreme vb. yaşamsal faaliyetlerin tamamının gerçekleştirilmesi ve sürdürülebilir olması için gereken tüm davranış ve işleyiş şekilleridir. Organizmaların yaşadıkları ortamda vazifeli oldukları roldür. Habitata ait popülasyondaki bireylerin kendisi ve çevresini etkileyebilen yaşama biçimidir.</a:t>
            </a:r>
          </a:p>
          <a:p>
            <a:endParaRPr lang="tr-TR" dirty="0">
              <a:solidFill>
                <a:prstClr val="black"/>
              </a:solidFill>
              <a:latin typeface="Century Schoolbook"/>
            </a:endParaRPr>
          </a:p>
          <a:p>
            <a:r>
              <a:rPr lang="tr-TR" b="1" dirty="0">
                <a:solidFill>
                  <a:prstClr val="black"/>
                </a:solidFill>
                <a:latin typeface="Century Schoolbook"/>
              </a:rPr>
              <a:t>BİYOTOP:</a:t>
            </a:r>
            <a:r>
              <a:rPr lang="tr-TR" dirty="0">
                <a:solidFill>
                  <a:prstClr val="black"/>
                </a:solidFill>
                <a:latin typeface="Century Schoolbook"/>
              </a:rPr>
              <a:t> </a:t>
            </a:r>
            <a:r>
              <a:rPr lang="tr-TR" dirty="0" err="1">
                <a:solidFill>
                  <a:prstClr val="black"/>
                </a:solidFill>
                <a:latin typeface="Century Schoolbook"/>
              </a:rPr>
              <a:t>Komünite</a:t>
            </a:r>
            <a:r>
              <a:rPr lang="tr-TR" dirty="0">
                <a:solidFill>
                  <a:prstClr val="black"/>
                </a:solidFill>
                <a:latin typeface="Century Schoolbook"/>
              </a:rPr>
              <a:t> yerleşme ve yaşam alanıdır. Yaşamsal faaliyetlerin gerçekleştirilmesin elverişli çevre şartlarına sahip coğrafik bölgelerdir.</a:t>
            </a:r>
          </a:p>
          <a:p>
            <a:endParaRPr lang="tr-TR" dirty="0">
              <a:solidFill>
                <a:prstClr val="black"/>
              </a:solidFill>
              <a:latin typeface="Century Schoolbook"/>
            </a:endParaRPr>
          </a:p>
          <a:p>
            <a:r>
              <a:rPr lang="tr-TR" b="1" dirty="0">
                <a:solidFill>
                  <a:prstClr val="black"/>
                </a:solidFill>
                <a:latin typeface="Century Schoolbook"/>
              </a:rPr>
              <a:t>BİYOM</a:t>
            </a:r>
            <a:endParaRPr lang="tr-TR" dirty="0">
              <a:solidFill>
                <a:prstClr val="black"/>
              </a:solidFill>
              <a:latin typeface="Century Schoolbook"/>
            </a:endParaRPr>
          </a:p>
          <a:p>
            <a:r>
              <a:rPr lang="tr-TR" dirty="0">
                <a:solidFill>
                  <a:prstClr val="black"/>
                </a:solidFill>
                <a:latin typeface="Century Schoolbook"/>
              </a:rPr>
              <a:t>Yerkürenin sıcaklık, rüzgar, nem gibi iklim koşullarına ve enlem, yükseklik gibi coğrafik koşullara bağlı olarak geniş coğrafik bölgelerinde bulunan büyük ekosistem tiplerine </a:t>
            </a:r>
            <a:r>
              <a:rPr lang="tr-TR" dirty="0" err="1">
                <a:solidFill>
                  <a:prstClr val="black"/>
                </a:solidFill>
                <a:latin typeface="Century Schoolbook"/>
              </a:rPr>
              <a:t>biyom</a:t>
            </a:r>
            <a:r>
              <a:rPr lang="tr-TR" dirty="0">
                <a:solidFill>
                  <a:prstClr val="black"/>
                </a:solidFill>
                <a:latin typeface="Century Schoolbook"/>
              </a:rPr>
              <a:t> denir. </a:t>
            </a:r>
            <a:r>
              <a:rPr lang="tr-TR" dirty="0" err="1">
                <a:solidFill>
                  <a:prstClr val="black"/>
                </a:solidFill>
                <a:latin typeface="Century Schoolbook"/>
              </a:rPr>
              <a:t>Biyomlar</a:t>
            </a:r>
            <a:r>
              <a:rPr lang="tr-TR" dirty="0">
                <a:solidFill>
                  <a:prstClr val="black"/>
                </a:solidFill>
                <a:latin typeface="Century Schoolbook"/>
              </a:rPr>
              <a:t> geniş coğrafik bölgeleri içine alan büyük ekosistem tipleridir. Her </a:t>
            </a:r>
            <a:r>
              <a:rPr lang="tr-TR" dirty="0" err="1">
                <a:solidFill>
                  <a:prstClr val="black"/>
                </a:solidFill>
                <a:latin typeface="Century Schoolbook"/>
              </a:rPr>
              <a:t>biyom</a:t>
            </a:r>
            <a:r>
              <a:rPr lang="tr-TR" dirty="0">
                <a:solidFill>
                  <a:prstClr val="black"/>
                </a:solidFill>
                <a:latin typeface="Century Schoolbook"/>
              </a:rPr>
              <a:t> farklı tipte iklim, bitki ve hayvan türleri ile karakterize edilir. </a:t>
            </a:r>
            <a:r>
              <a:rPr lang="tr-TR" dirty="0" err="1">
                <a:solidFill>
                  <a:prstClr val="black"/>
                </a:solidFill>
                <a:latin typeface="Century Schoolbook"/>
              </a:rPr>
              <a:t>Biyomlar</a:t>
            </a:r>
            <a:r>
              <a:rPr lang="tr-TR" dirty="0">
                <a:solidFill>
                  <a:prstClr val="black"/>
                </a:solidFill>
                <a:latin typeface="Century Schoolbook"/>
              </a:rPr>
              <a:t> karasal ve sucul olmak üzere iki grupta incelenebilir. </a:t>
            </a:r>
          </a:p>
          <a:p>
            <a:r>
              <a:rPr lang="tr-TR" b="1" dirty="0">
                <a:solidFill>
                  <a:prstClr val="black"/>
                </a:solidFill>
                <a:latin typeface="Century Schoolbook"/>
              </a:rPr>
              <a:t>BASKIN TÜR:</a:t>
            </a:r>
            <a:r>
              <a:rPr lang="tr-TR" dirty="0">
                <a:solidFill>
                  <a:prstClr val="black"/>
                </a:solidFill>
                <a:latin typeface="Century Schoolbook"/>
              </a:rPr>
              <a:t> Yaşama birliğindeki en belirgin türdür. </a:t>
            </a:r>
            <a:r>
              <a:rPr lang="tr-TR" dirty="0" err="1">
                <a:solidFill>
                  <a:prstClr val="black"/>
                </a:solidFill>
                <a:latin typeface="Century Schoolbook"/>
              </a:rPr>
              <a:t>Komünitede</a:t>
            </a:r>
            <a:r>
              <a:rPr lang="tr-TR" dirty="0">
                <a:solidFill>
                  <a:prstClr val="black"/>
                </a:solidFill>
                <a:latin typeface="Century Schoolbook"/>
              </a:rPr>
              <a:t> faaliyet ve sayıca üstünlüğü bulunan türlerdir. Sucul ekosistemlerde baskın türlere sık rastlanmamaktadır. Ancak karasal ekosistemlerde bitkiler baskın türdür.</a:t>
            </a:r>
          </a:p>
          <a:p>
            <a:endParaRPr lang="tr-TR" dirty="0">
              <a:solidFill>
                <a:prstClr val="black"/>
              </a:solidFill>
              <a:latin typeface="Century Schoolbook"/>
            </a:endParaRPr>
          </a:p>
        </p:txBody>
      </p:sp>
    </p:spTree>
    <p:extLst>
      <p:ext uri="{BB962C8B-B14F-4D97-AF65-F5344CB8AC3E}">
        <p14:creationId xmlns:p14="http://schemas.microsoft.com/office/powerpoint/2010/main" val="4146656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16E4230E-BBE8-44D1-9868-2BDD17DB5916}"/>
              </a:ext>
            </a:extLst>
          </p:cNvPr>
          <p:cNvSpPr/>
          <p:nvPr/>
        </p:nvSpPr>
        <p:spPr>
          <a:xfrm>
            <a:off x="1539605" y="58846"/>
            <a:ext cx="8876875" cy="6799154"/>
          </a:xfrm>
          <a:prstGeom prst="rect">
            <a:avLst/>
          </a:prstGeom>
        </p:spPr>
        <p:txBody>
          <a:bodyPr wrap="square">
            <a:spAutoFit/>
          </a:bodyPr>
          <a:lstStyle/>
          <a:p>
            <a:r>
              <a:rPr lang="tr-TR" b="1" dirty="0">
                <a:solidFill>
                  <a:prstClr val="black"/>
                </a:solidFill>
                <a:latin typeface="Century Schoolbook"/>
              </a:rPr>
              <a:t>FAUNA</a:t>
            </a:r>
          </a:p>
          <a:p>
            <a:endParaRPr lang="tr-TR" dirty="0">
              <a:solidFill>
                <a:prstClr val="black"/>
              </a:solidFill>
              <a:latin typeface="Century Schoolbook"/>
            </a:endParaRPr>
          </a:p>
          <a:p>
            <a:r>
              <a:rPr lang="tr-TR" dirty="0">
                <a:solidFill>
                  <a:prstClr val="black"/>
                </a:solidFill>
                <a:latin typeface="Century Schoolbook"/>
              </a:rPr>
              <a:t>Belli bir bölgede yaşayan hayvanların tümüne fauna ya da direy denir. Faunalar bulundukları yere göre adlandırılır. Örneğin Türkiye faunası hayvanlar aleminin Türkiye sınırları içinde yaşayan üyelerinin tamamıdır. Türkiye sahip olduğu iklim özellikleri ve zengin biyolojik çeşitliliği sayesinde zengin bir faunaya sahiptir. Türkiye faunasına ait 160 memeli, 466 kuş, 120 sürüngen, 22 kurbağa, 127 tatlı su balığı, 384 deniz balığı olmak üzere toplam 1279 civarında omurgalı türü olduğu bilinmektedir.</a:t>
            </a:r>
          </a:p>
          <a:p>
            <a:endParaRPr lang="tr-TR" dirty="0">
              <a:solidFill>
                <a:prstClr val="black"/>
              </a:solidFill>
              <a:latin typeface="Century Schoolbook"/>
            </a:endParaRPr>
          </a:p>
          <a:p>
            <a:r>
              <a:rPr lang="tr-TR" b="1" dirty="0">
                <a:solidFill>
                  <a:prstClr val="black"/>
                </a:solidFill>
                <a:latin typeface="Century Schoolbook"/>
              </a:rPr>
              <a:t>FLORA</a:t>
            </a:r>
          </a:p>
          <a:p>
            <a:endParaRPr lang="tr-TR" dirty="0">
              <a:solidFill>
                <a:prstClr val="black"/>
              </a:solidFill>
              <a:latin typeface="Century Schoolbook"/>
            </a:endParaRPr>
          </a:p>
          <a:p>
            <a:r>
              <a:rPr lang="tr-TR" dirty="0">
                <a:solidFill>
                  <a:prstClr val="black"/>
                </a:solidFill>
                <a:latin typeface="Century Schoolbook"/>
              </a:rPr>
              <a:t>Belli bir bölgede yaşayan bitkilerin tamamına flora denir. Türkiye florası, nerdeyse tüm Avrupa kıtası bitki çeşitliliğine denk olan 12.000 bitki </a:t>
            </a:r>
            <a:r>
              <a:rPr lang="tr-TR" dirty="0" err="1">
                <a:solidFill>
                  <a:prstClr val="black"/>
                </a:solidFill>
                <a:latin typeface="Century Schoolbook"/>
              </a:rPr>
              <a:t>taksonuna</a:t>
            </a:r>
            <a:r>
              <a:rPr lang="tr-TR" dirty="0">
                <a:solidFill>
                  <a:prstClr val="black"/>
                </a:solidFill>
                <a:latin typeface="Century Schoolbook"/>
              </a:rPr>
              <a:t> sahip olup, bu bitki türlerinden 3708 tanesi endemiktir</a:t>
            </a:r>
          </a:p>
          <a:p>
            <a:endParaRPr lang="tr-TR" dirty="0">
              <a:solidFill>
                <a:prstClr val="black"/>
              </a:solidFill>
              <a:latin typeface="Century Schoolbook"/>
            </a:endParaRPr>
          </a:p>
          <a:p>
            <a:r>
              <a:rPr lang="tr-TR" b="1" dirty="0">
                <a:solidFill>
                  <a:prstClr val="black"/>
                </a:solidFill>
                <a:latin typeface="Century Schoolbook"/>
              </a:rPr>
              <a:t>EKOTON</a:t>
            </a:r>
          </a:p>
          <a:p>
            <a:endParaRPr lang="tr-TR" dirty="0">
              <a:solidFill>
                <a:prstClr val="black"/>
              </a:solidFill>
              <a:latin typeface="Century Schoolbook"/>
            </a:endParaRPr>
          </a:p>
          <a:p>
            <a:r>
              <a:rPr lang="tr-TR" dirty="0">
                <a:solidFill>
                  <a:prstClr val="black"/>
                </a:solidFill>
                <a:latin typeface="Century Schoolbook"/>
              </a:rPr>
              <a:t>Koşulları farklı </a:t>
            </a:r>
            <a:r>
              <a:rPr lang="tr-TR" dirty="0" err="1">
                <a:solidFill>
                  <a:prstClr val="black"/>
                </a:solidFill>
                <a:latin typeface="Century Schoolbook"/>
              </a:rPr>
              <a:t>komüniteler</a:t>
            </a:r>
            <a:r>
              <a:rPr lang="tr-TR" dirty="0">
                <a:solidFill>
                  <a:prstClr val="black"/>
                </a:solidFill>
                <a:latin typeface="Century Schoolbook"/>
              </a:rPr>
              <a:t> arasındaki geçiş bölgelerine </a:t>
            </a:r>
            <a:r>
              <a:rPr lang="tr-TR" dirty="0" err="1">
                <a:solidFill>
                  <a:prstClr val="black"/>
                </a:solidFill>
                <a:latin typeface="Century Schoolbook"/>
              </a:rPr>
              <a:t>ekoton</a:t>
            </a:r>
            <a:r>
              <a:rPr lang="tr-TR" dirty="0">
                <a:solidFill>
                  <a:prstClr val="black"/>
                </a:solidFill>
                <a:latin typeface="Century Schoolbook"/>
              </a:rPr>
              <a:t> denir. Bu alanlar her iki </a:t>
            </a:r>
            <a:r>
              <a:rPr lang="tr-TR" dirty="0" err="1">
                <a:solidFill>
                  <a:prstClr val="black"/>
                </a:solidFill>
                <a:latin typeface="Century Schoolbook"/>
              </a:rPr>
              <a:t>komünitenin</a:t>
            </a:r>
            <a:r>
              <a:rPr lang="tr-TR" dirty="0">
                <a:solidFill>
                  <a:prstClr val="black"/>
                </a:solidFill>
                <a:latin typeface="Century Schoolbook"/>
              </a:rPr>
              <a:t> özelliklerini de kısmen içerdiklerinden hem tür ve birey sayısı hem de sahip olunan özellikler açısından farklılıklar gösterir. </a:t>
            </a:r>
            <a:r>
              <a:rPr lang="tr-TR" dirty="0" err="1">
                <a:solidFill>
                  <a:prstClr val="black"/>
                </a:solidFill>
                <a:latin typeface="Century Schoolbook"/>
              </a:rPr>
              <a:t>Ekotonda</a:t>
            </a:r>
            <a:r>
              <a:rPr lang="tr-TR" dirty="0">
                <a:solidFill>
                  <a:prstClr val="black"/>
                </a:solidFill>
                <a:latin typeface="Century Schoolbook"/>
              </a:rPr>
              <a:t> birey sayısı azalırken tür çeşitliliği artar. Örneğin çayırlık alan ile ormanlık arasındaki geçiş bölgesinde çalılar, kısa boylu ağaç türleri bulunabilir ve bu türler her iki alanda bulunan türlerden farklı olabilir.</a:t>
            </a:r>
          </a:p>
        </p:txBody>
      </p:sp>
    </p:spTree>
    <p:extLst>
      <p:ext uri="{BB962C8B-B14F-4D97-AF65-F5344CB8AC3E}">
        <p14:creationId xmlns:p14="http://schemas.microsoft.com/office/powerpoint/2010/main" val="146197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86CF59C-AEFC-4219-8C42-423A1D7B295A}"/>
              </a:ext>
            </a:extLst>
          </p:cNvPr>
          <p:cNvSpPr/>
          <p:nvPr/>
        </p:nvSpPr>
        <p:spPr>
          <a:xfrm>
            <a:off x="1631504" y="110380"/>
            <a:ext cx="8856984" cy="6740307"/>
          </a:xfrm>
          <a:prstGeom prst="rect">
            <a:avLst/>
          </a:prstGeom>
        </p:spPr>
        <p:txBody>
          <a:bodyPr wrap="square">
            <a:spAutoFit/>
          </a:bodyPr>
          <a:lstStyle/>
          <a:p>
            <a:r>
              <a:rPr lang="tr-TR" b="1" dirty="0">
                <a:solidFill>
                  <a:prstClr val="black"/>
                </a:solidFill>
                <a:latin typeface="Century Schoolbook"/>
              </a:rPr>
              <a:t>SÜKSESYON(ARDILLIK): </a:t>
            </a:r>
            <a:r>
              <a:rPr lang="tr-TR" dirty="0" err="1">
                <a:solidFill>
                  <a:prstClr val="black"/>
                </a:solidFill>
                <a:latin typeface="Century Schoolbook"/>
              </a:rPr>
              <a:t>Abiyotik</a:t>
            </a:r>
            <a:r>
              <a:rPr lang="tr-TR" dirty="0">
                <a:solidFill>
                  <a:prstClr val="black"/>
                </a:solidFill>
                <a:latin typeface="Century Schoolbook"/>
              </a:rPr>
              <a:t> ve </a:t>
            </a:r>
            <a:r>
              <a:rPr lang="tr-TR" dirty="0" err="1">
                <a:solidFill>
                  <a:prstClr val="black"/>
                </a:solidFill>
                <a:latin typeface="Century Schoolbook"/>
              </a:rPr>
              <a:t>biyotik</a:t>
            </a:r>
            <a:r>
              <a:rPr lang="tr-TR" dirty="0">
                <a:solidFill>
                  <a:prstClr val="black"/>
                </a:solidFill>
                <a:latin typeface="Century Schoolbook"/>
              </a:rPr>
              <a:t> faktörlerin etkisi ile baskın türün yerini bir başka türün alarak baskın tür mevkiine yükselmesidir. Mevcut ekosistem bozularak yok olmakta ve yeni bir ekosistem oluşmaktadır. Çevresel faktörlerin etkisiyle, baskın türün yerini başka bir baskın türün almasıdır. Sınırları belirli bir yaşam alanında türlerin birbirlerini izleyerek meydana gelmeleridir.</a:t>
            </a:r>
          </a:p>
          <a:p>
            <a:r>
              <a:rPr lang="tr-TR" b="1" dirty="0">
                <a:solidFill>
                  <a:prstClr val="black"/>
                </a:solidFill>
                <a:latin typeface="Century Schoolbook"/>
              </a:rPr>
              <a:t>MİKROKLİMA: </a:t>
            </a:r>
            <a:r>
              <a:rPr lang="tr-TR" dirty="0">
                <a:solidFill>
                  <a:prstClr val="black"/>
                </a:solidFill>
                <a:latin typeface="Century Schoolbook"/>
              </a:rPr>
              <a:t>Ekosistemde yağış, ışık, nem, rüzgar, sıcaklık vb. faktörlerin etkisi nedeni ile ortaya çıkan çeşitli iklim özellikleridir. Büyük ortamdaki iklimsel özelliklerin küçük özel bir alanda farklılaşmasıdır. Orman üst bölgeleri ile zemini arasında meydana gelen küçük iklim farklılıkları örnek olarak verilmektedir.</a:t>
            </a:r>
          </a:p>
          <a:p>
            <a:r>
              <a:rPr lang="tr-TR" b="1" dirty="0">
                <a:solidFill>
                  <a:prstClr val="black"/>
                </a:solidFill>
                <a:latin typeface="Century Schoolbook"/>
              </a:rPr>
              <a:t>BİREY EKOLOJİSİ: </a:t>
            </a:r>
            <a:r>
              <a:rPr lang="tr-TR" dirty="0">
                <a:solidFill>
                  <a:prstClr val="black"/>
                </a:solidFill>
                <a:latin typeface="Century Schoolbook"/>
              </a:rPr>
              <a:t>Bir türe ait olan bireylerin ortam ile etkileşimlerini inceleyen ekoloji bölümüdür.</a:t>
            </a:r>
          </a:p>
          <a:p>
            <a:r>
              <a:rPr lang="tr-TR" b="1" dirty="0">
                <a:solidFill>
                  <a:prstClr val="black"/>
                </a:solidFill>
                <a:latin typeface="Century Schoolbook"/>
              </a:rPr>
              <a:t>AV-AVCI İLİŞKİSİ: </a:t>
            </a:r>
            <a:r>
              <a:rPr lang="tr-TR" dirty="0">
                <a:solidFill>
                  <a:prstClr val="black"/>
                </a:solidFill>
                <a:latin typeface="Century Schoolbook"/>
              </a:rPr>
              <a:t>Popülasyonlarda zaman içerisinde gerçekleşen dalgalanmanın nedenlerindendir. </a:t>
            </a:r>
            <a:r>
              <a:rPr lang="tr-TR" dirty="0" err="1">
                <a:solidFill>
                  <a:prstClr val="black"/>
                </a:solidFill>
                <a:latin typeface="Century Schoolbook"/>
              </a:rPr>
              <a:t>Predator</a:t>
            </a:r>
            <a:r>
              <a:rPr lang="tr-TR" dirty="0">
                <a:solidFill>
                  <a:prstClr val="black"/>
                </a:solidFill>
                <a:latin typeface="Century Schoolbook"/>
              </a:rPr>
              <a:t> (avcı) sayısı ile av sayısı ters orantılı değişim göstermektedir.</a:t>
            </a:r>
          </a:p>
          <a:p>
            <a:r>
              <a:rPr lang="tr-TR" b="1" dirty="0">
                <a:solidFill>
                  <a:prstClr val="black"/>
                </a:solidFill>
                <a:latin typeface="Century Schoolbook"/>
              </a:rPr>
              <a:t>Plankton</a:t>
            </a:r>
            <a:endParaRPr lang="tr-TR" dirty="0">
              <a:solidFill>
                <a:prstClr val="black"/>
              </a:solidFill>
              <a:latin typeface="Century Schoolbook"/>
            </a:endParaRPr>
          </a:p>
          <a:p>
            <a:r>
              <a:rPr lang="tr-TR" dirty="0">
                <a:solidFill>
                  <a:prstClr val="black"/>
                </a:solidFill>
                <a:latin typeface="Century Schoolbook"/>
              </a:rPr>
              <a:t>Suda bulunan, hareket yeteneği akıntıya bağımlı olan canlılara verilen genel isimdir. Genellikle mikroskobik boyuttadır ve tek hücreli oldukları varsayılsa da okyanus bilimciler denizanası ve kopmuş yosunları da plankton olarak kabul etmektedir. Bitkisel planktonlara </a:t>
            </a:r>
            <a:r>
              <a:rPr lang="tr-TR" dirty="0" err="1">
                <a:solidFill>
                  <a:prstClr val="black"/>
                </a:solidFill>
                <a:latin typeface="Century Schoolbook"/>
              </a:rPr>
              <a:t>fitoplankton</a:t>
            </a:r>
            <a:r>
              <a:rPr lang="tr-TR" dirty="0">
                <a:solidFill>
                  <a:prstClr val="black"/>
                </a:solidFill>
                <a:latin typeface="Century Schoolbook"/>
              </a:rPr>
              <a:t>, hayvansal planktonlara </a:t>
            </a:r>
            <a:r>
              <a:rPr lang="tr-TR" dirty="0" err="1">
                <a:solidFill>
                  <a:prstClr val="black"/>
                </a:solidFill>
                <a:latin typeface="Century Schoolbook"/>
              </a:rPr>
              <a:t>zooplankton</a:t>
            </a:r>
            <a:r>
              <a:rPr lang="tr-TR" dirty="0">
                <a:solidFill>
                  <a:prstClr val="black"/>
                </a:solidFill>
                <a:latin typeface="Century Schoolbook"/>
              </a:rPr>
              <a:t> adı verilir. Okyanuslardaki </a:t>
            </a:r>
            <a:r>
              <a:rPr lang="tr-TR" dirty="0" err="1">
                <a:solidFill>
                  <a:prstClr val="black"/>
                </a:solidFill>
                <a:latin typeface="Century Schoolbook"/>
              </a:rPr>
              <a:t>fitoplanktonlar</a:t>
            </a:r>
            <a:r>
              <a:rPr lang="tr-TR" dirty="0">
                <a:solidFill>
                  <a:prstClr val="black"/>
                </a:solidFill>
                <a:latin typeface="Century Schoolbook"/>
              </a:rPr>
              <a:t>, besin zincirinin ilk halkasını oluşturur. Öglena, </a:t>
            </a:r>
            <a:r>
              <a:rPr lang="tr-TR" dirty="0" err="1">
                <a:solidFill>
                  <a:prstClr val="black"/>
                </a:solidFill>
                <a:latin typeface="Century Schoolbook"/>
              </a:rPr>
              <a:t>paramesyum</a:t>
            </a:r>
            <a:r>
              <a:rPr lang="tr-TR" dirty="0">
                <a:solidFill>
                  <a:prstClr val="black"/>
                </a:solidFill>
                <a:latin typeface="Century Schoolbook"/>
              </a:rPr>
              <a:t>, amip planktonlara örnek verilebilir.</a:t>
            </a:r>
          </a:p>
          <a:p>
            <a:endParaRPr lang="tr-TR" dirty="0">
              <a:solidFill>
                <a:prstClr val="black"/>
              </a:solidFill>
              <a:latin typeface="Century Schoolbook"/>
            </a:endParaRPr>
          </a:p>
        </p:txBody>
      </p:sp>
    </p:spTree>
    <p:extLst>
      <p:ext uri="{BB962C8B-B14F-4D97-AF65-F5344CB8AC3E}">
        <p14:creationId xmlns:p14="http://schemas.microsoft.com/office/powerpoint/2010/main" val="43997959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iyolojifenokulu: 10.SINIF PROJE KONU ANLATIMI EKOLOJİK BİRİMLER">
            <a:extLst>
              <a:ext uri="{FF2B5EF4-FFF2-40B4-BE49-F238E27FC236}">
                <a16:creationId xmlns:a16="http://schemas.microsoft.com/office/drawing/2014/main" id="{B8946FC1-5514-4E4B-B894-84294E831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585" y="1340768"/>
            <a:ext cx="780086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84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82D216A-74FA-4142-B905-9DBD0E7DCE8D}"/>
              </a:ext>
            </a:extLst>
          </p:cNvPr>
          <p:cNvSpPr/>
          <p:nvPr/>
        </p:nvSpPr>
        <p:spPr>
          <a:xfrm>
            <a:off x="1703512" y="188641"/>
            <a:ext cx="8064896" cy="6186309"/>
          </a:xfrm>
          <a:prstGeom prst="rect">
            <a:avLst/>
          </a:prstGeom>
        </p:spPr>
        <p:txBody>
          <a:bodyPr wrap="square">
            <a:spAutoFit/>
          </a:bodyPr>
          <a:lstStyle/>
          <a:p>
            <a:r>
              <a:rPr lang="tr-TR" b="1" dirty="0">
                <a:solidFill>
                  <a:prstClr val="black"/>
                </a:solidFill>
                <a:latin typeface="Century Schoolbook"/>
              </a:rPr>
              <a:t>Ekolojik ilişkiler: </a:t>
            </a:r>
            <a:r>
              <a:rPr lang="tr-TR" dirty="0">
                <a:solidFill>
                  <a:prstClr val="black"/>
                </a:solidFill>
                <a:latin typeface="Century Schoolbook"/>
              </a:rPr>
              <a:t>Ekolojinin temeli, canlıların kendi aralarında ve çevresiyle olan ilişkilerine denir (Kocataş, 2012:70). Canlıların çevresiyle olun ilişkiler, Aksiyon, Reaksiyon, </a:t>
            </a:r>
            <a:r>
              <a:rPr lang="tr-TR" dirty="0" err="1">
                <a:solidFill>
                  <a:prstClr val="black"/>
                </a:solidFill>
                <a:latin typeface="Century Schoolbook"/>
              </a:rPr>
              <a:t>Koaksiyon</a:t>
            </a:r>
            <a:r>
              <a:rPr lang="tr-TR" dirty="0">
                <a:solidFill>
                  <a:prstClr val="black"/>
                </a:solidFill>
                <a:latin typeface="Century Schoolbook"/>
              </a:rPr>
              <a:t> şeklinde gelişmektedir.</a:t>
            </a:r>
          </a:p>
          <a:p>
            <a:endParaRPr lang="tr-TR" dirty="0">
              <a:solidFill>
                <a:prstClr val="black"/>
              </a:solidFill>
              <a:latin typeface="Century Schoolbook"/>
            </a:endParaRPr>
          </a:p>
          <a:p>
            <a:r>
              <a:rPr lang="tr-TR" dirty="0">
                <a:solidFill>
                  <a:prstClr val="black"/>
                </a:solidFill>
                <a:latin typeface="Century Schoolbook"/>
              </a:rPr>
              <a:t> </a:t>
            </a:r>
            <a:r>
              <a:rPr lang="tr-TR" b="1" dirty="0">
                <a:solidFill>
                  <a:prstClr val="black"/>
                </a:solidFill>
                <a:latin typeface="Century Schoolbook"/>
              </a:rPr>
              <a:t>Aksiyon: </a:t>
            </a:r>
            <a:r>
              <a:rPr lang="tr-TR" dirty="0">
                <a:solidFill>
                  <a:prstClr val="black"/>
                </a:solidFill>
                <a:latin typeface="Century Schoolbook"/>
              </a:rPr>
              <a:t>Cansız çevrenin canlılar üzerine etkisine denir. Örnek: yüksek sıcaklıktan bitkilerin kuruması, bitkilerin gelişebilmesi için gerekli olan mineral maddelerin eksikliği. Sanayileşme ile birlikte hava kirliliğinin canlıları etkilemesi. </a:t>
            </a:r>
          </a:p>
          <a:p>
            <a:endParaRPr lang="tr-TR" dirty="0">
              <a:solidFill>
                <a:prstClr val="black"/>
              </a:solidFill>
              <a:latin typeface="Century Schoolbook"/>
            </a:endParaRPr>
          </a:p>
          <a:p>
            <a:r>
              <a:rPr lang="tr-TR" b="1" dirty="0">
                <a:solidFill>
                  <a:prstClr val="black"/>
                </a:solidFill>
                <a:latin typeface="Century Schoolbook"/>
              </a:rPr>
              <a:t>Reaksiyon: </a:t>
            </a:r>
            <a:r>
              <a:rPr lang="tr-TR" dirty="0">
                <a:solidFill>
                  <a:prstClr val="black"/>
                </a:solidFill>
                <a:latin typeface="Century Schoolbook"/>
              </a:rPr>
              <a:t>Canlıların cansız çevre üzerine yaptığı etkiye denir. Canlılar çeşitli faaliyetleriyle yaşamlarını sürdürebilmek için ortamın fiziksel ve kimyasal özelliklerini değiştirebilirler. Örneğin, baklagiller familyasına ait bitkilerin yaşamlarını sürdürebilmesi için toprağın kimyasal yapısını değiştirebilir(Kocataş, 2012:71). Solucanlar toprağı yutarak sindirim sistemlerinde ayrıştırmaktadırlar. Ayrıca aktif olarak kalsiyum karbonat ilave ederler. Ayrıca topraktaki organik bileşikleri de etkileyerek toprağın hem fiziksel hem de kimyasal yapısını etkilemiş olurlar. İnsanların da doğa üzerindeki etkileri de bu ilişkiyi örnektir. </a:t>
            </a:r>
          </a:p>
          <a:p>
            <a:endParaRPr lang="tr-TR" dirty="0">
              <a:solidFill>
                <a:prstClr val="black"/>
              </a:solidFill>
              <a:latin typeface="Century Schoolbook"/>
            </a:endParaRPr>
          </a:p>
          <a:p>
            <a:r>
              <a:rPr lang="tr-TR" b="1" dirty="0" err="1">
                <a:solidFill>
                  <a:prstClr val="black"/>
                </a:solidFill>
                <a:latin typeface="Century Schoolbook"/>
              </a:rPr>
              <a:t>Koaksiyon</a:t>
            </a:r>
            <a:r>
              <a:rPr lang="tr-TR" b="1" dirty="0">
                <a:solidFill>
                  <a:prstClr val="black"/>
                </a:solidFill>
                <a:latin typeface="Century Schoolbook"/>
              </a:rPr>
              <a:t>: </a:t>
            </a:r>
            <a:r>
              <a:rPr lang="tr-TR" dirty="0">
                <a:solidFill>
                  <a:prstClr val="black"/>
                </a:solidFill>
                <a:latin typeface="Century Schoolbook"/>
              </a:rPr>
              <a:t>Bir canlının diğer canlı üzerindeki etkisine denir. Canlılar arasındaki etkileşim olarak bilinen </a:t>
            </a:r>
            <a:r>
              <a:rPr lang="tr-TR" dirty="0" err="1">
                <a:solidFill>
                  <a:prstClr val="black"/>
                </a:solidFill>
                <a:latin typeface="Century Schoolbook"/>
              </a:rPr>
              <a:t>koaksiyona</a:t>
            </a:r>
            <a:r>
              <a:rPr lang="tr-TR" dirty="0">
                <a:solidFill>
                  <a:prstClr val="black"/>
                </a:solidFill>
                <a:latin typeface="Century Schoolbook"/>
              </a:rPr>
              <a:t> örnek canlılar beslenme ve üreme yoluyla gerçekleştirdikleri ilişkilerdir. </a:t>
            </a:r>
          </a:p>
        </p:txBody>
      </p:sp>
    </p:spTree>
    <p:extLst>
      <p:ext uri="{BB962C8B-B14F-4D97-AF65-F5344CB8AC3E}">
        <p14:creationId xmlns:p14="http://schemas.microsoft.com/office/powerpoint/2010/main" val="124122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47529" y="162209"/>
            <a:ext cx="8296797" cy="5909310"/>
          </a:xfrm>
          <a:prstGeom prst="rect">
            <a:avLst/>
          </a:prstGeom>
        </p:spPr>
        <p:txBody>
          <a:bodyPr wrap="square">
            <a:spAutoFit/>
          </a:bodyPr>
          <a:lstStyle/>
          <a:p>
            <a:pPr marL="285750" indent="-285750">
              <a:lnSpc>
                <a:spcPct val="150000"/>
              </a:lnSpc>
              <a:buFont typeface="Wingdings" pitchFamily="2" charset="2"/>
              <a:buChar char="ü"/>
            </a:pPr>
            <a:r>
              <a:rPr lang="tr-TR" b="1" dirty="0">
                <a:solidFill>
                  <a:prstClr val="black"/>
                </a:solidFill>
                <a:latin typeface="Times New Roman" pitchFamily="18" charset="0"/>
                <a:cs typeface="Times New Roman" pitchFamily="18" charset="0"/>
              </a:rPr>
              <a:t>Genetik çeşitlilik</a:t>
            </a:r>
            <a:r>
              <a:rPr lang="tr-TR" dirty="0">
                <a:solidFill>
                  <a:prstClr val="black"/>
                </a:solidFill>
                <a:latin typeface="Times New Roman" pitchFamily="18" charset="0"/>
                <a:cs typeface="Times New Roman" pitchFamily="18" charset="0"/>
              </a:rPr>
              <a:t>; bir tür içindeki çeşitliliği ifade eder. Bu çeşitlilik belli bir tür, popülasyon, varyete, alt-tür ya da ırk içindeki genetik farklılıkla ölçülür Yabani canlı türleri, istenildiği zaman kendilerinden gidilip gen alınabilen yedek gen deposu gibidir. </a:t>
            </a:r>
          </a:p>
          <a:p>
            <a:pPr marL="285750" indent="-285750">
              <a:lnSpc>
                <a:spcPct val="150000"/>
              </a:lnSpc>
              <a:buFont typeface="Wingdings" pitchFamily="2" charset="2"/>
              <a:buChar char="ü"/>
            </a:pPr>
            <a:endParaRPr lang="tr-TR" dirty="0">
              <a:solidFill>
                <a:prstClr val="black"/>
              </a:solidFill>
              <a:latin typeface="Times New Roman" pitchFamily="18" charset="0"/>
              <a:cs typeface="Times New Roman" pitchFamily="18" charset="0"/>
            </a:endParaRPr>
          </a:p>
          <a:p>
            <a:pPr marL="285750" indent="-285750">
              <a:lnSpc>
                <a:spcPct val="150000"/>
              </a:lnSpc>
              <a:buFont typeface="Wingdings" pitchFamily="2" charset="2"/>
              <a:buChar char="ü"/>
            </a:pPr>
            <a:r>
              <a:rPr lang="tr-TR" b="1" dirty="0">
                <a:solidFill>
                  <a:prstClr val="black"/>
                </a:solidFill>
                <a:latin typeface="Times New Roman" pitchFamily="18" charset="0"/>
                <a:cs typeface="Times New Roman" pitchFamily="18" charset="0"/>
              </a:rPr>
              <a:t>Tür çeşitliliği: </a:t>
            </a:r>
            <a:r>
              <a:rPr lang="tr-TR" dirty="0">
                <a:solidFill>
                  <a:prstClr val="black"/>
                </a:solidFill>
                <a:latin typeface="Times New Roman" pitchFamily="18" charset="0"/>
                <a:cs typeface="Times New Roman" pitchFamily="18" charset="0"/>
              </a:rPr>
              <a:t>Bir bölgede mevcut olan canlı türlerinin sayısını ifade eder. </a:t>
            </a:r>
          </a:p>
          <a:p>
            <a:pPr marL="285750" indent="-285750">
              <a:lnSpc>
                <a:spcPct val="150000"/>
              </a:lnSpc>
              <a:buFont typeface="Wingdings" pitchFamily="2" charset="2"/>
              <a:buChar char="ü"/>
            </a:pPr>
            <a:endParaRPr lang="tr-TR" dirty="0">
              <a:solidFill>
                <a:prstClr val="black"/>
              </a:solidFill>
              <a:latin typeface="Times New Roman" pitchFamily="18" charset="0"/>
              <a:cs typeface="Times New Roman" pitchFamily="18" charset="0"/>
            </a:endParaRPr>
          </a:p>
          <a:p>
            <a:pPr marL="285750" indent="-285750">
              <a:lnSpc>
                <a:spcPct val="150000"/>
              </a:lnSpc>
              <a:buFont typeface="Wingdings" pitchFamily="2" charset="2"/>
              <a:buChar char="ü"/>
            </a:pPr>
            <a:r>
              <a:rPr lang="tr-TR" b="1" dirty="0">
                <a:solidFill>
                  <a:prstClr val="black"/>
                </a:solidFill>
                <a:latin typeface="Times New Roman" pitchFamily="18" charset="0"/>
                <a:cs typeface="Times New Roman" pitchFamily="18" charset="0"/>
              </a:rPr>
              <a:t>Ekosistem çeşitliliği: </a:t>
            </a:r>
            <a:r>
              <a:rPr lang="tr-TR" dirty="0">
                <a:solidFill>
                  <a:prstClr val="black"/>
                </a:solidFill>
                <a:latin typeface="Times New Roman" pitchFamily="18" charset="0"/>
                <a:cs typeface="Times New Roman" pitchFamily="18" charset="0"/>
              </a:rPr>
              <a:t>Dünya üzerindeki canlı topluluklarının çeşitliliği ile bunların yaşam alanlarını içermektedir İnsanların başta gıda olmak üzere temel ihtiyaçlarını karşılamasında vazgeçilmez bir yeri olan canlı kaynakların temeli biyolojik çeşitliliktir. Üretimi yapılan tüm tarım çeşitlerinin, yani kültüre alınmış bitki ve hayvan türlerinin, temeli doğada bulunan yabani akrabalarına dayanır. Günümüzde de yeni tarım çeşitleri elde etmek veya mevcut olanları insanların ihtiyaçlarına göre iyileştirmek (ıslah etmek) için yabani türlerden yararlanılmaktadır. </a:t>
            </a:r>
          </a:p>
        </p:txBody>
      </p:sp>
    </p:spTree>
    <p:extLst>
      <p:ext uri="{BB962C8B-B14F-4D97-AF65-F5344CB8AC3E}">
        <p14:creationId xmlns:p14="http://schemas.microsoft.com/office/powerpoint/2010/main" val="244979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FE5A587-F920-4A4F-9DD1-05905C10782D}"/>
              </a:ext>
            </a:extLst>
          </p:cNvPr>
          <p:cNvSpPr/>
          <p:nvPr/>
        </p:nvSpPr>
        <p:spPr>
          <a:xfrm>
            <a:off x="1811524" y="908720"/>
            <a:ext cx="8568952" cy="4801314"/>
          </a:xfrm>
          <a:prstGeom prst="rect">
            <a:avLst/>
          </a:prstGeom>
        </p:spPr>
        <p:txBody>
          <a:bodyPr wrap="square">
            <a:spAutoFit/>
          </a:bodyPr>
          <a:lstStyle/>
          <a:p>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 Kurucu Etki veya Kurucu Olay (</a:t>
            </a:r>
            <a:r>
              <a:rPr lang="tr-TR"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Founder</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Effect</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Or</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Founder</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Event</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Bazen büyük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fırtına gibi büyük bir felaket sonucunda az sayıda bireyle temsil edilebilir. Bazen de az sayıda birey, yeni bir alana yerleşerek, başlangıçta küçük olan yeni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oluşturabilir. Bu durum, </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kurucu etki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veya</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kurucu olay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founder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effect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founder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event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olarak adlandırılmaktadır. Büyük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herhangi bir nedenle küçüldüğü veya az sayıda birey tarafından yeni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kurulduğu zaman, başlangıçtaki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populasyonun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genetik çeşitliliği azalacaktır.</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Çünkü,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populasyonun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 havuzunun sadece bir kısmı yeni durumda varlığını sürdürebilecektir.</a:t>
            </a:r>
          </a:p>
          <a:p>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tr-TR" dirty="0">
                <a:solidFill>
                  <a:prstClr val="black"/>
                </a:solidFill>
                <a:latin typeface="Century Schoolbook"/>
              </a:rPr>
              <a:t>Eğer yeni bir grubun </a:t>
            </a:r>
            <a:r>
              <a:rPr lang="tr-TR" dirty="0" err="1">
                <a:solidFill>
                  <a:prstClr val="black"/>
                </a:solidFill>
                <a:latin typeface="Century Schoolbook"/>
              </a:rPr>
              <a:t>orjinal</a:t>
            </a:r>
            <a:r>
              <a:rPr lang="tr-TR" dirty="0">
                <a:solidFill>
                  <a:prstClr val="black"/>
                </a:solidFill>
                <a:latin typeface="Century Schoolbook"/>
              </a:rPr>
              <a:t> ataları nispeten nadir olan bir </a:t>
            </a:r>
            <a:r>
              <a:rPr lang="tr-TR" dirty="0" err="1">
                <a:solidFill>
                  <a:prstClr val="black"/>
                </a:solidFill>
                <a:latin typeface="Century Schoolbook"/>
              </a:rPr>
              <a:t>alleli</a:t>
            </a:r>
            <a:r>
              <a:rPr lang="tr-TR" dirty="0">
                <a:solidFill>
                  <a:prstClr val="black"/>
                </a:solidFill>
                <a:latin typeface="Century Schoolbook"/>
              </a:rPr>
              <a:t> taşıyorsa, bu </a:t>
            </a:r>
            <a:r>
              <a:rPr lang="tr-TR" dirty="0" err="1">
                <a:solidFill>
                  <a:prstClr val="black"/>
                </a:solidFill>
                <a:latin typeface="Century Schoolbook"/>
              </a:rPr>
              <a:t>allel</a:t>
            </a:r>
            <a:r>
              <a:rPr lang="tr-TR" dirty="0">
                <a:solidFill>
                  <a:prstClr val="black"/>
                </a:solidFill>
                <a:latin typeface="Century Schoolbook"/>
              </a:rPr>
              <a:t> yeni grubun köken aldığı büyük gruba göre çok yüksek frekansa sahip olacaktır.</a:t>
            </a:r>
          </a:p>
          <a:p>
            <a:r>
              <a:rPr lang="tr-TR" dirty="0">
                <a:solidFill>
                  <a:prstClr val="black"/>
                </a:solidFill>
                <a:latin typeface="Century Schoolbook"/>
              </a:rPr>
              <a:t>• Bir </a:t>
            </a:r>
            <a:r>
              <a:rPr lang="tr-TR" dirty="0" err="1">
                <a:solidFill>
                  <a:prstClr val="black"/>
                </a:solidFill>
                <a:latin typeface="Century Schoolbook"/>
              </a:rPr>
              <a:t>populasyondan</a:t>
            </a:r>
            <a:r>
              <a:rPr lang="tr-TR" dirty="0">
                <a:solidFill>
                  <a:prstClr val="black"/>
                </a:solidFill>
                <a:latin typeface="Century Schoolbook"/>
              </a:rPr>
              <a:t> bir kısım birey başka bir bölgeye gider ve orada yeni bir </a:t>
            </a:r>
            <a:r>
              <a:rPr lang="tr-TR" dirty="0" err="1">
                <a:solidFill>
                  <a:prstClr val="black"/>
                </a:solidFill>
                <a:latin typeface="Century Schoolbook"/>
              </a:rPr>
              <a:t>populasyon</a:t>
            </a:r>
            <a:r>
              <a:rPr lang="tr-TR" dirty="0">
                <a:solidFill>
                  <a:prstClr val="black"/>
                </a:solidFill>
                <a:latin typeface="Century Schoolbook"/>
              </a:rPr>
              <a:t> oluşturabilir.</a:t>
            </a:r>
          </a:p>
          <a:p>
            <a:r>
              <a:rPr lang="tr-TR" dirty="0">
                <a:solidFill>
                  <a:prstClr val="black"/>
                </a:solidFill>
                <a:latin typeface="Century Schoolbook"/>
              </a:rPr>
              <a:t>• Başlangıç küçük </a:t>
            </a:r>
            <a:r>
              <a:rPr lang="tr-TR" dirty="0" err="1">
                <a:solidFill>
                  <a:prstClr val="black"/>
                </a:solidFill>
                <a:latin typeface="Century Schoolbook"/>
              </a:rPr>
              <a:t>populasyondur</a:t>
            </a:r>
            <a:r>
              <a:rPr lang="tr-TR" dirty="0">
                <a:solidFill>
                  <a:prstClr val="black"/>
                </a:solidFill>
                <a:latin typeface="Century Schoolbook"/>
              </a:rPr>
              <a:t> ve orada ŞANS başroldedir.</a:t>
            </a:r>
          </a:p>
          <a:p>
            <a:r>
              <a:rPr lang="tr-TR" dirty="0">
                <a:solidFill>
                  <a:prstClr val="black"/>
                </a:solidFill>
                <a:latin typeface="Century Schoolbook"/>
              </a:rPr>
              <a:t>• Buna kurucu etkisi “</a:t>
            </a:r>
            <a:r>
              <a:rPr lang="tr-TR" dirty="0" err="1">
                <a:solidFill>
                  <a:prstClr val="black"/>
                </a:solidFill>
                <a:latin typeface="Century Schoolbook"/>
              </a:rPr>
              <a:t>founder</a:t>
            </a:r>
            <a:r>
              <a:rPr lang="tr-TR" dirty="0">
                <a:solidFill>
                  <a:prstClr val="black"/>
                </a:solidFill>
                <a:latin typeface="Century Schoolbook"/>
              </a:rPr>
              <a:t> </a:t>
            </a:r>
            <a:r>
              <a:rPr lang="tr-TR" dirty="0" err="1">
                <a:solidFill>
                  <a:prstClr val="black"/>
                </a:solidFill>
                <a:latin typeface="Century Schoolbook"/>
              </a:rPr>
              <a:t>effect</a:t>
            </a:r>
            <a:r>
              <a:rPr lang="tr-TR" dirty="0">
                <a:solidFill>
                  <a:prstClr val="black"/>
                </a:solidFill>
                <a:latin typeface="Century Schoolbook"/>
              </a:rPr>
              <a:t>” denir.</a:t>
            </a:r>
          </a:p>
        </p:txBody>
      </p:sp>
    </p:spTree>
    <p:extLst>
      <p:ext uri="{BB962C8B-B14F-4D97-AF65-F5344CB8AC3E}">
        <p14:creationId xmlns:p14="http://schemas.microsoft.com/office/powerpoint/2010/main" val="355952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E80FA7E6-F6F3-4BC7-AB37-4F96A274510D}"/>
              </a:ext>
            </a:extLst>
          </p:cNvPr>
          <p:cNvSpPr/>
          <p:nvPr/>
        </p:nvSpPr>
        <p:spPr>
          <a:xfrm>
            <a:off x="1775520" y="1268760"/>
            <a:ext cx="8424936" cy="3785652"/>
          </a:xfrm>
          <a:prstGeom prst="rect">
            <a:avLst/>
          </a:prstGeom>
        </p:spPr>
        <p:txBody>
          <a:bodyPr wrap="square">
            <a:spAutoFit/>
          </a:bodyPr>
          <a:lstStyle/>
          <a:p>
            <a:r>
              <a:rPr lang="tr-TR" sz="2000" dirty="0">
                <a:solidFill>
                  <a:prstClr val="black"/>
                </a:solidFill>
                <a:latin typeface="Century Schoolbook"/>
              </a:rPr>
              <a:t>Bu olay </a:t>
            </a:r>
            <a:r>
              <a:rPr lang="tr-TR" sz="2000" dirty="0" err="1">
                <a:solidFill>
                  <a:prstClr val="black"/>
                </a:solidFill>
                <a:latin typeface="Century Schoolbook"/>
              </a:rPr>
              <a:t>heterozigotluğun</a:t>
            </a:r>
            <a:r>
              <a:rPr lang="tr-TR" sz="2000" dirty="0">
                <a:solidFill>
                  <a:prstClr val="black"/>
                </a:solidFill>
                <a:latin typeface="Century Schoolbook"/>
              </a:rPr>
              <a:t> kaybolmasına ya da azalmasına neden olur.</a:t>
            </a:r>
          </a:p>
          <a:p>
            <a:r>
              <a:rPr lang="tr-TR" sz="2000" dirty="0">
                <a:solidFill>
                  <a:prstClr val="black"/>
                </a:solidFill>
                <a:latin typeface="Century Schoolbook"/>
              </a:rPr>
              <a:t>• Küçük bir grubun büyük bir popülasyondan ayrılması bu grubun daha sınırlı bir çeşitliliği taşıması anlamına gelir.</a:t>
            </a:r>
          </a:p>
          <a:p>
            <a:r>
              <a:rPr lang="tr-TR" sz="2000" dirty="0">
                <a:solidFill>
                  <a:prstClr val="black"/>
                </a:solidFill>
                <a:latin typeface="Century Schoolbook"/>
              </a:rPr>
              <a:t>Bu yeni izole </a:t>
            </a:r>
            <a:r>
              <a:rPr lang="tr-TR" sz="2000" dirty="0" err="1">
                <a:solidFill>
                  <a:prstClr val="black"/>
                </a:solidFill>
                <a:latin typeface="Century Schoolbook"/>
              </a:rPr>
              <a:t>populasyonda</a:t>
            </a:r>
            <a:r>
              <a:rPr lang="tr-TR" sz="2000" dirty="0">
                <a:solidFill>
                  <a:prstClr val="black"/>
                </a:solidFill>
                <a:latin typeface="Century Schoolbook"/>
              </a:rPr>
              <a:t> gen frekansları artık koptukları </a:t>
            </a:r>
            <a:r>
              <a:rPr lang="tr-TR" sz="2000" dirty="0" err="1">
                <a:solidFill>
                  <a:prstClr val="black"/>
                </a:solidFill>
                <a:latin typeface="Century Schoolbook"/>
              </a:rPr>
              <a:t>populasyondan</a:t>
            </a:r>
            <a:r>
              <a:rPr lang="tr-TR" sz="2000" dirty="0">
                <a:solidFill>
                  <a:prstClr val="black"/>
                </a:solidFill>
                <a:latin typeface="Century Schoolbook"/>
              </a:rPr>
              <a:t> farklılık göstermekte, onu temsil etmemektedir. Bu özellikle “türleşmede” önem taşır.</a:t>
            </a:r>
            <a:br>
              <a:rPr lang="tr-TR" sz="2000" dirty="0">
                <a:solidFill>
                  <a:prstClr val="black"/>
                </a:solidFill>
                <a:latin typeface="Century Schoolbook"/>
              </a:rPr>
            </a:br>
            <a:r>
              <a:rPr lang="tr-TR" sz="2000" dirty="0">
                <a:solidFill>
                  <a:prstClr val="black"/>
                </a:solidFill>
                <a:latin typeface="Century Schoolbook"/>
              </a:rPr>
              <a:t>• </a:t>
            </a:r>
            <a:r>
              <a:rPr lang="tr-TR" sz="2000" dirty="0" err="1">
                <a:solidFill>
                  <a:prstClr val="black"/>
                </a:solidFill>
                <a:latin typeface="Century Schoolbook"/>
              </a:rPr>
              <a:t>Founder</a:t>
            </a:r>
            <a:r>
              <a:rPr lang="tr-TR" sz="2000" dirty="0">
                <a:solidFill>
                  <a:prstClr val="black"/>
                </a:solidFill>
                <a:latin typeface="Century Schoolbook"/>
              </a:rPr>
              <a:t> etkisi iki şekilde gerçekleşebilir;</a:t>
            </a:r>
            <a:br>
              <a:rPr lang="tr-TR" sz="2000" dirty="0">
                <a:solidFill>
                  <a:prstClr val="black"/>
                </a:solidFill>
                <a:latin typeface="Century Schoolbook"/>
              </a:rPr>
            </a:br>
            <a:r>
              <a:rPr lang="tr-TR" sz="2000" dirty="0">
                <a:solidFill>
                  <a:prstClr val="black"/>
                </a:solidFill>
                <a:latin typeface="Century Schoolbook"/>
              </a:rPr>
              <a:t>• · Ya popülasyonda </a:t>
            </a:r>
            <a:r>
              <a:rPr lang="tr-TR" sz="2000" b="1" dirty="0">
                <a:solidFill>
                  <a:prstClr val="black"/>
                </a:solidFill>
                <a:latin typeface="Century Schoolbook"/>
              </a:rPr>
              <a:t>bazı bireyler rastgele olarak uzaklaşır</a:t>
            </a:r>
            <a:br>
              <a:rPr lang="tr-TR" sz="2000" b="1" dirty="0">
                <a:solidFill>
                  <a:prstClr val="black"/>
                </a:solidFill>
                <a:latin typeface="Century Schoolbook"/>
              </a:rPr>
            </a:br>
            <a:r>
              <a:rPr lang="tr-TR" sz="2000" dirty="0">
                <a:solidFill>
                  <a:prstClr val="black"/>
                </a:solidFill>
                <a:latin typeface="Century Schoolbook"/>
              </a:rPr>
              <a:t>• Ya da </a:t>
            </a:r>
            <a:r>
              <a:rPr lang="tr-TR" sz="2000" b="1" dirty="0">
                <a:solidFill>
                  <a:prstClr val="black"/>
                </a:solidFill>
                <a:latin typeface="Century Schoolbook"/>
              </a:rPr>
              <a:t>popülasyonun yok olma tehlikesi karşısında birkaç birey hayatta kalır</a:t>
            </a:r>
            <a:r>
              <a:rPr lang="tr-TR" sz="2000" dirty="0">
                <a:solidFill>
                  <a:prstClr val="black"/>
                </a:solidFill>
                <a:latin typeface="Century Schoolbook"/>
              </a:rPr>
              <a:t>.</a:t>
            </a:r>
            <a:br>
              <a:rPr lang="tr-TR" sz="2000" dirty="0">
                <a:solidFill>
                  <a:prstClr val="black"/>
                </a:solidFill>
                <a:latin typeface="Century Schoolbook"/>
              </a:rPr>
            </a:br>
            <a:r>
              <a:rPr lang="tr-TR" sz="2000" dirty="0">
                <a:solidFill>
                  <a:prstClr val="black"/>
                </a:solidFill>
                <a:latin typeface="Century Schoolbook"/>
              </a:rPr>
              <a:t>• Bu açıdan popülasyon dar boğazına benzer </a:t>
            </a:r>
            <a:br>
              <a:rPr lang="tr-TR" sz="2000" dirty="0">
                <a:solidFill>
                  <a:prstClr val="black"/>
                </a:solidFill>
                <a:latin typeface="Century Schoolbook"/>
              </a:rPr>
            </a:br>
            <a:endParaRPr lang="tr-TR" sz="2000" dirty="0">
              <a:solidFill>
                <a:prstClr val="black"/>
              </a:solidFill>
              <a:latin typeface="Century Schoolbook"/>
            </a:endParaRPr>
          </a:p>
        </p:txBody>
      </p:sp>
    </p:spTree>
    <p:extLst>
      <p:ext uri="{BB962C8B-B14F-4D97-AF65-F5344CB8AC3E}">
        <p14:creationId xmlns:p14="http://schemas.microsoft.com/office/powerpoint/2010/main" val="355517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fference Between Founder Effect and Bottleneck Effect | Compare the Difference  Between Similar Terms">
            <a:extLst>
              <a:ext uri="{FF2B5EF4-FFF2-40B4-BE49-F238E27FC236}">
                <a16:creationId xmlns:a16="http://schemas.microsoft.com/office/drawing/2014/main" id="{FF6818B8-8C70-4384-8E04-5C506A9B5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692697"/>
            <a:ext cx="6408712" cy="508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5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A6C54CF-032E-4A45-AB02-67937C1EAC15}"/>
              </a:ext>
            </a:extLst>
          </p:cNvPr>
          <p:cNvSpPr/>
          <p:nvPr/>
        </p:nvSpPr>
        <p:spPr>
          <a:xfrm>
            <a:off x="1775520" y="188640"/>
            <a:ext cx="8424936" cy="5201424"/>
          </a:xfrm>
          <a:prstGeom prst="rect">
            <a:avLst/>
          </a:prstGeom>
        </p:spPr>
        <p:txBody>
          <a:bodyPr wrap="square">
            <a:spAutoFit/>
          </a:bodyPr>
          <a:lstStyle/>
          <a:p>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 </a:t>
            </a:r>
            <a:r>
              <a:rPr lang="tr-TR" sz="2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Şişe Boynu Etkisi Veya Genetik Darboğaz  (</a:t>
            </a:r>
            <a:r>
              <a:rPr lang="tr-TR" sz="2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Bottleneck</a:t>
            </a:r>
            <a:r>
              <a:rPr lang="tr-TR" sz="2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Effect</a:t>
            </a:r>
            <a:r>
              <a:rPr lang="tr-TR" sz="2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Or</a:t>
            </a:r>
            <a:r>
              <a:rPr lang="tr-TR" sz="2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Genetik </a:t>
            </a:r>
            <a:r>
              <a:rPr lang="tr-TR" sz="2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Bottleneck</a:t>
            </a:r>
            <a:r>
              <a:rPr lang="tr-TR" sz="2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Başlangıçta bizon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populasyonunun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1000 bireyden oluştuğunu düşündüğümüzde, MDH-1 gen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lokusunda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2000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bulunur.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büyüklüğü 50 bireye düştüğünde, bu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lokusta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sadece 100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kalacaktır. Ayrıca, yeni durumda gen havuzu, başlangıçtaki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populasyonun</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 havuzunu tam olarak yansıtmayacaktır. Bu durum, </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şişe boynu etkisi</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veya </a:t>
            </a:r>
            <a:r>
              <a:rPr lang="tr-TR"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genetik darboğaz</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bottleneck</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effect</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genetik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bottleneck</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olarak adlandırılmaktadır. </a:t>
            </a:r>
          </a:p>
          <a:p>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Genetik darboğaz sonucunda, (1) belirli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alleller</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özellikle de nadir olanları, kaybolmakta ve (2) genetik olarak belirlenen özelliklerde çeşitlilik azalmaktadır. Örneğin, bireylerin koyu renklerden açık renklere doğru sürekli bir dağılım gösterdiği bir </a:t>
            </a:r>
            <a:r>
              <a:rPr lang="tr-TR"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populasyonda</a:t>
            </a:r>
            <a:r>
              <a:rPr lang="tr-TR"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darboğazdan sonra sadece ara renklerden veya sadece koyu veya sadece açık renklerden bireyler bulunabilir.</a:t>
            </a:r>
          </a:p>
          <a:p>
            <a:endParaRPr lang="tr-TR" dirty="0">
              <a:solidFill>
                <a:prstClr val="black"/>
              </a:solidFill>
              <a:latin typeface="Times New Roman" panose="02020603050405020304" pitchFamily="18" charset="0"/>
              <a:cs typeface="Times New Roman" panose="02020603050405020304" pitchFamily="18" charset="0"/>
            </a:endParaRPr>
          </a:p>
          <a:p>
            <a:r>
              <a:rPr lang="tr-TR" dirty="0" err="1">
                <a:solidFill>
                  <a:prstClr val="black"/>
                </a:solidFill>
                <a:latin typeface="Century Schoolbook"/>
              </a:rPr>
              <a:t>Populasyon</a:t>
            </a:r>
            <a:r>
              <a:rPr lang="tr-TR" dirty="0">
                <a:solidFill>
                  <a:prstClr val="black"/>
                </a:solidFill>
                <a:latin typeface="Century Schoolbook"/>
              </a:rPr>
              <a:t> boyutu herhangi bir afet sonucu azalabilir ve buda genetik çeşitliliğin azalması ile sonuçlanır . </a:t>
            </a:r>
          </a:p>
          <a:p>
            <a:endParaRPr lang="tr-TR" dirty="0">
              <a:solidFill>
                <a:prstClr val="black"/>
              </a:solidFill>
              <a:latin typeface="Century Schoolbook"/>
            </a:endParaRPr>
          </a:p>
          <a:p>
            <a:r>
              <a:rPr lang="tr-TR" dirty="0">
                <a:solidFill>
                  <a:prstClr val="black"/>
                </a:solidFill>
                <a:latin typeface="Century Schoolbook"/>
              </a:rPr>
              <a:t>• Bir çeşit yönlendirilmeli genetik sürüklenmedir.</a:t>
            </a:r>
          </a:p>
        </p:txBody>
      </p:sp>
    </p:spTree>
    <p:extLst>
      <p:ext uri="{BB962C8B-B14F-4D97-AF65-F5344CB8AC3E}">
        <p14:creationId xmlns:p14="http://schemas.microsoft.com/office/powerpoint/2010/main" val="222297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a:extLst>
              <a:ext uri="{FF2B5EF4-FFF2-40B4-BE49-F238E27FC236}">
                <a16:creationId xmlns:a16="http://schemas.microsoft.com/office/drawing/2014/main" id="{9A34A787-C47A-44CE-B28F-4424582CFE88}"/>
              </a:ext>
            </a:extLst>
          </p:cNvPr>
          <p:cNvPicPr>
            <a:picLocks noChangeAspect="1"/>
          </p:cNvPicPr>
          <p:nvPr/>
        </p:nvPicPr>
        <p:blipFill>
          <a:blip r:embed="rId2"/>
          <a:stretch>
            <a:fillRect/>
          </a:stretch>
        </p:blipFill>
        <p:spPr>
          <a:xfrm>
            <a:off x="2351584" y="821915"/>
            <a:ext cx="7344816" cy="3550119"/>
          </a:xfrm>
          <a:prstGeom prst="rect">
            <a:avLst/>
          </a:prstGeom>
        </p:spPr>
      </p:pic>
      <p:sp>
        <p:nvSpPr>
          <p:cNvPr id="3" name="Dikdörtgen 2">
            <a:extLst>
              <a:ext uri="{FF2B5EF4-FFF2-40B4-BE49-F238E27FC236}">
                <a16:creationId xmlns:a16="http://schemas.microsoft.com/office/drawing/2014/main" id="{0F3A050E-3225-4651-8EBA-E5BBE971DB93}"/>
              </a:ext>
            </a:extLst>
          </p:cNvPr>
          <p:cNvSpPr/>
          <p:nvPr/>
        </p:nvSpPr>
        <p:spPr>
          <a:xfrm>
            <a:off x="1775520" y="4869161"/>
            <a:ext cx="8352928" cy="1200329"/>
          </a:xfrm>
          <a:prstGeom prst="rect">
            <a:avLst/>
          </a:prstGeom>
        </p:spPr>
        <p:txBody>
          <a:bodyPr wrap="square">
            <a:spAutoFit/>
          </a:bodyPr>
          <a:lstStyle/>
          <a:p>
            <a:r>
              <a:rPr lang="tr-TR" dirty="0">
                <a:solidFill>
                  <a:prstClr val="black"/>
                </a:solidFill>
                <a:latin typeface="Century Schoolbook"/>
              </a:rPr>
              <a:t>bir torbadan rasgele seçilen bilyelerle bu durum canlandırılmıştır. Birinci ve üçüncü nesillerin sonunda onar bilye seçilirken, ikinci neslin sonunda yalnız üç bilye seçilmesiyle bir darboğaz ortaya çıkıyor ve bu aşamada sarı bilye türü şans eseri kayboluyor.</a:t>
            </a:r>
          </a:p>
        </p:txBody>
      </p:sp>
    </p:spTree>
    <p:extLst>
      <p:ext uri="{BB962C8B-B14F-4D97-AF65-F5344CB8AC3E}">
        <p14:creationId xmlns:p14="http://schemas.microsoft.com/office/powerpoint/2010/main" val="296893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üyük hali için görsele tıklayın.">
            <a:extLst>
              <a:ext uri="{FF2B5EF4-FFF2-40B4-BE49-F238E27FC236}">
                <a16:creationId xmlns:a16="http://schemas.microsoft.com/office/drawing/2014/main" id="{D6A3B2CC-8718-4786-A647-7029A7E3F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647691"/>
            <a:ext cx="7416824" cy="556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7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B3C72D3-806F-4E17-A0EB-9B72BC8A40AC}"/>
              </a:ext>
            </a:extLst>
          </p:cNvPr>
          <p:cNvSpPr/>
          <p:nvPr/>
        </p:nvSpPr>
        <p:spPr>
          <a:xfrm>
            <a:off x="2063552" y="1124745"/>
            <a:ext cx="8064896" cy="4247317"/>
          </a:xfrm>
          <a:prstGeom prst="rect">
            <a:avLst/>
          </a:prstGeom>
        </p:spPr>
        <p:txBody>
          <a:bodyPr wrap="square">
            <a:spAutoFit/>
          </a:bodyPr>
          <a:lstStyle/>
          <a:p>
            <a:r>
              <a:rPr lang="tr-TR" dirty="0">
                <a:solidFill>
                  <a:prstClr val="black"/>
                </a:solidFill>
                <a:latin typeface="Century Schoolbook"/>
              </a:rPr>
              <a:t>Örneğin, HW kuralına uyan bir böcek popülasyonunda bir kuş türünün bu popülasyondaki </a:t>
            </a:r>
            <a:r>
              <a:rPr lang="tr-TR" dirty="0" err="1">
                <a:solidFill>
                  <a:prstClr val="black"/>
                </a:solidFill>
                <a:latin typeface="Century Schoolbook"/>
              </a:rPr>
              <a:t>sedece</a:t>
            </a:r>
            <a:r>
              <a:rPr lang="tr-TR" dirty="0">
                <a:solidFill>
                  <a:prstClr val="black"/>
                </a:solidFill>
                <a:latin typeface="Century Schoolbook"/>
              </a:rPr>
              <a:t> siyah böcekleri yemesi, bir sonraki dölde beyaz olanların artmasına sebep olacaktır.</a:t>
            </a:r>
          </a:p>
          <a:p>
            <a:r>
              <a:rPr lang="tr-TR" dirty="0">
                <a:solidFill>
                  <a:prstClr val="black"/>
                </a:solidFill>
                <a:latin typeface="Century Schoolbook"/>
              </a:rPr>
              <a:t>Sürekli siyahların yenmesi sonucunda artık siyahlar yok olacak ve bir tek beyazlar kalacaktır.</a:t>
            </a:r>
          </a:p>
          <a:p>
            <a:r>
              <a:rPr lang="tr-TR" dirty="0">
                <a:solidFill>
                  <a:prstClr val="black"/>
                </a:solidFill>
                <a:latin typeface="Century Schoolbook"/>
              </a:rPr>
              <a:t>• </a:t>
            </a:r>
            <a:r>
              <a:rPr lang="tr-TR" dirty="0" err="1">
                <a:solidFill>
                  <a:prstClr val="black"/>
                </a:solidFill>
                <a:latin typeface="Century Schoolbook"/>
              </a:rPr>
              <a:t>Populasyon</a:t>
            </a:r>
            <a:r>
              <a:rPr lang="tr-TR" dirty="0">
                <a:solidFill>
                  <a:prstClr val="black"/>
                </a:solidFill>
                <a:latin typeface="Century Schoolbook"/>
              </a:rPr>
              <a:t> darboğazı </a:t>
            </a:r>
            <a:r>
              <a:rPr lang="tr-TR" dirty="0" err="1">
                <a:solidFill>
                  <a:prstClr val="black"/>
                </a:solidFill>
                <a:latin typeface="Century Schoolbook"/>
              </a:rPr>
              <a:t>allel</a:t>
            </a:r>
            <a:r>
              <a:rPr lang="tr-TR" dirty="0">
                <a:solidFill>
                  <a:prstClr val="black"/>
                </a:solidFill>
                <a:latin typeface="Century Schoolbook"/>
              </a:rPr>
              <a:t> frekanslarında değişime yol açar</a:t>
            </a:r>
          </a:p>
          <a:p>
            <a:endParaRPr lang="tr-TR" dirty="0">
              <a:solidFill>
                <a:prstClr val="black"/>
              </a:solidFill>
              <a:latin typeface="Century Schoolbook"/>
            </a:endParaRPr>
          </a:p>
          <a:p>
            <a:r>
              <a:rPr lang="tr-TR" dirty="0">
                <a:solidFill>
                  <a:prstClr val="black"/>
                </a:solidFill>
                <a:latin typeface="Century Schoolbook"/>
              </a:rPr>
              <a:t>Güney Afrika’daki Hollanda kökenli </a:t>
            </a:r>
            <a:r>
              <a:rPr lang="tr-TR" dirty="0" err="1">
                <a:solidFill>
                  <a:prstClr val="black"/>
                </a:solidFill>
                <a:latin typeface="Century Schoolbook"/>
              </a:rPr>
              <a:t>Afrikaner</a:t>
            </a:r>
            <a:r>
              <a:rPr lang="tr-TR" dirty="0">
                <a:solidFill>
                  <a:prstClr val="black"/>
                </a:solidFill>
                <a:latin typeface="Century Schoolbook"/>
              </a:rPr>
              <a:t> topluluğunu az sayıda sömürgeci yerleşimci 17. yüzyılda başlatmıştır. Bugün </a:t>
            </a:r>
            <a:r>
              <a:rPr lang="tr-TR" dirty="0" err="1">
                <a:solidFill>
                  <a:prstClr val="black"/>
                </a:solidFill>
                <a:latin typeface="Century Schoolbook"/>
              </a:rPr>
              <a:t>Afrikanerler</a:t>
            </a:r>
            <a:r>
              <a:rPr lang="tr-TR" dirty="0">
                <a:solidFill>
                  <a:prstClr val="black"/>
                </a:solidFill>
                <a:latin typeface="Century Schoolbook"/>
              </a:rPr>
              <a:t> arasında </a:t>
            </a:r>
            <a:r>
              <a:rPr lang="tr-TR" dirty="0" err="1">
                <a:solidFill>
                  <a:prstClr val="black"/>
                </a:solidFill>
                <a:latin typeface="Century Schoolbook"/>
              </a:rPr>
              <a:t>Huntington</a:t>
            </a:r>
            <a:r>
              <a:rPr lang="tr-TR" dirty="0">
                <a:solidFill>
                  <a:prstClr val="black"/>
                </a:solidFill>
                <a:latin typeface="Century Schoolbook"/>
              </a:rPr>
              <a:t> hastalığına yol açan genetik özellik çok yaygındır. Bunun sebebi de ilk yerleşimciler arasında bu özelliğin şans eseri yüksek sıklıkta olmasıdır.</a:t>
            </a:r>
          </a:p>
          <a:p>
            <a:r>
              <a:rPr lang="tr-TR" dirty="0">
                <a:solidFill>
                  <a:prstClr val="black"/>
                </a:solidFill>
                <a:latin typeface="Century Schoolbook"/>
              </a:rPr>
              <a:t>Kurucu etkisini bu gibi hastalığa yol açan genlerde fark etmek daha kolay olsa da, her türlü genin sıklığı, kurucu olaylardan etkilenmektedir.</a:t>
            </a:r>
          </a:p>
          <a:p>
            <a:endParaRPr lang="tr-TR" dirty="0">
              <a:solidFill>
                <a:prstClr val="black"/>
              </a:solidFill>
              <a:latin typeface="Century Schoolbook"/>
            </a:endParaRPr>
          </a:p>
        </p:txBody>
      </p:sp>
    </p:spTree>
    <p:extLst>
      <p:ext uri="{BB962C8B-B14F-4D97-AF65-F5344CB8AC3E}">
        <p14:creationId xmlns:p14="http://schemas.microsoft.com/office/powerpoint/2010/main" val="393677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189</TotalTime>
  <Words>2762</Words>
  <Application>Microsoft Office PowerPoint</Application>
  <PresentationFormat>Geniş ekran</PresentationFormat>
  <Paragraphs>103</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Century Schoolbook</vt:lpstr>
      <vt:lpstr>Courier New</vt:lpstr>
      <vt:lpstr>Times New Roman</vt:lpstr>
      <vt:lpstr>Wingdings</vt:lpstr>
      <vt:lpstr>Wingdings 2</vt: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3</cp:revision>
  <dcterms:created xsi:type="dcterms:W3CDTF">2023-03-13T09:46:05Z</dcterms:created>
  <dcterms:modified xsi:type="dcterms:W3CDTF">2023-03-20T13:13:13Z</dcterms:modified>
</cp:coreProperties>
</file>