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305" r:id="rId5"/>
    <p:sldId id="259" r:id="rId6"/>
    <p:sldId id="260" r:id="rId7"/>
    <p:sldId id="306" r:id="rId8"/>
    <p:sldId id="261" r:id="rId9"/>
    <p:sldId id="262" r:id="rId10"/>
    <p:sldId id="310" r:id="rId11"/>
    <p:sldId id="263" r:id="rId12"/>
    <p:sldId id="264" r:id="rId13"/>
    <p:sldId id="309"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318" r:id="rId28"/>
    <p:sldId id="278" r:id="rId29"/>
    <p:sldId id="279" r:id="rId30"/>
    <p:sldId id="280" r:id="rId31"/>
    <p:sldId id="308" r:id="rId32"/>
    <p:sldId id="281" r:id="rId33"/>
    <p:sldId id="282" r:id="rId34"/>
    <p:sldId id="283" r:id="rId35"/>
    <p:sldId id="284" r:id="rId36"/>
    <p:sldId id="285" r:id="rId37"/>
    <p:sldId id="286" r:id="rId38"/>
    <p:sldId id="316" r:id="rId39"/>
    <p:sldId id="287" r:id="rId40"/>
    <p:sldId id="288" r:id="rId41"/>
    <p:sldId id="289" r:id="rId42"/>
    <p:sldId id="315" r:id="rId43"/>
    <p:sldId id="290" r:id="rId44"/>
    <p:sldId id="317" r:id="rId45"/>
    <p:sldId id="291" r:id="rId46"/>
    <p:sldId id="292" r:id="rId47"/>
    <p:sldId id="311" r:id="rId48"/>
    <p:sldId id="293" r:id="rId49"/>
    <p:sldId id="294" r:id="rId50"/>
    <p:sldId id="312" r:id="rId51"/>
    <p:sldId id="295" r:id="rId52"/>
    <p:sldId id="313" r:id="rId53"/>
    <p:sldId id="296" r:id="rId54"/>
    <p:sldId id="297" r:id="rId55"/>
    <p:sldId id="298" r:id="rId56"/>
    <p:sldId id="299" r:id="rId57"/>
    <p:sldId id="300" r:id="rId58"/>
    <p:sldId id="307" r:id="rId59"/>
    <p:sldId id="301" r:id="rId60"/>
    <p:sldId id="302" r:id="rId61"/>
    <p:sldId id="303" r:id="rId62"/>
    <p:sldId id="314" r:id="rId63"/>
    <p:sldId id="304" r:id="rId64"/>
    <p:sldId id="331" r:id="rId65"/>
    <p:sldId id="332" r:id="rId66"/>
    <p:sldId id="319" r:id="rId67"/>
    <p:sldId id="328" r:id="rId68"/>
    <p:sldId id="320" r:id="rId69"/>
    <p:sldId id="333" r:id="rId70"/>
    <p:sldId id="321" r:id="rId71"/>
    <p:sldId id="322" r:id="rId72"/>
    <p:sldId id="329" r:id="rId73"/>
    <p:sldId id="330" r:id="rId74"/>
    <p:sldId id="323" r:id="rId75"/>
    <p:sldId id="324" r:id="rId76"/>
    <p:sldId id="325" r:id="rId77"/>
    <p:sldId id="334" r:id="rId78"/>
    <p:sldId id="326" r:id="rId79"/>
    <p:sldId id="335" r:id="rId80"/>
    <p:sldId id="327" r:id="rId81"/>
    <p:sldId id="336" r:id="rId82"/>
    <p:sldId id="337" r:id="rId8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70" autoAdjust="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9 Dik Üçgen"/>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Başlık"/>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grpSp>
        <p:nvGrpSpPr>
          <p:cNvPr id="2" name="1 Grup"/>
          <p:cNvGrpSpPr/>
          <p:nvPr/>
        </p:nvGrpSpPr>
        <p:grpSpPr>
          <a:xfrm>
            <a:off x="-3765" y="4953000"/>
            <a:ext cx="9147765" cy="1912088"/>
            <a:chOff x="-3765" y="4832896"/>
            <a:chExt cx="9147765" cy="2032192"/>
          </a:xfrm>
        </p:grpSpPr>
        <p:sp>
          <p:nvSpPr>
            <p:cNvPr id="7" name="6 Serbest Form"/>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Serbest Form"/>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Serbest Form"/>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11 Düz Bağlayıcı"/>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Veri Yer Tutucusu"/>
          <p:cNvSpPr>
            <a:spLocks noGrp="1"/>
          </p:cNvSpPr>
          <p:nvPr>
            <p:ph type="dt" sz="half" idx="10"/>
          </p:nvPr>
        </p:nvSpPr>
        <p:spPr/>
        <p:txBody>
          <a:bodyPr/>
          <a:lstStyle>
            <a:lvl1pPr>
              <a:defRPr>
                <a:solidFill>
                  <a:srgbClr val="FFFFFF"/>
                </a:solidFill>
              </a:defRPr>
            </a:lvl1pPr>
            <a:extLst/>
          </a:lstStyle>
          <a:p>
            <a:fld id="{D9F75050-0E15-4C5B-92B0-66D068882F1F}" type="datetimeFigureOut">
              <a:rPr lang="tr-TR" smtClean="0"/>
              <a:pPr/>
              <a:t>8.10.2020</a:t>
            </a:fld>
            <a:endParaRPr lang="tr-TR"/>
          </a:p>
        </p:txBody>
      </p:sp>
      <p:sp>
        <p:nvSpPr>
          <p:cNvPr id="19" name="18 Altbilgi Yer Tutucusu"/>
          <p:cNvSpPr>
            <a:spLocks noGrp="1"/>
          </p:cNvSpPr>
          <p:nvPr>
            <p:ph type="ftr" sz="quarter" idx="11"/>
          </p:nvPr>
        </p:nvSpPr>
        <p:spPr/>
        <p:txBody>
          <a:bodyPr/>
          <a:lstStyle>
            <a:lvl1pPr>
              <a:defRPr>
                <a:solidFill>
                  <a:schemeClr val="accent1">
                    <a:tint val="20000"/>
                  </a:schemeClr>
                </a:solidFill>
              </a:defRPr>
            </a:lvl1pPr>
            <a:extLst/>
          </a:lstStyle>
          <a:p>
            <a:endParaRPr lang="tr-TR"/>
          </a:p>
        </p:txBody>
      </p:sp>
      <p:sp>
        <p:nvSpPr>
          <p:cNvPr id="27" name="26 Slayt Numarası Yer Tutucusu"/>
          <p:cNvSpPr>
            <a:spLocks noGrp="1"/>
          </p:cNvSpPr>
          <p:nvPr>
            <p:ph type="sldNum" sz="quarter" idx="12"/>
          </p:nvPr>
        </p:nvSpPr>
        <p:spPr/>
        <p:txBody>
          <a:bodyPr/>
          <a:lstStyle>
            <a:lvl1pPr>
              <a:defRPr>
                <a:solidFill>
                  <a:srgbClr val="FFFFFF"/>
                </a:solidFill>
              </a:defRPr>
            </a:lvl1pPr>
            <a:extLst/>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1481329"/>
            <a:ext cx="8229600" cy="4386071"/>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8.10.2020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44013" y="274640"/>
            <a:ext cx="1777470" cy="5592761"/>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41"/>
            <a:ext cx="6324600" cy="559276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8.10.2020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8.10.2020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7" name="6 Başlık"/>
          <p:cNvSpPr>
            <a:spLocks noGrp="1"/>
          </p:cNvSpPr>
          <p:nvPr>
            <p:ph type="title"/>
          </p:nvPr>
        </p:nvSpPr>
        <p:spPr/>
        <p:txBody>
          <a:bodyPr rtlCol="0"/>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8.10.2020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7" name="6 Köşeli Çift Ayraç"/>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7 Köşeli Çift Ayraç"/>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2">
        <a:schemeClr val="bg1"/>
      </p:bgRef>
    </p:bg>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8.10.2020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Başlık"/>
          <p:cNvSpPr>
            <a:spLocks noGrp="1"/>
          </p:cNvSpPr>
          <p:nvPr>
            <p:ph type="title"/>
          </p:nvPr>
        </p:nvSpPr>
        <p:spPr/>
        <p:txBody>
          <a:bodyPr rtlCol="0"/>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nchor="ctr"/>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8.10.2020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Ref idx="1002">
        <a:schemeClr val="bg1"/>
      </p:bgRef>
    </p:bg>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D9F75050-0E15-4C5B-92B0-66D068882F1F}" type="datetimeFigureOut">
              <a:rPr lang="tr-TR" smtClean="0"/>
              <a:pPr/>
              <a:t>8.10.2020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6" name="5 Başlık"/>
          <p:cNvSpPr>
            <a:spLocks noGrp="1"/>
          </p:cNvSpPr>
          <p:nvPr>
            <p:ph type="title"/>
          </p:nvPr>
        </p:nvSpPr>
        <p:spPr/>
        <p:txBody>
          <a:bodyPr rtlCol="0"/>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8.10.2020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6727032" y="6407944"/>
            <a:ext cx="1920240" cy="365760"/>
          </a:xfrm>
        </p:spPr>
        <p:txBody>
          <a:bodyPr/>
          <a:lstStyle/>
          <a:p>
            <a:fld id="{D9F75050-0E15-4C5B-92B0-66D068882F1F}" type="datetimeFigureOut">
              <a:rPr lang="tr-TR" smtClean="0"/>
              <a:pPr/>
              <a:t>8.10.2020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3" name="2 Resim Yer Tutucusu"/>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smtClean="0"/>
              <a:t>Resim eklemek için simgeyi tıklatın</a:t>
            </a:r>
            <a:endParaRPr kumimoji="0" lang="en-US" dirty="0"/>
          </a:p>
        </p:txBody>
      </p:sp>
      <p:sp>
        <p:nvSpPr>
          <p:cNvPr id="5" name="4 Veri Yer Tutucusu"/>
          <p:cNvSpPr>
            <a:spLocks noGrp="1"/>
          </p:cNvSpPr>
          <p:nvPr>
            <p:ph type="dt" sz="half" idx="10"/>
          </p:nvPr>
        </p:nvSpPr>
        <p:spPr/>
        <p:txBody>
          <a:bodyPr/>
          <a:lstStyle>
            <a:lvl1pPr>
              <a:defRPr>
                <a:solidFill>
                  <a:schemeClr val="tx1"/>
                </a:solidFill>
              </a:defRPr>
            </a:lvl1pPr>
            <a:extLst/>
          </a:lstStyle>
          <a:p>
            <a:fld id="{D9F75050-0E15-4C5B-92B0-66D068882F1F}" type="datetimeFigureOut">
              <a:rPr lang="tr-TR" smtClean="0"/>
              <a:pPr/>
              <a:t>8.10.2020</a:t>
            </a:fld>
            <a:endParaRPr lang="tr-TR"/>
          </a:p>
        </p:txBody>
      </p:sp>
      <p:sp>
        <p:nvSpPr>
          <p:cNvPr id="6" name="5 Altbilgi Yer Tutucusu"/>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tr-TR"/>
          </a:p>
        </p:txBody>
      </p:sp>
      <p:sp>
        <p:nvSpPr>
          <p:cNvPr id="7" name="6 Slayt Numarası Yer Tutucusu"/>
          <p:cNvSpPr>
            <a:spLocks noGrp="1"/>
          </p:cNvSpPr>
          <p:nvPr>
            <p:ph type="sldNum" sz="quarter" idx="12"/>
          </p:nvPr>
        </p:nvSpPr>
        <p:spPr/>
        <p:txBody>
          <a:bodyPr/>
          <a:lstStyle>
            <a:lvl1pPr>
              <a:defRPr>
                <a:solidFill>
                  <a:schemeClr val="tx1"/>
                </a:solidFill>
              </a:defRPr>
            </a:lvl1pPr>
            <a:extLst/>
          </a:lstStyle>
          <a:p>
            <a:fld id="{B1DEFA8C-F947-479F-BE07-76B6B3F80BF1}" type="slidenum">
              <a:rPr lang="tr-TR" smtClean="0"/>
              <a:pPr/>
              <a:t>‹#›</a:t>
            </a:fld>
            <a:endParaRPr lang="tr-TR"/>
          </a:p>
        </p:txBody>
      </p:sp>
      <p:sp>
        <p:nvSpPr>
          <p:cNvPr id="2" name="1 Başlık"/>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smtClean="0"/>
              <a:t>Asıl başlık stili için tıklatın</a:t>
            </a:r>
            <a:endParaRPr kumimoji="0" lang="en-US"/>
          </a:p>
        </p:txBody>
      </p:sp>
      <p:sp>
        <p:nvSpPr>
          <p:cNvPr id="8" name="7 Serbest Form"/>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Serbest Form"/>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 Üçgen"/>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10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Köşeli Çift Ayraç"/>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12 Köşeli Çift Ayraç"/>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Serbest Form"/>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Serbest Form"/>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ik Üçgen"/>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14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Başlık Yer Tutucusu"/>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9F75050-0E15-4C5B-92B0-66D068882F1F}" type="datetimeFigureOut">
              <a:rPr lang="tr-TR" smtClean="0"/>
              <a:pPr/>
              <a:t>8.10.2020</a:t>
            </a:fld>
            <a:endParaRPr lang="tr-TR"/>
          </a:p>
        </p:txBody>
      </p:sp>
      <p:sp>
        <p:nvSpPr>
          <p:cNvPr id="22" name="21 Altbilgi Yer Tutucusu"/>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tr-TR"/>
          </a:p>
        </p:txBody>
      </p:sp>
      <p:sp>
        <p:nvSpPr>
          <p:cNvPr id="18" name="17 Slayt Numarası Yer Tutucusu"/>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827584" y="5387975"/>
            <a:ext cx="7772400" cy="1470025"/>
          </a:xfrm>
        </p:spPr>
        <p:txBody>
          <a:bodyPr/>
          <a:lstStyle/>
          <a:p>
            <a:r>
              <a:rPr lang="tr-TR" b="1" dirty="0" smtClean="0">
                <a:solidFill>
                  <a:schemeClr val="tx1"/>
                </a:solidFill>
              </a:rPr>
              <a:t>TAKSONOMİ</a:t>
            </a:r>
            <a:endParaRPr lang="tr-TR" b="1" dirty="0">
              <a:solidFill>
                <a:schemeClr val="tx1"/>
              </a:solidFill>
            </a:endParaRPr>
          </a:p>
        </p:txBody>
      </p:sp>
      <p:sp>
        <p:nvSpPr>
          <p:cNvPr id="3" name="2 Alt Başlık"/>
          <p:cNvSpPr>
            <a:spLocks noGrp="1"/>
          </p:cNvSpPr>
          <p:nvPr>
            <p:ph type="subTitle" idx="1"/>
          </p:nvPr>
        </p:nvSpPr>
        <p:spPr/>
        <p:txBody>
          <a:bodyPr/>
          <a:lstStyle/>
          <a:p>
            <a:endParaRPr lang="tr-TR" dirty="0"/>
          </a:p>
        </p:txBody>
      </p:sp>
      <p:pic>
        <p:nvPicPr>
          <p:cNvPr id="5" name="4 Resim" descr="images.png"/>
          <p:cNvPicPr>
            <a:picLocks noChangeAspect="1"/>
          </p:cNvPicPr>
          <p:nvPr/>
        </p:nvPicPr>
        <p:blipFill>
          <a:blip r:embed="rId2" cstate="print"/>
          <a:stretch>
            <a:fillRect/>
          </a:stretch>
        </p:blipFill>
        <p:spPr>
          <a:xfrm>
            <a:off x="323528" y="188640"/>
            <a:ext cx="4998094" cy="463342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Aristo.jpg"/>
          <p:cNvPicPr>
            <a:picLocks noGrp="1" noChangeAspect="1"/>
          </p:cNvPicPr>
          <p:nvPr>
            <p:ph idx="1"/>
          </p:nvPr>
        </p:nvPicPr>
        <p:blipFill>
          <a:blip r:embed="rId2" cstate="print"/>
          <a:stretch>
            <a:fillRect/>
          </a:stretch>
        </p:blipFill>
        <p:spPr>
          <a:xfrm>
            <a:off x="251520" y="188640"/>
            <a:ext cx="4320479" cy="4320479"/>
          </a:xfrm>
        </p:spPr>
      </p:pic>
      <p:sp>
        <p:nvSpPr>
          <p:cNvPr id="2" name="1 Başlık"/>
          <p:cNvSpPr>
            <a:spLocks noGrp="1"/>
          </p:cNvSpPr>
          <p:nvPr>
            <p:ph type="title"/>
          </p:nvPr>
        </p:nvSpPr>
        <p:spPr/>
        <p:txBody>
          <a:bodyPr/>
          <a:lstStyle/>
          <a:p>
            <a:endParaRPr lang="tr-TR"/>
          </a:p>
        </p:txBody>
      </p:sp>
      <p:pic>
        <p:nvPicPr>
          <p:cNvPr id="5" name="4 Resim" descr="jhon ray.jpg"/>
          <p:cNvPicPr>
            <a:picLocks noChangeAspect="1"/>
          </p:cNvPicPr>
          <p:nvPr/>
        </p:nvPicPr>
        <p:blipFill>
          <a:blip r:embed="rId3" cstate="print"/>
          <a:stretch>
            <a:fillRect/>
          </a:stretch>
        </p:blipFill>
        <p:spPr>
          <a:xfrm>
            <a:off x="5076056" y="2060848"/>
            <a:ext cx="3784624" cy="454154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92500" lnSpcReduction="10000"/>
          </a:bodyPr>
          <a:lstStyle/>
          <a:p>
            <a:pPr fontAlgn="base"/>
            <a:r>
              <a:rPr lang="tr-TR" dirty="0" smtClean="0"/>
              <a:t>Aristo’nun bu sınıflandırma sistemi </a:t>
            </a:r>
            <a:r>
              <a:rPr lang="tr-TR" dirty="0" err="1" smtClean="0"/>
              <a:t>rönesansa</a:t>
            </a:r>
            <a:r>
              <a:rPr lang="tr-TR" dirty="0" smtClean="0"/>
              <a:t> kadar devam ettirilmiştir.</a:t>
            </a:r>
          </a:p>
          <a:p>
            <a:pPr fontAlgn="base"/>
            <a:endParaRPr lang="tr-TR" dirty="0" smtClean="0"/>
          </a:p>
          <a:p>
            <a:pPr fontAlgn="base"/>
            <a:r>
              <a:rPr lang="tr-TR" dirty="0" smtClean="0"/>
              <a:t>Hayvanların sınıflandırılmasında ilk kez cins kavramını kullanan ve sınıflandırmada anatomik </a:t>
            </a:r>
            <a:r>
              <a:rPr lang="tr-TR" dirty="0" err="1" smtClean="0"/>
              <a:t>karekterleri</a:t>
            </a:r>
            <a:r>
              <a:rPr lang="tr-TR" dirty="0" smtClean="0"/>
              <a:t> esas alan JOHN RAY (XVII. yy.)’</a:t>
            </a:r>
            <a:r>
              <a:rPr lang="tr-TR" dirty="0" err="1" smtClean="0"/>
              <a:t>dir</a:t>
            </a:r>
            <a:r>
              <a:rPr lang="tr-TR" dirty="0" smtClean="0"/>
              <a:t>.</a:t>
            </a:r>
            <a:br>
              <a:rPr lang="tr-TR" dirty="0" smtClean="0"/>
            </a:br>
            <a:endParaRPr lang="tr-TR" dirty="0" smtClean="0"/>
          </a:p>
          <a:p>
            <a:pPr fontAlgn="base"/>
            <a:r>
              <a:rPr lang="tr-TR" dirty="0" smtClean="0"/>
              <a:t>Türlerin binominal olarak isimlendirilmesi ilk kez İsviçreli doğa bilgini GASPARD BAUHİN (1560-1624) tarafından </a:t>
            </a:r>
            <a:r>
              <a:rPr lang="tr-TR" dirty="0" err="1" smtClean="0"/>
              <a:t>Pinax</a:t>
            </a:r>
            <a:r>
              <a:rPr lang="tr-TR" dirty="0" smtClean="0"/>
              <a:t> (1623) adlı eserinde bitkiler için önerilmiştir.</a:t>
            </a:r>
            <a:br>
              <a:rPr lang="tr-TR" dirty="0" smtClean="0"/>
            </a:br>
            <a:r>
              <a:rPr lang="tr-TR" dirty="0" smtClean="0"/>
              <a:t>.</a:t>
            </a:r>
          </a:p>
          <a:p>
            <a:endParaRPr lang="tr-TR" dirty="0" smtClean="0"/>
          </a:p>
          <a:p>
            <a:endParaRPr lang="tr-TR" dirty="0"/>
          </a:p>
        </p:txBody>
      </p:sp>
      <p:sp>
        <p:nvSpPr>
          <p:cNvPr id="2" name="1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92500" lnSpcReduction="10000"/>
          </a:bodyPr>
          <a:lstStyle/>
          <a:p>
            <a:pPr fontAlgn="base"/>
            <a:r>
              <a:rPr lang="tr-TR" dirty="0" smtClean="0"/>
              <a:t>Fakat bu fikir İsveçli doğa bilimcisi CARL VON LİNNEAUS(LİNNE) (1707-1778) ‘</a:t>
            </a:r>
            <a:r>
              <a:rPr lang="tr-TR" dirty="0" err="1" smtClean="0"/>
              <a:t>nin</a:t>
            </a:r>
            <a:r>
              <a:rPr lang="tr-TR" dirty="0" smtClean="0"/>
              <a:t> bitkiler için “</a:t>
            </a:r>
            <a:r>
              <a:rPr lang="tr-TR" dirty="0" err="1" smtClean="0"/>
              <a:t>Species</a:t>
            </a:r>
            <a:r>
              <a:rPr lang="tr-TR" dirty="0" smtClean="0"/>
              <a:t> </a:t>
            </a:r>
            <a:r>
              <a:rPr lang="tr-TR" dirty="0" err="1" smtClean="0"/>
              <a:t>Plantarum</a:t>
            </a:r>
            <a:r>
              <a:rPr lang="tr-TR" dirty="0" smtClean="0"/>
              <a:t>” (1753) hayvanlar için ise “</a:t>
            </a:r>
            <a:r>
              <a:rPr lang="tr-TR" dirty="0" err="1" smtClean="0"/>
              <a:t>Systema</a:t>
            </a:r>
            <a:r>
              <a:rPr lang="tr-TR" dirty="0" smtClean="0"/>
              <a:t> </a:t>
            </a:r>
            <a:r>
              <a:rPr lang="tr-TR" dirty="0" err="1" smtClean="0"/>
              <a:t>Naturea</a:t>
            </a:r>
            <a:r>
              <a:rPr lang="tr-TR" dirty="0" smtClean="0"/>
              <a:t>” adlı eserinin 10. baskısında (1758) düzenli bir şekilde kullanılarak bilim dünyasına kabul ettirilmiştir.</a:t>
            </a:r>
          </a:p>
          <a:p>
            <a:pPr fontAlgn="base"/>
            <a:r>
              <a:rPr lang="tr-TR" dirty="0" err="1" smtClean="0"/>
              <a:t>Linne</a:t>
            </a:r>
            <a:r>
              <a:rPr lang="tr-TR" dirty="0" smtClean="0"/>
              <a:t> bu çalışmasıyla sistematik zoolojinin temelini kurmuştur. Hayvanlar alemini </a:t>
            </a:r>
            <a:r>
              <a:rPr lang="tr-TR" dirty="0" err="1" smtClean="0"/>
              <a:t>klasislere</a:t>
            </a:r>
            <a:r>
              <a:rPr lang="tr-TR" dirty="0" smtClean="0"/>
              <a:t>, </a:t>
            </a:r>
            <a:r>
              <a:rPr lang="tr-TR" dirty="0" err="1" smtClean="0"/>
              <a:t>klasisleri</a:t>
            </a:r>
            <a:r>
              <a:rPr lang="tr-TR" dirty="0" smtClean="0"/>
              <a:t> </a:t>
            </a:r>
            <a:r>
              <a:rPr lang="tr-TR" dirty="0" err="1" smtClean="0"/>
              <a:t>ordolara</a:t>
            </a:r>
            <a:r>
              <a:rPr lang="tr-TR" dirty="0" smtClean="0"/>
              <a:t>, </a:t>
            </a:r>
            <a:r>
              <a:rPr lang="tr-TR" dirty="0" err="1" smtClean="0"/>
              <a:t>ordoları</a:t>
            </a:r>
            <a:r>
              <a:rPr lang="tr-TR" dirty="0" smtClean="0"/>
              <a:t> cinslere, cinsleri de türlere ayırmıştır. İlk kez sınıflandırmaya sokulan bu kategorilerle ölçülü bir ayırma mümkün olmuştur.</a:t>
            </a:r>
            <a:endParaRPr lang="tr-TR" dirty="0"/>
          </a:p>
        </p:txBody>
      </p:sp>
      <p:sp>
        <p:nvSpPr>
          <p:cNvPr id="2" name="1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mages.jpg"/>
          <p:cNvPicPr>
            <a:picLocks noGrp="1" noChangeAspect="1"/>
          </p:cNvPicPr>
          <p:nvPr>
            <p:ph idx="1"/>
          </p:nvPr>
        </p:nvPicPr>
        <p:blipFill>
          <a:blip r:embed="rId2" cstate="print"/>
          <a:stretch>
            <a:fillRect/>
          </a:stretch>
        </p:blipFill>
        <p:spPr>
          <a:xfrm>
            <a:off x="2627784" y="836712"/>
            <a:ext cx="3622129" cy="5277403"/>
          </a:xfrm>
        </p:spPr>
      </p:pic>
      <p:sp>
        <p:nvSpPr>
          <p:cNvPr id="2" name="1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92500" lnSpcReduction="10000"/>
          </a:bodyPr>
          <a:lstStyle/>
          <a:p>
            <a:pPr algn="just" fontAlgn="base"/>
            <a:r>
              <a:rPr lang="tr-TR" dirty="0" err="1" smtClean="0"/>
              <a:t>Linne’den</a:t>
            </a:r>
            <a:r>
              <a:rPr lang="tr-TR" dirty="0" smtClean="0"/>
              <a:t> yaklaşık yüz yıl sonra DARWİN, 1859 da yayınladığı “Türlerin </a:t>
            </a:r>
            <a:r>
              <a:rPr lang="tr-TR" dirty="0" err="1" smtClean="0"/>
              <a:t>Orjini</a:t>
            </a:r>
            <a:r>
              <a:rPr lang="tr-TR" dirty="0" smtClean="0"/>
              <a:t>” adlı eseriyle organik evrimin temellerini atmıştır. Bunun sonucu olarak da </a:t>
            </a:r>
            <a:r>
              <a:rPr lang="tr-TR" dirty="0" err="1" smtClean="0"/>
              <a:t>taksonomik</a:t>
            </a:r>
            <a:r>
              <a:rPr lang="tr-TR" dirty="0" smtClean="0"/>
              <a:t> çalışmaların ağırlık noktası türlerin basitçe kataloglanmasından çok, türler arasındaki akrabalık ilişkilerini anlama yönüne kaymıştır.</a:t>
            </a:r>
          </a:p>
          <a:p>
            <a:pPr algn="just" fontAlgn="base"/>
            <a:r>
              <a:rPr lang="tr-TR" dirty="0" smtClean="0"/>
              <a:t>XIX. ve XX. yüzyılda gelişen modern taksonomi de tipe bağlı bir tayin, yerini </a:t>
            </a:r>
            <a:r>
              <a:rPr lang="tr-TR" dirty="0" err="1" smtClean="0"/>
              <a:t>populasyon</a:t>
            </a:r>
            <a:r>
              <a:rPr lang="tr-TR" dirty="0" smtClean="0"/>
              <a:t> fikrine bırakmış ve türün tanımı da </a:t>
            </a:r>
            <a:r>
              <a:rPr lang="tr-TR" dirty="0" err="1" smtClean="0"/>
              <a:t>populasyon</a:t>
            </a:r>
            <a:r>
              <a:rPr lang="tr-TR" dirty="0" smtClean="0"/>
              <a:t> düzeyinde yapılmaya</a:t>
            </a:r>
            <a:br>
              <a:rPr lang="tr-TR" dirty="0" smtClean="0"/>
            </a:br>
            <a:r>
              <a:rPr lang="tr-TR" dirty="0" smtClean="0"/>
              <a:t>başlanmıştır.</a:t>
            </a:r>
          </a:p>
          <a:p>
            <a:endParaRPr lang="tr-TR" dirty="0"/>
          </a:p>
        </p:txBody>
      </p:sp>
      <p:sp>
        <p:nvSpPr>
          <p:cNvPr id="2" name="1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fontAlgn="base"/>
            <a:r>
              <a:rPr lang="tr-TR" dirty="0" smtClean="0"/>
              <a:t>Taksonominin biliminin amacı,herhangi bir organizma ya da organizma grubuna ait yapılmış gözlemler sonucunda ortaya konmuş olan bilgileri toplayacak,uluslar arası kullanışlı ve pratik bir sistem oluşturmaktır.</a:t>
            </a:r>
          </a:p>
          <a:p>
            <a:pPr fontAlgn="base"/>
            <a:r>
              <a:rPr lang="tr-TR" dirty="0" smtClean="0"/>
              <a:t>Ancak böyle bir sistem içinde yaşayan canlı grupları hakkında gerekli bilgileri edinebiliriz.</a:t>
            </a:r>
          </a:p>
        </p:txBody>
      </p:sp>
      <p:sp>
        <p:nvSpPr>
          <p:cNvPr id="2" name="1 Başlık"/>
          <p:cNvSpPr>
            <a:spLocks noGrp="1"/>
          </p:cNvSpPr>
          <p:nvPr>
            <p:ph type="title"/>
          </p:nvPr>
        </p:nvSpPr>
        <p:spPr/>
        <p:txBody>
          <a:bodyPr>
            <a:normAutofit/>
          </a:bodyPr>
          <a:lstStyle/>
          <a:p>
            <a:r>
              <a:rPr lang="tr-TR" b="1" dirty="0" smtClean="0"/>
              <a:t>Taksonominin Amacı</a:t>
            </a:r>
            <a:endParaRPr lang="tr-T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fontAlgn="base"/>
            <a:r>
              <a:rPr lang="tr-TR" dirty="0" err="1" smtClean="0"/>
              <a:t>Taksonomik</a:t>
            </a:r>
            <a:r>
              <a:rPr lang="tr-TR" dirty="0" smtClean="0"/>
              <a:t> sistem hiyerarşik bir sistem olup,işlerliği olabilmesi için şu özellikleri taşıması gerekir:</a:t>
            </a:r>
          </a:p>
          <a:p>
            <a:pPr fontAlgn="base"/>
            <a:endParaRPr lang="tr-TR" dirty="0" smtClean="0"/>
          </a:p>
          <a:p>
            <a:pPr fontAlgn="base"/>
            <a:r>
              <a:rPr lang="tr-TR" dirty="0" smtClean="0"/>
              <a:t>Değişik tipteki organizmaları ayırt edebilmelidir.Bu ayırım için gerekli kriterleri ortaya koymalıdır.</a:t>
            </a:r>
            <a:br>
              <a:rPr lang="tr-TR" dirty="0" smtClean="0"/>
            </a:br>
            <a:endParaRPr lang="tr-TR" dirty="0" smtClean="0"/>
          </a:p>
          <a:p>
            <a:pPr fontAlgn="base"/>
            <a:r>
              <a:rPr lang="tr-TR" dirty="0" smtClean="0"/>
              <a:t>Spesifik </a:t>
            </a:r>
            <a:r>
              <a:rPr lang="tr-TR" dirty="0" err="1" smtClean="0"/>
              <a:t>taksonları</a:t>
            </a:r>
            <a:r>
              <a:rPr lang="tr-TR" dirty="0" smtClean="0"/>
              <a:t> daha kapsamlı </a:t>
            </a:r>
            <a:r>
              <a:rPr lang="tr-TR" dirty="0" err="1" smtClean="0"/>
              <a:t>taksonlar</a:t>
            </a:r>
            <a:r>
              <a:rPr lang="tr-TR" dirty="0" smtClean="0"/>
              <a:t> içine toplama kapasitesine sahip olmalıdır.</a:t>
            </a:r>
          </a:p>
          <a:p>
            <a:endParaRPr lang="tr-TR" dirty="0" smtClean="0"/>
          </a:p>
          <a:p>
            <a:endParaRPr lang="tr-TR" dirty="0"/>
          </a:p>
        </p:txBody>
      </p:sp>
      <p:sp>
        <p:nvSpPr>
          <p:cNvPr id="2" name="1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sistematik.png"/>
          <p:cNvPicPr>
            <a:picLocks noGrp="1" noChangeAspect="1"/>
          </p:cNvPicPr>
          <p:nvPr>
            <p:ph idx="1"/>
          </p:nvPr>
        </p:nvPicPr>
        <p:blipFill>
          <a:blip r:embed="rId2" cstate="print"/>
          <a:stretch>
            <a:fillRect/>
          </a:stretch>
        </p:blipFill>
        <p:spPr>
          <a:xfrm>
            <a:off x="1865352" y="1481138"/>
            <a:ext cx="5413295" cy="4525962"/>
          </a:xfrm>
        </p:spPr>
      </p:pic>
      <p:sp>
        <p:nvSpPr>
          <p:cNvPr id="2" name="1 Başlık"/>
          <p:cNvSpPr>
            <a:spLocks noGrp="1"/>
          </p:cNvSpPr>
          <p:nvPr>
            <p:ph type="title"/>
          </p:nvPr>
        </p:nvSpPr>
        <p:spPr/>
        <p:txBody>
          <a:bodyPr>
            <a:normAutofit/>
          </a:bodyPr>
          <a:lstStyle/>
          <a:p>
            <a:r>
              <a:rPr lang="tr-TR" b="1" dirty="0" err="1" smtClean="0"/>
              <a:t>Taksonomik</a:t>
            </a:r>
            <a:r>
              <a:rPr lang="tr-TR" b="1" dirty="0" smtClean="0"/>
              <a:t> Sistem</a:t>
            </a:r>
            <a:endParaRPr lang="tr-T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lgn="just"/>
            <a:r>
              <a:rPr lang="tr-TR" dirty="0" smtClean="0"/>
              <a:t>Her ne kadar türün altında alt tür ve ırk gibi daha küçük birimler bulunursa da hiyerarşik sıralamada en küçük kategori </a:t>
            </a:r>
            <a:r>
              <a:rPr lang="tr-TR" b="1" dirty="0" smtClean="0"/>
              <a:t>tür</a:t>
            </a:r>
            <a:r>
              <a:rPr lang="tr-TR" dirty="0" smtClean="0"/>
              <a:t> olarak kabul edilir.</a:t>
            </a:r>
            <a:endParaRPr lang="tr-TR" dirty="0"/>
          </a:p>
        </p:txBody>
      </p:sp>
      <p:sp>
        <p:nvSpPr>
          <p:cNvPr id="2" name="1 Başlık"/>
          <p:cNvSpPr>
            <a:spLocks noGrp="1"/>
          </p:cNvSpPr>
          <p:nvPr>
            <p:ph type="title"/>
          </p:nvPr>
        </p:nvSpPr>
        <p:spPr/>
        <p:txBody>
          <a:bodyPr>
            <a:normAutofit/>
          </a:bodyPr>
          <a:lstStyle/>
          <a:p>
            <a:r>
              <a:rPr lang="tr-TR" b="1" dirty="0" smtClean="0"/>
              <a:t>Tür Kavramı</a:t>
            </a:r>
            <a:endParaRPr lang="tr-T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lgn="just"/>
            <a:r>
              <a:rPr lang="tr-TR" b="1" u="sng" dirty="0" smtClean="0"/>
              <a:t>Bir türün tanımı şöyle yapılabilir:</a:t>
            </a:r>
            <a:r>
              <a:rPr lang="tr-TR" dirty="0" smtClean="0"/>
              <a:t>yapısal ve işlevsel özellikleri bakımından birbirine benzeyen, aynı dış ve iç çevresel koşullara benzer şekilde tepki gösteren, doğal koşullarda serbest olarak birbirleriyle çiftleşip, verimli yavrular meydana getirebilen bireyler topluluğudur.</a:t>
            </a:r>
            <a:endParaRPr lang="tr-TR" dirty="0"/>
          </a:p>
        </p:txBody>
      </p:sp>
      <p:sp>
        <p:nvSpPr>
          <p:cNvPr id="2" name="1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92500" lnSpcReduction="10000"/>
          </a:bodyPr>
          <a:lstStyle/>
          <a:p>
            <a:pPr fontAlgn="base"/>
            <a:r>
              <a:rPr lang="tr-TR" dirty="0" smtClean="0"/>
              <a:t>anlıları belirli özelliklerine göre gruplara ayırarak inceleyen bilim dalına </a:t>
            </a:r>
            <a:r>
              <a:rPr lang="tr-TR" b="1" dirty="0" smtClean="0"/>
              <a:t>Taksonomi</a:t>
            </a:r>
            <a:r>
              <a:rPr lang="tr-TR" dirty="0" smtClean="0"/>
              <a:t> ya da </a:t>
            </a:r>
            <a:r>
              <a:rPr lang="tr-TR" b="1" dirty="0" smtClean="0"/>
              <a:t>Sistematik</a:t>
            </a:r>
            <a:r>
              <a:rPr lang="tr-TR" dirty="0" smtClean="0"/>
              <a:t> Bilimi denir.</a:t>
            </a:r>
          </a:p>
          <a:p>
            <a:pPr fontAlgn="base"/>
            <a:r>
              <a:rPr lang="tr-TR" dirty="0" smtClean="0"/>
              <a:t>Taksonomi </a:t>
            </a:r>
            <a:r>
              <a:rPr lang="tr-TR" dirty="0" err="1" smtClean="0"/>
              <a:t>taxis</a:t>
            </a:r>
            <a:r>
              <a:rPr lang="tr-TR" dirty="0" smtClean="0"/>
              <a:t> = sıralama ve </a:t>
            </a:r>
            <a:r>
              <a:rPr lang="tr-TR" dirty="0" err="1" smtClean="0"/>
              <a:t>nomos</a:t>
            </a:r>
            <a:r>
              <a:rPr lang="tr-TR" dirty="0" smtClean="0"/>
              <a:t> = yasa</a:t>
            </a:r>
          </a:p>
          <a:p>
            <a:pPr fontAlgn="base"/>
            <a:r>
              <a:rPr lang="tr-TR" dirty="0" smtClean="0"/>
              <a:t>→ “organizmaların sınıflandırılmasının teori ve uygulamasıdır”</a:t>
            </a:r>
          </a:p>
          <a:p>
            <a:pPr fontAlgn="base"/>
            <a:r>
              <a:rPr lang="tr-TR" dirty="0" err="1" smtClean="0"/>
              <a:t>Sistematiksystema</a:t>
            </a:r>
            <a:endParaRPr lang="tr-TR" dirty="0" smtClean="0"/>
          </a:p>
          <a:p>
            <a:pPr fontAlgn="base"/>
            <a:r>
              <a:rPr lang="tr-TR" dirty="0" smtClean="0"/>
              <a:t>→ “organizmaların çeşit ve faklılıklarıyla onların arasındaki akrabalıkları inceleyen bilim”</a:t>
            </a:r>
          </a:p>
          <a:p>
            <a:pPr fontAlgn="base">
              <a:buNone/>
            </a:pPr>
            <a:r>
              <a:rPr lang="tr-TR" dirty="0" smtClean="0"/>
              <a:t>		sistematik zooloji – hayvan</a:t>
            </a:r>
          </a:p>
          <a:p>
            <a:pPr fontAlgn="base">
              <a:buNone/>
            </a:pPr>
            <a:r>
              <a:rPr lang="tr-TR" dirty="0" smtClean="0"/>
              <a:t>		sistematik botanik – bitki</a:t>
            </a:r>
          </a:p>
          <a:p>
            <a:endParaRPr lang="tr-TR" dirty="0"/>
          </a:p>
        </p:txBody>
      </p:sp>
      <p:sp>
        <p:nvSpPr>
          <p:cNvPr id="2" name="1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Biyolojinin gelişme süreci içinde, tipe bağlı tür (Morfolojik tür), </a:t>
            </a:r>
            <a:r>
              <a:rPr lang="tr-TR" dirty="0" err="1" smtClean="0"/>
              <a:t>nominalistik</a:t>
            </a:r>
            <a:r>
              <a:rPr lang="tr-TR" dirty="0" smtClean="0"/>
              <a:t> tür ve biyolojik tür gibi tür tanımları ortaya çıkmıştır.</a:t>
            </a:r>
            <a:endParaRPr lang="tr-TR" dirty="0"/>
          </a:p>
        </p:txBody>
      </p:sp>
      <p:sp>
        <p:nvSpPr>
          <p:cNvPr id="2" name="1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fontAlgn="base"/>
            <a:r>
              <a:rPr lang="tr-TR" b="1" dirty="0" smtClean="0"/>
              <a:t>Morfolojik tür</a:t>
            </a:r>
            <a:r>
              <a:rPr lang="tr-TR" dirty="0" smtClean="0"/>
              <a:t>‘de esas olan, tip formudur ve bu tipin özelliklerini gösteren bireyler aynı türdendir.</a:t>
            </a:r>
          </a:p>
          <a:p>
            <a:pPr fontAlgn="base"/>
            <a:r>
              <a:rPr lang="tr-TR" dirty="0" smtClean="0"/>
              <a:t>Felsefi dayanağı yaratılış teorisidir. Bu teoride bütün türlerin aynı anda yaratıldığına ve günümüze kadar hiç değişmeden geldiklerine inanılır.</a:t>
            </a:r>
          </a:p>
          <a:p>
            <a:endParaRPr lang="tr-TR" dirty="0"/>
          </a:p>
        </p:txBody>
      </p:sp>
      <p:sp>
        <p:nvSpPr>
          <p:cNvPr id="2" name="1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b="1" dirty="0" err="1" smtClean="0"/>
              <a:t>Nominalistik</a:t>
            </a:r>
            <a:r>
              <a:rPr lang="tr-TR" b="1" dirty="0" smtClean="0"/>
              <a:t> tür</a:t>
            </a:r>
            <a:r>
              <a:rPr lang="tr-TR" dirty="0" smtClean="0"/>
              <a:t> tanımında esas ve gerçek olan bireydir. Bu kavramı benimseyen bilim adamlarına göre tür, doğada gerçek bir şekilde değil düşünce olarak vardır.</a:t>
            </a:r>
            <a:endParaRPr lang="tr-TR" dirty="0"/>
          </a:p>
        </p:txBody>
      </p:sp>
      <p:sp>
        <p:nvSpPr>
          <p:cNvPr id="2" name="1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fontAlgn="base"/>
            <a:r>
              <a:rPr lang="tr-TR" b="1" dirty="0" smtClean="0"/>
              <a:t>Biyolojik tür</a:t>
            </a:r>
            <a:r>
              <a:rPr lang="tr-TR" dirty="0" smtClean="0"/>
              <a:t>; Tür kavramı hakkında ayrıntılı ve bilimsel bir tanım ilk kez </a:t>
            </a:r>
            <a:r>
              <a:rPr lang="tr-TR" dirty="0" err="1" smtClean="0"/>
              <a:t>Ernst</a:t>
            </a:r>
            <a:r>
              <a:rPr lang="tr-TR" dirty="0" smtClean="0"/>
              <a:t> MAYR tarafından 1940 yılında yapılmıştır.</a:t>
            </a:r>
          </a:p>
          <a:p>
            <a:pPr fontAlgn="base"/>
            <a:r>
              <a:rPr lang="tr-TR" dirty="0" err="1" smtClean="0"/>
              <a:t>Mayr’a</a:t>
            </a:r>
            <a:r>
              <a:rPr lang="tr-TR" dirty="0" smtClean="0"/>
              <a:t> göre tür, aralarında gen alışverişi yapan ya da bu potansiyelde olan doğal </a:t>
            </a:r>
            <a:r>
              <a:rPr lang="tr-TR" dirty="0" err="1" smtClean="0"/>
              <a:t>populasyon</a:t>
            </a:r>
            <a:r>
              <a:rPr lang="tr-TR" dirty="0" smtClean="0"/>
              <a:t> gruplarının oluşturduğu birliktir.</a:t>
            </a:r>
          </a:p>
          <a:p>
            <a:pPr>
              <a:buNone/>
            </a:pPr>
            <a:endParaRPr lang="tr-TR" dirty="0"/>
          </a:p>
        </p:txBody>
      </p:sp>
      <p:sp>
        <p:nvSpPr>
          <p:cNvPr id="2" name="1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fontAlgn="base"/>
            <a:r>
              <a:rPr lang="tr-TR" b="1" dirty="0" smtClean="0"/>
              <a:t>Bugün kabul edilen biyolojik tür şu şekilde tanımlanabilir:</a:t>
            </a:r>
          </a:p>
          <a:p>
            <a:pPr fontAlgn="base"/>
            <a:r>
              <a:rPr lang="tr-TR" dirty="0" smtClean="0"/>
              <a:t>Birbirlerine ve ana babalarına çok benzeyen, doğal koşullar altında birbirleriyle çiftleşerek sürekli bir üreme yeteneği gösteren bireylerin oluşturduğu topluluktur.</a:t>
            </a:r>
          </a:p>
          <a:p>
            <a:endParaRPr lang="tr-TR" dirty="0"/>
          </a:p>
        </p:txBody>
      </p:sp>
      <p:sp>
        <p:nvSpPr>
          <p:cNvPr id="2" name="1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fontAlgn="base"/>
            <a:r>
              <a:rPr lang="tr-TR" b="1" dirty="0" smtClean="0"/>
              <a:t>Bu bağlamda tür;</a:t>
            </a:r>
          </a:p>
          <a:p>
            <a:pPr fontAlgn="base">
              <a:buNone/>
            </a:pPr>
            <a:r>
              <a:rPr lang="tr-TR" dirty="0" smtClean="0"/>
              <a:t>	1. Döl verme topluluğudur.</a:t>
            </a:r>
            <a:br>
              <a:rPr lang="tr-TR" dirty="0" smtClean="0"/>
            </a:br>
            <a:r>
              <a:rPr lang="tr-TR" dirty="0" smtClean="0"/>
              <a:t>2. Ekolojik bir birimdir.</a:t>
            </a:r>
            <a:br>
              <a:rPr lang="tr-TR" dirty="0" smtClean="0"/>
            </a:br>
            <a:r>
              <a:rPr lang="tr-TR" dirty="0" smtClean="0"/>
              <a:t>3. Genetik bir birimdir.</a:t>
            </a:r>
          </a:p>
          <a:p>
            <a:endParaRPr lang="tr-TR" dirty="0"/>
          </a:p>
        </p:txBody>
      </p:sp>
      <p:sp>
        <p:nvSpPr>
          <p:cNvPr id="2" name="1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Kimi canlılar birbirine benzer görünseler de farklı türler olabilirler. </a:t>
            </a:r>
          </a:p>
          <a:p>
            <a:r>
              <a:rPr lang="tr-TR" dirty="0" smtClean="0"/>
              <a:t>Örneğin, </a:t>
            </a:r>
            <a:r>
              <a:rPr lang="tr-TR" i="1" dirty="0" err="1" smtClean="0"/>
              <a:t>Sturnella</a:t>
            </a:r>
            <a:r>
              <a:rPr lang="tr-TR" i="1" dirty="0" smtClean="0"/>
              <a:t> </a:t>
            </a:r>
            <a:r>
              <a:rPr lang="tr-TR" i="1" dirty="0" err="1" smtClean="0"/>
              <a:t>neglecta</a:t>
            </a:r>
            <a:r>
              <a:rPr lang="tr-TR" i="1" dirty="0" smtClean="0"/>
              <a:t> </a:t>
            </a:r>
            <a:r>
              <a:rPr lang="tr-TR" dirty="0" smtClean="0"/>
              <a:t>(solda) ve </a:t>
            </a:r>
            <a:r>
              <a:rPr lang="tr-TR" i="1" dirty="0" err="1" smtClean="0"/>
              <a:t>Sturnella</a:t>
            </a:r>
            <a:r>
              <a:rPr lang="tr-TR" i="1" dirty="0" smtClean="0"/>
              <a:t> </a:t>
            </a:r>
            <a:r>
              <a:rPr lang="tr-TR" i="1" dirty="0" err="1" smtClean="0"/>
              <a:t>magna</a:t>
            </a:r>
            <a:r>
              <a:rPr lang="tr-TR" i="1" dirty="0" smtClean="0"/>
              <a:t> </a:t>
            </a:r>
            <a:r>
              <a:rPr lang="tr-TR" dirty="0" smtClean="0"/>
              <a:t>(sağda) neredeyse birbirinin aynı gibi görünür, bununla birlikte birbiriyle çiftleşmez; bu yüzden de buradaki tanıma göre farklı türler teşkil ederler.</a:t>
            </a:r>
            <a:endParaRPr lang="tr-TR" dirty="0"/>
          </a:p>
        </p:txBody>
      </p:sp>
      <p:sp>
        <p:nvSpPr>
          <p:cNvPr id="2" name="1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ndir.jpg"/>
          <p:cNvPicPr>
            <a:picLocks noGrp="1" noChangeAspect="1"/>
          </p:cNvPicPr>
          <p:nvPr>
            <p:ph idx="1"/>
          </p:nvPr>
        </p:nvPicPr>
        <p:blipFill>
          <a:blip r:embed="rId2" cstate="print"/>
          <a:stretch>
            <a:fillRect/>
          </a:stretch>
        </p:blipFill>
        <p:spPr>
          <a:xfrm>
            <a:off x="2555776" y="1052736"/>
            <a:ext cx="5634433" cy="3783707"/>
          </a:xfrm>
        </p:spPr>
      </p:pic>
      <p:sp>
        <p:nvSpPr>
          <p:cNvPr id="3" name="2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Bununla birlikte, kimi canlılar da birbirinden çok farklı göründüğü halde aynı türden olabilirler. Örneğin aşağıdaki karıncaları inceleyelim. Bu iki karıncanın birbirine çok uzak iki tür olduğunu düşünebilirsiniz. </a:t>
            </a:r>
          </a:p>
          <a:p>
            <a:r>
              <a:rPr lang="tr-TR" dirty="0" smtClean="0"/>
              <a:t>Aslında kız kardeş olan bu karıncalar </a:t>
            </a:r>
            <a:r>
              <a:rPr lang="tr-TR" i="1" dirty="0" err="1" smtClean="0"/>
              <a:t>Pheidole</a:t>
            </a:r>
            <a:r>
              <a:rPr lang="tr-TR" i="1" dirty="0" smtClean="0"/>
              <a:t> barbata</a:t>
            </a:r>
            <a:r>
              <a:rPr lang="tr-TR" dirty="0" smtClean="0"/>
              <a:t> türüne dahiller ve aynı kolonide farklı görevleri var.</a:t>
            </a:r>
            <a:endParaRPr lang="tr-TR" dirty="0"/>
          </a:p>
        </p:txBody>
      </p:sp>
      <p:sp>
        <p:nvSpPr>
          <p:cNvPr id="2" name="1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Bir türe ait </a:t>
            </a:r>
            <a:r>
              <a:rPr lang="tr-TR" dirty="0" err="1" smtClean="0"/>
              <a:t>populasyonlar</a:t>
            </a:r>
            <a:r>
              <a:rPr lang="tr-TR" dirty="0" smtClean="0"/>
              <a:t> diğer bir başka türle veya daha fazla sayıda türlerle bir arada bulunup aynı vatanı paylaşırlarsa bu tip türlere </a:t>
            </a:r>
            <a:r>
              <a:rPr lang="tr-TR" b="1" dirty="0" err="1" smtClean="0"/>
              <a:t>simpatrik</a:t>
            </a:r>
            <a:r>
              <a:rPr lang="tr-TR" b="1" dirty="0" smtClean="0"/>
              <a:t> türler</a:t>
            </a:r>
            <a:r>
              <a:rPr lang="tr-TR" dirty="0" smtClean="0"/>
              <a:t> denir. Bu durumun aksine türler veya </a:t>
            </a:r>
            <a:r>
              <a:rPr lang="tr-TR" dirty="0" err="1" smtClean="0"/>
              <a:t>populasyonlar</a:t>
            </a:r>
            <a:r>
              <a:rPr lang="tr-TR" dirty="0" smtClean="0"/>
              <a:t> ayrı ayrı coğrafi sahaları işgal ediyorlarsa bu tip türlere de </a:t>
            </a:r>
            <a:r>
              <a:rPr lang="tr-TR" b="1" dirty="0" err="1" smtClean="0"/>
              <a:t>allopatrik</a:t>
            </a:r>
            <a:r>
              <a:rPr lang="tr-TR" b="1" dirty="0" smtClean="0"/>
              <a:t> türler</a:t>
            </a:r>
            <a:r>
              <a:rPr lang="tr-TR" dirty="0" smtClean="0"/>
              <a:t> denir.</a:t>
            </a:r>
            <a:endParaRPr lang="tr-TR" dirty="0"/>
          </a:p>
        </p:txBody>
      </p:sp>
      <p:sp>
        <p:nvSpPr>
          <p:cNvPr id="2" name="1 Başlık"/>
          <p:cNvSpPr>
            <a:spLocks noGrp="1"/>
          </p:cNvSpPr>
          <p:nvPr>
            <p:ph type="title"/>
          </p:nvPr>
        </p:nvSpPr>
        <p:spPr/>
        <p:txBody>
          <a:bodyPr>
            <a:normAutofit/>
          </a:bodyPr>
          <a:lstStyle/>
          <a:p>
            <a:r>
              <a:rPr lang="tr-TR" b="1" dirty="0" smtClean="0"/>
              <a:t>Coğrafi dağılışlarına göre türler</a:t>
            </a:r>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fontAlgn="base"/>
            <a:r>
              <a:rPr lang="tr-TR" dirty="0" smtClean="0"/>
              <a:t>Dünya üzerinde bugüne kadar 1.500.000’den fazla yaşayan hayvan + fosil 800.000’den fazla da bitki türü tespit edilmiştir ve bilim adamları bu sayının aslında var olan tüm canlıların %10’unu oluşturduğunu belirtmektedir.</a:t>
            </a:r>
          </a:p>
          <a:p>
            <a:endParaRPr lang="tr-TR" dirty="0"/>
          </a:p>
        </p:txBody>
      </p:sp>
      <p:sp>
        <p:nvSpPr>
          <p:cNvPr id="2" name="1 Başlık"/>
          <p:cNvSpPr>
            <a:spLocks noGrp="1"/>
          </p:cNvSpPr>
          <p:nvPr>
            <p:ph type="title"/>
          </p:nvPr>
        </p:nvSpPr>
        <p:spPr/>
        <p:txBody>
          <a:bodyPr>
            <a:normAutofit/>
          </a:bodyPr>
          <a:lstStyle/>
          <a:p>
            <a:r>
              <a:rPr lang="tr-TR" b="1" dirty="0" smtClean="0"/>
              <a:t>Sınıflandırmanın Önemi</a:t>
            </a:r>
            <a:endParaRPr lang="tr-T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lnSpcReduction="10000"/>
          </a:bodyPr>
          <a:lstStyle/>
          <a:p>
            <a:pPr algn="just"/>
            <a:r>
              <a:rPr lang="tr-TR" b="1" dirty="0" smtClean="0"/>
              <a:t>Halka türler</a:t>
            </a:r>
            <a:r>
              <a:rPr lang="tr-TR" dirty="0" smtClean="0"/>
              <a:t>, coğrafi dağılımları bir halka şekli oluşturan ve her birinin dağılımlarının sınırlarda örtüştüğü türlerdir. </a:t>
            </a:r>
          </a:p>
          <a:p>
            <a:pPr algn="just"/>
            <a:r>
              <a:rPr lang="tr-TR" dirty="0" smtClean="0"/>
              <a:t>Örneğin, Kaliforniya’daki </a:t>
            </a:r>
            <a:r>
              <a:rPr lang="tr-TR" dirty="0" err="1" smtClean="0"/>
              <a:t>Ensatina</a:t>
            </a:r>
            <a:r>
              <a:rPr lang="tr-TR" dirty="0" smtClean="0"/>
              <a:t> semenderlerinin pek çok alt türü hafif biçimsel ve kalıtsal farklılıklar gösterir. </a:t>
            </a:r>
          </a:p>
          <a:p>
            <a:pPr algn="just"/>
            <a:r>
              <a:rPr lang="tr-TR" dirty="0" smtClean="0"/>
              <a:t>Bu alt türlerin, bir istisna dışında, her biri hemen yakınlarındaki komşuları ile </a:t>
            </a:r>
            <a:r>
              <a:rPr lang="tr-TR" dirty="0" err="1" smtClean="0"/>
              <a:t>çifteşirler</a:t>
            </a:r>
            <a:r>
              <a:rPr lang="tr-TR" dirty="0" smtClean="0"/>
              <a:t>: dağılımın iki uç noktasının birbiri ile örtüştüğü Güney Kaliforniya’da, </a:t>
            </a:r>
            <a:r>
              <a:rPr lang="tr-TR" i="1" dirty="0" smtClean="0"/>
              <a:t>E. </a:t>
            </a:r>
            <a:r>
              <a:rPr lang="tr-TR" i="1" dirty="0" err="1" smtClean="0"/>
              <a:t>klauberi</a:t>
            </a:r>
            <a:r>
              <a:rPr lang="tr-TR" i="1" dirty="0" smtClean="0"/>
              <a:t> </a:t>
            </a:r>
            <a:r>
              <a:rPr lang="tr-TR" dirty="0" smtClean="0"/>
              <a:t>ve </a:t>
            </a:r>
            <a:r>
              <a:rPr lang="tr-TR" i="1" dirty="0" smtClean="0"/>
              <a:t>E.</a:t>
            </a:r>
            <a:r>
              <a:rPr lang="tr-TR" i="1" dirty="0" err="1" smtClean="0"/>
              <a:t>eschscholtzii</a:t>
            </a:r>
            <a:r>
              <a:rPr lang="tr-TR" i="1" dirty="0" smtClean="0"/>
              <a:t> </a:t>
            </a:r>
            <a:r>
              <a:rPr lang="tr-TR" dirty="0" smtClean="0"/>
              <a:t>birbirleriyle çiftleşmez.</a:t>
            </a:r>
            <a:endParaRPr lang="tr-TR" dirty="0"/>
          </a:p>
        </p:txBody>
      </p:sp>
      <p:sp>
        <p:nvSpPr>
          <p:cNvPr id="2" name="1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fft99_mf11142795.Jpeg"/>
          <p:cNvPicPr>
            <a:picLocks noGrp="1" noChangeAspect="1"/>
          </p:cNvPicPr>
          <p:nvPr>
            <p:ph idx="1"/>
          </p:nvPr>
        </p:nvPicPr>
        <p:blipFill>
          <a:blip r:embed="rId2" cstate="print"/>
          <a:stretch>
            <a:fillRect/>
          </a:stretch>
        </p:blipFill>
        <p:spPr>
          <a:xfrm>
            <a:off x="1690687" y="2148681"/>
            <a:ext cx="5762625" cy="3190875"/>
          </a:xfrm>
        </p:spPr>
      </p:pic>
      <p:sp>
        <p:nvSpPr>
          <p:cNvPr id="2" name="1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fontAlgn="base"/>
            <a:r>
              <a:rPr lang="tr-TR" b="1" dirty="0" smtClean="0"/>
              <a:t>Alttür sayılarına göre türler:</a:t>
            </a:r>
            <a:r>
              <a:rPr lang="tr-TR" dirty="0" smtClean="0"/>
              <a:t> İki veya daha fazla alttüre sahip olan türlere </a:t>
            </a:r>
            <a:r>
              <a:rPr lang="tr-TR" dirty="0" err="1" smtClean="0"/>
              <a:t>politipik</a:t>
            </a:r>
            <a:r>
              <a:rPr lang="tr-TR" dirty="0" smtClean="0"/>
              <a:t> türler, alttürü olmayan türlere ise </a:t>
            </a:r>
            <a:r>
              <a:rPr lang="tr-TR" dirty="0" err="1" smtClean="0"/>
              <a:t>monotipik</a:t>
            </a:r>
            <a:r>
              <a:rPr lang="tr-TR" dirty="0" smtClean="0"/>
              <a:t> denir.</a:t>
            </a:r>
          </a:p>
        </p:txBody>
      </p:sp>
      <p:sp>
        <p:nvSpPr>
          <p:cNvPr id="2" name="1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fontAlgn="base"/>
            <a:r>
              <a:rPr lang="tr-TR" b="1" dirty="0" smtClean="0"/>
              <a:t>Çevre toleransına göre türler:</a:t>
            </a:r>
            <a:r>
              <a:rPr lang="tr-TR" dirty="0" smtClean="0"/>
              <a:t> Çevre faktörlerine karşı çok hassas </a:t>
            </a:r>
            <a:r>
              <a:rPr lang="tr-TR" dirty="0" err="1" smtClean="0"/>
              <a:t>vetolerans</a:t>
            </a:r>
            <a:r>
              <a:rPr lang="tr-TR" dirty="0" smtClean="0"/>
              <a:t> sınırları çok dar olan türlere </a:t>
            </a:r>
            <a:r>
              <a:rPr lang="tr-TR" dirty="0" err="1" smtClean="0"/>
              <a:t>stenoik</a:t>
            </a:r>
            <a:r>
              <a:rPr lang="tr-TR" dirty="0" smtClean="0"/>
              <a:t> (Dar toleranslı), çevre şartlarının değişikliğine karşı çok geniş tolerans sınırlarına sahip türlere de </a:t>
            </a:r>
            <a:r>
              <a:rPr lang="tr-TR" dirty="0" err="1" smtClean="0"/>
              <a:t>euroik</a:t>
            </a:r>
            <a:r>
              <a:rPr lang="tr-TR" dirty="0" smtClean="0"/>
              <a:t> (Geniş toleranslı) türler denir.</a:t>
            </a:r>
          </a:p>
        </p:txBody>
      </p:sp>
      <p:sp>
        <p:nvSpPr>
          <p:cNvPr id="2" name="1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b="1" dirty="0" smtClean="0"/>
              <a:t>Birbirlerine benzeme durumuna göre türler:</a:t>
            </a:r>
            <a:r>
              <a:rPr lang="tr-TR" dirty="0" smtClean="0"/>
              <a:t> Morfolojik olarak ilk bakışta birbirine çok benzemesine rağmen çiftleşip yeni nesil üretemeyen iki veya daha çok sayıdaki türlere ikiz türler (</a:t>
            </a:r>
            <a:r>
              <a:rPr lang="tr-TR" dirty="0" err="1" smtClean="0"/>
              <a:t>sibling</a:t>
            </a:r>
            <a:r>
              <a:rPr lang="tr-TR" dirty="0" smtClean="0"/>
              <a:t> tür) denilir. İkiz türler ender de olsa çiftleşebilir, buna en iyi örnek at ve eşeğin çiftleşmesidir.</a:t>
            </a:r>
          </a:p>
          <a:p>
            <a:endParaRPr lang="tr-TR" dirty="0"/>
          </a:p>
        </p:txBody>
      </p:sp>
      <p:sp>
        <p:nvSpPr>
          <p:cNvPr id="2" name="1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92500" lnSpcReduction="20000"/>
          </a:bodyPr>
          <a:lstStyle/>
          <a:p>
            <a:pPr algn="just" fontAlgn="base"/>
            <a:r>
              <a:rPr lang="tr-TR" dirty="0" smtClean="0"/>
              <a:t>Bir tür içinde ayrı ayrı yerlerde yaşayan ve bu nedenle bazı farklılıklar gösteren topluluklara</a:t>
            </a:r>
            <a:r>
              <a:rPr lang="tr-TR" b="1" dirty="0" smtClean="0"/>
              <a:t> Doğal ırklar</a:t>
            </a:r>
            <a:r>
              <a:rPr lang="tr-TR" dirty="0" smtClean="0"/>
              <a:t> denir.</a:t>
            </a:r>
          </a:p>
          <a:p>
            <a:pPr algn="just" fontAlgn="base"/>
            <a:r>
              <a:rPr lang="tr-TR" dirty="0" smtClean="0"/>
              <a:t>Bir tür içinde birbirlerinden yalnız bir gen çifti bakımından ayrılan bireylere de </a:t>
            </a:r>
            <a:r>
              <a:rPr lang="tr-TR" b="1" dirty="0" smtClean="0"/>
              <a:t>Mendel ırkı</a:t>
            </a:r>
            <a:r>
              <a:rPr lang="tr-TR" dirty="0" smtClean="0"/>
              <a:t> veya </a:t>
            </a:r>
            <a:r>
              <a:rPr lang="tr-TR" b="1" dirty="0" smtClean="0"/>
              <a:t>gen ırkı</a:t>
            </a:r>
            <a:r>
              <a:rPr lang="tr-TR" dirty="0" smtClean="0"/>
              <a:t> denir. Böyle ırklar ancak belli koşullar altında, kardeşin kardeş ile ya da ana babanın yavrularıyla eşleştirilmesi sonucunda </a:t>
            </a:r>
            <a:r>
              <a:rPr lang="tr-TR" dirty="0" err="1" smtClean="0"/>
              <a:t>laboratuvarlarda</a:t>
            </a:r>
            <a:r>
              <a:rPr lang="tr-TR" dirty="0" smtClean="0"/>
              <a:t> yetiştirilen hayvanlarda görülür. </a:t>
            </a:r>
          </a:p>
          <a:p>
            <a:pPr algn="just" fontAlgn="base"/>
            <a:r>
              <a:rPr lang="tr-TR" dirty="0" smtClean="0"/>
              <a:t>Ekonomik açıdan önemli bazı hayvanların özel koşullar altında yetiştirilmesiyle elde edilen ırklara da </a:t>
            </a:r>
            <a:r>
              <a:rPr lang="tr-TR" b="1" dirty="0" smtClean="0"/>
              <a:t>kültür ırkları</a:t>
            </a:r>
            <a:r>
              <a:rPr lang="tr-TR" dirty="0" smtClean="0"/>
              <a:t> adı verilir.</a:t>
            </a:r>
          </a:p>
          <a:p>
            <a:endParaRPr lang="tr-TR" dirty="0"/>
          </a:p>
        </p:txBody>
      </p:sp>
      <p:sp>
        <p:nvSpPr>
          <p:cNvPr id="2" name="1 Başlık"/>
          <p:cNvSpPr>
            <a:spLocks noGrp="1"/>
          </p:cNvSpPr>
          <p:nvPr>
            <p:ph type="title"/>
          </p:nvPr>
        </p:nvSpPr>
        <p:spPr/>
        <p:txBody>
          <a:bodyPr>
            <a:normAutofit/>
          </a:bodyPr>
          <a:lstStyle/>
          <a:p>
            <a:r>
              <a:rPr lang="tr-TR" b="1" dirty="0" smtClean="0"/>
              <a:t>Irk Kavramı</a:t>
            </a:r>
            <a:endParaRPr lang="tr-T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lnSpcReduction="10000"/>
          </a:bodyPr>
          <a:lstStyle/>
          <a:p>
            <a:pPr algn="just"/>
            <a:r>
              <a:rPr lang="tr-TR" dirty="0" smtClean="0"/>
              <a:t>Aynı yerde yetişen, morfolojik özellikleri aynı türlerin farklı kimyasal özellik göstermesiyle kimyasal ırklar meydana gelir. </a:t>
            </a:r>
            <a:r>
              <a:rPr lang="tr-TR" dirty="0" err="1" smtClean="0"/>
              <a:t>Amigdalin</a:t>
            </a:r>
            <a:r>
              <a:rPr lang="tr-TR" dirty="0" smtClean="0"/>
              <a:t> maddesi içerip içermemesine göre acı badem ve tatlı badem oluşur.</a:t>
            </a:r>
          </a:p>
          <a:p>
            <a:pPr algn="just"/>
            <a:r>
              <a:rPr lang="tr-TR" dirty="0" smtClean="0"/>
              <a:t>Bir türün aynı coğrafik bölge içinde bulunmalarına karşılık çeşitli nedenlerle birbirlerinden ayrılmış topluluklarına da lokal ırklar denir</a:t>
            </a:r>
            <a:br>
              <a:rPr lang="tr-TR" dirty="0" smtClean="0"/>
            </a:br>
            <a:r>
              <a:rPr lang="tr-TR" dirty="0" smtClean="0"/>
              <a:t>.Bir türün ayrı coğrafik bölgelerde yaşayan topluluklarına</a:t>
            </a:r>
            <a:r>
              <a:rPr lang="tr-TR" b="1" dirty="0" smtClean="0"/>
              <a:t> coğrafik ırklar</a:t>
            </a:r>
            <a:r>
              <a:rPr lang="tr-TR" dirty="0" smtClean="0"/>
              <a:t> denir.</a:t>
            </a:r>
            <a:endParaRPr lang="tr-TR" dirty="0"/>
          </a:p>
        </p:txBody>
      </p:sp>
      <p:sp>
        <p:nvSpPr>
          <p:cNvPr id="2" name="1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fontAlgn="base"/>
            <a:endParaRPr lang="tr-TR" dirty="0" smtClean="0"/>
          </a:p>
          <a:p>
            <a:pPr algn="just" fontAlgn="base"/>
            <a:r>
              <a:rPr lang="tr-TR" dirty="0" err="1" smtClean="0"/>
              <a:t>Taksonomik</a:t>
            </a:r>
            <a:r>
              <a:rPr lang="tr-TR" dirty="0" smtClean="0"/>
              <a:t> karakterler: Bir </a:t>
            </a:r>
            <a:r>
              <a:rPr lang="tr-TR" dirty="0" err="1" smtClean="0"/>
              <a:t>taksona</a:t>
            </a:r>
            <a:r>
              <a:rPr lang="tr-TR" dirty="0" smtClean="0"/>
              <a:t> ait bireyleri, diğer bir </a:t>
            </a:r>
            <a:r>
              <a:rPr lang="tr-TR" dirty="0" err="1" smtClean="0"/>
              <a:t>taksona</a:t>
            </a:r>
            <a:r>
              <a:rPr lang="tr-TR" dirty="0" smtClean="0"/>
              <a:t> ait bireylerden kesin olarak </a:t>
            </a:r>
            <a:r>
              <a:rPr lang="tr-TR" dirty="0" err="1" smtClean="0"/>
              <a:t>ayıredebilen</a:t>
            </a:r>
            <a:r>
              <a:rPr lang="tr-TR" dirty="0" smtClean="0"/>
              <a:t> özelliklerdir. </a:t>
            </a:r>
          </a:p>
          <a:p>
            <a:pPr algn="just" fontAlgn="base"/>
            <a:r>
              <a:rPr lang="tr-TR" dirty="0" smtClean="0"/>
              <a:t>Bunlar organizma üzerinde görülen herhangi bir karakter değil, özel karakterlerdir.</a:t>
            </a:r>
            <a:br>
              <a:rPr lang="tr-TR" dirty="0" smtClean="0"/>
            </a:br>
            <a:endParaRPr lang="tr-TR" dirty="0"/>
          </a:p>
        </p:txBody>
      </p:sp>
      <p:sp>
        <p:nvSpPr>
          <p:cNvPr id="2" name="1 Başlık"/>
          <p:cNvSpPr>
            <a:spLocks noGrp="1"/>
          </p:cNvSpPr>
          <p:nvPr>
            <p:ph type="title"/>
          </p:nvPr>
        </p:nvSpPr>
        <p:spPr/>
        <p:txBody>
          <a:bodyPr>
            <a:normAutofit fontScale="90000"/>
          </a:bodyPr>
          <a:lstStyle/>
          <a:p>
            <a:r>
              <a:rPr lang="tr-TR" b="1" dirty="0" err="1" smtClean="0"/>
              <a:t>Taksonomik</a:t>
            </a:r>
            <a:r>
              <a:rPr lang="tr-TR" b="1" dirty="0" smtClean="0"/>
              <a:t> Karakterler ve Çalışmalar</a:t>
            </a:r>
            <a:endParaRPr lang="tr-T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mages (1).jpg"/>
          <p:cNvPicPr>
            <a:picLocks noGrp="1" noChangeAspect="1"/>
          </p:cNvPicPr>
          <p:nvPr>
            <p:ph idx="1"/>
          </p:nvPr>
        </p:nvPicPr>
        <p:blipFill>
          <a:blip r:embed="rId2" cstate="print"/>
          <a:stretch>
            <a:fillRect/>
          </a:stretch>
        </p:blipFill>
        <p:spPr>
          <a:xfrm>
            <a:off x="2123728" y="620688"/>
            <a:ext cx="5719762" cy="4960292"/>
          </a:xfrm>
        </p:spPr>
      </p:pic>
      <p:sp>
        <p:nvSpPr>
          <p:cNvPr id="3" name="2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92500" lnSpcReduction="20000"/>
          </a:bodyPr>
          <a:lstStyle/>
          <a:p>
            <a:pPr algn="just"/>
            <a:r>
              <a:rPr lang="tr-TR" dirty="0" err="1" smtClean="0"/>
              <a:t>Linne</a:t>
            </a:r>
            <a:r>
              <a:rPr lang="tr-TR" dirty="0" smtClean="0"/>
              <a:t> sınıflandırmasında organizmaların sınıflandırılmaları hiyerarşik bir sisteme dayanır. Bu sistemde belli bir organizma grubu </a:t>
            </a:r>
            <a:r>
              <a:rPr lang="tr-TR" b="1" dirty="0" err="1" smtClean="0"/>
              <a:t>takson</a:t>
            </a:r>
            <a:r>
              <a:rPr lang="tr-TR" dirty="0" smtClean="0"/>
              <a:t> adını alır (çoğulu taksa). Yani bir kategoriye girecek şekilde diğerlerinden ayrılmış olan gruplar </a:t>
            </a:r>
            <a:r>
              <a:rPr lang="tr-TR" dirty="0" err="1" smtClean="0"/>
              <a:t>takson</a:t>
            </a:r>
            <a:r>
              <a:rPr lang="tr-TR" dirty="0" smtClean="0"/>
              <a:t> olarak tanımlanır. Her </a:t>
            </a:r>
            <a:r>
              <a:rPr lang="tr-TR" dirty="0" err="1" smtClean="0"/>
              <a:t>taksonun</a:t>
            </a:r>
            <a:r>
              <a:rPr lang="tr-TR" dirty="0" smtClean="0"/>
              <a:t> bu hiyerarşik düzende bulunduğu basamağa da kategori denir. </a:t>
            </a:r>
          </a:p>
          <a:p>
            <a:pPr algn="just"/>
            <a:r>
              <a:rPr lang="tr-TR" dirty="0" smtClean="0"/>
              <a:t>Hayvanların günümüzde </a:t>
            </a:r>
            <a:r>
              <a:rPr lang="tr-TR" dirty="0" err="1" smtClean="0"/>
              <a:t>taksonomik</a:t>
            </a:r>
            <a:r>
              <a:rPr lang="tr-TR" dirty="0" smtClean="0"/>
              <a:t> hiyerarşilerini oluşturan 7 temel kategori vardır ve her bir tür aşağıdaki bu yedi zorunlu kategoriye bağlıdır.Bu hiyerarşik sınıflandırmaya </a:t>
            </a:r>
            <a:r>
              <a:rPr lang="tr-TR" b="1" dirty="0" err="1" smtClean="0"/>
              <a:t>monofiletik</a:t>
            </a:r>
            <a:r>
              <a:rPr lang="tr-TR" b="1" dirty="0" smtClean="0"/>
              <a:t> sınıflandırma</a:t>
            </a:r>
            <a:r>
              <a:rPr lang="tr-TR" dirty="0" smtClean="0"/>
              <a:t> denir.</a:t>
            </a:r>
            <a:endParaRPr lang="tr-TR" dirty="0"/>
          </a:p>
        </p:txBody>
      </p:sp>
      <p:sp>
        <p:nvSpPr>
          <p:cNvPr id="2" name="1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ben-bir-kediyim-9.jpg"/>
          <p:cNvPicPr>
            <a:picLocks noGrp="1" noChangeAspect="1"/>
          </p:cNvPicPr>
          <p:nvPr>
            <p:ph idx="1"/>
          </p:nvPr>
        </p:nvPicPr>
        <p:blipFill>
          <a:blip r:embed="rId2" cstate="print"/>
          <a:stretch>
            <a:fillRect/>
          </a:stretch>
        </p:blipFill>
        <p:spPr>
          <a:xfrm>
            <a:off x="1691680" y="404664"/>
            <a:ext cx="6063044" cy="5917531"/>
          </a:xfrm>
        </p:spPr>
      </p:pic>
      <p:sp>
        <p:nvSpPr>
          <p:cNvPr id="2" name="1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92500" lnSpcReduction="10000"/>
          </a:bodyPr>
          <a:lstStyle/>
          <a:p>
            <a:pPr algn="just"/>
            <a:r>
              <a:rPr lang="tr-TR" dirty="0" smtClean="0"/>
              <a:t>Bilinen tür sayısı ve bu türlerin akrabalık dereceleri hakkındaki bilgilerimiz arttıkça türlerin </a:t>
            </a:r>
            <a:r>
              <a:rPr lang="tr-TR" dirty="0" err="1" smtClean="0"/>
              <a:t>taksonomik</a:t>
            </a:r>
            <a:r>
              <a:rPr lang="tr-TR" dirty="0" smtClean="0"/>
              <a:t> durumlarını belirlemede daha dikkatli olma zorunluluğu doğmuştur. Bu zorunluluğun giderilmesi de yedi kategori arasına ek kategorilerin yerleştirilmesi ile sağlanmıştır. </a:t>
            </a:r>
          </a:p>
          <a:p>
            <a:pPr algn="just"/>
            <a:r>
              <a:rPr lang="tr-TR" dirty="0" smtClean="0"/>
              <a:t>Örneğin filum üzerine </a:t>
            </a:r>
            <a:r>
              <a:rPr lang="tr-TR" dirty="0" err="1" smtClean="0"/>
              <a:t>divisio</a:t>
            </a:r>
            <a:r>
              <a:rPr lang="tr-TR" dirty="0" smtClean="0"/>
              <a:t> (bölüm), </a:t>
            </a:r>
            <a:r>
              <a:rPr lang="tr-TR" dirty="0" err="1" smtClean="0"/>
              <a:t>genus</a:t>
            </a:r>
            <a:r>
              <a:rPr lang="tr-TR" dirty="0" smtClean="0"/>
              <a:t> ile </a:t>
            </a:r>
            <a:r>
              <a:rPr lang="tr-TR" dirty="0" err="1" smtClean="0"/>
              <a:t>subfamilya</a:t>
            </a:r>
            <a:r>
              <a:rPr lang="tr-TR" dirty="0" smtClean="0"/>
              <a:t> arasında </a:t>
            </a:r>
            <a:r>
              <a:rPr lang="tr-TR" dirty="0" err="1" smtClean="0"/>
              <a:t>tribus</a:t>
            </a:r>
            <a:r>
              <a:rPr lang="tr-TR" dirty="0" smtClean="0"/>
              <a:t> kategorilerinin konması gibi. </a:t>
            </a:r>
          </a:p>
          <a:p>
            <a:pPr algn="just"/>
            <a:r>
              <a:rPr lang="tr-TR" dirty="0" smtClean="0"/>
              <a:t>Ancak ek kategorilerin çoğu </a:t>
            </a:r>
            <a:r>
              <a:rPr lang="tr-TR" dirty="0" err="1" smtClean="0"/>
              <a:t>orjinal</a:t>
            </a:r>
            <a:r>
              <a:rPr lang="tr-TR" dirty="0" smtClean="0"/>
              <a:t> kategori isimlerinin baş tarafına süper (üst), ya da </a:t>
            </a:r>
            <a:r>
              <a:rPr lang="tr-TR" dirty="0" err="1" smtClean="0"/>
              <a:t>sub</a:t>
            </a:r>
            <a:r>
              <a:rPr lang="tr-TR" dirty="0" smtClean="0"/>
              <a:t> (alt) eklerinin getirilmesiyle oluşturulmuştur. </a:t>
            </a:r>
            <a:endParaRPr lang="tr-TR" dirty="0"/>
          </a:p>
        </p:txBody>
      </p:sp>
      <p:sp>
        <p:nvSpPr>
          <p:cNvPr id="2" name="1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Bitkilerin sınıflandırılmasında temelde bir fark yoktur. </a:t>
            </a:r>
          </a:p>
          <a:p>
            <a:pPr algn="just"/>
            <a:r>
              <a:rPr lang="tr-TR" dirty="0" smtClean="0"/>
              <a:t>Ancak belirli kategorilerde yer alan </a:t>
            </a:r>
            <a:r>
              <a:rPr lang="tr-TR" dirty="0" err="1" smtClean="0"/>
              <a:t>taksonların</a:t>
            </a:r>
            <a:r>
              <a:rPr lang="tr-TR" dirty="0" smtClean="0"/>
              <a:t> isimlendirilmesinde kullanılan eklerde farklılık vardır.</a:t>
            </a:r>
            <a:endParaRPr lang="tr-TR" dirty="0"/>
          </a:p>
        </p:txBody>
      </p:sp>
      <p:sp>
        <p:nvSpPr>
          <p:cNvPr id="2" name="1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mages (2).jpg"/>
          <p:cNvPicPr>
            <a:picLocks noGrp="1" noChangeAspect="1"/>
          </p:cNvPicPr>
          <p:nvPr>
            <p:ph idx="1"/>
          </p:nvPr>
        </p:nvPicPr>
        <p:blipFill>
          <a:blip r:embed="rId2" cstate="print"/>
          <a:stretch>
            <a:fillRect/>
          </a:stretch>
        </p:blipFill>
        <p:spPr>
          <a:xfrm>
            <a:off x="611560" y="476672"/>
            <a:ext cx="7355755" cy="5206883"/>
          </a:xfrm>
        </p:spPr>
      </p:pic>
      <p:sp>
        <p:nvSpPr>
          <p:cNvPr id="3" name="2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92500" lnSpcReduction="20000"/>
          </a:bodyPr>
          <a:lstStyle/>
          <a:p>
            <a:pPr fontAlgn="base"/>
            <a:r>
              <a:rPr lang="tr-TR" dirty="0" smtClean="0"/>
              <a:t>Bitkilerde tür altı kategoriler </a:t>
            </a:r>
            <a:r>
              <a:rPr lang="tr-TR" b="1" dirty="0" smtClean="0"/>
              <a:t>alttür</a:t>
            </a:r>
            <a:r>
              <a:rPr lang="tr-TR" dirty="0" smtClean="0"/>
              <a:t> ve</a:t>
            </a:r>
            <a:r>
              <a:rPr lang="tr-TR" b="1" dirty="0" smtClean="0"/>
              <a:t> variyete</a:t>
            </a:r>
            <a:r>
              <a:rPr lang="tr-TR" dirty="0" smtClean="0"/>
              <a:t> olmak üzere ikiye ayrılır.</a:t>
            </a:r>
          </a:p>
          <a:p>
            <a:pPr fontAlgn="base"/>
            <a:r>
              <a:rPr lang="tr-TR" b="1" dirty="0" smtClean="0"/>
              <a:t>Alttür,</a:t>
            </a:r>
            <a:r>
              <a:rPr lang="tr-TR" dirty="0" smtClean="0"/>
              <a:t> türün diğer benzeri alt bölümlerinden </a:t>
            </a:r>
            <a:r>
              <a:rPr lang="tr-TR" dirty="0" err="1" smtClean="0"/>
              <a:t>taksonomik</a:t>
            </a:r>
            <a:r>
              <a:rPr lang="tr-TR" dirty="0" smtClean="0"/>
              <a:t> olarak farklı ve coğrafi olarak sınıflandırılmış yerel </a:t>
            </a:r>
            <a:r>
              <a:rPr lang="tr-TR" dirty="0" err="1" smtClean="0"/>
              <a:t>populasyonlardır</a:t>
            </a:r>
            <a:r>
              <a:rPr lang="tr-TR" dirty="0" smtClean="0"/>
              <a:t>. Bir türün alttürleri arasında üreme engeli olmamakla birlikte, çeşitli coğrafik engeller nedeniyle bu gerçekleşmez.</a:t>
            </a:r>
          </a:p>
          <a:p>
            <a:pPr fontAlgn="base"/>
            <a:r>
              <a:rPr lang="tr-TR" b="1" dirty="0" smtClean="0"/>
              <a:t>Varyete</a:t>
            </a:r>
            <a:r>
              <a:rPr lang="tr-TR" dirty="0" smtClean="0"/>
              <a:t> ise, aynı bölge içinde genetik olmayan farklılıklar sonucu ortaya çıkan bir birimdir. Bu farklılığın ortaya çıkmasına habitat ve iklim gibi koşullar neden olur.</a:t>
            </a:r>
          </a:p>
        </p:txBody>
      </p:sp>
      <p:sp>
        <p:nvSpPr>
          <p:cNvPr id="2" name="1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pohon-filogeni-fungi-1-638.jpg"/>
          <p:cNvPicPr>
            <a:picLocks noGrp="1" noChangeAspect="1"/>
          </p:cNvPicPr>
          <p:nvPr>
            <p:ph idx="1"/>
          </p:nvPr>
        </p:nvPicPr>
        <p:blipFill>
          <a:blip r:embed="rId2" cstate="print"/>
          <a:stretch>
            <a:fillRect/>
          </a:stretch>
        </p:blipFill>
        <p:spPr>
          <a:xfrm>
            <a:off x="3707904" y="0"/>
            <a:ext cx="3966010" cy="6533349"/>
          </a:xfrm>
        </p:spPr>
      </p:pic>
      <p:sp>
        <p:nvSpPr>
          <p:cNvPr id="3" name="2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lnSpcReduction="10000"/>
          </a:bodyPr>
          <a:lstStyle/>
          <a:p>
            <a:pPr algn="just"/>
            <a:r>
              <a:rPr lang="tr-TR" dirty="0" smtClean="0"/>
              <a:t>Canlılar arasındaki farklılıkların tamamını birden saymaya ve incelemeye aldığımız takdirde altından kalkılamayacak kadar çok özelliğin olduğu görülür.</a:t>
            </a:r>
          </a:p>
          <a:p>
            <a:pPr algn="just"/>
            <a:r>
              <a:rPr lang="tr-TR" dirty="0" smtClean="0"/>
              <a:t>Bu kadar fazla özelliği kontrollü bir şekilde sayıp incelemek ve değişimlerini takip etmeye imkan olmadığı gibi, pratik de değildir .</a:t>
            </a:r>
          </a:p>
          <a:p>
            <a:pPr algn="just"/>
            <a:r>
              <a:rPr lang="tr-TR" dirty="0" smtClean="0"/>
              <a:t>Bu yüzden canlılar arasında sınıflandırma yapılırken yüzlerce karakter arasından sadece o türün sistematikteki yerini belirlemeye yarayan sayı ve kalitedeki karakterler seçilir.</a:t>
            </a:r>
            <a:endParaRPr lang="tr-TR" dirty="0"/>
          </a:p>
        </p:txBody>
      </p:sp>
      <p:sp>
        <p:nvSpPr>
          <p:cNvPr id="2" name="1 Başlık"/>
          <p:cNvSpPr>
            <a:spLocks noGrp="1"/>
          </p:cNvSpPr>
          <p:nvPr>
            <p:ph type="title"/>
          </p:nvPr>
        </p:nvSpPr>
        <p:spPr/>
        <p:txBody>
          <a:bodyPr>
            <a:normAutofit fontScale="90000"/>
          </a:bodyPr>
          <a:lstStyle/>
          <a:p>
            <a:r>
              <a:rPr lang="tr-TR" b="1" dirty="0" smtClean="0"/>
              <a:t>Canlıların Sınıflandırılmasında Esas Alınan Temel Özellikler</a:t>
            </a:r>
            <a:endParaRPr lang="tr-T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85000" lnSpcReduction="10000"/>
          </a:bodyPr>
          <a:lstStyle/>
          <a:p>
            <a:r>
              <a:rPr lang="tr-TR" dirty="0" smtClean="0"/>
              <a:t>Bu karakterler belirli bir </a:t>
            </a:r>
            <a:r>
              <a:rPr lang="tr-TR" dirty="0" err="1" smtClean="0"/>
              <a:t>takson</a:t>
            </a:r>
            <a:r>
              <a:rPr lang="tr-TR" dirty="0" smtClean="0"/>
              <a:t> içinde çok fazla değişken olmamalıdır.</a:t>
            </a:r>
            <a:br>
              <a:rPr lang="tr-TR" dirty="0" smtClean="0"/>
            </a:br>
            <a:endParaRPr lang="tr-TR" dirty="0" smtClean="0"/>
          </a:p>
          <a:p>
            <a:r>
              <a:rPr lang="tr-TR" dirty="0" smtClean="0"/>
              <a:t>Karakterler güvenilir ve kullanışlı olmalıdır.</a:t>
            </a:r>
            <a:br>
              <a:rPr lang="tr-TR" dirty="0" smtClean="0"/>
            </a:br>
            <a:endParaRPr lang="tr-TR" dirty="0" smtClean="0"/>
          </a:p>
          <a:p>
            <a:r>
              <a:rPr lang="tr-TR" dirty="0" smtClean="0"/>
              <a:t>Karakter, bir grupta çok kullanışlı, sınırları net ve güvenilir olsa da, çok yakın başka bir türde güvenilir olmayabilir.</a:t>
            </a:r>
            <a:br>
              <a:rPr lang="tr-TR" dirty="0" smtClean="0"/>
            </a:br>
            <a:endParaRPr lang="tr-TR" dirty="0" smtClean="0"/>
          </a:p>
          <a:p>
            <a:r>
              <a:rPr lang="tr-TR" dirty="0" err="1" smtClean="0"/>
              <a:t>Taksonların</a:t>
            </a:r>
            <a:r>
              <a:rPr lang="tr-TR" dirty="0" smtClean="0"/>
              <a:t> ve </a:t>
            </a:r>
            <a:r>
              <a:rPr lang="tr-TR" dirty="0" err="1" smtClean="0"/>
              <a:t>populasyonların</a:t>
            </a:r>
            <a:r>
              <a:rPr lang="tr-TR" dirty="0" smtClean="0"/>
              <a:t> karşılaştırılması ile farklılık tespit edilmişse, bu karakter </a:t>
            </a:r>
            <a:r>
              <a:rPr lang="tr-TR" dirty="0" err="1" smtClean="0"/>
              <a:t>taksonomik</a:t>
            </a:r>
            <a:r>
              <a:rPr lang="tr-TR" dirty="0" smtClean="0"/>
              <a:t> bir özellik olarak bilinir.</a:t>
            </a:r>
          </a:p>
          <a:p>
            <a:r>
              <a:rPr lang="tr-TR" dirty="0" smtClean="0"/>
              <a:t>Bir karakterin faydalı oluşu onun taşıdığı bilgiye bağlı</a:t>
            </a:r>
            <a:endParaRPr lang="tr-TR" dirty="0"/>
          </a:p>
        </p:txBody>
      </p:sp>
      <p:sp>
        <p:nvSpPr>
          <p:cNvPr id="2" name="1 Başlık"/>
          <p:cNvSpPr>
            <a:spLocks noGrp="1"/>
          </p:cNvSpPr>
          <p:nvPr>
            <p:ph type="title"/>
          </p:nvPr>
        </p:nvSpPr>
        <p:spPr/>
        <p:txBody>
          <a:bodyPr>
            <a:normAutofit fontScale="90000"/>
          </a:bodyPr>
          <a:lstStyle/>
          <a:p>
            <a:r>
              <a:rPr lang="tr-TR" b="1" dirty="0" smtClean="0"/>
              <a:t>Karakterlerin Seçiminde Dikkate Alınması Gereken Noktalar:</a:t>
            </a:r>
            <a:endParaRPr lang="tr-T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main-qimg-d3184c4adfa8acb73f840e58a79ac22d.png"/>
          <p:cNvPicPr>
            <a:picLocks noGrp="1" noChangeAspect="1"/>
          </p:cNvPicPr>
          <p:nvPr>
            <p:ph idx="1"/>
          </p:nvPr>
        </p:nvPicPr>
        <p:blipFill>
          <a:blip r:embed="rId2" cstate="print"/>
          <a:stretch>
            <a:fillRect/>
          </a:stretch>
        </p:blipFill>
        <p:spPr>
          <a:xfrm>
            <a:off x="2195736" y="620688"/>
            <a:ext cx="5501208" cy="5071426"/>
          </a:xfrm>
        </p:spPr>
      </p:pic>
      <p:sp>
        <p:nvSpPr>
          <p:cNvPr id="3" name="2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lgn="just" fontAlgn="base"/>
            <a:r>
              <a:rPr lang="tr-TR" dirty="0" err="1" smtClean="0"/>
              <a:t>Taksonomik</a:t>
            </a:r>
            <a:r>
              <a:rPr lang="tr-TR" dirty="0" smtClean="0"/>
              <a:t> karakterler ölçülüp ölçülemeyeceği açısından </a:t>
            </a:r>
            <a:r>
              <a:rPr lang="tr-TR" b="1" dirty="0" smtClean="0"/>
              <a:t>kalitatif </a:t>
            </a:r>
            <a:r>
              <a:rPr lang="tr-TR" dirty="0" smtClean="0"/>
              <a:t>(nitelik) ve </a:t>
            </a:r>
            <a:r>
              <a:rPr lang="tr-TR" b="1" dirty="0" smtClean="0"/>
              <a:t>kantitatif</a:t>
            </a:r>
            <a:r>
              <a:rPr lang="tr-TR" dirty="0" smtClean="0"/>
              <a:t> (nicelik) olarak iki tipe ayrılırlar.</a:t>
            </a:r>
          </a:p>
          <a:p>
            <a:pPr algn="just" fontAlgn="base"/>
            <a:r>
              <a:rPr lang="tr-TR" dirty="0" smtClean="0"/>
              <a:t>Kantitatif karakterler rakamlarla çok daha kolay ifade edilip matematik işlemleriyle de somutlaştırıldığı için </a:t>
            </a:r>
            <a:r>
              <a:rPr lang="tr-TR" dirty="0" err="1" smtClean="0"/>
              <a:t>taksonomik</a:t>
            </a:r>
            <a:r>
              <a:rPr lang="tr-TR" dirty="0" smtClean="0"/>
              <a:t> araştırmalar için çok daha uygundurlar.</a:t>
            </a:r>
          </a:p>
          <a:p>
            <a:endParaRPr lang="tr-TR" dirty="0"/>
          </a:p>
        </p:txBody>
      </p:sp>
      <p:sp>
        <p:nvSpPr>
          <p:cNvPr id="2" name="1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b="1" dirty="0" err="1" smtClean="0"/>
              <a:t>Filogeni</a:t>
            </a:r>
            <a:endParaRPr lang="tr-TR" dirty="0" smtClean="0"/>
          </a:p>
          <a:p>
            <a:r>
              <a:rPr lang="tr-TR" b="1" dirty="0" smtClean="0"/>
              <a:t>Morfolojik Karakterler</a:t>
            </a:r>
          </a:p>
          <a:p>
            <a:r>
              <a:rPr lang="tr-TR" b="1" dirty="0" smtClean="0"/>
              <a:t>Fizyolojik Karakterler</a:t>
            </a:r>
          </a:p>
          <a:p>
            <a:r>
              <a:rPr lang="tr-TR" b="1" dirty="0" smtClean="0"/>
              <a:t>Ekolojik Faktörler</a:t>
            </a:r>
          </a:p>
          <a:p>
            <a:r>
              <a:rPr lang="tr-TR" b="1" dirty="0" err="1" smtClean="0"/>
              <a:t>Etolojik</a:t>
            </a:r>
            <a:r>
              <a:rPr lang="tr-TR" b="1" dirty="0" smtClean="0"/>
              <a:t> Faktörler (Davranışlar)</a:t>
            </a:r>
          </a:p>
          <a:p>
            <a:r>
              <a:rPr lang="tr-TR" b="1" dirty="0" smtClean="0"/>
              <a:t>Coğrafi Karakterler</a:t>
            </a:r>
            <a:endParaRPr lang="tr-TR" dirty="0"/>
          </a:p>
        </p:txBody>
      </p:sp>
      <p:sp>
        <p:nvSpPr>
          <p:cNvPr id="2" name="1 Başlık"/>
          <p:cNvSpPr>
            <a:spLocks noGrp="1"/>
          </p:cNvSpPr>
          <p:nvPr>
            <p:ph type="title"/>
          </p:nvPr>
        </p:nvSpPr>
        <p:spPr/>
        <p:txBody>
          <a:bodyPr>
            <a:normAutofit fontScale="90000"/>
          </a:bodyPr>
          <a:lstStyle/>
          <a:p>
            <a:pPr fontAlgn="base"/>
            <a:r>
              <a:rPr lang="tr-TR" b="1" dirty="0" smtClean="0"/>
              <a:t>Taksonomide Temel Alınan Özellikler</a:t>
            </a:r>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buNone/>
            </a:pPr>
            <a:r>
              <a:rPr lang="tr-TR" dirty="0" smtClean="0"/>
              <a:t>• Organizmalar arasındaki ilişkilerin incelenmesini de kolaylaşır.</a:t>
            </a:r>
          </a:p>
          <a:p>
            <a:pPr>
              <a:buNone/>
            </a:pPr>
            <a:r>
              <a:rPr lang="tr-TR" dirty="0" smtClean="0"/>
              <a:t>• Evrimsel bir ağaç oluşturulup yeryüzündeki canlıların orijinlerinin araştırılabilmesi ve günümüzdeki canlılarla karşılaştırılabilmesi mümkün olur.</a:t>
            </a:r>
            <a:endParaRPr lang="tr-TR" smtClean="0"/>
          </a:p>
          <a:p>
            <a:pPr>
              <a:buNone/>
            </a:pPr>
            <a:r>
              <a:rPr lang="tr-TR" smtClean="0"/>
              <a:t>•</a:t>
            </a:r>
            <a:r>
              <a:rPr lang="tr-TR" dirty="0" smtClean="0"/>
              <a:t>Bilgilerin gelecek kuşaklara aktarılmasındaki zorluk ortadan kalkmış olur.</a:t>
            </a:r>
            <a:endParaRPr lang="tr-TR" dirty="0"/>
          </a:p>
        </p:txBody>
      </p:sp>
      <p:sp>
        <p:nvSpPr>
          <p:cNvPr id="2" name="1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filogeni.gif"/>
          <p:cNvPicPr>
            <a:picLocks noGrp="1" noChangeAspect="1"/>
          </p:cNvPicPr>
          <p:nvPr>
            <p:ph idx="1"/>
          </p:nvPr>
        </p:nvPicPr>
        <p:blipFill>
          <a:blip r:embed="rId2" cstate="print"/>
          <a:stretch>
            <a:fillRect/>
          </a:stretch>
        </p:blipFill>
        <p:spPr>
          <a:xfrm>
            <a:off x="1763688" y="980728"/>
            <a:ext cx="6121206" cy="4116511"/>
          </a:xfrm>
        </p:spPr>
      </p:pic>
      <p:sp>
        <p:nvSpPr>
          <p:cNvPr id="3" name="2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620688"/>
            <a:ext cx="8038728" cy="2811768"/>
          </a:xfrm>
        </p:spPr>
        <p:txBody>
          <a:bodyPr/>
          <a:lstStyle/>
          <a:p>
            <a:pPr fontAlgn="base">
              <a:buNone/>
            </a:pPr>
            <a:r>
              <a:rPr lang="tr-TR" b="1" dirty="0" smtClean="0"/>
              <a:t>	Morfolojik Karakterler</a:t>
            </a:r>
            <a:endParaRPr lang="tr-TR" dirty="0" smtClean="0"/>
          </a:p>
          <a:p>
            <a:pPr fontAlgn="base">
              <a:buNone/>
            </a:pPr>
            <a:r>
              <a:rPr lang="tr-TR" dirty="0" smtClean="0"/>
              <a:t>	</a:t>
            </a:r>
            <a:r>
              <a:rPr lang="tr-TR" sz="2800" dirty="0" smtClean="0"/>
              <a:t>Genel dış morfoloji</a:t>
            </a:r>
            <a:br>
              <a:rPr lang="tr-TR" sz="2800" dirty="0" smtClean="0"/>
            </a:br>
            <a:r>
              <a:rPr lang="tr-TR" sz="2800" dirty="0" err="1" smtClean="0"/>
              <a:t>Genital</a:t>
            </a:r>
            <a:r>
              <a:rPr lang="tr-TR" sz="2800" dirty="0" smtClean="0"/>
              <a:t> organlar</a:t>
            </a:r>
            <a:br>
              <a:rPr lang="tr-TR" sz="2800" dirty="0" smtClean="0"/>
            </a:br>
            <a:r>
              <a:rPr lang="tr-TR" sz="2800" dirty="0" smtClean="0"/>
              <a:t>Anatomi</a:t>
            </a:r>
            <a:br>
              <a:rPr lang="tr-TR" sz="2800" dirty="0" smtClean="0"/>
            </a:br>
            <a:r>
              <a:rPr lang="tr-TR" sz="2800" dirty="0" smtClean="0"/>
              <a:t>Embriyoloji</a:t>
            </a:r>
            <a:br>
              <a:rPr lang="tr-TR" sz="2800" dirty="0" smtClean="0"/>
            </a:br>
            <a:r>
              <a:rPr lang="tr-TR" sz="2800" dirty="0" err="1" smtClean="0"/>
              <a:t>Sitolojik</a:t>
            </a:r>
            <a:r>
              <a:rPr lang="tr-TR" sz="2800" dirty="0" smtClean="0"/>
              <a:t> ve </a:t>
            </a:r>
            <a:r>
              <a:rPr lang="tr-TR" sz="2800" dirty="0" err="1" smtClean="0"/>
              <a:t>karyolojik</a:t>
            </a:r>
            <a:endParaRPr lang="tr-TR" sz="2000" dirty="0" smtClean="0"/>
          </a:p>
          <a:p>
            <a:endParaRPr lang="tr-TR" sz="2000" dirty="0"/>
          </a:p>
        </p:txBody>
      </p:sp>
      <p:pic>
        <p:nvPicPr>
          <p:cNvPr id="4" name="3 Resim" descr="images.jpg"/>
          <p:cNvPicPr>
            <a:picLocks noChangeAspect="1"/>
          </p:cNvPicPr>
          <p:nvPr/>
        </p:nvPicPr>
        <p:blipFill>
          <a:blip r:embed="rId2" cstate="print"/>
          <a:stretch>
            <a:fillRect/>
          </a:stretch>
        </p:blipFill>
        <p:spPr>
          <a:xfrm>
            <a:off x="3203848" y="3199832"/>
            <a:ext cx="5624385" cy="3325512"/>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mages.jpg"/>
          <p:cNvPicPr>
            <a:picLocks noGrp="1" noChangeAspect="1"/>
          </p:cNvPicPr>
          <p:nvPr>
            <p:ph idx="1"/>
          </p:nvPr>
        </p:nvPicPr>
        <p:blipFill>
          <a:blip r:embed="rId2" cstate="print"/>
          <a:stretch>
            <a:fillRect/>
          </a:stretch>
        </p:blipFill>
        <p:spPr>
          <a:xfrm>
            <a:off x="1619672" y="1412776"/>
            <a:ext cx="5781675" cy="4506975"/>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fontAlgn="base">
              <a:buNone/>
            </a:pPr>
            <a:r>
              <a:rPr lang="tr-TR" b="1" dirty="0" smtClean="0"/>
              <a:t>	Fizyolojik Karakterler</a:t>
            </a:r>
            <a:endParaRPr lang="tr-TR" dirty="0" smtClean="0"/>
          </a:p>
          <a:p>
            <a:pPr fontAlgn="base">
              <a:buNone/>
            </a:pPr>
            <a:r>
              <a:rPr lang="tr-TR" dirty="0" smtClean="0"/>
              <a:t>	</a:t>
            </a:r>
            <a:r>
              <a:rPr lang="tr-TR" dirty="0" err="1" smtClean="0"/>
              <a:t>Metabolik</a:t>
            </a:r>
            <a:r>
              <a:rPr lang="tr-TR" dirty="0" smtClean="0"/>
              <a:t> Faktörler</a:t>
            </a:r>
            <a:br>
              <a:rPr lang="tr-TR" dirty="0" smtClean="0"/>
            </a:br>
            <a:r>
              <a:rPr lang="tr-TR" dirty="0" err="1" smtClean="0"/>
              <a:t>Serolojik</a:t>
            </a:r>
            <a:r>
              <a:rPr lang="tr-TR" dirty="0" smtClean="0"/>
              <a:t>, protein ve diğer </a:t>
            </a:r>
            <a:r>
              <a:rPr lang="tr-TR" dirty="0" err="1" smtClean="0"/>
              <a:t>biyokimyevi</a:t>
            </a:r>
            <a:r>
              <a:rPr lang="tr-TR" dirty="0" smtClean="0"/>
              <a:t> farklılıklar</a:t>
            </a:r>
            <a:br>
              <a:rPr lang="tr-TR" dirty="0" smtClean="0"/>
            </a:br>
            <a:r>
              <a:rPr lang="tr-TR" dirty="0" smtClean="0"/>
              <a:t>Vücut salgıları</a:t>
            </a:r>
            <a:br>
              <a:rPr lang="tr-TR" dirty="0" smtClean="0"/>
            </a:br>
            <a:r>
              <a:rPr lang="tr-TR" dirty="0" smtClean="0"/>
              <a:t>Genetik karakterler ve kısırlık</a:t>
            </a:r>
            <a:br>
              <a:rPr lang="tr-TR" dirty="0" smtClean="0"/>
            </a:br>
            <a:r>
              <a:rPr lang="tr-TR" dirty="0" smtClean="0"/>
              <a:t>Moleküler yapılar</a:t>
            </a:r>
          </a:p>
          <a:p>
            <a:endParaRPr lang="tr-TR" dirty="0"/>
          </a:p>
        </p:txBody>
      </p:sp>
      <p:sp>
        <p:nvSpPr>
          <p:cNvPr id="2" name="1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fontAlgn="base">
              <a:buNone/>
            </a:pPr>
            <a:r>
              <a:rPr lang="tr-TR" b="1" dirty="0" smtClean="0"/>
              <a:t>	Ekolojik Faktörler</a:t>
            </a:r>
            <a:endParaRPr lang="tr-TR" dirty="0" smtClean="0"/>
          </a:p>
          <a:p>
            <a:pPr fontAlgn="base">
              <a:buNone/>
            </a:pPr>
            <a:r>
              <a:rPr lang="tr-TR" dirty="0" smtClean="0"/>
              <a:t>	Habitat ve konukçuya ait özellikler</a:t>
            </a:r>
            <a:br>
              <a:rPr lang="tr-TR" dirty="0" smtClean="0"/>
            </a:br>
            <a:r>
              <a:rPr lang="tr-TR" dirty="0" smtClean="0"/>
              <a:t>Gıda</a:t>
            </a:r>
            <a:br>
              <a:rPr lang="tr-TR" dirty="0" smtClean="0"/>
            </a:br>
            <a:r>
              <a:rPr lang="tr-TR" dirty="0" smtClean="0"/>
              <a:t>Mevsimlere göre görülen değişiklikler</a:t>
            </a:r>
            <a:br>
              <a:rPr lang="tr-TR" dirty="0" smtClean="0"/>
            </a:br>
            <a:r>
              <a:rPr lang="tr-TR" dirty="0" smtClean="0"/>
              <a:t>Parazitler</a:t>
            </a:r>
            <a:br>
              <a:rPr lang="tr-TR" dirty="0" smtClean="0"/>
            </a:br>
            <a:r>
              <a:rPr lang="tr-TR" dirty="0" smtClean="0"/>
              <a:t>Konak reaksiyonları</a:t>
            </a:r>
          </a:p>
          <a:p>
            <a:endParaRPr lang="tr-TR" dirty="0"/>
          </a:p>
        </p:txBody>
      </p:sp>
      <p:sp>
        <p:nvSpPr>
          <p:cNvPr id="2" name="1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fontAlgn="base">
              <a:buNone/>
            </a:pPr>
            <a:r>
              <a:rPr lang="tr-TR" b="1" dirty="0" smtClean="0"/>
              <a:t>	</a:t>
            </a:r>
            <a:r>
              <a:rPr lang="tr-TR" b="1" dirty="0" err="1" smtClean="0"/>
              <a:t>Etolojik</a:t>
            </a:r>
            <a:r>
              <a:rPr lang="tr-TR" b="1" dirty="0" smtClean="0"/>
              <a:t> Faktörler (Davranışlar)</a:t>
            </a:r>
            <a:endParaRPr lang="tr-TR" dirty="0" smtClean="0"/>
          </a:p>
          <a:p>
            <a:pPr fontAlgn="base">
              <a:buNone/>
            </a:pPr>
            <a:r>
              <a:rPr lang="tr-TR" dirty="0" smtClean="0"/>
              <a:t>	Çiftleşme ve izolasyon mekanizmalarına ait 		olanlar</a:t>
            </a:r>
            <a:br>
              <a:rPr lang="tr-TR" dirty="0" smtClean="0"/>
            </a:br>
            <a:r>
              <a:rPr lang="tr-TR" dirty="0" smtClean="0"/>
              <a:t>Diğer davranış özellikleri</a:t>
            </a:r>
          </a:p>
          <a:p>
            <a:endParaRPr lang="tr-TR" dirty="0"/>
          </a:p>
        </p:txBody>
      </p:sp>
      <p:sp>
        <p:nvSpPr>
          <p:cNvPr id="2" name="1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484784"/>
            <a:ext cx="4716016" cy="4525963"/>
          </a:xfrm>
        </p:spPr>
        <p:txBody>
          <a:bodyPr/>
          <a:lstStyle/>
          <a:p>
            <a:pPr fontAlgn="base">
              <a:buNone/>
            </a:pPr>
            <a:r>
              <a:rPr lang="tr-TR" b="1" dirty="0" smtClean="0"/>
              <a:t>	</a:t>
            </a:r>
          </a:p>
          <a:p>
            <a:pPr fontAlgn="base">
              <a:buNone/>
            </a:pPr>
            <a:r>
              <a:rPr lang="tr-TR" b="1" dirty="0" smtClean="0"/>
              <a:t>Coğrafi Karakterler</a:t>
            </a:r>
            <a:endParaRPr lang="tr-TR" dirty="0" smtClean="0"/>
          </a:p>
          <a:p>
            <a:pPr fontAlgn="base">
              <a:buNone/>
            </a:pPr>
            <a:r>
              <a:rPr lang="tr-TR" dirty="0" smtClean="0"/>
              <a:t>	</a:t>
            </a:r>
          </a:p>
          <a:p>
            <a:pPr fontAlgn="base">
              <a:buNone/>
            </a:pPr>
            <a:r>
              <a:rPr lang="tr-TR" sz="2000" dirty="0" smtClean="0"/>
              <a:t>	Genel </a:t>
            </a:r>
            <a:r>
              <a:rPr lang="tr-TR" sz="2000" dirty="0" err="1" smtClean="0"/>
              <a:t>biyocoğrafik</a:t>
            </a:r>
            <a:r>
              <a:rPr lang="tr-TR" sz="2000" dirty="0" smtClean="0"/>
              <a:t> özellikler</a:t>
            </a:r>
            <a:br>
              <a:rPr lang="tr-TR" sz="2000" dirty="0" smtClean="0"/>
            </a:br>
            <a:r>
              <a:rPr lang="tr-TR" sz="2000" dirty="0" err="1" smtClean="0"/>
              <a:t>Populasyonların</a:t>
            </a:r>
            <a:r>
              <a:rPr lang="tr-TR" sz="2000" dirty="0" smtClean="0"/>
              <a:t> </a:t>
            </a:r>
            <a:r>
              <a:rPr lang="tr-TR" sz="2000" dirty="0" err="1" smtClean="0"/>
              <a:t>simpatrik</a:t>
            </a:r>
            <a:r>
              <a:rPr lang="tr-TR" sz="2000" dirty="0" smtClean="0"/>
              <a:t>-</a:t>
            </a:r>
            <a:r>
              <a:rPr lang="tr-TR" sz="2000" dirty="0" err="1" smtClean="0"/>
              <a:t>allopatrik</a:t>
            </a:r>
            <a:r>
              <a:rPr lang="tr-TR" sz="2000" dirty="0" smtClean="0"/>
              <a:t> ilişkileri</a:t>
            </a:r>
          </a:p>
          <a:p>
            <a:endParaRPr lang="tr-TR" dirty="0"/>
          </a:p>
        </p:txBody>
      </p:sp>
      <p:sp>
        <p:nvSpPr>
          <p:cNvPr id="2" name="1 Başlık"/>
          <p:cNvSpPr>
            <a:spLocks noGrp="1"/>
          </p:cNvSpPr>
          <p:nvPr>
            <p:ph type="title"/>
          </p:nvPr>
        </p:nvSpPr>
        <p:spPr/>
        <p:txBody>
          <a:bodyPr/>
          <a:lstStyle/>
          <a:p>
            <a:endParaRPr lang="tr-TR"/>
          </a:p>
        </p:txBody>
      </p:sp>
      <p:pic>
        <p:nvPicPr>
          <p:cNvPr id="4" name="3 Resim" descr="zzz3.jpg"/>
          <p:cNvPicPr>
            <a:picLocks noChangeAspect="1"/>
          </p:cNvPicPr>
          <p:nvPr/>
        </p:nvPicPr>
        <p:blipFill>
          <a:blip r:embed="rId2" cstate="print"/>
          <a:srcRect b="13104"/>
          <a:stretch>
            <a:fillRect/>
          </a:stretch>
        </p:blipFill>
        <p:spPr>
          <a:xfrm>
            <a:off x="4716016" y="764704"/>
            <a:ext cx="4250556" cy="5145826"/>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dirty="0" err="1" smtClean="0"/>
              <a:t>Linneeus</a:t>
            </a:r>
            <a:r>
              <a:rPr lang="tr-TR" dirty="0" smtClean="0"/>
              <a:t>, </a:t>
            </a:r>
            <a:r>
              <a:rPr lang="tr-TR" dirty="0" err="1" smtClean="0"/>
              <a:t>Systema</a:t>
            </a:r>
            <a:r>
              <a:rPr lang="tr-TR" dirty="0" smtClean="0"/>
              <a:t> </a:t>
            </a:r>
            <a:r>
              <a:rPr lang="tr-TR" dirty="0" err="1" smtClean="0"/>
              <a:t>Naturea</a:t>
            </a:r>
            <a:r>
              <a:rPr lang="tr-TR" dirty="0" smtClean="0"/>
              <a:t> adlı eserinin ilk basımında bilinen tüm hayvan, bitki ve minerallerin isimlendirilmesini </a:t>
            </a:r>
            <a:r>
              <a:rPr lang="tr-TR" dirty="0" err="1" smtClean="0"/>
              <a:t>polinomial</a:t>
            </a:r>
            <a:r>
              <a:rPr lang="tr-TR" dirty="0" smtClean="0"/>
              <a:t> sisteme göre yapmış ve tanımlamalarını kısa ve öz bir biçimde Latince olarak vermiştir.</a:t>
            </a:r>
            <a:br>
              <a:rPr lang="tr-TR" dirty="0" smtClean="0"/>
            </a:br>
            <a:endParaRPr lang="tr-TR" dirty="0" smtClean="0"/>
          </a:p>
          <a:p>
            <a:r>
              <a:rPr lang="tr-TR" dirty="0" smtClean="0"/>
              <a:t>Aynı eserin 10. baskısında ise her bir tür için biri cins ismi ve biri de o türü niteleyen bir özellik olmak üzere iki Latince kelimeden oluşan ikili isimlendirme sistemine geçmiştir.</a:t>
            </a:r>
            <a:endParaRPr lang="tr-TR" dirty="0"/>
          </a:p>
        </p:txBody>
      </p:sp>
      <p:sp>
        <p:nvSpPr>
          <p:cNvPr id="2" name="1 Başlık"/>
          <p:cNvSpPr>
            <a:spLocks noGrp="1"/>
          </p:cNvSpPr>
          <p:nvPr>
            <p:ph type="title"/>
          </p:nvPr>
        </p:nvSpPr>
        <p:spPr/>
        <p:txBody>
          <a:bodyPr>
            <a:normAutofit/>
          </a:bodyPr>
          <a:lstStyle/>
          <a:p>
            <a:r>
              <a:rPr lang="tr-TR" b="1" dirty="0" smtClean="0"/>
              <a:t>Canlıların İsimlendirilmesi</a:t>
            </a:r>
            <a:endParaRPr lang="tr-TR"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sparta-gulu-ev-kedisi.jpg"/>
          <p:cNvPicPr>
            <a:picLocks noGrp="1" noChangeAspect="1"/>
          </p:cNvPicPr>
          <p:nvPr>
            <p:ph idx="1"/>
          </p:nvPr>
        </p:nvPicPr>
        <p:blipFill>
          <a:blip r:embed="rId2" cstate="print"/>
          <a:stretch>
            <a:fillRect/>
          </a:stretch>
        </p:blipFill>
        <p:spPr>
          <a:xfrm>
            <a:off x="971600" y="764704"/>
            <a:ext cx="7593026" cy="4532188"/>
          </a:xfrm>
        </p:spPr>
      </p:pic>
      <p:sp>
        <p:nvSpPr>
          <p:cNvPr id="2" name="1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lnSpcReduction="10000"/>
          </a:bodyPr>
          <a:lstStyle/>
          <a:p>
            <a:pPr algn="just" fontAlgn="base"/>
            <a:r>
              <a:rPr lang="tr-TR" dirty="0" smtClean="0"/>
              <a:t>İsimlendirmede kullanılan bu ikinci kelimeye </a:t>
            </a:r>
            <a:r>
              <a:rPr lang="tr-TR" b="1" dirty="0" err="1" smtClean="0"/>
              <a:t>epitet</a:t>
            </a:r>
            <a:r>
              <a:rPr lang="tr-TR" dirty="0" smtClean="0"/>
              <a:t> adı verilir. </a:t>
            </a:r>
            <a:r>
              <a:rPr lang="tr-TR" dirty="0" err="1" smtClean="0"/>
              <a:t>Epitet</a:t>
            </a:r>
            <a:r>
              <a:rPr lang="tr-TR" dirty="0" smtClean="0"/>
              <a:t> kendi başına bir türü nitelendirmek için yeterli değildir, çünkü birden fazla türde </a:t>
            </a:r>
            <a:r>
              <a:rPr lang="tr-TR" dirty="0" err="1" smtClean="0"/>
              <a:t>epitet</a:t>
            </a:r>
            <a:r>
              <a:rPr lang="tr-TR" dirty="0" smtClean="0"/>
              <a:t> aynı olabilir.</a:t>
            </a:r>
          </a:p>
          <a:p>
            <a:pPr algn="just" fontAlgn="base">
              <a:buNone/>
            </a:pPr>
            <a:r>
              <a:rPr lang="tr-TR" dirty="0" smtClean="0"/>
              <a:t>		</a:t>
            </a:r>
            <a:r>
              <a:rPr lang="tr-TR" i="1" dirty="0" err="1" smtClean="0"/>
              <a:t>Bufo</a:t>
            </a:r>
            <a:r>
              <a:rPr lang="tr-TR" i="1" dirty="0" smtClean="0"/>
              <a:t> </a:t>
            </a:r>
            <a:r>
              <a:rPr lang="tr-TR" i="1" dirty="0" err="1" smtClean="0"/>
              <a:t>viridis</a:t>
            </a:r>
            <a:r>
              <a:rPr lang="tr-TR" i="1" dirty="0" smtClean="0"/>
              <a:t> </a:t>
            </a:r>
            <a:r>
              <a:rPr lang="tr-TR" dirty="0" smtClean="0"/>
              <a:t>(gece kurbağası),</a:t>
            </a:r>
            <a:br>
              <a:rPr lang="tr-TR" dirty="0" smtClean="0"/>
            </a:br>
            <a:r>
              <a:rPr lang="tr-TR" dirty="0" smtClean="0"/>
              <a:t>	</a:t>
            </a:r>
            <a:r>
              <a:rPr lang="tr-TR" i="1" dirty="0" err="1" smtClean="0"/>
              <a:t>Lacerta</a:t>
            </a:r>
            <a:r>
              <a:rPr lang="tr-TR" i="1" dirty="0" smtClean="0"/>
              <a:t> </a:t>
            </a:r>
            <a:r>
              <a:rPr lang="tr-TR" i="1" dirty="0" err="1" smtClean="0"/>
              <a:t>viridis</a:t>
            </a:r>
            <a:r>
              <a:rPr lang="tr-TR" i="1" dirty="0" smtClean="0"/>
              <a:t> </a:t>
            </a:r>
            <a:r>
              <a:rPr lang="tr-TR" dirty="0" smtClean="0"/>
              <a:t>(yeşil kertenkele),</a:t>
            </a:r>
            <a:br>
              <a:rPr lang="tr-TR" dirty="0" smtClean="0"/>
            </a:br>
            <a:r>
              <a:rPr lang="tr-TR" dirty="0" smtClean="0"/>
              <a:t>	</a:t>
            </a:r>
            <a:r>
              <a:rPr lang="tr-TR" i="1" dirty="0" err="1" smtClean="0"/>
              <a:t>Euglena</a:t>
            </a:r>
            <a:r>
              <a:rPr lang="tr-TR" i="1" dirty="0" smtClean="0"/>
              <a:t> </a:t>
            </a:r>
            <a:r>
              <a:rPr lang="tr-TR" i="1" dirty="0" err="1" smtClean="0"/>
              <a:t>viridis</a:t>
            </a:r>
            <a:r>
              <a:rPr lang="tr-TR" i="1" dirty="0" smtClean="0"/>
              <a:t> </a:t>
            </a:r>
            <a:r>
              <a:rPr lang="tr-TR" dirty="0" smtClean="0"/>
              <a:t>(tek kamçılı </a:t>
            </a:r>
            <a:r>
              <a:rPr lang="tr-TR" dirty="0" err="1" smtClean="0"/>
              <a:t>öğlena</a:t>
            </a:r>
            <a:r>
              <a:rPr lang="tr-TR" dirty="0" smtClean="0"/>
              <a:t>)</a:t>
            </a:r>
          </a:p>
          <a:p>
            <a:pPr algn="just" fontAlgn="base">
              <a:buNone/>
            </a:pPr>
            <a:r>
              <a:rPr lang="tr-TR" b="1" dirty="0" smtClean="0"/>
              <a:t>	veya</a:t>
            </a:r>
            <a:endParaRPr lang="tr-TR" dirty="0" smtClean="0"/>
          </a:p>
          <a:p>
            <a:pPr algn="just" fontAlgn="base">
              <a:buNone/>
            </a:pPr>
            <a:r>
              <a:rPr lang="tr-TR" dirty="0" smtClean="0"/>
              <a:t>		</a:t>
            </a:r>
            <a:r>
              <a:rPr lang="tr-TR" i="1" dirty="0" err="1" smtClean="0"/>
              <a:t>Pinus</a:t>
            </a:r>
            <a:r>
              <a:rPr lang="tr-TR" i="1" dirty="0" smtClean="0"/>
              <a:t> </a:t>
            </a:r>
            <a:r>
              <a:rPr lang="tr-TR" i="1" dirty="0" err="1" smtClean="0"/>
              <a:t>nigra</a:t>
            </a:r>
            <a:r>
              <a:rPr lang="tr-TR" i="1" dirty="0" smtClean="0"/>
              <a:t> </a:t>
            </a:r>
            <a:r>
              <a:rPr lang="tr-TR" dirty="0" smtClean="0"/>
              <a:t>(karaçam),</a:t>
            </a:r>
            <a:br>
              <a:rPr lang="tr-TR" dirty="0" smtClean="0"/>
            </a:br>
            <a:r>
              <a:rPr lang="tr-TR" dirty="0" smtClean="0"/>
              <a:t>	</a:t>
            </a:r>
            <a:r>
              <a:rPr lang="tr-TR" i="1" dirty="0" err="1" smtClean="0"/>
              <a:t>Juglans</a:t>
            </a:r>
            <a:r>
              <a:rPr lang="tr-TR" i="1" dirty="0" smtClean="0"/>
              <a:t> </a:t>
            </a:r>
            <a:r>
              <a:rPr lang="tr-TR" i="1" dirty="0" err="1" smtClean="0"/>
              <a:t>nigra</a:t>
            </a:r>
            <a:r>
              <a:rPr lang="tr-TR" i="1" dirty="0" smtClean="0"/>
              <a:t> </a:t>
            </a:r>
            <a:r>
              <a:rPr lang="tr-TR" dirty="0" smtClean="0"/>
              <a:t>(kara ceviz),</a:t>
            </a:r>
            <a:br>
              <a:rPr lang="tr-TR" dirty="0" smtClean="0"/>
            </a:br>
            <a:r>
              <a:rPr lang="tr-TR" dirty="0" smtClean="0"/>
              <a:t>	</a:t>
            </a:r>
            <a:r>
              <a:rPr lang="tr-TR" i="1" dirty="0" err="1" smtClean="0"/>
              <a:t>Fraxinus</a:t>
            </a:r>
            <a:r>
              <a:rPr lang="tr-TR" i="1" dirty="0" smtClean="0"/>
              <a:t> </a:t>
            </a:r>
            <a:r>
              <a:rPr lang="tr-TR" i="1" dirty="0" err="1" smtClean="0"/>
              <a:t>nigra</a:t>
            </a:r>
            <a:r>
              <a:rPr lang="tr-TR" i="1" dirty="0" smtClean="0"/>
              <a:t> </a:t>
            </a:r>
            <a:r>
              <a:rPr lang="tr-TR" dirty="0" smtClean="0"/>
              <a:t>(kara dış budak)</a:t>
            </a:r>
          </a:p>
          <a:p>
            <a:endParaRPr lang="tr-TR" dirty="0"/>
          </a:p>
        </p:txBody>
      </p:sp>
      <p:sp>
        <p:nvSpPr>
          <p:cNvPr id="2" name="1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dirty="0" smtClean="0"/>
              <a:t>Aynı zamanda yeryüzünde her canlı türünün besin zinciri içinde önemli bir fonksiyonu vardır. Bir kısmı zararlı gibi görünse bile aslında çok faydalı yönler de keşfedilmeyi beklemektedir. </a:t>
            </a:r>
          </a:p>
          <a:p>
            <a:r>
              <a:rPr lang="tr-TR" dirty="0" smtClean="0"/>
              <a:t>Bir ülkenin canlı doğal zenginliklerden faydalanabilmesi için öncelikle nelere sahip olduğunu bilmesi gerekir. Buda ancak bir düzen içinde mümkün olur ki bu sistematiktir.</a:t>
            </a:r>
          </a:p>
          <a:p>
            <a:endParaRPr lang="tr-TR" dirty="0"/>
          </a:p>
        </p:txBody>
      </p:sp>
      <p:sp>
        <p:nvSpPr>
          <p:cNvPr id="2" name="1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fontAlgn="base"/>
            <a:r>
              <a:rPr lang="tr-TR" dirty="0" smtClean="0"/>
              <a:t>Bazı durumlarda alt tür içeren türler söz konusu olabilir. Bu durumda </a:t>
            </a:r>
            <a:r>
              <a:rPr lang="tr-TR" dirty="0" err="1" smtClean="0"/>
              <a:t>trinominal</a:t>
            </a:r>
            <a:r>
              <a:rPr lang="tr-TR" dirty="0" smtClean="0"/>
              <a:t> </a:t>
            </a:r>
            <a:r>
              <a:rPr lang="tr-TR" dirty="0" err="1" smtClean="0"/>
              <a:t>nomenclaturele</a:t>
            </a:r>
            <a:r>
              <a:rPr lang="tr-TR" dirty="0" smtClean="0"/>
              <a:t> tür ismi üç sözlükle ifade edilir.</a:t>
            </a:r>
          </a:p>
          <a:p>
            <a:pPr fontAlgn="base">
              <a:buNone/>
            </a:pPr>
            <a:r>
              <a:rPr lang="tr-TR" dirty="0" smtClean="0"/>
              <a:t>		</a:t>
            </a:r>
            <a:r>
              <a:rPr lang="tr-TR" i="1" dirty="0" err="1" smtClean="0"/>
              <a:t>Talpa</a:t>
            </a:r>
            <a:r>
              <a:rPr lang="tr-TR" i="1" dirty="0" smtClean="0"/>
              <a:t> </a:t>
            </a:r>
            <a:r>
              <a:rPr lang="tr-TR" i="1" dirty="0" err="1" smtClean="0"/>
              <a:t>levantis</a:t>
            </a:r>
            <a:r>
              <a:rPr lang="tr-TR" i="1" dirty="0" smtClean="0"/>
              <a:t> </a:t>
            </a:r>
            <a:r>
              <a:rPr lang="tr-TR" i="1" dirty="0" err="1" smtClean="0"/>
              <a:t>transcaucasia</a:t>
            </a:r>
            <a:r>
              <a:rPr lang="tr-TR" i="1" dirty="0" smtClean="0"/>
              <a:t> </a:t>
            </a:r>
            <a:r>
              <a:rPr lang="tr-TR" dirty="0" smtClean="0"/>
              <a:t>(Köstebek)</a:t>
            </a:r>
            <a:br>
              <a:rPr lang="tr-TR" dirty="0" smtClean="0"/>
            </a:br>
            <a:r>
              <a:rPr lang="tr-TR" dirty="0" smtClean="0"/>
              <a:t>	</a:t>
            </a:r>
            <a:r>
              <a:rPr lang="tr-TR" i="1" dirty="0" err="1" smtClean="0"/>
              <a:t>Talpa</a:t>
            </a:r>
            <a:r>
              <a:rPr lang="tr-TR" i="1" dirty="0" smtClean="0"/>
              <a:t> </a:t>
            </a:r>
            <a:r>
              <a:rPr lang="tr-TR" i="1" dirty="0" err="1" smtClean="0"/>
              <a:t>levantis</a:t>
            </a:r>
            <a:r>
              <a:rPr lang="tr-TR" i="1" dirty="0" smtClean="0"/>
              <a:t> </a:t>
            </a:r>
            <a:r>
              <a:rPr lang="tr-TR" i="1" dirty="0" err="1" smtClean="0"/>
              <a:t>levantis</a:t>
            </a:r>
            <a:r>
              <a:rPr lang="tr-TR" i="1" dirty="0" smtClean="0"/>
              <a:t> </a:t>
            </a:r>
            <a:r>
              <a:rPr lang="tr-TR" dirty="0" smtClean="0"/>
              <a:t>(Akdeniz Köstebeği)</a:t>
            </a:r>
          </a:p>
          <a:p>
            <a:pPr fontAlgn="base">
              <a:buNone/>
            </a:pPr>
            <a:r>
              <a:rPr lang="tr-TR" dirty="0" smtClean="0"/>
              <a:t>örneklerinde olduğu gibi…</a:t>
            </a:r>
          </a:p>
          <a:p>
            <a:pPr fontAlgn="base"/>
            <a:r>
              <a:rPr lang="tr-TR" dirty="0" smtClean="0"/>
              <a:t>Çeşitli ülkelerde eş zamanlı olan yürütülen çeşitli </a:t>
            </a:r>
            <a:r>
              <a:rPr lang="tr-TR" dirty="0" err="1" smtClean="0"/>
              <a:t>taksonomik</a:t>
            </a:r>
            <a:r>
              <a:rPr lang="tr-TR" dirty="0" smtClean="0"/>
              <a:t> alışmalarda bazen karışıklıklar ortaya çıkmaktadır.</a:t>
            </a:r>
          </a:p>
          <a:p>
            <a:endParaRPr lang="tr-TR" dirty="0"/>
          </a:p>
        </p:txBody>
      </p:sp>
      <p:sp>
        <p:nvSpPr>
          <p:cNvPr id="2" name="1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lgn="just" fontAlgn="base"/>
            <a:r>
              <a:rPr lang="tr-TR" b="1" dirty="0" smtClean="0"/>
              <a:t>Sinonim</a:t>
            </a:r>
            <a:r>
              <a:rPr lang="tr-TR" dirty="0" smtClean="0"/>
              <a:t> veya farklı türlere aynı isim verilebilir.</a:t>
            </a:r>
          </a:p>
          <a:p>
            <a:pPr algn="just" fontAlgn="base"/>
            <a:r>
              <a:rPr lang="tr-TR" b="1" dirty="0" smtClean="0"/>
              <a:t>Homonim</a:t>
            </a:r>
            <a:r>
              <a:rPr lang="tr-TR" dirty="0" smtClean="0"/>
              <a:t> Eğer aynı türe birden fazla isim verilmişse, ilk önce verilen isim o türün ismi sayılır, diğer isimse sinonimi olarak kabul edilir. Bunu düzenleyen kurala </a:t>
            </a:r>
            <a:r>
              <a:rPr lang="tr-TR" b="1" dirty="0" err="1" smtClean="0"/>
              <a:t>Priorite</a:t>
            </a:r>
            <a:r>
              <a:rPr lang="tr-TR" b="1" dirty="0" smtClean="0"/>
              <a:t> Kuralı</a:t>
            </a:r>
            <a:r>
              <a:rPr lang="tr-TR" dirty="0" smtClean="0"/>
              <a:t>(Öncelik Kuralı) denir.</a:t>
            </a:r>
          </a:p>
          <a:p>
            <a:endParaRPr lang="tr-TR" dirty="0"/>
          </a:p>
        </p:txBody>
      </p:sp>
      <p:sp>
        <p:nvSpPr>
          <p:cNvPr id="2" name="1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evolusyon.jpg"/>
          <p:cNvPicPr>
            <a:picLocks noGrp="1" noChangeAspect="1"/>
          </p:cNvPicPr>
          <p:nvPr>
            <p:ph idx="1"/>
          </p:nvPr>
        </p:nvPicPr>
        <p:blipFill>
          <a:blip r:embed="rId2" cstate="print"/>
          <a:stretch>
            <a:fillRect/>
          </a:stretch>
        </p:blipFill>
        <p:spPr>
          <a:xfrm>
            <a:off x="899592" y="476672"/>
            <a:ext cx="7344816" cy="5508612"/>
          </a:xfrm>
        </p:spPr>
      </p:pic>
      <p:sp>
        <p:nvSpPr>
          <p:cNvPr id="3" name="2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fontAlgn="base"/>
            <a:r>
              <a:rPr lang="tr-TR" i="1" dirty="0" err="1" smtClean="0"/>
              <a:t>Salmo</a:t>
            </a:r>
            <a:r>
              <a:rPr lang="tr-TR" i="1" dirty="0" smtClean="0"/>
              <a:t> </a:t>
            </a:r>
            <a:r>
              <a:rPr lang="tr-TR" i="1" dirty="0" err="1" smtClean="0"/>
              <a:t>trutta</a:t>
            </a:r>
            <a:r>
              <a:rPr lang="tr-TR" i="1" dirty="0" smtClean="0"/>
              <a:t> </a:t>
            </a:r>
            <a:r>
              <a:rPr lang="tr-TR" i="1" dirty="0" err="1" smtClean="0"/>
              <a:t>abanticus</a:t>
            </a:r>
            <a:r>
              <a:rPr lang="tr-TR" i="1" dirty="0" smtClean="0"/>
              <a:t> </a:t>
            </a:r>
            <a:r>
              <a:rPr lang="tr-TR" dirty="0" err="1" smtClean="0"/>
              <a:t>Tontonese</a:t>
            </a:r>
            <a:r>
              <a:rPr lang="tr-TR" dirty="0" smtClean="0"/>
              <a:t>, 1954 (Abant Göl Alabalığı)</a:t>
            </a:r>
          </a:p>
          <a:p>
            <a:pPr fontAlgn="base"/>
            <a:r>
              <a:rPr lang="tr-TR" dirty="0" smtClean="0"/>
              <a:t>Burada </a:t>
            </a:r>
            <a:r>
              <a:rPr lang="tr-TR" i="1" dirty="0" err="1" smtClean="0"/>
              <a:t>Salmo</a:t>
            </a:r>
            <a:r>
              <a:rPr lang="tr-TR" i="1" dirty="0" smtClean="0"/>
              <a:t> </a:t>
            </a:r>
            <a:r>
              <a:rPr lang="tr-TR" i="1" dirty="0" err="1" smtClean="0"/>
              <a:t>trutta</a:t>
            </a:r>
            <a:r>
              <a:rPr lang="tr-TR" dirty="0" smtClean="0"/>
              <a:t>; bu türün alabalık olduğunu, </a:t>
            </a:r>
            <a:r>
              <a:rPr lang="tr-TR" i="1" dirty="0" err="1" smtClean="0"/>
              <a:t>abanticus</a:t>
            </a:r>
            <a:r>
              <a:rPr lang="tr-TR" dirty="0" smtClean="0"/>
              <a:t> ise bunun bir alt tür olduğunu, </a:t>
            </a:r>
            <a:r>
              <a:rPr lang="tr-TR" dirty="0" err="1" smtClean="0"/>
              <a:t>Tontonese</a:t>
            </a:r>
            <a:r>
              <a:rPr lang="tr-TR" dirty="0" smtClean="0"/>
              <a:t> tarafından 1954 de tanımlandığını belirtir.</a:t>
            </a:r>
          </a:p>
          <a:p>
            <a:pPr fontAlgn="base"/>
            <a:r>
              <a:rPr lang="tr-TR" dirty="0" err="1" smtClean="0"/>
              <a:t>Trinominal</a:t>
            </a:r>
            <a:r>
              <a:rPr lang="tr-TR" dirty="0" smtClean="0"/>
              <a:t> adı: </a:t>
            </a:r>
            <a:r>
              <a:rPr lang="tr-TR" i="1" dirty="0" err="1" smtClean="0"/>
              <a:t>Salmo</a:t>
            </a:r>
            <a:r>
              <a:rPr lang="tr-TR" i="1" dirty="0" smtClean="0"/>
              <a:t> </a:t>
            </a:r>
            <a:r>
              <a:rPr lang="tr-TR" i="1" dirty="0" err="1" smtClean="0"/>
              <a:t>trutta</a:t>
            </a:r>
            <a:r>
              <a:rPr lang="tr-TR" i="1" dirty="0" smtClean="0"/>
              <a:t> </a:t>
            </a:r>
            <a:r>
              <a:rPr lang="tr-TR" i="1" dirty="0" err="1" smtClean="0"/>
              <a:t>abanticus</a:t>
            </a:r>
            <a:r>
              <a:rPr lang="tr-TR" i="1" dirty="0" smtClean="0"/>
              <a:t> </a:t>
            </a:r>
            <a:r>
              <a:rPr lang="tr-TR" dirty="0" smtClean="0"/>
              <a:t>(</a:t>
            </a:r>
            <a:r>
              <a:rPr lang="tr-TR" dirty="0" err="1" smtClean="0"/>
              <a:t>Tontonase</a:t>
            </a:r>
            <a:r>
              <a:rPr lang="tr-TR" dirty="0" smtClean="0"/>
              <a:t>, 1954)</a:t>
            </a:r>
          </a:p>
        </p:txBody>
      </p:sp>
      <p:sp>
        <p:nvSpPr>
          <p:cNvPr id="2" name="1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539552" y="548680"/>
            <a:ext cx="8229600" cy="4525963"/>
          </a:xfrm>
        </p:spPr>
        <p:txBody>
          <a:bodyPr/>
          <a:lstStyle/>
          <a:p>
            <a:pPr algn="just"/>
            <a:r>
              <a:rPr lang="tr-TR" dirty="0" smtClean="0"/>
              <a:t>Nasir el-Din </a:t>
            </a:r>
            <a:r>
              <a:rPr lang="tr-TR" dirty="0" err="1" smtClean="0"/>
              <a:t>Tüsi</a:t>
            </a:r>
            <a:r>
              <a:rPr lang="tr-TR" dirty="0" smtClean="0"/>
              <a:t>, İranlı (</a:t>
            </a:r>
            <a:r>
              <a:rPr lang="tr-TR" dirty="0" err="1" smtClean="0"/>
              <a:t>Farsi</a:t>
            </a:r>
            <a:r>
              <a:rPr lang="tr-TR" dirty="0" smtClean="0"/>
              <a:t>) bir bilge ve üretken bir yazardı: Bir mimar, astronom, </a:t>
            </a:r>
            <a:r>
              <a:rPr lang="tr-TR" dirty="0" err="1" smtClean="0"/>
              <a:t>biyolojist</a:t>
            </a:r>
            <a:r>
              <a:rPr lang="tr-TR" dirty="0" smtClean="0"/>
              <a:t>, kimyacı, matematikçi, filozof, hekim, fizikçi, bilim insanı, ilahiyatçı ve önce gelen din alimlerindendi.</a:t>
            </a:r>
            <a:endParaRPr lang="tr-TR" dirty="0"/>
          </a:p>
        </p:txBody>
      </p:sp>
      <p:pic>
        <p:nvPicPr>
          <p:cNvPr id="4" name="3 Resim" descr="Tusi.jpg"/>
          <p:cNvPicPr>
            <a:picLocks noChangeAspect="1"/>
          </p:cNvPicPr>
          <p:nvPr/>
        </p:nvPicPr>
        <p:blipFill>
          <a:blip r:embed="rId2" cstate="print"/>
          <a:stretch>
            <a:fillRect/>
          </a:stretch>
        </p:blipFill>
        <p:spPr>
          <a:xfrm>
            <a:off x="5436096" y="2348880"/>
            <a:ext cx="3107035" cy="4261077"/>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pPr algn="just" fontAlgn="base"/>
            <a:r>
              <a:rPr lang="tr-TR" dirty="0" smtClean="0"/>
              <a:t>Evrim teorisini </a:t>
            </a:r>
            <a:r>
              <a:rPr lang="tr-TR" dirty="0" err="1" smtClean="0"/>
              <a:t>Darwin'den</a:t>
            </a:r>
            <a:r>
              <a:rPr lang="tr-TR" dirty="0" smtClean="0"/>
              <a:t> 600 yıl önce ortaya atan İslam alimi kim</a:t>
            </a:r>
          </a:p>
          <a:p>
            <a:pPr algn="just" fontAlgn="base"/>
            <a:r>
              <a:rPr lang="tr-TR" dirty="0" smtClean="0"/>
              <a:t>Kendisi Ahlak-i </a:t>
            </a:r>
            <a:r>
              <a:rPr lang="tr-TR" dirty="0" err="1" smtClean="0"/>
              <a:t>Nasıri</a:t>
            </a:r>
            <a:r>
              <a:rPr lang="tr-TR" dirty="0" smtClean="0"/>
              <a:t> adlı eserinde </a:t>
            </a:r>
            <a:r>
              <a:rPr lang="tr-TR" dirty="0" err="1" smtClean="0"/>
              <a:t>Darwin</a:t>
            </a:r>
            <a:r>
              <a:rPr lang="tr-TR" dirty="0" smtClean="0"/>
              <a:t> doğmadan 600 yıl önce evrim teorisinin basit bir örneğini öne sürmüştür. </a:t>
            </a:r>
            <a:r>
              <a:rPr lang="tr-TR" dirty="0" err="1" smtClean="0"/>
              <a:t>Teorisie</a:t>
            </a:r>
            <a:r>
              <a:rPr lang="tr-TR" dirty="0" smtClean="0"/>
              <a:t> başlarken evrenin bir zamanlar eşit ve benzer elementlerden oluştuğunu belirtmiştir.</a:t>
            </a:r>
            <a:endParaRPr lang="tr-TR" dirty="0"/>
          </a:p>
        </p:txBody>
      </p:sp>
      <p:sp>
        <p:nvSpPr>
          <p:cNvPr id="3" name="2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a:bodyPr>
          <a:lstStyle/>
          <a:p>
            <a:pPr algn="just"/>
            <a:r>
              <a:rPr lang="tr-TR" dirty="0" smtClean="0"/>
              <a:t>Bilimin hiçbir sahasının olmadığı gibi, Evrim Teorisi (ve evrimsel biyoloji) statik bir çalışma sahası değildir. Sağlam temellere dayanan teorik altyapısı 1859 yılında </a:t>
            </a:r>
            <a:r>
              <a:rPr lang="tr-TR" dirty="0" err="1" smtClean="0"/>
              <a:t>Darwin'in</a:t>
            </a:r>
            <a:r>
              <a:rPr lang="tr-TR" dirty="0" smtClean="0"/>
              <a:t> tam adı </a:t>
            </a:r>
            <a:r>
              <a:rPr lang="tr-TR" i="1" dirty="0" smtClean="0"/>
              <a:t>"Doğal Seçilim Yoluyla Olan Türlerin Kökeni veya Yaşam Mücadelesinde Desteklenen Irkların Korunumu" </a:t>
            </a:r>
            <a:r>
              <a:rPr lang="tr-TR" dirty="0" smtClean="0"/>
              <a:t>olan, kısaca </a:t>
            </a:r>
            <a:r>
              <a:rPr lang="tr-TR" i="1" dirty="0" smtClean="0"/>
              <a:t>"Türlerin Kökeni" </a:t>
            </a:r>
            <a:r>
              <a:rPr lang="tr-TR" dirty="0" smtClean="0"/>
              <a:t>olarak bilinen kitabı yayınlamasıyla inşa edildi. </a:t>
            </a:r>
          </a:p>
          <a:p>
            <a:endParaRPr lang="tr-TR" dirty="0"/>
          </a:p>
        </p:txBody>
      </p:sp>
      <p:sp>
        <p:nvSpPr>
          <p:cNvPr id="3" name="2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fontScale="92500" lnSpcReduction="10000"/>
          </a:bodyPr>
          <a:lstStyle/>
          <a:p>
            <a:pPr algn="just"/>
            <a:r>
              <a:rPr lang="tr-TR" dirty="0" smtClean="0"/>
              <a:t>Ancak o yayınla sonlanmadı, hatta o kitap, devasa bir patlamanın ilk kıvılcımından ibaretti. İlk kıvılcım olması bakımından müthiş öneme sahiptir; ancak bu sahanın yarattığı asıl önemli bilimsel sonuçlar ve bilimde açılan çığırlar bakımından o kadar da önemli değildir. Çünkü bu yayın, 155 yıl geride kalmıştır ve o zamandan bu yana çok fazla şey keşfedildi. </a:t>
            </a:r>
          </a:p>
          <a:p>
            <a:pPr algn="just"/>
            <a:r>
              <a:rPr lang="tr-TR" dirty="0" err="1" smtClean="0"/>
              <a:t>Darwin'in</a:t>
            </a:r>
            <a:r>
              <a:rPr lang="tr-TR" dirty="0" smtClean="0"/>
              <a:t> birkaç noktadaki hatası (özellikle popülasyonların sayısal genişlemesi ve genetik gibi konulardaki hatalarını ve bilgisizliklerini) vardır.</a:t>
            </a:r>
            <a:endParaRPr lang="tr-TR" dirty="0"/>
          </a:p>
        </p:txBody>
      </p:sp>
      <p:sp>
        <p:nvSpPr>
          <p:cNvPr id="3" name="2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fontScale="77500" lnSpcReduction="20000"/>
          </a:bodyPr>
          <a:lstStyle/>
          <a:p>
            <a:pPr algn="just"/>
            <a:r>
              <a:rPr lang="tr-TR" dirty="0" smtClean="0"/>
              <a:t>O zamandan bu yana Evrim Teorisi'yle ilgili birçok yeni açıklama getirildi, karşılaştırmalı anatomi, morfoloji, genetik sahalarındaki çalışmalar bir bütün olarak evrimsel süreçleri tamamlamaya yönelik oldu.</a:t>
            </a:r>
          </a:p>
          <a:p>
            <a:pPr algn="just"/>
            <a:r>
              <a:rPr lang="tr-TR" dirty="0" smtClean="0"/>
              <a:t>Bu yolda yepyeni hipotezler ileri sürüldü, bazıları çok güçlü şekillerde doğrulanarak (veya hala </a:t>
            </a:r>
            <a:r>
              <a:rPr lang="tr-TR" dirty="0" err="1" smtClean="0"/>
              <a:t>yanlışlanamayarak</a:t>
            </a:r>
            <a:r>
              <a:rPr lang="tr-TR" dirty="0" smtClean="0"/>
              <a:t>) teorinin güçlü bir parçası haline geldiler, bazıları çürütüldü ve unutuldu. </a:t>
            </a:r>
          </a:p>
          <a:p>
            <a:pPr algn="just"/>
            <a:r>
              <a:rPr lang="tr-TR" dirty="0" smtClean="0"/>
              <a:t>Tüm bu baş döndürücü gelişmeler, bulgular, deliller ve araştırmalar göz önüne alındığında, </a:t>
            </a:r>
            <a:r>
              <a:rPr lang="tr-TR" dirty="0" err="1" smtClean="0"/>
              <a:t>Darwin'in</a:t>
            </a:r>
            <a:r>
              <a:rPr lang="tr-TR" dirty="0" smtClean="0"/>
              <a:t> evrimle ilgili çizdiği çerçeve son derece basit ve yalın kalmaktadır. Fakat Evrimin özünü anlamak ve anlatmak bakımından bu tespitler halen çok değerlidir; fakat evrimsel biyolojiyi </a:t>
            </a:r>
            <a:r>
              <a:rPr lang="tr-TR" dirty="0" err="1" smtClean="0"/>
              <a:t>Darwin'den</a:t>
            </a:r>
            <a:r>
              <a:rPr lang="tr-TR" dirty="0" smtClean="0"/>
              <a:t> ve onun ileri sürdüğü haliyle Evrim Teorisi'nden ibaret görmemiz imkansızdır.</a:t>
            </a:r>
          </a:p>
          <a:p>
            <a:endParaRPr lang="tr-TR" dirty="0"/>
          </a:p>
        </p:txBody>
      </p:sp>
      <p:sp>
        <p:nvSpPr>
          <p:cNvPr id="3" name="2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5" name="4 Resim" descr="images.jpg"/>
          <p:cNvPicPr>
            <a:picLocks noChangeAspect="1"/>
          </p:cNvPicPr>
          <p:nvPr/>
        </p:nvPicPr>
        <p:blipFill>
          <a:blip r:embed="rId2" cstate="print"/>
          <a:stretch>
            <a:fillRect/>
          </a:stretch>
        </p:blipFill>
        <p:spPr>
          <a:xfrm>
            <a:off x="1043608" y="1340768"/>
            <a:ext cx="7552648" cy="4176464"/>
          </a:xfrm>
          <a:prstGeom prst="rect">
            <a:avLst/>
          </a:prstGeom>
        </p:spPr>
      </p:pic>
      <p:sp>
        <p:nvSpPr>
          <p:cNvPr id="6" name="5 İçerik Yer Tutucusu"/>
          <p:cNvSpPr>
            <a:spLocks noGrp="1"/>
          </p:cNvSpPr>
          <p:nvPr>
            <p:ph idx="1"/>
          </p:nvPr>
        </p:nvSpPr>
        <p:spPr/>
        <p:txBody>
          <a:bodyPr/>
          <a:lstStyle/>
          <a:p>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çerik Yer Tutucusu" descr="taksonomi.png"/>
          <p:cNvPicPr>
            <a:picLocks noGrp="1" noChangeAspect="1"/>
          </p:cNvPicPr>
          <p:nvPr>
            <p:ph idx="1"/>
          </p:nvPr>
        </p:nvPicPr>
        <p:blipFill>
          <a:blip r:embed="rId2" cstate="print"/>
          <a:stretch>
            <a:fillRect/>
          </a:stretch>
        </p:blipFill>
        <p:spPr>
          <a:xfrm>
            <a:off x="2339752" y="1340768"/>
            <a:ext cx="5882606" cy="3653408"/>
          </a:xfrm>
        </p:spPr>
      </p:pic>
      <p:sp>
        <p:nvSpPr>
          <p:cNvPr id="2" name="1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a:bodyPr>
          <a:lstStyle/>
          <a:p>
            <a:pPr algn="just"/>
            <a:r>
              <a:rPr lang="tr-TR" b="1" dirty="0" err="1" smtClean="0"/>
              <a:t>Darwin'in</a:t>
            </a:r>
            <a:r>
              <a:rPr lang="tr-TR" b="1" dirty="0" smtClean="0"/>
              <a:t> Evrim Teorisi'nin 5 Temel İlkesi</a:t>
            </a:r>
          </a:p>
          <a:p>
            <a:pPr algn="just"/>
            <a:r>
              <a:rPr lang="tr-TR" dirty="0" smtClean="0"/>
              <a:t>Amaç basit bir anlatımsa, 1982 yılında büyük evrimsel biyolog </a:t>
            </a:r>
            <a:r>
              <a:rPr lang="tr-TR" dirty="0" err="1" smtClean="0"/>
              <a:t>Ernst</a:t>
            </a:r>
            <a:r>
              <a:rPr lang="tr-TR" dirty="0" smtClean="0"/>
              <a:t> </a:t>
            </a:r>
            <a:r>
              <a:rPr lang="tr-TR" dirty="0" err="1" smtClean="0"/>
              <a:t>Mayr'ın</a:t>
            </a:r>
            <a:r>
              <a:rPr lang="tr-TR" dirty="0" smtClean="0"/>
              <a:t> özetlediği şekliyle, 5 temel nokta üzerinden </a:t>
            </a:r>
            <a:r>
              <a:rPr lang="tr-TR" dirty="0" err="1" smtClean="0"/>
              <a:t>Darwin'in</a:t>
            </a:r>
            <a:r>
              <a:rPr lang="tr-TR" dirty="0" smtClean="0"/>
              <a:t> ilk ileri sürdüğü Evrim Teorisi irdelenebilir:</a:t>
            </a:r>
          </a:p>
          <a:p>
            <a:pPr algn="just"/>
            <a:r>
              <a:rPr lang="tr-TR" b="1" dirty="0" smtClean="0"/>
              <a:t>1) Evrim, tek başına ele alındığında, bir organizmanın soy hattının zaman içerisinde değişimidir.</a:t>
            </a:r>
            <a:r>
              <a:rPr lang="tr-TR" dirty="0" smtClean="0"/>
              <a:t> </a:t>
            </a:r>
          </a:p>
          <a:p>
            <a:endParaRPr lang="tr-TR" dirty="0"/>
          </a:p>
        </p:txBody>
      </p:sp>
      <p:sp>
        <p:nvSpPr>
          <p:cNvPr id="3" name="2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a:bodyPr>
          <a:lstStyle/>
          <a:p>
            <a:pPr algn="just"/>
            <a:r>
              <a:rPr lang="tr-TR" b="1" dirty="0" smtClean="0"/>
              <a:t>2) </a:t>
            </a:r>
            <a:r>
              <a:rPr lang="tr-TR" b="1" dirty="0" err="1" smtClean="0"/>
              <a:t>Darwin'in</a:t>
            </a:r>
            <a:r>
              <a:rPr lang="tr-TR" b="1" dirty="0" smtClean="0"/>
              <a:t> ileri sürdüğü ortak ata fikri, </a:t>
            </a:r>
            <a:r>
              <a:rPr lang="tr-TR" b="1" dirty="0" err="1" smtClean="0"/>
              <a:t>Lamarck'ın</a:t>
            </a:r>
            <a:r>
              <a:rPr lang="tr-TR" b="1" dirty="0" smtClean="0"/>
              <a:t> ileri sürdüğü Evrim Teorisi'nden köklü bir biçimde farklıdır. </a:t>
            </a:r>
            <a:r>
              <a:rPr lang="tr-TR" dirty="0" err="1" smtClean="0"/>
              <a:t>Darwin</a:t>
            </a:r>
            <a:r>
              <a:rPr lang="tr-TR" dirty="0" smtClean="0"/>
              <a:t>, türlerin ortak atalardan farklılaşarak evrimleştiğini ve tüm türlerin tarihin derinliklerinde mutlaka ortak atalarda buluşmak zorunda olduğunu ileri süren ilk kişidir. </a:t>
            </a:r>
            <a:endParaRPr lang="tr-TR" dirty="0"/>
          </a:p>
        </p:txBody>
      </p:sp>
      <p:sp>
        <p:nvSpPr>
          <p:cNvPr id="3" name="2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363cdf2ebb257b517f65bd0f387f59e5.jpg"/>
          <p:cNvPicPr>
            <a:picLocks noGrp="1" noChangeAspect="1"/>
          </p:cNvPicPr>
          <p:nvPr>
            <p:ph idx="1"/>
          </p:nvPr>
        </p:nvPicPr>
        <p:blipFill>
          <a:blip r:embed="rId2" cstate="print"/>
          <a:stretch>
            <a:fillRect/>
          </a:stretch>
        </p:blipFill>
        <p:spPr>
          <a:xfrm>
            <a:off x="1547664" y="1412776"/>
            <a:ext cx="6317311" cy="3380615"/>
          </a:xfrm>
        </p:spPr>
      </p:pic>
      <p:sp>
        <p:nvSpPr>
          <p:cNvPr id="3" name="2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lnSpcReduction="10000"/>
          </a:bodyPr>
          <a:lstStyle/>
          <a:p>
            <a:pPr algn="just"/>
            <a:r>
              <a:rPr lang="tr-TR" dirty="0" smtClean="0"/>
              <a:t>Kendisi, bütün yaşamın tek ve dev bir Evrim Ağacı olarak değerlendirilebileceği görüşünü bilime kazandırmıştır. Böylece </a:t>
            </a:r>
            <a:r>
              <a:rPr lang="tr-TR" dirty="0" err="1" smtClean="0"/>
              <a:t>Lamarck'ın</a:t>
            </a:r>
            <a:r>
              <a:rPr lang="tr-TR" dirty="0" smtClean="0"/>
              <a:t> ve diğerlerinin düşündüğünün aksine, birbirinden bağımsız olarak farklılaşan soy hatlarının değil, birbirine sıkıca bağlı olan soy hatlarının evrimleştiği anlaşılmıştır. </a:t>
            </a:r>
          </a:p>
          <a:p>
            <a:pPr algn="just"/>
            <a:r>
              <a:rPr lang="tr-TR" dirty="0" smtClean="0"/>
              <a:t>Yakın akrabaların ortak atası tarihte günümüze daha yakın zamanlarda, uzak akrabaların ise daha eski zamanlarda yaşamıştır. </a:t>
            </a:r>
          </a:p>
          <a:p>
            <a:endParaRPr lang="tr-TR" dirty="0"/>
          </a:p>
        </p:txBody>
      </p:sp>
      <p:sp>
        <p:nvSpPr>
          <p:cNvPr id="3" name="2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a:bodyPr>
          <a:lstStyle/>
          <a:p>
            <a:pPr algn="just"/>
            <a:r>
              <a:rPr lang="tr-TR" b="1" dirty="0" smtClean="0"/>
              <a:t>3) Kademeli evrim, </a:t>
            </a:r>
            <a:r>
              <a:rPr lang="tr-TR" b="1" dirty="0" err="1" smtClean="0"/>
              <a:t>Darwin'in</a:t>
            </a:r>
            <a:r>
              <a:rPr lang="tr-TR" b="1" dirty="0" smtClean="0"/>
              <a:t> Evrim Teorisi'nin </a:t>
            </a:r>
            <a:r>
              <a:rPr lang="tr-TR" b="1" dirty="0" err="1" smtClean="0"/>
              <a:t>köşebaşı</a:t>
            </a:r>
            <a:r>
              <a:rPr lang="tr-TR" b="1" dirty="0" smtClean="0"/>
              <a:t> taşlarındandır.</a:t>
            </a:r>
            <a:r>
              <a:rPr lang="tr-TR" dirty="0" smtClean="0"/>
              <a:t> Günümüzde "adaptasyonculuk" olarak bilinen bir evrimsel biyoloji ekolü, halen </a:t>
            </a:r>
            <a:r>
              <a:rPr lang="tr-TR" dirty="0" err="1" smtClean="0"/>
              <a:t>Darwin'in</a:t>
            </a:r>
            <a:r>
              <a:rPr lang="tr-TR" dirty="0" smtClean="0"/>
              <a:t> bu görüşünü savunmaktadır ve halen en güçlü açıklama budur. </a:t>
            </a:r>
          </a:p>
          <a:p>
            <a:pPr algn="just"/>
            <a:r>
              <a:rPr lang="tr-TR" dirty="0" smtClean="0"/>
              <a:t>Bu görüşe göre var olan, var olmuş ve var olacak bütün canlıların, her bir özelliği, basit ve ufak adımlardan geçerek evrimleşmiştir. </a:t>
            </a:r>
          </a:p>
        </p:txBody>
      </p:sp>
      <p:sp>
        <p:nvSpPr>
          <p:cNvPr id="3" name="2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lnSpcReduction="10000"/>
          </a:bodyPr>
          <a:lstStyle/>
          <a:p>
            <a:pPr algn="just"/>
            <a:r>
              <a:rPr lang="tr-TR" b="1" dirty="0" smtClean="0"/>
              <a:t>4) Popülasyon içi karakter dağılımının değişimi, </a:t>
            </a:r>
            <a:r>
              <a:rPr lang="tr-TR" b="1" dirty="0" err="1" smtClean="0"/>
              <a:t>Darwin'in</a:t>
            </a:r>
            <a:r>
              <a:rPr lang="tr-TR" b="1" dirty="0" smtClean="0"/>
              <a:t> Evrim Teorisi'nin temellerini oluşturmaktadır. </a:t>
            </a:r>
            <a:r>
              <a:rPr lang="tr-TR" dirty="0" smtClean="0"/>
              <a:t>Bu keşfi, ölümünden sadece birkaç on yıl sonra genetiğin keşfi ve bu keşfin de Evrim Teorisi'ni %100 doğrulaması sonrası, "popülasyon genetiği" denen bilim dalının doğmasını sağlamıştır. </a:t>
            </a:r>
          </a:p>
          <a:p>
            <a:pPr algn="just"/>
            <a:r>
              <a:rPr lang="tr-TR" dirty="0" err="1" smtClean="0"/>
              <a:t>Darwin</a:t>
            </a:r>
            <a:r>
              <a:rPr lang="tr-TR" dirty="0" smtClean="0"/>
              <a:t>, birçok bilim dalında yapılan sayısız devrimin başlangıcında yer almaktadır ve popülasyon genetiği de bunlardan birisidir. </a:t>
            </a:r>
          </a:p>
          <a:p>
            <a:endParaRPr lang="tr-TR" dirty="0"/>
          </a:p>
        </p:txBody>
      </p:sp>
      <p:sp>
        <p:nvSpPr>
          <p:cNvPr id="3" name="2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lnSpcReduction="10000"/>
          </a:bodyPr>
          <a:lstStyle/>
          <a:p>
            <a:pPr algn="just"/>
            <a:r>
              <a:rPr lang="tr-TR" b="1" dirty="0" smtClean="0"/>
              <a:t>5) Evrimin ana mekanizması Doğal </a:t>
            </a:r>
            <a:r>
              <a:rPr lang="tr-TR" b="1" dirty="0" err="1" smtClean="0"/>
              <a:t>Seçilim'dir</a:t>
            </a:r>
            <a:r>
              <a:rPr lang="tr-TR" b="1" dirty="0" smtClean="0"/>
              <a:t>. </a:t>
            </a:r>
            <a:r>
              <a:rPr lang="tr-TR" dirty="0" smtClean="0"/>
              <a:t>Her nesilde doğan yavrular, ebeveynlerinden birazcık farklı özelliklere sahiptirler. Bu özelliklerin bazıları, bazı bireylere dezavantaj sağlarken, bazı diğer özellikler bazı diğer bireylere hayatta kalma konusunda avantaj sağlar. </a:t>
            </a:r>
          </a:p>
          <a:p>
            <a:pPr algn="just"/>
            <a:r>
              <a:rPr lang="tr-TR" dirty="0" smtClean="0"/>
              <a:t>Bu seçilim/eleme mekanizmasına Doğal Seçilim denir. Bu tür seçilim sonucu evrimleşen bütün özelliklere </a:t>
            </a:r>
            <a:r>
              <a:rPr lang="tr-TR" b="1" dirty="0" smtClean="0"/>
              <a:t>adaptasyon </a:t>
            </a:r>
            <a:r>
              <a:rPr lang="tr-TR" dirty="0" smtClean="0"/>
              <a:t>denir. </a:t>
            </a:r>
            <a:endParaRPr lang="tr-TR" dirty="0"/>
          </a:p>
        </p:txBody>
      </p:sp>
      <p:sp>
        <p:nvSpPr>
          <p:cNvPr id="3" name="2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midwife_toad.jpg"/>
          <p:cNvPicPr>
            <a:picLocks noGrp="1" noChangeAspect="1"/>
          </p:cNvPicPr>
          <p:nvPr>
            <p:ph idx="1"/>
          </p:nvPr>
        </p:nvPicPr>
        <p:blipFill>
          <a:blip r:embed="rId2" cstate="print"/>
          <a:stretch>
            <a:fillRect/>
          </a:stretch>
        </p:blipFill>
        <p:spPr>
          <a:xfrm>
            <a:off x="800365" y="1481138"/>
            <a:ext cx="7543270" cy="4525962"/>
          </a:xfrm>
        </p:spPr>
      </p:pic>
      <p:sp>
        <p:nvSpPr>
          <p:cNvPr id="3" name="2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a:bodyPr>
          <a:lstStyle/>
          <a:p>
            <a:pPr algn="just"/>
            <a:r>
              <a:rPr lang="tr-TR" b="1" dirty="0" err="1" smtClean="0"/>
              <a:t>Darwin'den</a:t>
            </a:r>
            <a:r>
              <a:rPr lang="tr-TR" b="1" dirty="0" smtClean="0"/>
              <a:t> Günümüze...</a:t>
            </a:r>
          </a:p>
          <a:p>
            <a:pPr algn="just"/>
            <a:r>
              <a:rPr lang="tr-TR" dirty="0" err="1" smtClean="0"/>
              <a:t>Darwin'in</a:t>
            </a:r>
            <a:r>
              <a:rPr lang="tr-TR" dirty="0" smtClean="0"/>
              <a:t> bu temelleri ileri sürmesinden beri birçok gelişme yaşanmış, çok daha teknik detaylar aydınlatılmış, çeşitliliği yaratan 20'ye yakın mekanizma, seçilime neden olan 5 farklı mekanizma keşfedilmiştir. </a:t>
            </a:r>
          </a:p>
          <a:p>
            <a:pPr algn="just"/>
            <a:r>
              <a:rPr lang="tr-TR" dirty="0" err="1" smtClean="0"/>
              <a:t>Darwin</a:t>
            </a:r>
            <a:r>
              <a:rPr lang="tr-TR" dirty="0" smtClean="0"/>
              <a:t> çeşitlilik mekanizmalarının hiçbirinden haberdar değildi, çünkü genetik henüz bilinmiyordu. </a:t>
            </a:r>
          </a:p>
          <a:p>
            <a:endParaRPr lang="tr-TR" dirty="0"/>
          </a:p>
        </p:txBody>
      </p:sp>
      <p:sp>
        <p:nvSpPr>
          <p:cNvPr id="3" name="2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evrim-765x444.jpg"/>
          <p:cNvPicPr>
            <a:picLocks noGrp="1" noChangeAspect="1"/>
          </p:cNvPicPr>
          <p:nvPr>
            <p:ph idx="1"/>
          </p:nvPr>
        </p:nvPicPr>
        <p:blipFill>
          <a:blip r:embed="rId2" cstate="print"/>
          <a:stretch>
            <a:fillRect/>
          </a:stretch>
        </p:blipFill>
        <p:spPr>
          <a:xfrm>
            <a:off x="928687" y="1629569"/>
            <a:ext cx="7286625" cy="4229100"/>
          </a:xfrm>
        </p:spPr>
      </p:pic>
      <p:sp>
        <p:nvSpPr>
          <p:cNvPr id="3" name="2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lnSpcReduction="10000"/>
          </a:bodyPr>
          <a:lstStyle/>
          <a:p>
            <a:r>
              <a:rPr lang="tr-TR" dirty="0" smtClean="0"/>
              <a:t>Sistematik biyolojinin tüm dallarında etkisi olan bir bilim koludur. Örneğin; kalıtım ekoloji, jeoloji, karşılaştırmalı biyokimya, moleküler biyoloji, genetik mühendisliği, deneysel biyoloji gibi bilim dallarının taksonomiye dayanmadan bir çalışma yapmaları çok zordur. </a:t>
            </a:r>
          </a:p>
          <a:p>
            <a:r>
              <a:rPr lang="tr-TR" dirty="0" smtClean="0"/>
              <a:t>Ayrıca tıp, eczacılık, tarım ve doğal kaynakların korunması gibi alanlarda problemlerin çözümünde de anahtar rol oynar.</a:t>
            </a:r>
            <a:endParaRPr lang="tr-TR" dirty="0"/>
          </a:p>
        </p:txBody>
      </p:sp>
      <p:sp>
        <p:nvSpPr>
          <p:cNvPr id="2" name="1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fontScale="92500" lnSpcReduction="20000"/>
          </a:bodyPr>
          <a:lstStyle/>
          <a:p>
            <a:pPr algn="just"/>
            <a:r>
              <a:rPr lang="tr-TR" dirty="0" smtClean="0"/>
              <a:t>Ondan sonraki 150 yıl boyunca, bu mekanizmaların her birine yüzlerce türden örnekler keşfedildi. Hepsinden önemlisi, genetik biliminin doğuşu sonrası gelen yeni moleküler araştırmalar, evrimsel süreçleri birebir doğrulamayı başardı. Bunun sonucunda bilim tarihinde </a:t>
            </a:r>
            <a:r>
              <a:rPr lang="tr-TR" b="1" dirty="0" smtClean="0"/>
              <a:t>Modern Sentez </a:t>
            </a:r>
            <a:r>
              <a:rPr lang="tr-TR" dirty="0" smtClean="0"/>
              <a:t>adı verilen, genetik ile evrimi buluşturan büyük bir birleşme yaşandı</a:t>
            </a:r>
          </a:p>
          <a:p>
            <a:pPr algn="just"/>
            <a:r>
              <a:rPr lang="tr-TR" dirty="0" smtClean="0"/>
              <a:t>O gün bugündür doğada ve </a:t>
            </a:r>
            <a:r>
              <a:rPr lang="tr-TR" dirty="0" err="1" smtClean="0"/>
              <a:t>laboratuvar</a:t>
            </a:r>
            <a:r>
              <a:rPr lang="tr-TR" dirty="0" smtClean="0"/>
              <a:t> koşullarında yapılan gözlem ve araştırmaların istisnasız hepsinde, nesiller boyunca değişim gözlenebildi. Böylece ufak değişimlerin birikerek büyük değişimlere neden olacağı da gösterilmiş oldu. </a:t>
            </a:r>
          </a:p>
          <a:p>
            <a:endParaRPr lang="tr-TR" dirty="0"/>
          </a:p>
        </p:txBody>
      </p:sp>
      <p:sp>
        <p:nvSpPr>
          <p:cNvPr id="3" name="2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3212976"/>
            <a:ext cx="8229600" cy="2794315"/>
          </a:xfrm>
        </p:spPr>
        <p:txBody>
          <a:bodyPr/>
          <a:lstStyle/>
          <a:p>
            <a:pPr algn="just"/>
            <a:r>
              <a:rPr lang="tr-TR" dirty="0" smtClean="0"/>
              <a:t>Bu sunumda </a:t>
            </a:r>
            <a:r>
              <a:rPr lang="tr-TR" dirty="0"/>
              <a:t>Prof. Dr. Halil Kasap editörlüğünde </a:t>
            </a:r>
            <a:r>
              <a:rPr lang="tr-TR" dirty="0" smtClean="0"/>
              <a:t>Akademisyen yayıncılığın baskı yaptığı Tıbbi Biyoloji ve Genetik kitabı kaynak olarak kullanılmıştır. </a:t>
            </a:r>
            <a:endParaRPr lang="tr-TR" dirty="0"/>
          </a:p>
        </p:txBody>
      </p:sp>
      <p:sp>
        <p:nvSpPr>
          <p:cNvPr id="3" name="Unvan 2"/>
          <p:cNvSpPr>
            <a:spLocks noGrp="1"/>
          </p:cNvSpPr>
          <p:nvPr>
            <p:ph type="title"/>
          </p:nvPr>
        </p:nvSpPr>
        <p:spPr/>
        <p:txBody>
          <a:bodyPr/>
          <a:lstStyle/>
          <a:p>
            <a:endParaRPr lang="tr-TR"/>
          </a:p>
        </p:txBody>
      </p:sp>
    </p:spTree>
    <p:extLst>
      <p:ext uri="{BB962C8B-B14F-4D97-AF65-F5344CB8AC3E}">
        <p14:creationId xmlns:p14="http://schemas.microsoft.com/office/powerpoint/2010/main" val="3438541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173102" y="1083482"/>
            <a:ext cx="5430540" cy="4072905"/>
          </a:xfrm>
        </p:spPr>
      </p:pic>
    </p:spTree>
    <p:extLst>
      <p:ext uri="{BB962C8B-B14F-4D97-AF65-F5344CB8AC3E}">
        <p14:creationId xmlns:p14="http://schemas.microsoft.com/office/powerpoint/2010/main" val="283647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92500"/>
          </a:bodyPr>
          <a:lstStyle/>
          <a:p>
            <a:pPr fontAlgn="base"/>
            <a:r>
              <a:rPr lang="tr-TR" dirty="0" smtClean="0"/>
              <a:t> Organizmaların sınıflandırılması her dönemde o dönemin mantık ölçüleri ve bilgi düzeyine bağlı olarak yapılmış ve insanlığın gelişme sürecine paralel olarak değişiklik göstermiştir.</a:t>
            </a:r>
          </a:p>
          <a:p>
            <a:pPr fontAlgn="base"/>
            <a:r>
              <a:rPr lang="tr-TR" dirty="0" smtClean="0"/>
              <a:t>Yeryüzünde var olan canlıların sınıflandırılması olgusu çok eski çağlara kadar uzanmaktadır.</a:t>
            </a:r>
          </a:p>
          <a:p>
            <a:pPr fontAlgn="base"/>
            <a:r>
              <a:rPr lang="tr-TR" dirty="0" smtClean="0"/>
              <a:t>XV-XVI yy. Yunan düşünürü Aristoteles’in yaptığı sınıflandırmaya göre canlılar iki ana gruptan oluşmakta idi: Kara Hayvanları Su Hayvanları</a:t>
            </a:r>
          </a:p>
        </p:txBody>
      </p:sp>
      <p:sp>
        <p:nvSpPr>
          <p:cNvPr id="2" name="1 Başlık"/>
          <p:cNvSpPr>
            <a:spLocks noGrp="1"/>
          </p:cNvSpPr>
          <p:nvPr>
            <p:ph type="title"/>
          </p:nvPr>
        </p:nvSpPr>
        <p:spPr/>
        <p:txBody>
          <a:bodyPr>
            <a:normAutofit/>
          </a:bodyPr>
          <a:lstStyle/>
          <a:p>
            <a:r>
              <a:rPr lang="tr-TR" b="1" dirty="0" smtClean="0"/>
              <a:t>Sınıflandırmanın Tarihçesi</a:t>
            </a:r>
            <a:endParaRPr lang="tr-T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279</TotalTime>
  <Words>1192</Words>
  <Application>Microsoft Office PowerPoint</Application>
  <PresentationFormat>Ekran Gösterisi (4:3)</PresentationFormat>
  <Paragraphs>156</Paragraphs>
  <Slides>82</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82</vt:i4>
      </vt:variant>
    </vt:vector>
  </HeadingPairs>
  <TitlesOfParts>
    <vt:vector size="87" baseType="lpstr">
      <vt:lpstr>Lucida Sans Unicode</vt:lpstr>
      <vt:lpstr>Verdana</vt:lpstr>
      <vt:lpstr>Wingdings 2</vt:lpstr>
      <vt:lpstr>Wingdings 3</vt:lpstr>
      <vt:lpstr>Kalabalık</vt:lpstr>
      <vt:lpstr>TAKSONOMİ</vt:lpstr>
      <vt:lpstr>PowerPoint Sunusu</vt:lpstr>
      <vt:lpstr>Sınıflandırmanın Önemi</vt:lpstr>
      <vt:lpstr>PowerPoint Sunusu</vt:lpstr>
      <vt:lpstr>PowerPoint Sunusu</vt:lpstr>
      <vt:lpstr>PowerPoint Sunusu</vt:lpstr>
      <vt:lpstr>PowerPoint Sunusu</vt:lpstr>
      <vt:lpstr>PowerPoint Sunusu</vt:lpstr>
      <vt:lpstr>Sınıflandırmanın Tarihçesi</vt:lpstr>
      <vt:lpstr>PowerPoint Sunusu</vt:lpstr>
      <vt:lpstr>PowerPoint Sunusu</vt:lpstr>
      <vt:lpstr>PowerPoint Sunusu</vt:lpstr>
      <vt:lpstr>PowerPoint Sunusu</vt:lpstr>
      <vt:lpstr>PowerPoint Sunusu</vt:lpstr>
      <vt:lpstr>Taksonominin Amacı</vt:lpstr>
      <vt:lpstr>PowerPoint Sunusu</vt:lpstr>
      <vt:lpstr>Taksonomik Sistem</vt:lpstr>
      <vt:lpstr>Tür Kavramı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Coğrafi dağılışlarına göre türler</vt:lpstr>
      <vt:lpstr>PowerPoint Sunusu</vt:lpstr>
      <vt:lpstr>PowerPoint Sunusu</vt:lpstr>
      <vt:lpstr>PowerPoint Sunusu</vt:lpstr>
      <vt:lpstr>PowerPoint Sunusu</vt:lpstr>
      <vt:lpstr>PowerPoint Sunusu</vt:lpstr>
      <vt:lpstr>Irk Kavramı</vt:lpstr>
      <vt:lpstr>PowerPoint Sunusu</vt:lpstr>
      <vt:lpstr>Taksonomik Karakterler ve Çalışmalar</vt:lpstr>
      <vt:lpstr>PowerPoint Sunusu</vt:lpstr>
      <vt:lpstr>PowerPoint Sunusu</vt:lpstr>
      <vt:lpstr>PowerPoint Sunusu</vt:lpstr>
      <vt:lpstr>PowerPoint Sunusu</vt:lpstr>
      <vt:lpstr>PowerPoint Sunusu</vt:lpstr>
      <vt:lpstr>PowerPoint Sunusu</vt:lpstr>
      <vt:lpstr>PowerPoint Sunusu</vt:lpstr>
      <vt:lpstr>Canlıların Sınıflandırılmasında Esas Alınan Temel Özellikler</vt:lpstr>
      <vt:lpstr>Karakterlerin Seçiminde Dikkate Alınması Gereken Noktalar:</vt:lpstr>
      <vt:lpstr>PowerPoint Sunusu</vt:lpstr>
      <vt:lpstr>PowerPoint Sunusu</vt:lpstr>
      <vt:lpstr>Taksonomide Temel Alınan Özellikler</vt:lpstr>
      <vt:lpstr>PowerPoint Sunusu</vt:lpstr>
      <vt:lpstr>PowerPoint Sunusu</vt:lpstr>
      <vt:lpstr>PowerPoint Sunusu</vt:lpstr>
      <vt:lpstr>PowerPoint Sunusu</vt:lpstr>
      <vt:lpstr>PowerPoint Sunusu</vt:lpstr>
      <vt:lpstr>PowerPoint Sunusu</vt:lpstr>
      <vt:lpstr>PowerPoint Sunusu</vt:lpstr>
      <vt:lpstr>Canlıların İsimlendirilmesi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TAKSONOMİ</dc:title>
  <dc:creator>mehmet</dc:creator>
  <cp:lastModifiedBy>mehmet</cp:lastModifiedBy>
  <cp:revision>57</cp:revision>
  <dcterms:created xsi:type="dcterms:W3CDTF">2018-12-07T22:32:40Z</dcterms:created>
  <dcterms:modified xsi:type="dcterms:W3CDTF">2020-10-08T13:02:37Z</dcterms:modified>
</cp:coreProperties>
</file>