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1" r:id="rId9"/>
    <p:sldId id="279" r:id="rId10"/>
    <p:sldId id="266" r:id="rId11"/>
    <p:sldId id="267" r:id="rId12"/>
    <p:sldId id="268" r:id="rId13"/>
    <p:sldId id="269" r:id="rId14"/>
    <p:sldId id="27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 snapToGrid="0">
      <p:cViewPr varScale="1">
        <p:scale>
          <a:sx n="69" d="100"/>
          <a:sy n="69" d="100"/>
        </p:scale>
        <p:origin x="7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663C7-BD2D-4CD9-9A63-79166473057A}" type="datetimeFigureOut">
              <a:rPr lang="tr-TR" smtClean="0"/>
              <a:t>15.10.2020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B961-6731-4B1C-BACF-337200D982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9831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663C7-BD2D-4CD9-9A63-79166473057A}" type="datetimeFigureOut">
              <a:rPr lang="tr-TR" smtClean="0"/>
              <a:t>15.10.2020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B961-6731-4B1C-BACF-337200D982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2079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663C7-BD2D-4CD9-9A63-79166473057A}" type="datetimeFigureOut">
              <a:rPr lang="tr-TR" smtClean="0"/>
              <a:t>15.10.2020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B961-6731-4B1C-BACF-337200D982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258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663C7-BD2D-4CD9-9A63-79166473057A}" type="datetimeFigureOut">
              <a:rPr lang="tr-TR" smtClean="0"/>
              <a:t>15.10.2020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B961-6731-4B1C-BACF-337200D982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84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663C7-BD2D-4CD9-9A63-79166473057A}" type="datetimeFigureOut">
              <a:rPr lang="tr-TR" smtClean="0"/>
              <a:t>15.10.2020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B961-6731-4B1C-BACF-337200D982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3555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663C7-BD2D-4CD9-9A63-79166473057A}" type="datetimeFigureOut">
              <a:rPr lang="tr-TR" smtClean="0"/>
              <a:t>15.10.2020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B961-6731-4B1C-BACF-337200D982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4431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663C7-BD2D-4CD9-9A63-79166473057A}" type="datetimeFigureOut">
              <a:rPr lang="tr-TR" smtClean="0"/>
              <a:t>15.10.2020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B961-6731-4B1C-BACF-337200D982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8336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663C7-BD2D-4CD9-9A63-79166473057A}" type="datetimeFigureOut">
              <a:rPr lang="tr-TR" smtClean="0"/>
              <a:t>15.10.2020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B961-6731-4B1C-BACF-337200D982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5198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663C7-BD2D-4CD9-9A63-79166473057A}" type="datetimeFigureOut">
              <a:rPr lang="tr-TR" smtClean="0"/>
              <a:t>15.10.2020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B961-6731-4B1C-BACF-337200D982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6440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663C7-BD2D-4CD9-9A63-79166473057A}" type="datetimeFigureOut">
              <a:rPr lang="tr-TR" smtClean="0"/>
              <a:t>15.10.2020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B961-6731-4B1C-BACF-337200D982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2406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663C7-BD2D-4CD9-9A63-79166473057A}" type="datetimeFigureOut">
              <a:rPr lang="tr-TR" smtClean="0"/>
              <a:t>15.10.2020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B961-6731-4B1C-BACF-337200D982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670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663C7-BD2D-4CD9-9A63-79166473057A}" type="datetimeFigureOut">
              <a:rPr lang="tr-TR" smtClean="0"/>
              <a:t>15.10.2020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AB961-6731-4B1C-BACF-337200D982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980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40768" y="481262"/>
            <a:ext cx="9144000" cy="995363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+mn-lt"/>
              </a:rPr>
              <a:t>PROTOZOALAR</a:t>
            </a:r>
            <a:endParaRPr lang="tr-TR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26" name="Picture 2" descr="https://player.slideplayer.biz.tr/71/12142972/slides/slide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43" t="21765" b="28892"/>
          <a:stretch/>
        </p:blipFill>
        <p:spPr bwMode="auto">
          <a:xfrm>
            <a:off x="8013032" y="2992605"/>
            <a:ext cx="3604628" cy="360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57350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14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rgbClr val="FF0000"/>
                </a:solidFill>
                <a:latin typeface="+mn-lt"/>
              </a:rPr>
              <a:t>Protozoalarda</a:t>
            </a:r>
            <a:r>
              <a:rPr lang="tr-TR" b="1" dirty="0">
                <a:solidFill>
                  <a:srgbClr val="FF0000"/>
                </a:solidFill>
                <a:latin typeface="+mn-lt"/>
              </a:rPr>
              <a:t> Kist ve Önemi </a:t>
            </a:r>
            <a:endParaRPr lang="tr-TR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Bazı </a:t>
            </a:r>
            <a:r>
              <a:rPr lang="tr-TR" dirty="0" err="1"/>
              <a:t>protistler</a:t>
            </a:r>
            <a:r>
              <a:rPr lang="tr-TR" dirty="0"/>
              <a:t> ise uygun olmayan çevre koşullarında veya konakçı dışında bir savunma mekanizması </a:t>
            </a:r>
            <a:r>
              <a:rPr lang="tr-TR" b="1" dirty="0"/>
              <a:t>kist </a:t>
            </a:r>
            <a:r>
              <a:rPr lang="tr-TR" dirty="0"/>
              <a:t>oluşturmaktadır.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zarla olumsuz çevre koşullarına daha dayanıklı hâle gelir. Kistler </a:t>
            </a:r>
            <a:r>
              <a:rPr lang="tr-TR" dirty="0" err="1"/>
              <a:t>protozoa</a:t>
            </a:r>
            <a:r>
              <a:rPr lang="tr-TR" dirty="0"/>
              <a:t> enfeksiyonunun taşınmasında ve oluşumunda önemli rol </a:t>
            </a:r>
            <a:r>
              <a:rPr lang="tr-TR" dirty="0" smtClean="0"/>
              <a:t>oynar.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07832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0903" t="16776" r="30365" b="7566"/>
          <a:stretch/>
        </p:blipFill>
        <p:spPr>
          <a:xfrm>
            <a:off x="2429673" y="288221"/>
            <a:ext cx="7430191" cy="648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46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 err="1">
                <a:solidFill>
                  <a:srgbClr val="FF0000"/>
                </a:solidFill>
              </a:rPr>
              <a:t>Entamooeba</a:t>
            </a:r>
            <a:r>
              <a:rPr lang="tr-TR" b="1" i="1" dirty="0">
                <a:solidFill>
                  <a:srgbClr val="FF0000"/>
                </a:solidFill>
              </a:rPr>
              <a:t> </a:t>
            </a:r>
            <a:r>
              <a:rPr lang="tr-TR" b="1" i="1" dirty="0" err="1">
                <a:solidFill>
                  <a:srgbClr val="FF0000"/>
                </a:solidFill>
              </a:rPr>
              <a:t>hystocolytica</a:t>
            </a:r>
            <a:r>
              <a:rPr lang="tr-TR" b="1" i="1" dirty="0">
                <a:solidFill>
                  <a:srgbClr val="FF0000"/>
                </a:solidFill>
              </a:rPr>
              <a:t>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Amipli dizanteri hastalığına sebep olan bu mikroorganizma iki şekle sahiptir: </a:t>
            </a:r>
          </a:p>
          <a:p>
            <a:pPr marL="0" indent="0">
              <a:buNone/>
            </a:pPr>
            <a:r>
              <a:rPr lang="fi-FI" dirty="0"/>
              <a:t>1) Doku şekli olan patojen formu </a:t>
            </a:r>
          </a:p>
          <a:p>
            <a:pPr marL="0" indent="0">
              <a:buNone/>
            </a:pPr>
            <a:r>
              <a:rPr lang="fi-FI" dirty="0"/>
              <a:t>2) Patojen olmayan kist </a:t>
            </a:r>
            <a:r>
              <a:rPr lang="fi-FI" dirty="0" smtClean="0"/>
              <a:t>formu</a:t>
            </a:r>
            <a:endParaRPr lang="fi-FI" dirty="0"/>
          </a:p>
          <a:p>
            <a:r>
              <a:rPr lang="tr-TR" dirty="0"/>
              <a:t>İnsanlarda özellikle kalın bağırsağın çeperine girerek bazen de karaciğer, akciğer, beyin gibi organlarda iltihaplanmalara sebep olur. </a:t>
            </a:r>
            <a:endParaRPr lang="tr-TR" dirty="0" smtClean="0"/>
          </a:p>
          <a:p>
            <a:r>
              <a:rPr lang="tr-TR" dirty="0" smtClean="0"/>
              <a:t>8-10 </a:t>
            </a:r>
            <a:r>
              <a:rPr lang="tr-TR" dirty="0"/>
              <a:t>gün sonra ortaya çıkan belirtilerde mukuslu ishal, ateş, kusma ve hâlsizlik görülür. Bu parazit su, gıda ve yemek kaplarının </a:t>
            </a:r>
            <a:r>
              <a:rPr lang="tr-TR" dirty="0" err="1" smtClean="0"/>
              <a:t>fekal</a:t>
            </a:r>
            <a:r>
              <a:rPr lang="tr-TR" dirty="0" smtClean="0"/>
              <a:t> </a:t>
            </a:r>
            <a:r>
              <a:rPr lang="tr-TR" dirty="0" err="1" smtClean="0"/>
              <a:t>kontaminasyonuyla</a:t>
            </a:r>
            <a:r>
              <a:rPr lang="tr-TR" dirty="0" smtClean="0"/>
              <a:t> </a:t>
            </a:r>
            <a:r>
              <a:rPr lang="tr-TR" dirty="0"/>
              <a:t>oluşan kistlerin taşınması ile bir insandan diğerine bulaşır. </a:t>
            </a:r>
            <a:endParaRPr lang="tr-TR" dirty="0" smtClean="0"/>
          </a:p>
          <a:p>
            <a:r>
              <a:rPr lang="tr-TR" dirty="0" smtClean="0"/>
              <a:t>Hastalıktan </a:t>
            </a:r>
            <a:r>
              <a:rPr lang="tr-TR" dirty="0"/>
              <a:t>korunmak için çiğ olarak tüketilen sebze ve meyvelerin çok iyi yıkanmasına önem verilmelidir. </a:t>
            </a:r>
          </a:p>
        </p:txBody>
      </p:sp>
    </p:spTree>
    <p:extLst>
      <p:ext uri="{BB962C8B-B14F-4D97-AF65-F5344CB8AC3E}">
        <p14:creationId xmlns:p14="http://schemas.microsoft.com/office/powerpoint/2010/main" val="2511528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 err="1">
                <a:solidFill>
                  <a:srgbClr val="FF0000"/>
                </a:solidFill>
              </a:rPr>
              <a:t>Toxoplasma</a:t>
            </a:r>
            <a:r>
              <a:rPr lang="tr-TR" b="1" i="1" dirty="0">
                <a:solidFill>
                  <a:srgbClr val="FF0000"/>
                </a:solidFill>
              </a:rPr>
              <a:t> </a:t>
            </a:r>
            <a:r>
              <a:rPr lang="tr-TR" b="1" i="1" dirty="0" err="1">
                <a:solidFill>
                  <a:srgbClr val="FF0000"/>
                </a:solidFill>
              </a:rPr>
              <a:t>gondii</a:t>
            </a:r>
            <a:r>
              <a:rPr lang="tr-TR" b="1" i="1" dirty="0">
                <a:solidFill>
                  <a:srgbClr val="FF0000"/>
                </a:solidFill>
              </a:rPr>
              <a:t>: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/>
              <a:t>Kedi ve </a:t>
            </a:r>
            <a:r>
              <a:rPr lang="tr-TR" dirty="0" err="1"/>
              <a:t>kedigiller</a:t>
            </a:r>
            <a:r>
              <a:rPr lang="tr-TR" dirty="0"/>
              <a:t> bu </a:t>
            </a:r>
            <a:r>
              <a:rPr lang="tr-TR" dirty="0" err="1"/>
              <a:t>protozoanın</a:t>
            </a:r>
            <a:r>
              <a:rPr lang="tr-TR" dirty="0"/>
              <a:t> hem son hem de ara konakçısı durumundadır. </a:t>
            </a:r>
            <a:endParaRPr lang="tr-TR" dirty="0" smtClean="0"/>
          </a:p>
          <a:p>
            <a:r>
              <a:rPr lang="tr-TR" dirty="0" smtClean="0"/>
              <a:t>Mikroorganizma </a:t>
            </a:r>
            <a:r>
              <a:rPr lang="tr-TR" dirty="0"/>
              <a:t>beyin, karaciğer ve kaslara yerleşir. </a:t>
            </a:r>
            <a:endParaRPr lang="tr-TR" dirty="0" smtClean="0"/>
          </a:p>
          <a:p>
            <a:r>
              <a:rPr lang="tr-TR" dirty="0" smtClean="0"/>
              <a:t>Hastalığı </a:t>
            </a:r>
            <a:r>
              <a:rPr lang="tr-TR" dirty="0"/>
              <a:t>hafif nezle benzeri belirtilere, kas ağrılarına ve lenf bezi şişmelerine yol açabilir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Çiğ </a:t>
            </a:r>
            <a:r>
              <a:rPr lang="tr-TR" dirty="0"/>
              <a:t>ya da az pişmiş kırmızı et ve bunların işlenmiş ürünlerinden (çiğ köfte, jambon, sucuk, içi çiğ kalmış köfte veya et yemekleri), kedi dışkısıyla kirlenmiş ve iyi yıkanmamış yeşillikler ve salatalardan bulaşabilir. </a:t>
            </a:r>
            <a:endParaRPr lang="tr-TR" dirty="0" smtClean="0"/>
          </a:p>
          <a:p>
            <a:r>
              <a:rPr lang="tr-TR" dirty="0" smtClean="0"/>
              <a:t>Çiğ </a:t>
            </a:r>
            <a:r>
              <a:rPr lang="tr-TR" dirty="0"/>
              <a:t>olarak tüketilen sucuk, salam, pastırma ve çiğ köfte mikroorganizmanın geçmesinde en önemli etkendir. </a:t>
            </a:r>
          </a:p>
        </p:txBody>
      </p:sp>
    </p:spTree>
    <p:extLst>
      <p:ext uri="{BB962C8B-B14F-4D97-AF65-F5344CB8AC3E}">
        <p14:creationId xmlns:p14="http://schemas.microsoft.com/office/powerpoint/2010/main" val="2323356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17573" t="16941" r="13628" b="10526"/>
          <a:stretch/>
        </p:blipFill>
        <p:spPr>
          <a:xfrm>
            <a:off x="983807" y="481264"/>
            <a:ext cx="9844614" cy="583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3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 err="1">
                <a:solidFill>
                  <a:srgbClr val="FF0000"/>
                </a:solidFill>
              </a:rPr>
              <a:t>Cryosporidium</a:t>
            </a:r>
            <a:r>
              <a:rPr lang="tr-TR" b="1" i="1" dirty="0">
                <a:solidFill>
                  <a:srgbClr val="FF0000"/>
                </a:solidFill>
              </a:rPr>
              <a:t> </a:t>
            </a:r>
            <a:r>
              <a:rPr lang="tr-TR" b="1" i="1" dirty="0" err="1">
                <a:solidFill>
                  <a:srgbClr val="FF0000"/>
                </a:solidFill>
              </a:rPr>
              <a:t>parvum</a:t>
            </a:r>
            <a:r>
              <a:rPr lang="tr-TR" b="1" i="1" dirty="0">
                <a:solidFill>
                  <a:srgbClr val="FF0000"/>
                </a:solidFill>
              </a:rPr>
              <a:t>: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Bu tür fırsatçı bir parazit olarak önemli hastalıklara sebep </a:t>
            </a:r>
            <a:r>
              <a:rPr lang="tr-TR" dirty="0" smtClean="0"/>
              <a:t>olabilir.</a:t>
            </a:r>
          </a:p>
          <a:p>
            <a:r>
              <a:rPr lang="tr-TR" dirty="0" err="1" smtClean="0"/>
              <a:t>Enfekte</a:t>
            </a:r>
            <a:r>
              <a:rPr lang="tr-TR" dirty="0" smtClean="0"/>
              <a:t> </a:t>
            </a:r>
            <a:r>
              <a:rPr lang="tr-TR" dirty="0"/>
              <a:t>olmuş insan ve hayvanların dışkılarında bulunan </a:t>
            </a:r>
            <a:r>
              <a:rPr lang="tr-TR" dirty="0" err="1"/>
              <a:t>oositelerin</a:t>
            </a:r>
            <a:r>
              <a:rPr lang="tr-TR" dirty="0"/>
              <a:t> su, toprak ve tarım ürünleri ile bulaşması sonucu </a:t>
            </a:r>
            <a:r>
              <a:rPr lang="tr-TR" dirty="0" smtClean="0"/>
              <a:t>görülür.</a:t>
            </a:r>
          </a:p>
          <a:p>
            <a:r>
              <a:rPr lang="tr-TR" dirty="0" smtClean="0"/>
              <a:t>Mikroorganizmanın </a:t>
            </a:r>
            <a:r>
              <a:rPr lang="tr-TR" dirty="0"/>
              <a:t>hastalık belirtisi sulu ishaldir. </a:t>
            </a:r>
            <a:endParaRPr lang="tr-TR" dirty="0" smtClean="0"/>
          </a:p>
          <a:p>
            <a:r>
              <a:rPr lang="tr-TR" dirty="0" smtClean="0"/>
              <a:t>Bunun </a:t>
            </a:r>
            <a:r>
              <a:rPr lang="tr-TR" dirty="0"/>
              <a:t>yanında karın krampları, mide bulantısı ateş, baş ağrısı, vb. belirtiler görülebilmektedir. </a:t>
            </a:r>
          </a:p>
        </p:txBody>
      </p:sp>
    </p:spTree>
    <p:extLst>
      <p:ext uri="{BB962C8B-B14F-4D97-AF65-F5344CB8AC3E}">
        <p14:creationId xmlns:p14="http://schemas.microsoft.com/office/powerpoint/2010/main" val="1059826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 err="1">
                <a:solidFill>
                  <a:srgbClr val="FF0000"/>
                </a:solidFill>
              </a:rPr>
              <a:t>Giardia</a:t>
            </a:r>
            <a:r>
              <a:rPr lang="tr-TR" b="1" i="1" dirty="0">
                <a:solidFill>
                  <a:srgbClr val="FF0000"/>
                </a:solidFill>
              </a:rPr>
              <a:t> </a:t>
            </a:r>
            <a:r>
              <a:rPr lang="tr-TR" b="1" i="1" dirty="0" err="1">
                <a:solidFill>
                  <a:srgbClr val="FF0000"/>
                </a:solidFill>
              </a:rPr>
              <a:t>duedonalis</a:t>
            </a:r>
            <a:r>
              <a:rPr lang="tr-TR" b="1" i="1" dirty="0">
                <a:solidFill>
                  <a:srgbClr val="FF0000"/>
                </a:solidFill>
              </a:rPr>
              <a:t>: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i="1" dirty="0" err="1"/>
              <a:t>Giardia</a:t>
            </a:r>
            <a:r>
              <a:rPr lang="tr-TR" i="1" dirty="0"/>
              <a:t> </a:t>
            </a:r>
            <a:r>
              <a:rPr lang="tr-TR" dirty="0"/>
              <a:t>cinsi </a:t>
            </a:r>
            <a:r>
              <a:rPr lang="tr-TR" dirty="0" err="1"/>
              <a:t>protozoalar</a:t>
            </a:r>
            <a:r>
              <a:rPr lang="tr-TR" dirty="0"/>
              <a:t> armut şeklinde olup ön kısmı yuvarlak arka kısmı geniş bir yapıya sahiptir. </a:t>
            </a:r>
            <a:endParaRPr lang="tr-TR" dirty="0" smtClean="0"/>
          </a:p>
          <a:p>
            <a:r>
              <a:rPr lang="tr-TR" dirty="0" smtClean="0"/>
              <a:t>Hastalık </a:t>
            </a:r>
            <a:r>
              <a:rPr lang="tr-TR" i="1" dirty="0"/>
              <a:t>G. </a:t>
            </a:r>
            <a:r>
              <a:rPr lang="tr-TR" i="1" dirty="0" err="1"/>
              <a:t>duedonalis</a:t>
            </a:r>
            <a:r>
              <a:rPr lang="tr-TR" i="1" dirty="0"/>
              <a:t> </a:t>
            </a:r>
            <a:r>
              <a:rPr lang="tr-TR" dirty="0"/>
              <a:t>kistleriyle bulaşık su ve gıdaların (özellikle iyi yıkanmamış sebze ve meyveler) tüketilmesi sonucu görülür. </a:t>
            </a:r>
            <a:endParaRPr lang="tr-TR" dirty="0" smtClean="0"/>
          </a:p>
          <a:p>
            <a:r>
              <a:rPr lang="tr-TR" dirty="0" smtClean="0"/>
              <a:t>Çocuk </a:t>
            </a:r>
            <a:r>
              <a:rPr lang="tr-TR" dirty="0"/>
              <a:t>ve gençlerde ishal belirtileri görülürken yaşlılarda safra sistemi bozukluklarına bağlı bulantı ve kusma görülür. </a:t>
            </a:r>
          </a:p>
        </p:txBody>
      </p:sp>
    </p:spTree>
    <p:extLst>
      <p:ext uri="{BB962C8B-B14F-4D97-AF65-F5344CB8AC3E}">
        <p14:creationId xmlns:p14="http://schemas.microsoft.com/office/powerpoint/2010/main" val="2002745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Riketsiyalar</a:t>
            </a:r>
            <a:r>
              <a:rPr lang="tr-TR" dirty="0"/>
              <a:t> küçük, Gram-negatif, kok veya çubuk şeklinde olup genişlikleri 0,3-0,7 mikrometre, uzunlukları da 1-2 mikrometredir. </a:t>
            </a:r>
            <a:endParaRPr lang="tr-TR" dirty="0" smtClean="0"/>
          </a:p>
          <a:p>
            <a:r>
              <a:rPr lang="tr-TR" dirty="0" smtClean="0"/>
              <a:t>Bir </a:t>
            </a:r>
            <a:r>
              <a:rPr lang="tr-TR" dirty="0"/>
              <a:t>istisna dışında </a:t>
            </a:r>
            <a:r>
              <a:rPr lang="tr-TR" b="1" dirty="0"/>
              <a:t>zorunlu hücre içi paraziti </a:t>
            </a:r>
            <a:r>
              <a:rPr lang="tr-TR" dirty="0"/>
              <a:t>olup konukçu hücre yokluğunda kültür edilememiştir.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nedenle bazı kaynaklarda virüs ve bakteri arası geçiş formu olarak </a:t>
            </a:r>
            <a:r>
              <a:rPr lang="tr-TR" dirty="0" smtClean="0"/>
              <a:t>bildirilmiştir.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3251563" y="573050"/>
            <a:ext cx="4148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RİKETSİYALAR</a:t>
            </a:r>
            <a:endParaRPr lang="tr-T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93564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rgbClr val="FF0000"/>
                </a:solidFill>
              </a:rPr>
              <a:t>Riketsiyaların</a:t>
            </a:r>
            <a:r>
              <a:rPr lang="tr-TR" b="1" dirty="0">
                <a:solidFill>
                  <a:srgbClr val="FF0000"/>
                </a:solidFill>
              </a:rPr>
              <a:t> Genel Özellikleri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 smtClean="0"/>
              <a:t>Riketsiyalar</a:t>
            </a:r>
            <a:r>
              <a:rPr lang="tr-TR" dirty="0" smtClean="0"/>
              <a:t>, insanlarda hastalıklara sebep olur.</a:t>
            </a:r>
          </a:p>
          <a:p>
            <a:r>
              <a:rPr lang="tr-TR" dirty="0" smtClean="0"/>
              <a:t>Tüm dünyada yaygın bulunmalarına karşılık farklı coğrafi bölgelerde değişik cinsleri bulunur. </a:t>
            </a:r>
          </a:p>
          <a:p>
            <a:r>
              <a:rPr lang="tr-TR" dirty="0" smtClean="0"/>
              <a:t>İnsanlara sindirim sistemlerinde parazit olarak yaşadıkları bit, pire, kene ve akar gibi eklembacaklılar tarafından bulaştırılır.</a:t>
            </a:r>
          </a:p>
          <a:p>
            <a:r>
              <a:rPr lang="tr-TR" dirty="0" err="1" smtClean="0"/>
              <a:t>Riketsiyaların</a:t>
            </a:r>
            <a:r>
              <a:rPr lang="tr-TR" dirty="0" smtClean="0"/>
              <a:t> sebep olduğu hastalıklara </a:t>
            </a:r>
            <a:r>
              <a:rPr lang="tr-TR" b="1" dirty="0" err="1" smtClean="0">
                <a:solidFill>
                  <a:srgbClr val="FF0000"/>
                </a:solidFill>
              </a:rPr>
              <a:t>riketsiyoz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adı verilir. </a:t>
            </a:r>
          </a:p>
          <a:p>
            <a:r>
              <a:rPr lang="tr-TR" dirty="0" smtClean="0"/>
              <a:t>Dünyanın değişik coğrafi bölgelerinde farklı </a:t>
            </a:r>
            <a:r>
              <a:rPr lang="tr-TR" dirty="0" err="1" smtClean="0"/>
              <a:t>riketsiyozlar</a:t>
            </a:r>
            <a:r>
              <a:rPr lang="tr-TR" dirty="0" smtClean="0"/>
              <a:t> görülür.</a:t>
            </a:r>
          </a:p>
          <a:p>
            <a:r>
              <a:rPr lang="tr-TR" dirty="0" smtClean="0"/>
              <a:t>Ülkemizin de yer aldığı Akdeniz Bölgesi’nde, Avrupa ve Afrika’da en sık Marsilya ateşi hastalığı görülür.</a:t>
            </a:r>
          </a:p>
          <a:p>
            <a:r>
              <a:rPr lang="tr-TR" dirty="0" smtClean="0"/>
              <a:t> </a:t>
            </a:r>
            <a:r>
              <a:rPr lang="tr-TR" dirty="0" err="1" smtClean="0"/>
              <a:t>Riketsiyozlar</a:t>
            </a:r>
            <a:r>
              <a:rPr lang="tr-TR" dirty="0" smtClean="0"/>
              <a:t>, ateşle seyreden klinik tablolara yol açar. En iyi bilinen türü </a:t>
            </a:r>
            <a:r>
              <a:rPr lang="tr-TR" i="1" dirty="0" err="1" smtClean="0"/>
              <a:t>Rickettsia</a:t>
            </a:r>
            <a:r>
              <a:rPr lang="tr-TR" i="1" dirty="0" smtClean="0"/>
              <a:t> </a:t>
            </a:r>
            <a:r>
              <a:rPr lang="tr-TR" i="1" dirty="0" err="1" smtClean="0"/>
              <a:t>ricketsii’</a:t>
            </a:r>
            <a:r>
              <a:rPr lang="tr-TR" dirty="0" err="1" smtClean="0"/>
              <a:t>dir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19960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12302" t="19573" r="29625" b="10033"/>
          <a:stretch/>
        </p:blipFill>
        <p:spPr>
          <a:xfrm>
            <a:off x="1070809" y="0"/>
            <a:ext cx="9649327" cy="657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72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b="1" dirty="0" err="1"/>
              <a:t>Protozalar</a:t>
            </a:r>
            <a:r>
              <a:rPr lang="tr-TR" b="1" dirty="0"/>
              <a:t>, </a:t>
            </a:r>
            <a:r>
              <a:rPr lang="tr-TR" dirty="0"/>
              <a:t>hücre duvarı olmayan, </a:t>
            </a:r>
            <a:r>
              <a:rPr lang="tr-TR" dirty="0" err="1"/>
              <a:t>ökaryotik</a:t>
            </a:r>
            <a:r>
              <a:rPr lang="tr-TR" dirty="0"/>
              <a:t> tek hücreli canlıları içermektedir. </a:t>
            </a:r>
            <a:endParaRPr lang="tr-TR" dirty="0" smtClean="0"/>
          </a:p>
          <a:p>
            <a:pPr algn="just"/>
            <a:r>
              <a:rPr lang="tr-TR" dirty="0" smtClean="0"/>
              <a:t>Kelime </a:t>
            </a:r>
            <a:r>
              <a:rPr lang="tr-TR" dirty="0"/>
              <a:t>anlamı “ilk” ya da “orijinal” olan </a:t>
            </a:r>
            <a:r>
              <a:rPr lang="tr-TR" dirty="0" err="1"/>
              <a:t>Protozoa</a:t>
            </a:r>
            <a:r>
              <a:rPr lang="tr-TR" dirty="0"/>
              <a:t> olarak </a:t>
            </a:r>
            <a:r>
              <a:rPr lang="tr-TR" dirty="0" smtClean="0"/>
              <a:t>da adlandırılan </a:t>
            </a:r>
            <a:r>
              <a:rPr lang="tr-TR" dirty="0" err="1"/>
              <a:t>protistler</a:t>
            </a:r>
            <a:r>
              <a:rPr lang="tr-TR" dirty="0"/>
              <a:t> </a:t>
            </a:r>
            <a:r>
              <a:rPr lang="tr-TR" dirty="0" err="1"/>
              <a:t>Antoni</a:t>
            </a:r>
            <a:r>
              <a:rPr lang="tr-TR" dirty="0"/>
              <a:t> </a:t>
            </a:r>
            <a:r>
              <a:rPr lang="tr-TR" dirty="0" err="1"/>
              <a:t>van</a:t>
            </a:r>
            <a:r>
              <a:rPr lang="tr-TR" dirty="0"/>
              <a:t> </a:t>
            </a:r>
            <a:r>
              <a:rPr lang="tr-TR" dirty="0" err="1"/>
              <a:t>Leeuwenhoek</a:t>
            </a:r>
            <a:r>
              <a:rPr lang="tr-TR" dirty="0"/>
              <a:t> tarafından ilk kez gözlemlenmiştir. </a:t>
            </a:r>
            <a:endParaRPr lang="tr-TR" dirty="0" smtClean="0"/>
          </a:p>
          <a:p>
            <a:pPr algn="just"/>
            <a:r>
              <a:rPr lang="tr-TR" dirty="0" err="1" smtClean="0"/>
              <a:t>Ökarya</a:t>
            </a:r>
            <a:r>
              <a:rPr lang="tr-TR" dirty="0" smtClean="0"/>
              <a:t> </a:t>
            </a:r>
            <a:r>
              <a:rPr lang="tr-TR" dirty="0"/>
              <a:t>üst âlemi içinde yer almaktadır. </a:t>
            </a:r>
          </a:p>
        </p:txBody>
      </p:sp>
    </p:spTree>
    <p:extLst>
      <p:ext uri="{BB962C8B-B14F-4D97-AF65-F5344CB8AC3E}">
        <p14:creationId xmlns:p14="http://schemas.microsoft.com/office/powerpoint/2010/main" val="2218487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1853" t="18585" r="23615" b="10032"/>
          <a:stretch/>
        </p:blipFill>
        <p:spPr>
          <a:xfrm>
            <a:off x="757989" y="360946"/>
            <a:ext cx="11194524" cy="602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76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rgbClr val="FF0000"/>
                </a:solidFill>
              </a:rPr>
              <a:t>Riketsiyaların</a:t>
            </a:r>
            <a:r>
              <a:rPr lang="tr-TR" b="1" dirty="0">
                <a:solidFill>
                  <a:srgbClr val="FF0000"/>
                </a:solidFill>
              </a:rPr>
              <a:t> Virüs ve Bakterilerden Farkı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Riketsiyaların</a:t>
            </a:r>
            <a:r>
              <a:rPr lang="tr-TR" dirty="0"/>
              <a:t> yer aldığı gruptaki mikroorganizmalar, </a:t>
            </a:r>
            <a:endParaRPr lang="tr-TR" dirty="0" smtClean="0"/>
          </a:p>
          <a:p>
            <a:r>
              <a:rPr lang="tr-TR" dirty="0" smtClean="0"/>
              <a:t>küçük </a:t>
            </a:r>
            <a:r>
              <a:rPr lang="tr-TR" dirty="0"/>
              <a:t>olmaları ve </a:t>
            </a:r>
            <a:endParaRPr lang="tr-TR" dirty="0" smtClean="0"/>
          </a:p>
          <a:p>
            <a:r>
              <a:rPr lang="tr-TR" dirty="0" smtClean="0"/>
              <a:t>gram </a:t>
            </a:r>
            <a:r>
              <a:rPr lang="tr-TR" dirty="0"/>
              <a:t>boyama ile iyi boyanmamaları, </a:t>
            </a:r>
            <a:endParaRPr lang="tr-TR" dirty="0" smtClean="0"/>
          </a:p>
          <a:p>
            <a:r>
              <a:rPr lang="tr-TR" dirty="0" err="1" smtClean="0"/>
              <a:t>ökaryotik</a:t>
            </a:r>
            <a:r>
              <a:rPr lang="tr-TR" dirty="0" smtClean="0"/>
              <a:t> hücrelerin sitoplazmalarında </a:t>
            </a:r>
            <a:r>
              <a:rPr lang="tr-TR" dirty="0"/>
              <a:t>yaşamlarını sürdürebilmeleri nedeniyle önceleri virüs sanılmışlardır ancak yapısal olarak gram negatif çubuklara benzerlikleri, DNA, RNA, enzim, ribozom içermeleri ve antibiyotiklerle </a:t>
            </a:r>
            <a:r>
              <a:rPr lang="tr-TR" dirty="0" err="1"/>
              <a:t>inhibe</a:t>
            </a:r>
            <a:r>
              <a:rPr lang="tr-TR" dirty="0"/>
              <a:t> edilmeleri nedeniyle bakteriler sınıfında yer almıştır.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özellikleri ile virüslerden ayrılmaktadır. </a:t>
            </a:r>
          </a:p>
        </p:txBody>
      </p:sp>
    </p:spTree>
    <p:extLst>
      <p:ext uri="{BB962C8B-B14F-4D97-AF65-F5344CB8AC3E}">
        <p14:creationId xmlns:p14="http://schemas.microsoft.com/office/powerpoint/2010/main" val="3828723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Riketsiyalar</a:t>
            </a:r>
            <a:r>
              <a:rPr lang="tr-TR" dirty="0"/>
              <a:t> bakteriler gibi normal </a:t>
            </a:r>
            <a:r>
              <a:rPr lang="tr-TR" dirty="0" err="1"/>
              <a:t>besiyerlerinde</a:t>
            </a:r>
            <a:r>
              <a:rPr lang="tr-TR" dirty="0"/>
              <a:t> üretilemez. </a:t>
            </a:r>
            <a:endParaRPr lang="tr-TR" dirty="0" smtClean="0"/>
          </a:p>
          <a:p>
            <a:r>
              <a:rPr lang="tr-TR" dirty="0" smtClean="0"/>
              <a:t>Zorunlu </a:t>
            </a:r>
            <a:r>
              <a:rPr lang="tr-TR" dirty="0"/>
              <a:t>hücre içi paraziti oldukları için </a:t>
            </a:r>
            <a:r>
              <a:rPr lang="tr-TR" dirty="0" err="1"/>
              <a:t>embriyolu</a:t>
            </a:r>
            <a:r>
              <a:rPr lang="tr-TR" dirty="0"/>
              <a:t> yumurta sarısında, hücre kültürlerinde veya deney hayvanlarında üretilebilir.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özellikleri ile bakterilerden ayrılmaktadır. </a:t>
            </a:r>
          </a:p>
        </p:txBody>
      </p:sp>
    </p:spTree>
    <p:extLst>
      <p:ext uri="{BB962C8B-B14F-4D97-AF65-F5344CB8AC3E}">
        <p14:creationId xmlns:p14="http://schemas.microsoft.com/office/powerpoint/2010/main" val="789351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rgbClr val="FF0000"/>
                </a:solidFill>
                <a:latin typeface="+mn-lt"/>
              </a:rPr>
              <a:t>Protozoaların</a:t>
            </a:r>
            <a:r>
              <a:rPr lang="tr-TR" b="1" dirty="0">
                <a:solidFill>
                  <a:srgbClr val="FF0000"/>
                </a:solidFill>
                <a:latin typeface="+mn-lt"/>
              </a:rPr>
              <a:t> Genel Özellikleri </a:t>
            </a:r>
            <a:endParaRPr lang="tr-TR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97024"/>
            <a:ext cx="10627895" cy="446689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tr-TR" dirty="0" err="1"/>
              <a:t>Protozoaların</a:t>
            </a:r>
            <a:r>
              <a:rPr lang="tr-TR" dirty="0"/>
              <a:t> çoğu doğada, özellikle nemli yerlerde yaşasa da hayatının bir kısmını veya tamamını canlı bir organizmada </a:t>
            </a:r>
            <a:r>
              <a:rPr lang="tr-TR" dirty="0" smtClean="0"/>
              <a:t>sürdürür.</a:t>
            </a:r>
          </a:p>
          <a:p>
            <a:pPr algn="just"/>
            <a:r>
              <a:rPr lang="tr-TR" dirty="0" err="1" smtClean="0"/>
              <a:t>Protozoaların</a:t>
            </a:r>
            <a:r>
              <a:rPr lang="tr-TR" dirty="0" smtClean="0"/>
              <a:t> </a:t>
            </a:r>
            <a:r>
              <a:rPr lang="tr-TR" dirty="0"/>
              <a:t>hücre içinde ve dışında yaşayan türleri vardır. </a:t>
            </a:r>
            <a:endParaRPr lang="tr-TR" dirty="0" smtClean="0"/>
          </a:p>
          <a:p>
            <a:pPr algn="just"/>
            <a:r>
              <a:rPr lang="tr-TR" dirty="0" smtClean="0"/>
              <a:t>Bazı </a:t>
            </a:r>
            <a:r>
              <a:rPr lang="tr-TR" dirty="0"/>
              <a:t>türleri ise organ boşluklarında yaşar. </a:t>
            </a:r>
            <a:endParaRPr lang="tr-TR" dirty="0" smtClean="0"/>
          </a:p>
          <a:p>
            <a:pPr algn="just"/>
            <a:r>
              <a:rPr lang="tr-TR" dirty="0" smtClean="0"/>
              <a:t>Bazıları da sığır ve koyunların sindirim sisteminde bulunurlar ve gıdaların sindirilmesine yardımcı olurlar.</a:t>
            </a:r>
          </a:p>
          <a:p>
            <a:pPr algn="just"/>
            <a:r>
              <a:rPr lang="tr-TR" dirty="0" err="1" smtClean="0"/>
              <a:t>Protozoaların</a:t>
            </a:r>
            <a:r>
              <a:rPr lang="tr-TR" dirty="0" smtClean="0"/>
              <a:t> bir kısmı, bakteri ve diğer mikroorganizmaları yiyerek tabiattaki dengenin korunmasına katkıda bulunurlar.</a:t>
            </a:r>
          </a:p>
          <a:p>
            <a:pPr algn="just"/>
            <a:r>
              <a:rPr lang="tr-TR" dirty="0" smtClean="0"/>
              <a:t>Parazit </a:t>
            </a:r>
            <a:r>
              <a:rPr lang="tr-TR" dirty="0"/>
              <a:t>olarak yaşayanlar daha küçük olup büyüklükleri 1-2 mikrometreyi geçmez. </a:t>
            </a:r>
            <a:endParaRPr lang="tr-TR" dirty="0" smtClean="0"/>
          </a:p>
          <a:p>
            <a:pPr algn="just"/>
            <a:r>
              <a:rPr lang="tr-TR" dirty="0" smtClean="0"/>
              <a:t>Yuvarlak</a:t>
            </a:r>
            <a:r>
              <a:rPr lang="tr-TR" dirty="0"/>
              <a:t>, oval, çomak veya mekik şeklinde de </a:t>
            </a:r>
            <a:r>
              <a:rPr lang="tr-TR" dirty="0" smtClean="0"/>
              <a:t>olabilir.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68375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022684"/>
            <a:ext cx="10515600" cy="5154279"/>
          </a:xfrm>
        </p:spPr>
        <p:txBody>
          <a:bodyPr>
            <a:normAutofit fontScale="92500"/>
          </a:bodyPr>
          <a:lstStyle/>
          <a:p>
            <a:r>
              <a:rPr lang="tr-TR" dirty="0"/>
              <a:t>Bazı durumlarla birlikte genel olarak renksiz ve hareketlidirler</a:t>
            </a:r>
            <a:r>
              <a:rPr lang="tr-TR" dirty="0" smtClean="0"/>
              <a:t>.</a:t>
            </a:r>
          </a:p>
          <a:p>
            <a:r>
              <a:rPr lang="tr-TR" dirty="0" smtClean="0"/>
              <a:t> </a:t>
            </a:r>
            <a:r>
              <a:rPr lang="tr-TR" dirty="0"/>
              <a:t>Bu gruba ait bazı örnekler ise fotosentez yapabilmeleri nedeniyle renkli ve hücre duvarına sahiptir. </a:t>
            </a:r>
            <a:endParaRPr lang="tr-TR" dirty="0" smtClean="0"/>
          </a:p>
          <a:p>
            <a:r>
              <a:rPr lang="tr-TR" dirty="0" err="1" smtClean="0"/>
              <a:t>Protozoalar</a:t>
            </a:r>
            <a:r>
              <a:rPr lang="tr-TR" dirty="0" smtClean="0"/>
              <a:t> çok hücreli canlıların doku ve organlarıyla yapabildikleri birçok </a:t>
            </a:r>
            <a:r>
              <a:rPr lang="tr-TR" dirty="0" err="1" smtClean="0"/>
              <a:t>hayatsal</a:t>
            </a:r>
            <a:r>
              <a:rPr lang="tr-TR" dirty="0" smtClean="0"/>
              <a:t> faaliyetleri, sahip oldukları tek hücre içerisinde yaparlar. </a:t>
            </a:r>
          </a:p>
          <a:p>
            <a:r>
              <a:rPr lang="tr-TR" dirty="0" smtClean="0"/>
              <a:t>Beslenme, boşaltım, hareket, üreme gibi olaylar mükemmel bir şekilde cereyan eder. </a:t>
            </a:r>
          </a:p>
          <a:p>
            <a:r>
              <a:rPr lang="tr-TR" dirty="0" err="1" smtClean="0"/>
              <a:t>Protozoaların</a:t>
            </a:r>
            <a:r>
              <a:rPr lang="tr-TR" dirty="0" smtClean="0"/>
              <a:t> beslenmesi, ya hücre zarından ortamdaki erimiş maddelerin emilerek alınmasıyla (</a:t>
            </a:r>
            <a:r>
              <a:rPr lang="tr-TR" dirty="0" err="1" smtClean="0"/>
              <a:t>ozmotrof</a:t>
            </a:r>
            <a:r>
              <a:rPr lang="tr-TR" dirty="0" smtClean="0"/>
              <a:t>), ya da gıda parçacıklarının yutularak </a:t>
            </a:r>
            <a:r>
              <a:rPr lang="tr-TR" dirty="0" err="1" smtClean="0"/>
              <a:t>yücuda</a:t>
            </a:r>
            <a:r>
              <a:rPr lang="tr-TR" dirty="0" smtClean="0"/>
              <a:t> sokulmasıyla (</a:t>
            </a:r>
            <a:r>
              <a:rPr lang="tr-TR" dirty="0" err="1" smtClean="0"/>
              <a:t>fagotrof</a:t>
            </a:r>
            <a:r>
              <a:rPr lang="tr-TR" dirty="0" smtClean="0"/>
              <a:t>) olur.</a:t>
            </a:r>
          </a:p>
          <a:p>
            <a:r>
              <a:rPr lang="tr-TR" dirty="0" smtClean="0"/>
              <a:t>İkinci tip beslenenler, gıdayı almak için yalancı ayaklardan veya geçici yahut sürekli bir ağızdan istifade ederler.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19789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12857" t="25165" r="18530" b="16447"/>
          <a:stretch/>
        </p:blipFill>
        <p:spPr>
          <a:xfrm>
            <a:off x="709862" y="276727"/>
            <a:ext cx="10813507" cy="596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26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2751" t="17763" r="20933" b="9210"/>
          <a:stretch/>
        </p:blipFill>
        <p:spPr>
          <a:xfrm>
            <a:off x="1648327" y="321651"/>
            <a:ext cx="7976936" cy="575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70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Protozoalarda</a:t>
            </a:r>
            <a:r>
              <a:rPr lang="tr-TR" dirty="0" smtClean="0"/>
              <a:t> eşeyli ve eşeysiz üreme görülür.</a:t>
            </a:r>
          </a:p>
          <a:p>
            <a:r>
              <a:rPr lang="tr-TR" dirty="0" smtClean="0"/>
              <a:t>Eşeysiz üreme genellikle, boyuna bölünme ile, tomurcuklanma ve sporlaşma ile olur. </a:t>
            </a:r>
          </a:p>
          <a:p>
            <a:r>
              <a:rPr lang="tr-TR" dirty="0" smtClean="0"/>
              <a:t>Eşeyli üreme ise, çeşitli şekillerde gametlerin birleşmesi sonucu zigot teşekkülü ile olur.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00155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rgbClr val="FF0000"/>
                </a:solidFill>
                <a:latin typeface="+mn-lt"/>
              </a:rPr>
              <a:t>Protozoaların</a:t>
            </a:r>
            <a:r>
              <a:rPr lang="tr-TR" b="1" dirty="0">
                <a:solidFill>
                  <a:srgbClr val="FF0000"/>
                </a:solidFill>
                <a:latin typeface="+mn-lt"/>
              </a:rPr>
              <a:t> Sınıflandırılması </a:t>
            </a:r>
            <a:endParaRPr lang="tr-TR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tr-TR" dirty="0" err="1"/>
              <a:t>Protozoaların</a:t>
            </a:r>
            <a:r>
              <a:rPr lang="tr-TR" dirty="0"/>
              <a:t> isimlendirilmesinde diğer mikroorganizmaların isimlendirilmesinde kullanılan ikili adlandırma (</a:t>
            </a:r>
            <a:r>
              <a:rPr lang="tr-TR" dirty="0" err="1"/>
              <a:t>binomial</a:t>
            </a:r>
            <a:r>
              <a:rPr lang="tr-TR" dirty="0"/>
              <a:t> sistem) sistemi </a:t>
            </a:r>
            <a:r>
              <a:rPr lang="tr-TR" dirty="0" smtClean="0"/>
              <a:t>kullanılır. </a:t>
            </a:r>
          </a:p>
          <a:p>
            <a:pPr algn="just"/>
            <a:r>
              <a:rPr lang="tr-TR" dirty="0" smtClean="0"/>
              <a:t>Yani </a:t>
            </a:r>
            <a:r>
              <a:rPr lang="tr-TR" dirty="0" err="1"/>
              <a:t>protistin</a:t>
            </a:r>
            <a:r>
              <a:rPr lang="tr-TR" dirty="0"/>
              <a:t> ismi </a:t>
            </a:r>
            <a:r>
              <a:rPr lang="tr-TR" dirty="0" err="1"/>
              <a:t>latince</a:t>
            </a:r>
            <a:r>
              <a:rPr lang="tr-TR" dirty="0"/>
              <a:t> iki kelimeden oluşmaktadır. </a:t>
            </a:r>
            <a:endParaRPr lang="tr-TR" dirty="0" smtClean="0"/>
          </a:p>
          <a:p>
            <a:pPr algn="just"/>
            <a:r>
              <a:rPr lang="tr-TR" dirty="0" smtClean="0"/>
              <a:t>Bu </a:t>
            </a:r>
            <a:r>
              <a:rPr lang="tr-TR" dirty="0"/>
              <a:t>sistemde ilk isim </a:t>
            </a:r>
            <a:r>
              <a:rPr lang="tr-TR" dirty="0" err="1"/>
              <a:t>protistin</a:t>
            </a:r>
            <a:r>
              <a:rPr lang="tr-TR" dirty="0"/>
              <a:t> cins ismi olup büyük harfle başlar ve eğik yazılır. Örneğin; </a:t>
            </a:r>
            <a:r>
              <a:rPr lang="tr-TR" i="1" dirty="0" err="1"/>
              <a:t>Entamoeba</a:t>
            </a:r>
            <a:r>
              <a:rPr lang="tr-TR" i="1" dirty="0"/>
              <a:t> </a:t>
            </a:r>
            <a:r>
              <a:rPr lang="tr-TR" dirty="0"/>
              <a:t>gibi. </a:t>
            </a:r>
            <a:endParaRPr lang="tr-TR" dirty="0" smtClean="0"/>
          </a:p>
          <a:p>
            <a:pPr algn="just"/>
            <a:r>
              <a:rPr lang="tr-TR" dirty="0" smtClean="0"/>
              <a:t>İkinci </a:t>
            </a:r>
            <a:r>
              <a:rPr lang="tr-TR" dirty="0"/>
              <a:t>isim ise tamamlayıcı isim olup cins adı ile birlikte tür ismini meydana getirir. </a:t>
            </a:r>
            <a:endParaRPr lang="tr-TR" dirty="0" smtClean="0"/>
          </a:p>
          <a:p>
            <a:pPr algn="just"/>
            <a:r>
              <a:rPr lang="tr-TR" dirty="0" smtClean="0"/>
              <a:t>Tamamlayıcı </a:t>
            </a:r>
            <a:r>
              <a:rPr lang="tr-TR" dirty="0"/>
              <a:t>isim </a:t>
            </a:r>
            <a:r>
              <a:rPr lang="tr-TR" dirty="0" err="1"/>
              <a:t>protistin</a:t>
            </a:r>
            <a:r>
              <a:rPr lang="tr-TR" dirty="0"/>
              <a:t> herhangi bir belirgin özelliğine göre verilebilir. Örneğin; </a:t>
            </a:r>
            <a:r>
              <a:rPr lang="tr-TR" i="1" dirty="0" err="1"/>
              <a:t>Entamoeba</a:t>
            </a:r>
            <a:r>
              <a:rPr lang="tr-TR" i="1" dirty="0"/>
              <a:t> </a:t>
            </a:r>
            <a:r>
              <a:rPr lang="tr-TR" i="1" dirty="0" err="1"/>
              <a:t>histocolytica</a:t>
            </a:r>
            <a:r>
              <a:rPr lang="tr-TR" i="1" dirty="0"/>
              <a:t> </a:t>
            </a:r>
            <a:r>
              <a:rPr lang="tr-TR" dirty="0"/>
              <a:t>gibi. İsim sıkça tekrarlanacaksa cins isim kısaltılabilir. Örneğin; </a:t>
            </a:r>
            <a:r>
              <a:rPr lang="tr-TR" i="1" dirty="0"/>
              <a:t>E. </a:t>
            </a:r>
            <a:r>
              <a:rPr lang="tr-TR" i="1" dirty="0" err="1"/>
              <a:t>histocolytica</a:t>
            </a:r>
            <a:r>
              <a:rPr lang="tr-TR" i="1" dirty="0"/>
              <a:t> </a:t>
            </a:r>
            <a:r>
              <a:rPr lang="tr-TR" dirty="0"/>
              <a:t>gibi. </a:t>
            </a:r>
          </a:p>
        </p:txBody>
      </p:sp>
    </p:spTree>
    <p:extLst>
      <p:ext uri="{BB962C8B-B14F-4D97-AF65-F5344CB8AC3E}">
        <p14:creationId xmlns:p14="http://schemas.microsoft.com/office/powerpoint/2010/main" val="1757110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986590" y="348917"/>
            <a:ext cx="334477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 smtClean="0"/>
              <a:t>Mastigofora</a:t>
            </a:r>
            <a:endParaRPr lang="tr-TR" sz="2800" dirty="0"/>
          </a:p>
        </p:txBody>
      </p:sp>
      <p:sp>
        <p:nvSpPr>
          <p:cNvPr id="5" name="Dikdörtgen 4"/>
          <p:cNvSpPr/>
          <p:nvPr/>
        </p:nvSpPr>
        <p:spPr>
          <a:xfrm>
            <a:off x="7315201" y="1395665"/>
            <a:ext cx="3765884" cy="10587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/>
              <a:t>Rhizopoda</a:t>
            </a:r>
            <a:endParaRPr lang="tr-TR" sz="32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/>
          <a:srcRect l="14153" t="52467" r="41830" b="14967"/>
          <a:stretch/>
        </p:blipFill>
        <p:spPr>
          <a:xfrm>
            <a:off x="372978" y="1263317"/>
            <a:ext cx="5727031" cy="2382252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1792705" y="4373479"/>
            <a:ext cx="3441033" cy="11249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 smtClean="0"/>
              <a:t>Sporozoa</a:t>
            </a:r>
            <a:endParaRPr lang="tr-TR" sz="2800" b="1" dirty="0"/>
          </a:p>
        </p:txBody>
      </p:sp>
      <p:sp>
        <p:nvSpPr>
          <p:cNvPr id="8" name="Dikdörtgen 7"/>
          <p:cNvSpPr/>
          <p:nvPr/>
        </p:nvSpPr>
        <p:spPr>
          <a:xfrm>
            <a:off x="7411453" y="4373479"/>
            <a:ext cx="3669632" cy="104674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/>
              <a:t>Ciliata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4028039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934</Words>
  <Application>Microsoft Office PowerPoint</Application>
  <PresentationFormat>Geniş ekran</PresentationFormat>
  <Paragraphs>77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Teması</vt:lpstr>
      <vt:lpstr>PROTOZOALAR</vt:lpstr>
      <vt:lpstr>PowerPoint Sunusu</vt:lpstr>
      <vt:lpstr>Protozoaların Genel Özellikleri </vt:lpstr>
      <vt:lpstr>PowerPoint Sunusu</vt:lpstr>
      <vt:lpstr>PowerPoint Sunusu</vt:lpstr>
      <vt:lpstr>PowerPoint Sunusu</vt:lpstr>
      <vt:lpstr>PowerPoint Sunusu</vt:lpstr>
      <vt:lpstr>Protozoaların Sınıflandırılması </vt:lpstr>
      <vt:lpstr>PowerPoint Sunusu</vt:lpstr>
      <vt:lpstr>Protozoalarda Kist ve Önemi </vt:lpstr>
      <vt:lpstr>PowerPoint Sunusu</vt:lpstr>
      <vt:lpstr>Entamooeba hystocolytica </vt:lpstr>
      <vt:lpstr>Toxoplasma gondii: </vt:lpstr>
      <vt:lpstr>PowerPoint Sunusu</vt:lpstr>
      <vt:lpstr>Cryosporidium parvum: </vt:lpstr>
      <vt:lpstr>Giardia duedonalis: </vt:lpstr>
      <vt:lpstr>PowerPoint Sunusu</vt:lpstr>
      <vt:lpstr>Riketsiyaların Genel Özellikleri </vt:lpstr>
      <vt:lpstr>PowerPoint Sunusu</vt:lpstr>
      <vt:lpstr>PowerPoint Sunusu</vt:lpstr>
      <vt:lpstr>Riketsiyaların Virüs ve Bakterilerden Farkı 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 Kullanıcısı</dc:creator>
  <cp:lastModifiedBy>mehmet</cp:lastModifiedBy>
  <cp:revision>25</cp:revision>
  <dcterms:created xsi:type="dcterms:W3CDTF">2020-05-02T19:23:37Z</dcterms:created>
  <dcterms:modified xsi:type="dcterms:W3CDTF">2020-10-15T11:51:32Z</dcterms:modified>
</cp:coreProperties>
</file>