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5" r:id="rId5"/>
    <p:sldId id="259" r:id="rId6"/>
    <p:sldId id="260" r:id="rId7"/>
    <p:sldId id="296" r:id="rId8"/>
    <p:sldId id="261" r:id="rId9"/>
    <p:sldId id="30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300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3" r:id="rId32"/>
    <p:sldId id="282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7" r:id="rId44"/>
    <p:sldId id="294" r:id="rId45"/>
    <p:sldId id="298" r:id="rId46"/>
    <p:sldId id="302" r:id="rId4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7FDF91C-883B-4C10-9BCF-A5159F7DDAE0}" type="datetimeFigureOut">
              <a:rPr lang="tr-TR" smtClean="0"/>
              <a:pPr/>
              <a:t>22.10.2020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222597A-89B7-4F3D-8B3C-4293F85F0EC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TIBBİ BİYOLOJİ ve GENETİK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Ekoloji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Biyosfer:</a:t>
            </a:r>
            <a:r>
              <a:rPr lang="tr-TR" dirty="0" smtClean="0"/>
              <a:t> Yerküre içinde canlılara yaşam ortamı sağlayan küredir. </a:t>
            </a:r>
          </a:p>
          <a:p>
            <a:pPr algn="just"/>
            <a:r>
              <a:rPr lang="tr-TR" dirty="0" smtClean="0"/>
              <a:t>Yeryüzündeki tüm ekosistemleri içerir. </a:t>
            </a:r>
          </a:p>
          <a:p>
            <a:pPr algn="just"/>
            <a:r>
              <a:rPr lang="tr-TR" dirty="0" smtClean="0"/>
              <a:t>Litosfer ve hidrosferin üst kısımlarıyla atmosferin belirli bir yüksekliğe kadar olan alt kısımlarını içerir.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tr-TR" b="1" dirty="0" smtClean="0"/>
              <a:t>Habitat:</a:t>
            </a:r>
            <a:r>
              <a:rPr lang="tr-TR" dirty="0" smtClean="0"/>
              <a:t> Bir canlının habitatı onun yaşadığı, arandığı zaman bulunabileceği yer olarak tanımlanır.</a:t>
            </a:r>
          </a:p>
          <a:p>
            <a:pPr algn="just" fontAlgn="base"/>
            <a:r>
              <a:rPr lang="tr-TR" b="1" dirty="0" smtClean="0"/>
              <a:t>Ekolojik niş:</a:t>
            </a:r>
            <a:r>
              <a:rPr lang="tr-TR" dirty="0" smtClean="0"/>
              <a:t> Bireyin habitatı içinde yaşamını sürdürmek için yaptığı faaliyetlerin tümü o canlının nişini ifade eder.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Ekolojik Faktörler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organizma yaşamını sürdürürken etrafında canlı ve cansız bir çok faktörle sürekli etkileşim halindedir. Bu faktörleri aşağıdaki şekilde </a:t>
            </a:r>
            <a:r>
              <a:rPr lang="tr-TR" dirty="0" err="1" smtClean="0"/>
              <a:t>gruplandırabiliz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pic>
        <p:nvPicPr>
          <p:cNvPr id="4" name="3 Resim" descr="populasyonda-dagilim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429000"/>
            <a:ext cx="4704095" cy="30880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Ekolojik Faktörler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72816"/>
            <a:ext cx="532859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Besin Ağı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16832"/>
            <a:ext cx="4504903" cy="36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EKOSİSTEM TİPLERİ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tr-TR" sz="2400" dirty="0" smtClean="0"/>
              <a:t>Yeryüzündeki ekosistem tipleri genel olarak </a:t>
            </a:r>
            <a:r>
              <a:rPr lang="tr-TR" sz="2400" b="1" dirty="0" smtClean="0"/>
              <a:t>üç büyük</a:t>
            </a:r>
            <a:r>
              <a:rPr lang="tr-TR" sz="2400" dirty="0" smtClean="0"/>
              <a:t> ekosisteme ayrılmıştır.</a:t>
            </a:r>
          </a:p>
          <a:p>
            <a:pPr algn="just" fontAlgn="base">
              <a:buNone/>
            </a:pPr>
            <a:r>
              <a:rPr lang="tr-TR" sz="2400" b="1" dirty="0" smtClean="0"/>
              <a:t>		</a:t>
            </a:r>
            <a:r>
              <a:rPr lang="tr-TR" sz="2400" b="1" u="sng" dirty="0" smtClean="0"/>
              <a:t>Kara, deniz ve tatlı su </a:t>
            </a:r>
            <a:r>
              <a:rPr lang="tr-TR" sz="2400" b="1" dirty="0" smtClean="0"/>
              <a:t>ekosistemleri.</a:t>
            </a:r>
            <a:endParaRPr lang="tr-TR" sz="2400" dirty="0" smtClean="0"/>
          </a:p>
          <a:p>
            <a:pPr algn="just" fontAlgn="base"/>
            <a:endParaRPr lang="tr-TR" sz="2400" dirty="0" smtClean="0"/>
          </a:p>
          <a:p>
            <a:pPr algn="just" fontAlgn="base"/>
            <a:r>
              <a:rPr lang="tr-TR" sz="2400" dirty="0" smtClean="0"/>
              <a:t>Bu ortamlarda yaşayan canlılar özel etkileşimlerle birbirlerine bağlıdırlar.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A. Tatlı Su Ekosistemleri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Bunlar </a:t>
            </a:r>
            <a:r>
              <a:rPr lang="tr-TR" b="1" dirty="0" smtClean="0"/>
              <a:t>akarsular</a:t>
            </a:r>
            <a:r>
              <a:rPr lang="tr-TR" dirty="0" smtClean="0"/>
              <a:t> (dere, çay ve nehirler) ve </a:t>
            </a:r>
            <a:r>
              <a:rPr lang="tr-TR" b="1" dirty="0" smtClean="0"/>
              <a:t>durgun sular</a:t>
            </a:r>
            <a:r>
              <a:rPr lang="tr-TR" dirty="0" smtClean="0"/>
              <a:t> (göl, gölet ve barajlar) olmak üzere iki gruba ayrılırlar.Bu sular arasında daima bir geçiş gözlenir.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Akarsu Ekosistemleri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tr-TR" dirty="0" smtClean="0"/>
              <a:t>Bir </a:t>
            </a:r>
            <a:r>
              <a:rPr lang="tr-TR" dirty="0" err="1" smtClean="0"/>
              <a:t>akarsunun</a:t>
            </a:r>
            <a:r>
              <a:rPr lang="tr-TR" dirty="0" smtClean="0"/>
              <a:t> kaynağı ile döküldüğü yere kadar olan bölümleri arasında ekolojik yönden farklıklar vardır.</a:t>
            </a:r>
          </a:p>
          <a:p>
            <a:pPr algn="just" fontAlgn="base"/>
            <a:r>
              <a:rPr lang="tr-TR" dirty="0" smtClean="0"/>
              <a:t>Bu nedenle bu bölgelerde yaşayan canlılarda farklı farklıdır.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2. Durgun (</a:t>
            </a:r>
            <a:r>
              <a:rPr lang="tr-TR" dirty="0" err="1" smtClean="0"/>
              <a:t>Lentik</a:t>
            </a:r>
            <a:r>
              <a:rPr lang="tr-TR" dirty="0" smtClean="0"/>
              <a:t>) Sular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tr-TR" dirty="0" smtClean="0"/>
              <a:t>Durgun suların en önemli bölümünü göller oluşturur. </a:t>
            </a:r>
          </a:p>
          <a:p>
            <a:pPr algn="just" fontAlgn="base"/>
            <a:r>
              <a:rPr lang="tr-TR" dirty="0" smtClean="0"/>
              <a:t>Bu sular fiziksel ve kimyasal yapıları bakımından büyük farklılıklar içerirler.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Göl Ekosistemi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tr-TR" sz="2400" dirty="0" smtClean="0"/>
              <a:t>Göller ekolojik özellikleri bakımından </a:t>
            </a:r>
            <a:r>
              <a:rPr lang="tr-TR" sz="2400" b="1" dirty="0" err="1" smtClean="0"/>
              <a:t>Bentik</a:t>
            </a:r>
            <a:r>
              <a:rPr lang="tr-TR" sz="2400" dirty="0" smtClean="0"/>
              <a:t> ve </a:t>
            </a:r>
            <a:r>
              <a:rPr lang="tr-TR" sz="2400" b="1" dirty="0" err="1" smtClean="0"/>
              <a:t>Limnetik</a:t>
            </a:r>
            <a:r>
              <a:rPr lang="tr-TR" sz="2400" dirty="0" smtClean="0"/>
              <a:t> (</a:t>
            </a:r>
            <a:r>
              <a:rPr lang="tr-TR" sz="2400" dirty="0" err="1" smtClean="0"/>
              <a:t>Pelajik</a:t>
            </a:r>
            <a:r>
              <a:rPr lang="tr-TR" sz="2400" dirty="0" smtClean="0"/>
              <a:t>) olmak üzere iki kısma ayrılırlar.</a:t>
            </a:r>
          </a:p>
          <a:p>
            <a:pPr algn="just" fontAlgn="base"/>
            <a:r>
              <a:rPr lang="tr-TR" sz="2400" dirty="0" err="1" smtClean="0"/>
              <a:t>Bentik</a:t>
            </a:r>
            <a:r>
              <a:rPr lang="tr-TR" sz="2400" dirty="0" smtClean="0"/>
              <a:t> bölge kıyı çizgisinden gölün en derin bölgesine kadar tüm dipleri içerir.</a:t>
            </a:r>
          </a:p>
          <a:p>
            <a:pPr algn="just" fontAlgn="base"/>
            <a:r>
              <a:rPr lang="tr-TR" sz="2400" dirty="0" err="1" smtClean="0"/>
              <a:t>Limnetik</a:t>
            </a:r>
            <a:r>
              <a:rPr lang="tr-TR" sz="2400" dirty="0" smtClean="0"/>
              <a:t> bölge ise göl çukurunu dolduran ve </a:t>
            </a:r>
            <a:r>
              <a:rPr lang="tr-TR" sz="2400" dirty="0" err="1" smtClean="0"/>
              <a:t>bentik</a:t>
            </a:r>
            <a:r>
              <a:rPr lang="tr-TR" sz="2400" dirty="0" smtClean="0"/>
              <a:t> bölgeyi örten su kütlesinden oluşmuştur.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 smtClean="0"/>
              <a:t>Canlıların çevreleriyle ve birbirleriyle olan ilişkilerini inceleyen bilim dalına </a:t>
            </a:r>
            <a:r>
              <a:rPr lang="tr-TR" sz="2400" b="1" dirty="0" smtClean="0"/>
              <a:t>ekoloji</a:t>
            </a:r>
            <a:r>
              <a:rPr lang="tr-TR" sz="2400" dirty="0" smtClean="0"/>
              <a:t> denir. </a:t>
            </a:r>
          </a:p>
        </p:txBody>
      </p:sp>
      <p:pic>
        <p:nvPicPr>
          <p:cNvPr id="4" name="3 Resim" descr="earth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852936"/>
            <a:ext cx="3568600" cy="31334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ok-2018831-02594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772816"/>
            <a:ext cx="5852674" cy="35438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Bentik</a:t>
            </a:r>
            <a:r>
              <a:rPr lang="tr-TR" dirty="0" smtClean="0">
                <a:solidFill>
                  <a:schemeClr val="tx1"/>
                </a:solidFill>
              </a:rPr>
              <a:t> Bölge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tr-TR" dirty="0" err="1" smtClean="0"/>
              <a:t>Bentik</a:t>
            </a:r>
            <a:r>
              <a:rPr lang="tr-TR" dirty="0" smtClean="0"/>
              <a:t> bölge derinlik ve içerdiği bitki türlerine göre 4 bölüme ayrılır.</a:t>
            </a:r>
          </a:p>
          <a:p>
            <a:pPr algn="just" fontAlgn="base"/>
            <a:r>
              <a:rPr lang="tr-TR" b="1" dirty="0" smtClean="0"/>
              <a:t>a. </a:t>
            </a:r>
            <a:r>
              <a:rPr lang="tr-TR" b="1" dirty="0" err="1" smtClean="0"/>
              <a:t>Supralittoral</a:t>
            </a:r>
            <a:r>
              <a:rPr lang="tr-TR" b="1" dirty="0" smtClean="0"/>
              <a:t> </a:t>
            </a:r>
            <a:r>
              <a:rPr lang="tr-TR" b="1" dirty="0" err="1" smtClean="0"/>
              <a:t>zon</a:t>
            </a:r>
            <a:r>
              <a:rPr lang="tr-TR" b="1" dirty="0" smtClean="0"/>
              <a:t>:</a:t>
            </a:r>
            <a:r>
              <a:rPr lang="tr-TR" dirty="0" smtClean="0"/>
              <a:t> Gölün su dışında kalan sahil kısmı,</a:t>
            </a:r>
          </a:p>
          <a:p>
            <a:pPr algn="just" fontAlgn="base"/>
            <a:r>
              <a:rPr lang="tr-TR" b="1" dirty="0" smtClean="0"/>
              <a:t>b. </a:t>
            </a:r>
            <a:r>
              <a:rPr lang="tr-TR" b="1" dirty="0" err="1" smtClean="0"/>
              <a:t>Littoral</a:t>
            </a:r>
            <a:r>
              <a:rPr lang="tr-TR" b="1" dirty="0" smtClean="0"/>
              <a:t> </a:t>
            </a:r>
            <a:r>
              <a:rPr lang="tr-TR" b="1" dirty="0" err="1" smtClean="0"/>
              <a:t>zon</a:t>
            </a:r>
            <a:r>
              <a:rPr lang="tr-TR" b="1" dirty="0" smtClean="0"/>
              <a:t>: </a:t>
            </a:r>
            <a:r>
              <a:rPr lang="tr-TR" dirty="0" smtClean="0"/>
              <a:t>10m. derinliğe kadar olan bitkili dip kısım</a:t>
            </a:r>
          </a:p>
          <a:p>
            <a:pPr algn="just" fontAlgn="base"/>
            <a:r>
              <a:rPr lang="tr-TR" b="1" dirty="0" smtClean="0"/>
              <a:t>c. </a:t>
            </a:r>
            <a:r>
              <a:rPr lang="tr-TR" b="1" dirty="0" err="1" smtClean="0"/>
              <a:t>Sublittoral</a:t>
            </a:r>
            <a:r>
              <a:rPr lang="tr-TR" b="1" dirty="0" smtClean="0"/>
              <a:t> </a:t>
            </a:r>
            <a:r>
              <a:rPr lang="tr-TR" b="1" dirty="0" err="1" smtClean="0"/>
              <a:t>zon</a:t>
            </a:r>
            <a:r>
              <a:rPr lang="tr-TR" b="1" dirty="0" smtClean="0"/>
              <a:t>:</a:t>
            </a:r>
            <a:r>
              <a:rPr lang="tr-TR" dirty="0" smtClean="0"/>
              <a:t> 10 m. den itibaren bitkilerin ortadan kalktığı bölgeye kadar olan dip kısım.</a:t>
            </a:r>
          </a:p>
          <a:p>
            <a:pPr algn="just" fontAlgn="base"/>
            <a:r>
              <a:rPr lang="tr-TR" b="1" dirty="0" smtClean="0"/>
              <a:t>d. Derin </a:t>
            </a:r>
            <a:r>
              <a:rPr lang="tr-TR" b="1" dirty="0" err="1" smtClean="0"/>
              <a:t>zon</a:t>
            </a:r>
            <a:r>
              <a:rPr lang="tr-TR" b="1" dirty="0" smtClean="0"/>
              <a:t>:</a:t>
            </a:r>
            <a:r>
              <a:rPr lang="tr-TR" dirty="0" smtClean="0"/>
              <a:t> Bitkisiz derin kısımlar.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Bentik Bölge Grafiği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24744"/>
            <a:ext cx="568863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Bentik Bölg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802838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</a:rPr>
              <a:t>Limnetik</a:t>
            </a:r>
            <a:r>
              <a:rPr lang="tr-TR" dirty="0" smtClean="0">
                <a:solidFill>
                  <a:schemeClr val="tx1"/>
                </a:solidFill>
              </a:rPr>
              <a:t> Bölge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fontAlgn="base"/>
            <a:r>
              <a:rPr lang="tr-TR" dirty="0" smtClean="0"/>
              <a:t>Gölün su kütlesi kısmıdır. Dikey yöndeki sıcaklık farklılaşmalarına göre 3 tabakaya ayrılır. Bu bölgede yaşayan organizmalar ekolojik özelliklerine göre 4 gruba ayrılırlar;</a:t>
            </a:r>
          </a:p>
          <a:p>
            <a:pPr algn="just" fontAlgn="base"/>
            <a:r>
              <a:rPr lang="tr-TR" b="1" dirty="0" smtClean="0"/>
              <a:t>a. Plankton:</a:t>
            </a:r>
            <a:r>
              <a:rPr lang="tr-TR" dirty="0" smtClean="0"/>
              <a:t> Pasif olarak yer değiştiren organizmalara verilen addır. Göllerde yaşayan formlara algler, </a:t>
            </a:r>
            <a:r>
              <a:rPr lang="tr-TR" dirty="0" err="1" smtClean="0"/>
              <a:t>protozoonlar</a:t>
            </a:r>
            <a:r>
              <a:rPr lang="tr-TR" dirty="0" smtClean="0"/>
              <a:t>, </a:t>
            </a:r>
            <a:r>
              <a:rPr lang="tr-TR" dirty="0" err="1" smtClean="0"/>
              <a:t>Rotiferler</a:t>
            </a:r>
            <a:r>
              <a:rPr lang="tr-TR" dirty="0" smtClean="0"/>
              <a:t> ve </a:t>
            </a:r>
            <a:r>
              <a:rPr lang="tr-TR" dirty="0" err="1" smtClean="0"/>
              <a:t>krustaseler</a:t>
            </a:r>
            <a:r>
              <a:rPr lang="tr-TR" dirty="0" smtClean="0"/>
              <a:t> (</a:t>
            </a:r>
            <a:r>
              <a:rPr lang="tr-TR" dirty="0" err="1" smtClean="0"/>
              <a:t>Cladocera</a:t>
            </a:r>
            <a:r>
              <a:rPr lang="tr-TR" dirty="0" smtClean="0"/>
              <a:t>, </a:t>
            </a:r>
            <a:r>
              <a:rPr lang="tr-TR" dirty="0" err="1" smtClean="0"/>
              <a:t>Copepoda</a:t>
            </a:r>
            <a:r>
              <a:rPr lang="tr-TR" dirty="0" smtClean="0"/>
              <a:t>, </a:t>
            </a:r>
            <a:r>
              <a:rPr lang="tr-TR" dirty="0" err="1" smtClean="0"/>
              <a:t>Ostracoda</a:t>
            </a:r>
            <a:r>
              <a:rPr lang="tr-TR" dirty="0" smtClean="0"/>
              <a:t>) verilebilir.</a:t>
            </a:r>
          </a:p>
          <a:p>
            <a:pPr algn="just" fontAlgn="base"/>
            <a:r>
              <a:rPr lang="tr-TR" b="1" dirty="0" smtClean="0"/>
              <a:t>b. </a:t>
            </a:r>
            <a:r>
              <a:rPr lang="tr-TR" b="1" dirty="0" err="1" smtClean="0"/>
              <a:t>Nekton</a:t>
            </a:r>
            <a:r>
              <a:rPr lang="tr-TR" b="1" dirty="0" smtClean="0"/>
              <a:t>:</a:t>
            </a:r>
            <a:r>
              <a:rPr lang="tr-TR" dirty="0" smtClean="0"/>
              <a:t> Aktif olarak yer değiştirebilen organizmalardır. Özellikle çeşitli balık türleri ile temsil edilmişlerdir.</a:t>
            </a:r>
          </a:p>
          <a:p>
            <a:pPr algn="just" fontAlgn="base"/>
            <a:r>
              <a:rPr lang="tr-TR" b="1" dirty="0" smtClean="0"/>
              <a:t>c. </a:t>
            </a:r>
            <a:r>
              <a:rPr lang="tr-TR" b="1" dirty="0" err="1" smtClean="0"/>
              <a:t>Nöston</a:t>
            </a:r>
            <a:r>
              <a:rPr lang="tr-TR" b="1" dirty="0" smtClean="0"/>
              <a:t>:</a:t>
            </a:r>
            <a:r>
              <a:rPr lang="tr-TR" dirty="0" smtClean="0"/>
              <a:t> Yaşamlarını gölün zemin kısmında sürdüren organizmalardır. Bu faunanın çoğunluğunu çeşitli böcek grupları (</a:t>
            </a:r>
            <a:r>
              <a:rPr lang="tr-TR" dirty="0" err="1" smtClean="0"/>
              <a:t>Veliidae</a:t>
            </a:r>
            <a:r>
              <a:rPr lang="tr-TR" dirty="0" smtClean="0"/>
              <a:t>, </a:t>
            </a:r>
            <a:r>
              <a:rPr lang="tr-TR" dirty="0" err="1" smtClean="0"/>
              <a:t>Gerridae</a:t>
            </a:r>
            <a:r>
              <a:rPr lang="tr-TR" dirty="0" smtClean="0"/>
              <a:t>, </a:t>
            </a:r>
            <a:r>
              <a:rPr lang="tr-TR" dirty="0" err="1" smtClean="0"/>
              <a:t>Gyrinidae</a:t>
            </a:r>
            <a:r>
              <a:rPr lang="tr-TR" dirty="0" smtClean="0"/>
              <a:t>) oluşturur.</a:t>
            </a:r>
          </a:p>
          <a:p>
            <a:pPr algn="just" fontAlgn="base"/>
            <a:r>
              <a:rPr lang="tr-TR" b="1" dirty="0" smtClean="0"/>
              <a:t>d. </a:t>
            </a:r>
            <a:r>
              <a:rPr lang="tr-TR" b="1" dirty="0" err="1" smtClean="0"/>
              <a:t>Plöston</a:t>
            </a:r>
            <a:r>
              <a:rPr lang="tr-TR" b="1" dirty="0" smtClean="0"/>
              <a:t>:</a:t>
            </a:r>
            <a:r>
              <a:rPr lang="tr-TR" dirty="0" smtClean="0"/>
              <a:t> Göl sularının yüzeyinde rüzgar etkisiyle yer değiştirebilen organizmalardır.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Limnetik Bölg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7056784" cy="547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Limnetik Pelajik Bölg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128792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B. Deniz Ekosistemleri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 smtClean="0"/>
              <a:t>Hidrosferin ~%98’ini oluşturan okyanuslar ve denizler </a:t>
            </a:r>
            <a:r>
              <a:rPr lang="tr-TR" sz="2400" dirty="0" err="1" smtClean="0"/>
              <a:t>yeryüzeyinin</a:t>
            </a:r>
            <a:r>
              <a:rPr lang="tr-TR" sz="2400" dirty="0" smtClean="0"/>
              <a:t> ~%71’ini kapsarlar. Ortalama derinlik 4 bin civarıdır. En derin nokta ~ 12 bin m </a:t>
            </a:r>
            <a:r>
              <a:rPr lang="tr-TR" sz="2400" dirty="0" err="1" smtClean="0"/>
              <a:t>dir</a:t>
            </a:r>
            <a:r>
              <a:rPr lang="tr-TR" sz="2400" dirty="0" smtClean="0"/>
              <a:t>. </a:t>
            </a:r>
          </a:p>
          <a:p>
            <a:pPr algn="just"/>
            <a:r>
              <a:rPr lang="tr-TR" sz="2400" dirty="0" smtClean="0"/>
              <a:t>Deniz ortamı ekolojik yönlerden (</a:t>
            </a:r>
            <a:r>
              <a:rPr lang="tr-TR" sz="2400" dirty="0" err="1" smtClean="0"/>
              <a:t>Bentik</a:t>
            </a:r>
            <a:r>
              <a:rPr lang="tr-TR" sz="2400" dirty="0" smtClean="0"/>
              <a:t>, </a:t>
            </a:r>
            <a:r>
              <a:rPr lang="tr-TR" sz="2400" dirty="0" err="1" smtClean="0"/>
              <a:t>Pelajik</a:t>
            </a:r>
            <a:r>
              <a:rPr lang="tr-TR" sz="2400" dirty="0" smtClean="0"/>
              <a:t>, ışık dağılışı vs.) sınıflandırılabilir.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C. Kara Ekosistemleri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Karasal ekosistemler birbirine benzer hayvan ve bitki topluluklarını içeren geniş coğrafik bölgelere ayrılmışlardır.</a:t>
            </a:r>
          </a:p>
          <a:p>
            <a:pPr lvl="0" fontAlgn="base"/>
            <a:r>
              <a:rPr lang="tr-TR" dirty="0" smtClean="0"/>
              <a:t>Tundralar</a:t>
            </a:r>
          </a:p>
          <a:p>
            <a:pPr lvl="0" fontAlgn="base"/>
            <a:r>
              <a:rPr lang="tr-TR" dirty="0" smtClean="0"/>
              <a:t>Dağlar</a:t>
            </a:r>
          </a:p>
          <a:p>
            <a:pPr lvl="0" fontAlgn="base"/>
            <a:r>
              <a:rPr lang="tr-TR" dirty="0" smtClean="0"/>
              <a:t>Ormanlar</a:t>
            </a:r>
          </a:p>
          <a:p>
            <a:pPr lvl="0" fontAlgn="base"/>
            <a:r>
              <a:rPr lang="tr-TR" dirty="0" smtClean="0"/>
              <a:t>Savanlar</a:t>
            </a:r>
          </a:p>
          <a:p>
            <a:pPr lvl="0" fontAlgn="base"/>
            <a:r>
              <a:rPr lang="tr-TR" dirty="0" smtClean="0"/>
              <a:t>Stepler</a:t>
            </a:r>
          </a:p>
          <a:p>
            <a:r>
              <a:rPr lang="tr-TR" dirty="0" smtClean="0"/>
              <a:t>Çöller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BİYOCOĞRAFYA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Türün geçmişte ve şimdiki yayılışını, yayılışını etkileyen faktörleri inceler. </a:t>
            </a:r>
          </a:p>
          <a:p>
            <a:r>
              <a:rPr lang="tr-TR" dirty="0" smtClean="0"/>
              <a:t>Ekolojik faktörler, kıtaların kayması, çöller, dağ sıraları gibi engeller hayvanların yayılışını etkileyen başlıca faktörler arasında yer alır.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popek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077072"/>
            <a:ext cx="3155286" cy="2355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Bir canlının çevresi beslenme, üreme, barınma gibi ihtiyaçlarını karşıladığı biyolojik, sosyolojik, kültürel her türlü faaliyeti sürdürdüğü yerdir. </a:t>
            </a:r>
          </a:p>
          <a:p>
            <a:pPr algn="just"/>
            <a:r>
              <a:rPr lang="tr-TR" sz="2400" dirty="0" smtClean="0"/>
              <a:t>Bu yüzden ekolojinin çalışma alanı son derece geniştir.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tr-TR" sz="2400" dirty="0" smtClean="0"/>
              <a:t>Yeryüzündeki canlıların dağılışını inceleyen bilim dalı </a:t>
            </a:r>
            <a:r>
              <a:rPr lang="tr-TR" sz="2400" b="1" dirty="0" err="1" smtClean="0"/>
              <a:t>Biyocoğrafya</a:t>
            </a:r>
            <a:r>
              <a:rPr lang="tr-TR" sz="2400" dirty="0" err="1" smtClean="0"/>
              <a:t>’dır</a:t>
            </a:r>
            <a:r>
              <a:rPr lang="tr-TR" sz="2400" dirty="0" smtClean="0"/>
              <a:t>. </a:t>
            </a:r>
          </a:p>
          <a:p>
            <a:pPr algn="just" fontAlgn="base"/>
            <a:r>
              <a:rPr lang="tr-TR" sz="2400" dirty="0" err="1" smtClean="0"/>
              <a:t>Biyocoğrafya</a:t>
            </a:r>
            <a:r>
              <a:rPr lang="tr-TR" sz="2400" dirty="0" smtClean="0"/>
              <a:t> hayvanların (</a:t>
            </a:r>
            <a:r>
              <a:rPr lang="tr-TR" sz="2400" dirty="0" err="1" smtClean="0"/>
              <a:t>Zoocoğrafya</a:t>
            </a:r>
            <a:r>
              <a:rPr lang="tr-TR" sz="2400" dirty="0" smtClean="0"/>
              <a:t>) ve </a:t>
            </a:r>
            <a:r>
              <a:rPr lang="tr-TR" sz="2400" b="1" dirty="0" smtClean="0"/>
              <a:t>bitkilerin (</a:t>
            </a:r>
            <a:r>
              <a:rPr lang="tr-TR" sz="2400" b="1" dirty="0" err="1" smtClean="0"/>
              <a:t>Fitocoğrafya</a:t>
            </a:r>
            <a:r>
              <a:rPr lang="tr-TR" sz="2400" b="1" dirty="0" smtClean="0"/>
              <a:t>) </a:t>
            </a:r>
            <a:r>
              <a:rPr lang="tr-TR" sz="2400" dirty="0" smtClean="0"/>
              <a:t>sadece günümüzdeki dağılışlarını değil geçmişteki dağılışlarını da inceler.</a:t>
            </a:r>
          </a:p>
          <a:p>
            <a:pPr algn="just" fontAlgn="base"/>
            <a:r>
              <a:rPr lang="tr-TR" sz="2400" dirty="0" smtClean="0"/>
              <a:t>Bazı türler belirli </a:t>
            </a:r>
            <a:r>
              <a:rPr lang="tr-TR" sz="2400" dirty="0" err="1" smtClean="0"/>
              <a:t>lokalite</a:t>
            </a:r>
            <a:r>
              <a:rPr lang="tr-TR" sz="2400" dirty="0" smtClean="0"/>
              <a:t>, bölge veya kıtalar için karakteristiktir. Böyle formlara </a:t>
            </a:r>
            <a:r>
              <a:rPr lang="tr-TR" sz="2400" b="1" dirty="0" smtClean="0"/>
              <a:t>endemik form</a:t>
            </a:r>
            <a:r>
              <a:rPr lang="tr-TR" sz="2400" dirty="0" smtClean="0"/>
              <a:t> adı verilir.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 smtClean="0"/>
              <a:t>Özellikle memeliler esas alınarak endemik hayvanlara göre yapılan incelemelerde </a:t>
            </a:r>
            <a:r>
              <a:rPr lang="tr-TR" sz="2400" b="1" dirty="0" smtClean="0"/>
              <a:t>kıtalar 5 </a:t>
            </a:r>
            <a:r>
              <a:rPr lang="tr-TR" sz="2400" b="1" dirty="0" err="1" smtClean="0"/>
              <a:t>zoocoğrafik</a:t>
            </a:r>
            <a:r>
              <a:rPr lang="tr-TR" sz="2400" b="1" dirty="0" smtClean="0"/>
              <a:t> bölgeye</a:t>
            </a:r>
            <a:r>
              <a:rPr lang="tr-TR" sz="2400" dirty="0" smtClean="0"/>
              <a:t> ayrılır.</a:t>
            </a:r>
          </a:p>
          <a:p>
            <a:endParaRPr lang="tr-TR" dirty="0"/>
          </a:p>
        </p:txBody>
      </p:sp>
      <p:pic>
        <p:nvPicPr>
          <p:cNvPr id="4" name="3 Resim" descr="Terkos-Gol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356992"/>
            <a:ext cx="5034136" cy="31463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tr-TR" b="1" dirty="0" smtClean="0"/>
              <a:t>1. </a:t>
            </a:r>
            <a:r>
              <a:rPr lang="tr-TR" b="1" dirty="0" err="1" smtClean="0"/>
              <a:t>Holoarktik</a:t>
            </a:r>
            <a:endParaRPr lang="tr-TR" dirty="0" smtClean="0"/>
          </a:p>
          <a:p>
            <a:pPr fontAlgn="base"/>
            <a:r>
              <a:rPr lang="tr-TR" dirty="0" err="1" smtClean="0"/>
              <a:t>Nearktik</a:t>
            </a:r>
            <a:r>
              <a:rPr lang="tr-TR" dirty="0" smtClean="0"/>
              <a:t> (Kuzey Amerika, </a:t>
            </a:r>
            <a:r>
              <a:rPr lang="tr-TR" dirty="0" err="1" smtClean="0"/>
              <a:t>Greenland</a:t>
            </a:r>
            <a:r>
              <a:rPr lang="tr-TR" dirty="0" smtClean="0"/>
              <a:t>)</a:t>
            </a:r>
          </a:p>
          <a:p>
            <a:pPr fontAlgn="base"/>
            <a:r>
              <a:rPr lang="tr-TR" dirty="0" err="1" smtClean="0"/>
              <a:t>Palaearktik</a:t>
            </a:r>
            <a:r>
              <a:rPr lang="tr-TR" dirty="0" smtClean="0"/>
              <a:t> (Avrupa,Asya, Sahra)</a:t>
            </a:r>
          </a:p>
          <a:p>
            <a:pPr fontAlgn="base"/>
            <a:r>
              <a:rPr lang="tr-TR" b="1" dirty="0" smtClean="0"/>
              <a:t>2. Etiyopya-</a:t>
            </a:r>
            <a:r>
              <a:rPr lang="tr-TR" b="1" dirty="0" err="1" smtClean="0"/>
              <a:t>Orientalis</a:t>
            </a:r>
            <a:endParaRPr lang="tr-TR" dirty="0" smtClean="0"/>
          </a:p>
          <a:p>
            <a:pPr fontAlgn="base"/>
            <a:r>
              <a:rPr lang="tr-TR" dirty="0" err="1" smtClean="0"/>
              <a:t>Ethiopian</a:t>
            </a:r>
            <a:r>
              <a:rPr lang="tr-TR" dirty="0" smtClean="0"/>
              <a:t>=</a:t>
            </a:r>
            <a:r>
              <a:rPr lang="tr-TR" dirty="0" err="1" smtClean="0"/>
              <a:t>Afrotropikal</a:t>
            </a:r>
            <a:r>
              <a:rPr lang="tr-TR" dirty="0" smtClean="0"/>
              <a:t> (Madagaskar, Etiyopya)</a:t>
            </a:r>
          </a:p>
          <a:p>
            <a:pPr fontAlgn="base"/>
            <a:r>
              <a:rPr lang="tr-TR" dirty="0" err="1" smtClean="0"/>
              <a:t>Orientalis</a:t>
            </a:r>
            <a:r>
              <a:rPr lang="tr-TR" dirty="0" smtClean="0"/>
              <a:t> (</a:t>
            </a:r>
            <a:r>
              <a:rPr lang="tr-TR" dirty="0" err="1" smtClean="0"/>
              <a:t>Orientalis</a:t>
            </a:r>
            <a:r>
              <a:rPr lang="tr-TR" dirty="0" smtClean="0"/>
              <a:t>, </a:t>
            </a:r>
            <a:r>
              <a:rPr lang="tr-TR" dirty="0" err="1" smtClean="0"/>
              <a:t>Wallacea</a:t>
            </a:r>
            <a:r>
              <a:rPr lang="tr-TR" dirty="0" smtClean="0"/>
              <a:t>)</a:t>
            </a:r>
          </a:p>
          <a:p>
            <a:pPr fontAlgn="base"/>
            <a:r>
              <a:rPr lang="tr-TR" b="1" dirty="0" smtClean="0"/>
              <a:t>3. </a:t>
            </a:r>
            <a:r>
              <a:rPr lang="tr-TR" b="1" dirty="0" err="1" smtClean="0"/>
              <a:t>Neotropik</a:t>
            </a:r>
            <a:r>
              <a:rPr lang="tr-TR" b="1" dirty="0" smtClean="0"/>
              <a:t> (Güney Amerika)</a:t>
            </a:r>
            <a:endParaRPr lang="tr-TR" dirty="0" smtClean="0"/>
          </a:p>
          <a:p>
            <a:pPr fontAlgn="base"/>
            <a:r>
              <a:rPr lang="tr-TR" b="1" dirty="0" smtClean="0"/>
              <a:t>4. </a:t>
            </a:r>
            <a:r>
              <a:rPr lang="tr-TR" b="1" dirty="0" err="1" smtClean="0"/>
              <a:t>Notogea</a:t>
            </a:r>
            <a:endParaRPr lang="tr-TR" dirty="0" smtClean="0"/>
          </a:p>
          <a:p>
            <a:pPr fontAlgn="base"/>
            <a:r>
              <a:rPr lang="tr-TR" dirty="0" smtClean="0"/>
              <a:t>(Avustralya, Yeni Gine, Okyanus adaları)</a:t>
            </a:r>
          </a:p>
          <a:p>
            <a:pPr fontAlgn="base"/>
            <a:r>
              <a:rPr lang="tr-TR" b="1" dirty="0" smtClean="0"/>
              <a:t>5. </a:t>
            </a:r>
            <a:r>
              <a:rPr lang="tr-TR" b="1" dirty="0" err="1" smtClean="0"/>
              <a:t>Antartika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Biyocoğrafya - Zoocoğrafik Bölgeler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6840760" cy="4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Zoocoğrafik</a:t>
            </a:r>
            <a:r>
              <a:rPr lang="tr-TR" dirty="0" smtClean="0"/>
              <a:t> her bölge için karakteristik hayvan türleri vardır. </a:t>
            </a:r>
          </a:p>
          <a:p>
            <a:r>
              <a:rPr lang="tr-TR" dirty="0" smtClean="0"/>
              <a:t>Bazı bölgelerde belirli türler tipik iken, bazı bölgelerde de tipik cinsler ve hatta familyalar bulunur.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HOLOARKTİK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a)</a:t>
            </a:r>
            <a:r>
              <a:rPr lang="tr-TR" dirty="0" smtClean="0"/>
              <a:t> </a:t>
            </a:r>
            <a:r>
              <a:rPr lang="tr-TR" dirty="0" err="1" smtClean="0"/>
              <a:t>Nearktik</a:t>
            </a:r>
            <a:r>
              <a:rPr lang="tr-TR" dirty="0" smtClean="0"/>
              <a:t> Kuzey Amerika</a:t>
            </a:r>
            <a:br>
              <a:rPr lang="tr-TR" dirty="0" smtClean="0"/>
            </a:br>
            <a:r>
              <a:rPr lang="tr-TR" b="1" dirty="0" smtClean="0"/>
              <a:t>b)</a:t>
            </a:r>
            <a:r>
              <a:rPr lang="tr-TR" dirty="0" smtClean="0"/>
              <a:t> </a:t>
            </a:r>
            <a:r>
              <a:rPr lang="tr-TR" dirty="0" err="1" smtClean="0"/>
              <a:t>Palaearktik</a:t>
            </a:r>
            <a:r>
              <a:rPr lang="tr-TR" dirty="0" smtClean="0"/>
              <a:t> Avrupa, Asya’nın tropik olmayan kuzey yarısı, Kore, Japonya, Tayvan; Kuzey Afrika, Kanarya Adaları.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0" dirty="0" err="1" smtClean="0">
                <a:solidFill>
                  <a:schemeClr val="tx1"/>
                </a:solidFill>
              </a:rPr>
              <a:t>Holoarktik</a:t>
            </a:r>
            <a:r>
              <a:rPr lang="tr-TR" sz="2800" b="0" dirty="0" smtClean="0">
                <a:solidFill>
                  <a:schemeClr val="tx1"/>
                </a:solidFill>
              </a:rPr>
              <a:t> bölgede yaşayan bazı hayvanlar:</a:t>
            </a:r>
            <a:endParaRPr lang="tr-TR" sz="2800" b="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5248584"/>
          </a:xfrm>
        </p:spPr>
        <p:txBody>
          <a:bodyPr numCol="2">
            <a:normAutofit/>
          </a:bodyPr>
          <a:lstStyle/>
          <a:p>
            <a:pPr algn="just">
              <a:buNone/>
            </a:pPr>
            <a:r>
              <a:rPr lang="tr-TR" sz="1800" dirty="0" err="1" smtClean="0"/>
              <a:t>Talpidae</a:t>
            </a:r>
            <a:r>
              <a:rPr lang="tr-TR" sz="1800" dirty="0" smtClean="0"/>
              <a:t> (Köstebekler), </a:t>
            </a:r>
          </a:p>
          <a:p>
            <a:pPr algn="just">
              <a:buNone/>
            </a:pPr>
            <a:r>
              <a:rPr lang="tr-TR" sz="1800" dirty="0" err="1" smtClean="0"/>
              <a:t>Castoridae</a:t>
            </a:r>
            <a:r>
              <a:rPr lang="tr-TR" sz="1800" dirty="0" smtClean="0"/>
              <a:t> (Kunduzlar), </a:t>
            </a:r>
          </a:p>
          <a:p>
            <a:pPr algn="just">
              <a:buNone/>
            </a:pPr>
            <a:r>
              <a:rPr lang="tr-TR" sz="1800" dirty="0" err="1" smtClean="0"/>
              <a:t>Esocidae</a:t>
            </a:r>
            <a:r>
              <a:rPr lang="tr-TR" sz="1800" dirty="0" smtClean="0"/>
              <a:t> (Turna balıkları), </a:t>
            </a:r>
          </a:p>
          <a:p>
            <a:pPr algn="just">
              <a:buNone/>
            </a:pPr>
            <a:r>
              <a:rPr lang="tr-TR" sz="1800" dirty="0" err="1" smtClean="0"/>
              <a:t>Astacidae</a:t>
            </a:r>
            <a:r>
              <a:rPr lang="tr-TR" sz="1800" dirty="0" smtClean="0"/>
              <a:t> (</a:t>
            </a:r>
            <a:r>
              <a:rPr lang="tr-TR" sz="1800" dirty="0" err="1" smtClean="0"/>
              <a:t>Tatlısu</a:t>
            </a:r>
            <a:r>
              <a:rPr lang="tr-TR" sz="1800" dirty="0" smtClean="0"/>
              <a:t> </a:t>
            </a:r>
            <a:r>
              <a:rPr lang="tr-TR" sz="1800" dirty="0" err="1" smtClean="0"/>
              <a:t>istakozları</a:t>
            </a:r>
            <a:r>
              <a:rPr lang="tr-TR" sz="1800" dirty="0" smtClean="0"/>
              <a:t>), </a:t>
            </a:r>
          </a:p>
          <a:p>
            <a:pPr algn="just">
              <a:buNone/>
            </a:pPr>
            <a:r>
              <a:rPr lang="tr-TR" sz="1800" dirty="0" err="1" smtClean="0"/>
              <a:t>Salamanderidae</a:t>
            </a:r>
            <a:r>
              <a:rPr lang="tr-TR" sz="1800" dirty="0" smtClean="0"/>
              <a:t> (Semenderler), </a:t>
            </a:r>
          </a:p>
          <a:p>
            <a:pPr algn="just">
              <a:buNone/>
            </a:pPr>
            <a:r>
              <a:rPr lang="tr-TR" sz="1800" dirty="0" err="1" smtClean="0"/>
              <a:t>Alcidae</a:t>
            </a:r>
            <a:r>
              <a:rPr lang="tr-TR" sz="1800" dirty="0" smtClean="0"/>
              <a:t> (</a:t>
            </a:r>
            <a:r>
              <a:rPr lang="tr-TR" sz="1800" dirty="0" err="1" smtClean="0"/>
              <a:t>Aves</a:t>
            </a:r>
            <a:r>
              <a:rPr lang="tr-TR" sz="1800" dirty="0" smtClean="0"/>
              <a:t>), </a:t>
            </a:r>
          </a:p>
          <a:p>
            <a:pPr algn="just">
              <a:buNone/>
            </a:pPr>
            <a:r>
              <a:rPr lang="tr-TR" sz="1800" dirty="0" err="1" smtClean="0"/>
              <a:t>Canis</a:t>
            </a:r>
            <a:r>
              <a:rPr lang="tr-TR" sz="1800" dirty="0" smtClean="0"/>
              <a:t> </a:t>
            </a:r>
            <a:r>
              <a:rPr lang="tr-TR" sz="1800" dirty="0" err="1" smtClean="0"/>
              <a:t>lupus</a:t>
            </a:r>
            <a:r>
              <a:rPr lang="tr-TR" sz="1800" dirty="0" smtClean="0"/>
              <a:t> (Kurt), </a:t>
            </a:r>
          </a:p>
          <a:p>
            <a:pPr algn="just">
              <a:buNone/>
            </a:pPr>
            <a:r>
              <a:rPr lang="tr-TR" sz="1800" dirty="0" err="1" smtClean="0"/>
              <a:t>Microtus</a:t>
            </a:r>
            <a:r>
              <a:rPr lang="tr-TR" sz="1800" dirty="0" smtClean="0"/>
              <a:t> </a:t>
            </a:r>
            <a:r>
              <a:rPr lang="tr-TR" sz="1800" dirty="0" err="1" smtClean="0"/>
              <a:t>oeconomus</a:t>
            </a:r>
            <a:r>
              <a:rPr lang="tr-TR" sz="1800" dirty="0" smtClean="0"/>
              <a:t> (Sivrifare), </a:t>
            </a:r>
          </a:p>
          <a:p>
            <a:pPr algn="just">
              <a:buNone/>
            </a:pPr>
            <a:r>
              <a:rPr lang="tr-TR" sz="1800" dirty="0" err="1" smtClean="0"/>
              <a:t>Accipiter</a:t>
            </a:r>
            <a:r>
              <a:rPr lang="tr-TR" sz="1800" dirty="0" smtClean="0"/>
              <a:t> </a:t>
            </a:r>
            <a:r>
              <a:rPr lang="tr-TR" sz="1800" dirty="0" err="1" smtClean="0"/>
              <a:t>gentilis</a:t>
            </a:r>
            <a:r>
              <a:rPr lang="tr-TR" sz="1800" dirty="0" smtClean="0"/>
              <a:t> (Atmaca), </a:t>
            </a:r>
          </a:p>
          <a:p>
            <a:pPr algn="just">
              <a:buNone/>
            </a:pPr>
            <a:r>
              <a:rPr lang="tr-TR" sz="1800" dirty="0" err="1" smtClean="0"/>
              <a:t>Buteo</a:t>
            </a:r>
            <a:r>
              <a:rPr lang="tr-TR" sz="1800" dirty="0" smtClean="0"/>
              <a:t> (Şahin), </a:t>
            </a:r>
          </a:p>
          <a:p>
            <a:pPr algn="just">
              <a:buNone/>
            </a:pPr>
            <a:r>
              <a:rPr lang="tr-TR" sz="1800" dirty="0" err="1" smtClean="0"/>
              <a:t>Aquila</a:t>
            </a:r>
            <a:r>
              <a:rPr lang="tr-TR" sz="1800" dirty="0" smtClean="0"/>
              <a:t> </a:t>
            </a:r>
            <a:r>
              <a:rPr lang="tr-TR" sz="1800" dirty="0" err="1" smtClean="0"/>
              <a:t>chrysaetos</a:t>
            </a:r>
            <a:r>
              <a:rPr lang="tr-TR" sz="1800" dirty="0" smtClean="0"/>
              <a:t> (</a:t>
            </a:r>
            <a:r>
              <a:rPr lang="tr-TR" sz="1800" dirty="0" err="1" smtClean="0"/>
              <a:t>Kayakartalı</a:t>
            </a:r>
            <a:r>
              <a:rPr lang="tr-TR" sz="1800" dirty="0" smtClean="0"/>
              <a:t>), </a:t>
            </a:r>
          </a:p>
          <a:p>
            <a:pPr algn="just">
              <a:buNone/>
            </a:pPr>
            <a:r>
              <a:rPr lang="tr-TR" sz="1800" dirty="0" err="1" smtClean="0"/>
              <a:t>Circus</a:t>
            </a:r>
            <a:r>
              <a:rPr lang="tr-TR" sz="1800" dirty="0" smtClean="0"/>
              <a:t> </a:t>
            </a:r>
            <a:r>
              <a:rPr lang="tr-TR" sz="1800" dirty="0" err="1" smtClean="0"/>
              <a:t>cyanus</a:t>
            </a:r>
            <a:r>
              <a:rPr lang="tr-TR" sz="1800" dirty="0" smtClean="0"/>
              <a:t> (</a:t>
            </a:r>
            <a:r>
              <a:rPr lang="tr-TR" sz="1800" dirty="0" err="1" smtClean="0"/>
              <a:t>Mavidoğan</a:t>
            </a:r>
            <a:r>
              <a:rPr lang="tr-TR" sz="1800" dirty="0" smtClean="0"/>
              <a:t>), </a:t>
            </a:r>
          </a:p>
          <a:p>
            <a:pPr algn="just">
              <a:buNone/>
            </a:pPr>
            <a:r>
              <a:rPr lang="tr-TR" sz="1800" dirty="0" err="1" smtClean="0"/>
              <a:t>Vanellus</a:t>
            </a:r>
            <a:r>
              <a:rPr lang="tr-TR" sz="1800" dirty="0" smtClean="0"/>
              <a:t> </a:t>
            </a:r>
            <a:r>
              <a:rPr lang="tr-TR" sz="1800" dirty="0" err="1" smtClean="0"/>
              <a:t>vanellus</a:t>
            </a:r>
            <a:r>
              <a:rPr lang="tr-TR" sz="1800" dirty="0" smtClean="0"/>
              <a:t> (Kızkuşu),</a:t>
            </a:r>
          </a:p>
          <a:p>
            <a:pPr algn="just">
              <a:buNone/>
            </a:pPr>
            <a:r>
              <a:rPr lang="tr-TR" sz="1800" dirty="0" smtClean="0"/>
              <a:t> </a:t>
            </a:r>
            <a:r>
              <a:rPr lang="tr-TR" sz="1800" dirty="0" err="1" smtClean="0"/>
              <a:t>Corvus</a:t>
            </a:r>
            <a:r>
              <a:rPr lang="tr-TR" sz="1800" dirty="0" smtClean="0"/>
              <a:t> </a:t>
            </a:r>
            <a:r>
              <a:rPr lang="tr-TR" sz="1800" dirty="0" err="1" smtClean="0"/>
              <a:t>corax</a:t>
            </a:r>
            <a:r>
              <a:rPr lang="tr-TR" sz="1800" dirty="0" smtClean="0"/>
              <a:t> (Kuzgun), </a:t>
            </a:r>
          </a:p>
          <a:p>
            <a:pPr algn="just">
              <a:buNone/>
            </a:pPr>
            <a:r>
              <a:rPr lang="tr-TR" sz="1800" dirty="0" err="1" smtClean="0"/>
              <a:t>Natrix</a:t>
            </a:r>
            <a:r>
              <a:rPr lang="tr-TR" sz="1800" dirty="0" smtClean="0"/>
              <a:t> </a:t>
            </a:r>
            <a:r>
              <a:rPr lang="tr-TR" sz="1800" dirty="0" err="1" smtClean="0"/>
              <a:t>tesellata</a:t>
            </a:r>
            <a:r>
              <a:rPr lang="tr-TR" sz="1800" dirty="0" smtClean="0"/>
              <a:t> (Suyılanı), </a:t>
            </a:r>
          </a:p>
          <a:p>
            <a:pPr algn="just">
              <a:buNone/>
            </a:pPr>
            <a:r>
              <a:rPr lang="tr-TR" sz="1800" dirty="0" err="1" smtClean="0"/>
              <a:t>Natrix</a:t>
            </a:r>
            <a:r>
              <a:rPr lang="tr-TR" sz="1800" dirty="0" smtClean="0"/>
              <a:t> </a:t>
            </a:r>
            <a:r>
              <a:rPr lang="tr-TR" sz="1800" dirty="0" err="1" smtClean="0"/>
              <a:t>natrix</a:t>
            </a:r>
            <a:r>
              <a:rPr lang="tr-TR" sz="1800" dirty="0" smtClean="0"/>
              <a:t> (</a:t>
            </a:r>
            <a:r>
              <a:rPr lang="tr-TR" sz="1800" dirty="0" err="1" smtClean="0"/>
              <a:t>Küpeliyılan</a:t>
            </a:r>
            <a:r>
              <a:rPr lang="tr-TR" sz="1800" dirty="0" smtClean="0"/>
              <a:t>), </a:t>
            </a:r>
          </a:p>
          <a:p>
            <a:pPr algn="just">
              <a:buNone/>
            </a:pPr>
            <a:r>
              <a:rPr lang="tr-TR" sz="1800" dirty="0" err="1" smtClean="0"/>
              <a:t>Coluber</a:t>
            </a:r>
            <a:r>
              <a:rPr lang="tr-TR" sz="1800" dirty="0" smtClean="0"/>
              <a:t> (Karayılan), </a:t>
            </a:r>
          </a:p>
          <a:p>
            <a:pPr algn="just">
              <a:buNone/>
            </a:pPr>
            <a:r>
              <a:rPr lang="tr-TR" sz="1800" dirty="0" err="1" smtClean="0"/>
              <a:t>Elaphe</a:t>
            </a:r>
            <a:r>
              <a:rPr lang="tr-TR" sz="1800" dirty="0" smtClean="0"/>
              <a:t> </a:t>
            </a:r>
            <a:r>
              <a:rPr lang="tr-TR" sz="1800" dirty="0" err="1" smtClean="0"/>
              <a:t>quatruorlineata</a:t>
            </a:r>
            <a:r>
              <a:rPr lang="tr-TR" sz="1800" dirty="0" smtClean="0"/>
              <a:t> (</a:t>
            </a:r>
            <a:r>
              <a:rPr lang="tr-TR" sz="1800" dirty="0" err="1" smtClean="0"/>
              <a:t>Sarıyılan</a:t>
            </a:r>
            <a:r>
              <a:rPr lang="tr-TR" sz="1800" dirty="0" smtClean="0"/>
              <a:t>).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2. ETİYOPYA ORİENTALİS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a)</a:t>
            </a:r>
            <a:r>
              <a:rPr lang="tr-TR" dirty="0" smtClean="0"/>
              <a:t> Etiyopya: Kuzey </a:t>
            </a:r>
            <a:r>
              <a:rPr lang="tr-TR" dirty="0" err="1" smtClean="0"/>
              <a:t>Africa</a:t>
            </a:r>
            <a:r>
              <a:rPr lang="tr-TR" dirty="0" smtClean="0"/>
              <a:t> hariç Sahra’nın güneyinde kalan Afrika kıtası, Madagaskar</a:t>
            </a:r>
            <a:br>
              <a:rPr lang="tr-TR" dirty="0" smtClean="0"/>
            </a:br>
            <a:r>
              <a:rPr lang="tr-TR" b="1" dirty="0" smtClean="0"/>
              <a:t>b)</a:t>
            </a:r>
            <a:r>
              <a:rPr lang="tr-TR" dirty="0" smtClean="0"/>
              <a:t> </a:t>
            </a:r>
            <a:r>
              <a:rPr lang="tr-TR" dirty="0" err="1" smtClean="0"/>
              <a:t>Orientalis</a:t>
            </a:r>
            <a:r>
              <a:rPr lang="tr-TR" dirty="0" smtClean="0"/>
              <a:t>: Hindistan, Uzak Doğu Asya, </a:t>
            </a:r>
            <a:r>
              <a:rPr lang="tr-TR" dirty="0" err="1" smtClean="0"/>
              <a:t>Sumatra</a:t>
            </a:r>
            <a:r>
              <a:rPr lang="tr-TR" dirty="0" smtClean="0"/>
              <a:t>, Java, </a:t>
            </a:r>
            <a:r>
              <a:rPr lang="tr-TR" dirty="0" err="1" smtClean="0"/>
              <a:t>Borneo</a:t>
            </a:r>
            <a:r>
              <a:rPr lang="tr-TR" dirty="0" smtClean="0"/>
              <a:t>, Filipin adaları.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0" dirty="0" smtClean="0">
                <a:solidFill>
                  <a:schemeClr val="tx1"/>
                </a:solidFill>
              </a:rPr>
              <a:t>Etiyopya-</a:t>
            </a:r>
            <a:r>
              <a:rPr lang="tr-TR" sz="3200" b="0" dirty="0" err="1" smtClean="0">
                <a:solidFill>
                  <a:schemeClr val="tx1"/>
                </a:solidFill>
              </a:rPr>
              <a:t>Orientalis</a:t>
            </a:r>
            <a:r>
              <a:rPr lang="tr-TR" sz="3200" b="0" dirty="0" smtClean="0">
                <a:solidFill>
                  <a:schemeClr val="tx1"/>
                </a:solidFill>
              </a:rPr>
              <a:t> bölgesinde yaşayan bazı hayvanlar:</a:t>
            </a:r>
            <a:endParaRPr lang="tr-TR" sz="3200" b="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 numCol="2">
            <a:normAutofit fontScale="92500" lnSpcReduction="20000"/>
          </a:bodyPr>
          <a:lstStyle/>
          <a:p>
            <a:pPr algn="just"/>
            <a:r>
              <a:rPr lang="tr-TR" sz="2000" dirty="0" smtClean="0"/>
              <a:t>Kobra (</a:t>
            </a:r>
            <a:r>
              <a:rPr lang="tr-TR" sz="2000" dirty="0" err="1" smtClean="0"/>
              <a:t>Naja</a:t>
            </a:r>
            <a:r>
              <a:rPr lang="tr-TR" sz="2000" dirty="0" smtClean="0"/>
              <a:t> </a:t>
            </a:r>
            <a:r>
              <a:rPr lang="tr-TR" sz="2000" dirty="0" err="1" smtClean="0"/>
              <a:t>haje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piton, </a:t>
            </a:r>
          </a:p>
          <a:p>
            <a:pPr algn="just"/>
            <a:r>
              <a:rPr lang="tr-TR" sz="2000" dirty="0" err="1" smtClean="0"/>
              <a:t>nil</a:t>
            </a:r>
            <a:r>
              <a:rPr lang="tr-TR" sz="2000" dirty="0" smtClean="0"/>
              <a:t> timsahı (</a:t>
            </a:r>
            <a:r>
              <a:rPr lang="tr-TR" sz="2000" dirty="0" err="1" smtClean="0"/>
              <a:t>Crocodylus</a:t>
            </a:r>
            <a:r>
              <a:rPr lang="tr-TR" sz="2000" dirty="0" smtClean="0"/>
              <a:t> </a:t>
            </a:r>
            <a:r>
              <a:rPr lang="tr-TR" sz="2000" dirty="0" err="1" smtClean="0"/>
              <a:t>niloticus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suaygırı (</a:t>
            </a:r>
            <a:r>
              <a:rPr lang="tr-TR" sz="2000" dirty="0" err="1" smtClean="0"/>
              <a:t>Hippopotamus</a:t>
            </a:r>
            <a:r>
              <a:rPr lang="tr-TR" sz="2000" dirty="0" smtClean="0"/>
              <a:t> </a:t>
            </a:r>
            <a:r>
              <a:rPr lang="tr-TR" sz="2000" dirty="0" err="1" smtClean="0"/>
              <a:t>amphibius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flamingo, </a:t>
            </a:r>
          </a:p>
          <a:p>
            <a:pPr algn="just"/>
            <a:r>
              <a:rPr lang="tr-TR" sz="2000" dirty="0" smtClean="0"/>
              <a:t>pelikan, </a:t>
            </a:r>
          </a:p>
          <a:p>
            <a:pPr algn="just"/>
            <a:r>
              <a:rPr lang="tr-TR" sz="2000" dirty="0" smtClean="0"/>
              <a:t>gergedan (</a:t>
            </a:r>
            <a:r>
              <a:rPr lang="tr-TR" sz="2000" dirty="0" err="1" smtClean="0"/>
              <a:t>Diceros</a:t>
            </a:r>
            <a:r>
              <a:rPr lang="tr-TR" sz="2000" dirty="0" smtClean="0"/>
              <a:t> </a:t>
            </a:r>
            <a:r>
              <a:rPr lang="tr-TR" sz="2000" dirty="0" err="1" smtClean="0"/>
              <a:t>bicornis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zürafa (</a:t>
            </a:r>
            <a:r>
              <a:rPr lang="tr-TR" sz="2000" dirty="0" err="1" smtClean="0"/>
              <a:t>Giraffa</a:t>
            </a:r>
            <a:r>
              <a:rPr lang="tr-TR" sz="2000" dirty="0" smtClean="0"/>
              <a:t> </a:t>
            </a:r>
            <a:r>
              <a:rPr lang="tr-TR" sz="2000" dirty="0" err="1" smtClean="0"/>
              <a:t>camelopardalis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zebra (</a:t>
            </a:r>
            <a:r>
              <a:rPr lang="tr-TR" sz="2000" dirty="0" err="1" smtClean="0"/>
              <a:t>Equus</a:t>
            </a:r>
            <a:r>
              <a:rPr lang="tr-TR" sz="2000" dirty="0" smtClean="0"/>
              <a:t> </a:t>
            </a:r>
            <a:r>
              <a:rPr lang="tr-TR" sz="2000" dirty="0" err="1" smtClean="0"/>
              <a:t>guagga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antiloplar, </a:t>
            </a:r>
          </a:p>
          <a:p>
            <a:pPr algn="just"/>
            <a:r>
              <a:rPr lang="tr-TR" sz="2000" dirty="0" smtClean="0"/>
              <a:t>Okapi (</a:t>
            </a:r>
            <a:r>
              <a:rPr lang="tr-TR" sz="2000" dirty="0" err="1" smtClean="0"/>
              <a:t>Okapia</a:t>
            </a:r>
            <a:r>
              <a:rPr lang="tr-TR" sz="2000" dirty="0" smtClean="0"/>
              <a:t> </a:t>
            </a:r>
            <a:r>
              <a:rPr lang="tr-TR" sz="2000" dirty="0" err="1" smtClean="0"/>
              <a:t>johnstoni</a:t>
            </a:r>
            <a:r>
              <a:rPr lang="tr-TR" sz="2000" dirty="0" smtClean="0"/>
              <a:t>), </a:t>
            </a:r>
          </a:p>
          <a:p>
            <a:pPr algn="just"/>
            <a:r>
              <a:rPr lang="tr-TR" sz="2000" dirty="0" smtClean="0"/>
              <a:t>Goriller (</a:t>
            </a:r>
            <a:r>
              <a:rPr lang="tr-TR" sz="2000" dirty="0" err="1" smtClean="0"/>
              <a:t>Gorilla</a:t>
            </a:r>
            <a:r>
              <a:rPr lang="tr-TR" sz="2000" dirty="0" smtClean="0"/>
              <a:t> </a:t>
            </a:r>
            <a:r>
              <a:rPr lang="tr-TR" sz="2000" dirty="0" err="1" smtClean="0"/>
              <a:t>gorilla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şempanzeler (</a:t>
            </a:r>
            <a:r>
              <a:rPr lang="tr-TR" sz="2000" dirty="0" err="1" smtClean="0"/>
              <a:t>Pan</a:t>
            </a:r>
            <a:r>
              <a:rPr lang="tr-TR" sz="2000" dirty="0" smtClean="0"/>
              <a:t> </a:t>
            </a:r>
            <a:r>
              <a:rPr lang="tr-TR" sz="2000" dirty="0" err="1" smtClean="0"/>
              <a:t>troglodytes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err="1" smtClean="0"/>
              <a:t>arslan</a:t>
            </a:r>
            <a:r>
              <a:rPr lang="tr-TR" sz="2000" dirty="0" smtClean="0"/>
              <a:t> (</a:t>
            </a:r>
            <a:r>
              <a:rPr lang="tr-TR" sz="2000" dirty="0" err="1" smtClean="0"/>
              <a:t>Panthera</a:t>
            </a:r>
            <a:r>
              <a:rPr lang="tr-TR" sz="2000" dirty="0" smtClean="0"/>
              <a:t> </a:t>
            </a:r>
            <a:r>
              <a:rPr lang="tr-TR" sz="2000" dirty="0" err="1" smtClean="0"/>
              <a:t>leo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leopar (</a:t>
            </a:r>
            <a:r>
              <a:rPr lang="tr-TR" sz="2000" dirty="0" err="1" smtClean="0"/>
              <a:t>Panthera</a:t>
            </a:r>
            <a:r>
              <a:rPr lang="tr-TR" sz="2000" dirty="0" smtClean="0"/>
              <a:t> </a:t>
            </a:r>
            <a:r>
              <a:rPr lang="tr-TR" sz="2000" dirty="0" err="1" smtClean="0"/>
              <a:t>pardus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panter, çita (</a:t>
            </a:r>
            <a:r>
              <a:rPr lang="tr-TR" sz="2000" dirty="0" err="1" smtClean="0"/>
              <a:t>Acinonyx</a:t>
            </a:r>
            <a:r>
              <a:rPr lang="tr-TR" sz="2000" dirty="0" smtClean="0"/>
              <a:t> </a:t>
            </a:r>
            <a:r>
              <a:rPr lang="tr-TR" sz="2000" dirty="0" err="1" smtClean="0"/>
              <a:t>jubatus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sırtlan (</a:t>
            </a:r>
            <a:r>
              <a:rPr lang="tr-TR" sz="2000" dirty="0" err="1" smtClean="0"/>
              <a:t>Crocuta</a:t>
            </a:r>
            <a:r>
              <a:rPr lang="tr-TR" sz="2000" dirty="0" smtClean="0"/>
              <a:t> </a:t>
            </a:r>
            <a:r>
              <a:rPr lang="tr-TR" sz="2000" dirty="0" err="1" smtClean="0"/>
              <a:t>crocuta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çizgili sırtlan (</a:t>
            </a:r>
            <a:r>
              <a:rPr lang="tr-TR" sz="2000" dirty="0" err="1" smtClean="0"/>
              <a:t>Hyaena</a:t>
            </a:r>
            <a:r>
              <a:rPr lang="tr-TR" sz="2000" dirty="0" smtClean="0"/>
              <a:t> </a:t>
            </a:r>
            <a:r>
              <a:rPr lang="tr-TR" sz="2000" dirty="0" err="1" smtClean="0"/>
              <a:t>hyaena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çakal (</a:t>
            </a:r>
            <a:r>
              <a:rPr lang="tr-TR" sz="2000" dirty="0" err="1" smtClean="0"/>
              <a:t>Canis</a:t>
            </a:r>
            <a:r>
              <a:rPr lang="tr-TR" sz="2000" dirty="0" smtClean="0"/>
              <a:t> </a:t>
            </a:r>
            <a:r>
              <a:rPr lang="tr-TR" sz="2000" dirty="0" err="1" smtClean="0"/>
              <a:t>aureus</a:t>
            </a:r>
            <a:r>
              <a:rPr lang="tr-TR" sz="2000" dirty="0" smtClean="0"/>
              <a:t>). </a:t>
            </a:r>
          </a:p>
          <a:p>
            <a:pPr algn="just"/>
            <a:r>
              <a:rPr lang="tr-TR" sz="2000" dirty="0" smtClean="0"/>
              <a:t>Goriller (</a:t>
            </a:r>
            <a:r>
              <a:rPr lang="tr-TR" sz="2000" dirty="0" err="1" smtClean="0"/>
              <a:t>Gorilla</a:t>
            </a:r>
            <a:r>
              <a:rPr lang="tr-TR" sz="2000" dirty="0" smtClean="0"/>
              <a:t> </a:t>
            </a:r>
            <a:r>
              <a:rPr lang="tr-TR" sz="2000" dirty="0" err="1" smtClean="0"/>
              <a:t>gorilla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şempanzeler (</a:t>
            </a:r>
            <a:r>
              <a:rPr lang="tr-TR" sz="2000" dirty="0" err="1" smtClean="0"/>
              <a:t>Pan</a:t>
            </a:r>
            <a:r>
              <a:rPr lang="tr-TR" sz="2000" dirty="0" smtClean="0"/>
              <a:t> </a:t>
            </a:r>
            <a:r>
              <a:rPr lang="tr-TR" sz="2000" dirty="0" err="1" smtClean="0"/>
              <a:t>troglodytes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err="1" smtClean="0"/>
              <a:t>arslan</a:t>
            </a:r>
            <a:r>
              <a:rPr lang="tr-TR" sz="2000" dirty="0" smtClean="0"/>
              <a:t> (</a:t>
            </a:r>
            <a:r>
              <a:rPr lang="tr-TR" sz="2000" dirty="0" err="1" smtClean="0"/>
              <a:t>Panthera</a:t>
            </a:r>
            <a:r>
              <a:rPr lang="tr-TR" sz="2000" dirty="0" smtClean="0"/>
              <a:t> </a:t>
            </a:r>
            <a:r>
              <a:rPr lang="tr-TR" sz="2000" dirty="0" err="1" smtClean="0"/>
              <a:t>leo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leopar (</a:t>
            </a:r>
            <a:r>
              <a:rPr lang="tr-TR" sz="2000" dirty="0" err="1" smtClean="0"/>
              <a:t>Panthera</a:t>
            </a:r>
            <a:r>
              <a:rPr lang="tr-TR" sz="2000" dirty="0" smtClean="0"/>
              <a:t> </a:t>
            </a:r>
            <a:r>
              <a:rPr lang="tr-TR" sz="2000" dirty="0" err="1" smtClean="0"/>
              <a:t>pardus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panter, </a:t>
            </a:r>
          </a:p>
          <a:p>
            <a:pPr algn="just"/>
            <a:r>
              <a:rPr lang="tr-TR" sz="2000" dirty="0" smtClean="0"/>
              <a:t>çita (</a:t>
            </a:r>
            <a:r>
              <a:rPr lang="tr-TR" sz="2000" dirty="0" err="1" smtClean="0"/>
              <a:t>Acinonyx</a:t>
            </a:r>
            <a:r>
              <a:rPr lang="tr-TR" sz="2000" dirty="0" smtClean="0"/>
              <a:t> </a:t>
            </a:r>
            <a:r>
              <a:rPr lang="tr-TR" sz="2000" dirty="0" err="1" smtClean="0"/>
              <a:t>jubatus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sırtlan (</a:t>
            </a:r>
            <a:r>
              <a:rPr lang="tr-TR" sz="2000" dirty="0" err="1" smtClean="0"/>
              <a:t>Crocuta</a:t>
            </a:r>
            <a:r>
              <a:rPr lang="tr-TR" sz="2000" dirty="0" smtClean="0"/>
              <a:t> </a:t>
            </a:r>
            <a:r>
              <a:rPr lang="tr-TR" sz="2000" dirty="0" err="1" smtClean="0"/>
              <a:t>crocuta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çizgili sırtlan (</a:t>
            </a:r>
            <a:r>
              <a:rPr lang="tr-TR" sz="2000" dirty="0" err="1" smtClean="0"/>
              <a:t>Hyaenahyaena</a:t>
            </a:r>
            <a:r>
              <a:rPr lang="tr-TR" sz="2000" dirty="0" smtClean="0"/>
              <a:t>), </a:t>
            </a:r>
          </a:p>
          <a:p>
            <a:pPr algn="just"/>
            <a:r>
              <a:rPr lang="tr-TR" sz="2000" dirty="0" smtClean="0"/>
              <a:t>çakal (</a:t>
            </a:r>
            <a:r>
              <a:rPr lang="tr-TR" sz="2000" dirty="0" err="1" smtClean="0"/>
              <a:t>Canis</a:t>
            </a:r>
            <a:r>
              <a:rPr lang="tr-TR" sz="2000" dirty="0" smtClean="0"/>
              <a:t> </a:t>
            </a:r>
            <a:r>
              <a:rPr lang="tr-TR" sz="2000" dirty="0" err="1" smtClean="0"/>
              <a:t>aureus</a:t>
            </a:r>
            <a:r>
              <a:rPr lang="tr-TR" sz="2000" dirty="0" smtClean="0"/>
              <a:t>).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3. NEOTROPİK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 ve Güney Amerika.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ekoloj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420888"/>
            <a:ext cx="7867406" cy="21741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Neotropik</a:t>
            </a:r>
            <a:r>
              <a:rPr lang="tr-TR" b="1" dirty="0" smtClean="0"/>
              <a:t> bölgede yaşayan bazı hayvanlar: </a:t>
            </a:r>
          </a:p>
          <a:p>
            <a:r>
              <a:rPr lang="tr-TR" dirty="0" err="1" smtClean="0"/>
              <a:t>Didelphidae</a:t>
            </a:r>
            <a:r>
              <a:rPr lang="tr-TR" dirty="0" smtClean="0"/>
              <a:t> (Keseliler), </a:t>
            </a:r>
          </a:p>
          <a:p>
            <a:r>
              <a:rPr lang="tr-TR" dirty="0" err="1" smtClean="0"/>
              <a:t>Myrmecophagidae</a:t>
            </a:r>
            <a:r>
              <a:rPr lang="tr-TR" dirty="0" smtClean="0"/>
              <a:t> (Karınca ayıları), </a:t>
            </a:r>
          </a:p>
          <a:p>
            <a:r>
              <a:rPr lang="tr-TR" dirty="0" err="1" smtClean="0"/>
              <a:t>Dasypodidae</a:t>
            </a:r>
            <a:r>
              <a:rPr lang="tr-TR" dirty="0" smtClean="0"/>
              <a:t> (</a:t>
            </a:r>
            <a:r>
              <a:rPr lang="tr-TR" dirty="0" err="1" smtClean="0"/>
              <a:t>Kuşaklıhayvanlar</a:t>
            </a:r>
            <a:r>
              <a:rPr lang="tr-TR" dirty="0" smtClean="0"/>
              <a:t>),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Ceboidea</a:t>
            </a:r>
            <a:r>
              <a:rPr lang="tr-TR" dirty="0" smtClean="0"/>
              <a:t> (Geniş burunlu Maymunlar).</a:t>
            </a:r>
          </a:p>
          <a:p>
            <a:r>
              <a:rPr lang="tr-TR" dirty="0" smtClean="0"/>
              <a:t> Yalnız Güney Amerika’da yaşayan 242 Kolibri kuş türleri bulunmaktadır.</a:t>
            </a:r>
          </a:p>
          <a:p>
            <a:r>
              <a:rPr lang="tr-TR" dirty="0" smtClean="0"/>
              <a:t> Güney ve Orta Amerika’da endemik 690 yılan ve kertenkele türü yaşamaktadır.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4. NOTOGEA: AVUSTURALYA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tr-TR" dirty="0" smtClean="0"/>
              <a:t>Avustralya, Yeni Gine ve Okyanus adaları.</a:t>
            </a:r>
          </a:p>
          <a:p>
            <a:pPr algn="just" fontAlgn="base"/>
            <a:r>
              <a:rPr lang="tr-TR" dirty="0" smtClean="0"/>
              <a:t>Avustralya’daki endemik kuş türlerinin zenginliği bu kıtanın 17. yüzyılda kuş kıtası olarak tanınmasına sebep olmuştur Bölgede özellikle papağan türleri boldur.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Notogea</a:t>
            </a:r>
            <a:r>
              <a:rPr lang="tr-TR" b="1" dirty="0" smtClean="0"/>
              <a:t> bölgesinde yaşayan bazı hayvanlar:</a:t>
            </a:r>
          </a:p>
          <a:p>
            <a:r>
              <a:rPr lang="tr-TR" dirty="0" err="1" smtClean="0"/>
              <a:t>Kiwiler</a:t>
            </a:r>
            <a:r>
              <a:rPr lang="tr-TR" dirty="0" smtClean="0"/>
              <a:t> (</a:t>
            </a:r>
            <a:r>
              <a:rPr lang="tr-TR" dirty="0" err="1" smtClean="0"/>
              <a:t>Apterygidae</a:t>
            </a:r>
            <a:r>
              <a:rPr lang="tr-TR" dirty="0" smtClean="0"/>
              <a:t>), </a:t>
            </a:r>
          </a:p>
          <a:p>
            <a:r>
              <a:rPr lang="tr-TR" dirty="0" err="1" smtClean="0"/>
              <a:t>Kloaklı</a:t>
            </a:r>
            <a:r>
              <a:rPr lang="tr-TR" dirty="0" smtClean="0"/>
              <a:t> ve keseli hayvanlar (Kangurular), </a:t>
            </a:r>
          </a:p>
          <a:p>
            <a:r>
              <a:rPr lang="tr-TR" dirty="0" err="1" smtClean="0"/>
              <a:t>Yenigine</a:t>
            </a:r>
            <a:r>
              <a:rPr lang="tr-TR" dirty="0" smtClean="0"/>
              <a:t> ve Avustralya’da çok sayıda endemik </a:t>
            </a:r>
            <a:r>
              <a:rPr lang="tr-TR" dirty="0" err="1" smtClean="0"/>
              <a:t>Placentalia</a:t>
            </a:r>
            <a:r>
              <a:rPr lang="tr-TR" dirty="0" smtClean="0"/>
              <a:t> türü ile Avustralya yaban köpeği (</a:t>
            </a:r>
            <a:r>
              <a:rPr lang="tr-TR" dirty="0" err="1" smtClean="0"/>
              <a:t>Canis</a:t>
            </a:r>
            <a:r>
              <a:rPr lang="tr-TR" dirty="0" smtClean="0"/>
              <a:t> </a:t>
            </a:r>
            <a:r>
              <a:rPr lang="tr-TR" dirty="0" err="1" smtClean="0"/>
              <a:t>familiaris</a:t>
            </a:r>
            <a:r>
              <a:rPr lang="tr-TR" dirty="0" smtClean="0"/>
              <a:t> </a:t>
            </a:r>
            <a:r>
              <a:rPr lang="tr-TR" dirty="0" err="1" smtClean="0"/>
              <a:t>dingo</a:t>
            </a:r>
            <a:r>
              <a:rPr lang="tr-TR" dirty="0" smtClean="0"/>
              <a:t>) tipiktir.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ndi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204864"/>
            <a:ext cx="4677713" cy="2628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5. ANTARKTİKA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Omurgalı hayvanlar besin zinciri dolayısıyla daha ziyade denize bağlı olarak yaşarlar ve bunlar arasında memelilerden </a:t>
            </a:r>
            <a:r>
              <a:rPr lang="tr-TR" i="1" dirty="0" err="1" smtClean="0"/>
              <a:t>Ommatophoca</a:t>
            </a:r>
            <a:r>
              <a:rPr lang="tr-TR" i="1" dirty="0" smtClean="0"/>
              <a:t> </a:t>
            </a:r>
            <a:r>
              <a:rPr lang="tr-TR" i="1" dirty="0" err="1" smtClean="0"/>
              <a:t>rossi</a:t>
            </a:r>
            <a:r>
              <a:rPr lang="tr-TR" i="1" dirty="0" smtClean="0"/>
              <a:t>, </a:t>
            </a:r>
            <a:r>
              <a:rPr lang="tr-TR" i="1" dirty="0" err="1" smtClean="0"/>
              <a:t>Hydrurga</a:t>
            </a:r>
            <a:r>
              <a:rPr lang="tr-TR" i="1" dirty="0" smtClean="0"/>
              <a:t> </a:t>
            </a:r>
            <a:r>
              <a:rPr lang="tr-TR" i="1" dirty="0" err="1" smtClean="0"/>
              <a:t>leptonyx</a:t>
            </a:r>
            <a:r>
              <a:rPr lang="tr-TR" i="1" dirty="0" smtClean="0"/>
              <a:t>, </a:t>
            </a:r>
            <a:r>
              <a:rPr lang="tr-TR" i="1" dirty="0" err="1" smtClean="0"/>
              <a:t>Lobodon</a:t>
            </a:r>
            <a:r>
              <a:rPr lang="tr-TR" i="1" dirty="0" smtClean="0"/>
              <a:t> </a:t>
            </a:r>
            <a:r>
              <a:rPr lang="tr-TR" i="1" dirty="0" err="1" smtClean="0"/>
              <a:t>carcinophagus</a:t>
            </a:r>
            <a:r>
              <a:rPr lang="tr-TR" i="1" dirty="0" smtClean="0"/>
              <a:t>, </a:t>
            </a:r>
            <a:r>
              <a:rPr lang="tr-TR" i="1" dirty="0" err="1" smtClean="0"/>
              <a:t>Leptonychotes</a:t>
            </a:r>
            <a:r>
              <a:rPr lang="tr-TR" i="1" dirty="0" smtClean="0"/>
              <a:t> </a:t>
            </a:r>
            <a:r>
              <a:rPr lang="tr-TR" i="1" dirty="0" err="1" smtClean="0"/>
              <a:t>weddelli</a:t>
            </a:r>
            <a:r>
              <a:rPr lang="tr-TR" dirty="0" smtClean="0"/>
              <a:t>; </a:t>
            </a:r>
          </a:p>
          <a:p>
            <a:r>
              <a:rPr lang="tr-TR" dirty="0" smtClean="0"/>
              <a:t>balinalardan </a:t>
            </a:r>
            <a:r>
              <a:rPr lang="tr-TR" i="1" dirty="0" err="1" smtClean="0"/>
              <a:t>Balaenoptera</a:t>
            </a:r>
            <a:r>
              <a:rPr lang="tr-TR" i="1" dirty="0" smtClean="0"/>
              <a:t> </a:t>
            </a:r>
            <a:r>
              <a:rPr lang="tr-TR" i="1" dirty="0" err="1" smtClean="0"/>
              <a:t>physalus</a:t>
            </a:r>
            <a:r>
              <a:rPr lang="tr-TR" dirty="0" smtClean="0"/>
              <a:t>, B. </a:t>
            </a:r>
            <a:r>
              <a:rPr lang="tr-TR" i="1" dirty="0" err="1" smtClean="0"/>
              <a:t>musculus</a:t>
            </a:r>
            <a:r>
              <a:rPr lang="tr-TR" i="1" dirty="0" smtClean="0"/>
              <a:t> </a:t>
            </a:r>
            <a:r>
              <a:rPr lang="tr-TR" dirty="0" smtClean="0"/>
              <a:t>karakteristiktir. </a:t>
            </a:r>
          </a:p>
          <a:p>
            <a:r>
              <a:rPr lang="tr-TR" dirty="0" smtClean="0"/>
              <a:t>Kuşlardan penguenler (</a:t>
            </a:r>
            <a:r>
              <a:rPr lang="tr-TR" dirty="0" err="1" smtClean="0"/>
              <a:t>Spheniscidae</a:t>
            </a:r>
            <a:r>
              <a:rPr lang="tr-TR" dirty="0" smtClean="0"/>
              <a:t>) bölgede 17 tür ile temsil edilir.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844824"/>
            <a:ext cx="4218311" cy="31073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sunumda</a:t>
            </a:r>
            <a:r>
              <a:rPr lang="tr-TR" smtClean="0"/>
              <a:t>;  Akademisyen </a:t>
            </a:r>
            <a:r>
              <a:rPr lang="tr-TR" dirty="0" smtClean="0"/>
              <a:t>Yayıncılık tarafından basılan Prof. Dr. Halil Kaplan editörlüğünde hazırlanan ‘Tıbbi Biyoloji ve Genetik’ kitabı kaynak gösterilmiştir.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474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Ekolojik 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Birey (Organizma) Ekolojisi:</a:t>
            </a:r>
            <a:r>
              <a:rPr lang="tr-TR" dirty="0" smtClean="0"/>
              <a:t> Bir türe ait birey ya da bireylerin ortamlarıyla olan ilişkilerini inceler.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212976"/>
            <a:ext cx="5402908" cy="2701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buNone/>
            </a:pPr>
            <a:endParaRPr lang="tr-TR" b="1" dirty="0" smtClean="0"/>
          </a:p>
          <a:p>
            <a:pPr algn="just" fontAlgn="base"/>
            <a:r>
              <a:rPr lang="tr-TR" b="1" dirty="0" err="1" smtClean="0"/>
              <a:t>Populasyon</a:t>
            </a:r>
            <a:r>
              <a:rPr lang="tr-TR" b="1" dirty="0" smtClean="0"/>
              <a:t>:</a:t>
            </a:r>
            <a:r>
              <a:rPr lang="tr-TR" dirty="0" smtClean="0"/>
              <a:t> Belirli bir alanı paylaşan aynı türe ait bireyler topluluğudur.</a:t>
            </a:r>
          </a:p>
          <a:p>
            <a:pPr algn="just" fontAlgn="base">
              <a:buNone/>
            </a:pPr>
            <a:endParaRPr lang="tr-TR" b="1" dirty="0" smtClean="0"/>
          </a:p>
          <a:p>
            <a:pPr algn="just" fontAlgn="base"/>
            <a:r>
              <a:rPr lang="tr-TR" b="1" dirty="0" err="1" smtClean="0"/>
              <a:t>Komünite</a:t>
            </a:r>
            <a:r>
              <a:rPr lang="tr-TR" b="1" dirty="0" smtClean="0"/>
              <a:t>:</a:t>
            </a:r>
            <a:r>
              <a:rPr lang="tr-TR" dirty="0" smtClean="0"/>
              <a:t> Belirli bir alanda yaşayan farklı türlere ait </a:t>
            </a:r>
            <a:r>
              <a:rPr lang="tr-TR" dirty="0" err="1" smtClean="0"/>
              <a:t>populasyonların</a:t>
            </a:r>
            <a:r>
              <a:rPr lang="tr-TR" dirty="0" smtClean="0"/>
              <a:t> meydana getirdiği topluluktur.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populasy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844824"/>
            <a:ext cx="6740844" cy="30502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Ekosistem:</a:t>
            </a:r>
            <a:r>
              <a:rPr lang="tr-TR" dirty="0" smtClean="0"/>
              <a:t> Belirli bir alanda yaşayan türler cansız çevreleriyle birlikte ekosistemi meydana getirirler. Başka bir deyişle ekosistem </a:t>
            </a:r>
            <a:r>
              <a:rPr lang="tr-TR" dirty="0" err="1" smtClean="0"/>
              <a:t>komünite</a:t>
            </a:r>
            <a:r>
              <a:rPr lang="tr-TR" dirty="0" smtClean="0"/>
              <a:t> ve cansız çevreyi içerir. </a:t>
            </a:r>
          </a:p>
          <a:p>
            <a:pPr algn="just"/>
            <a:r>
              <a:rPr lang="tr-TR" dirty="0" smtClean="0"/>
              <a:t>Bir ekosistem çok sayıda farklı </a:t>
            </a:r>
            <a:r>
              <a:rPr lang="tr-TR" dirty="0" err="1" smtClean="0"/>
              <a:t>komünite</a:t>
            </a:r>
            <a:r>
              <a:rPr lang="tr-TR" dirty="0" smtClean="0"/>
              <a:t> içerir.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060848"/>
            <a:ext cx="5937733" cy="2609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</TotalTime>
  <Words>628</Words>
  <Application>Microsoft Office PowerPoint</Application>
  <PresentationFormat>Ekran Gösterisi (4:3)</PresentationFormat>
  <Paragraphs>154</Paragraphs>
  <Slides>46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46</vt:i4>
      </vt:variant>
    </vt:vector>
  </HeadingPairs>
  <TitlesOfParts>
    <vt:vector size="50" baseType="lpstr">
      <vt:lpstr>Trebuchet MS</vt:lpstr>
      <vt:lpstr>Wingdings</vt:lpstr>
      <vt:lpstr>Wingdings 2</vt:lpstr>
      <vt:lpstr>Zengin</vt:lpstr>
      <vt:lpstr>TIBBİ BİYOLOJİ ve GENETİK</vt:lpstr>
      <vt:lpstr>PowerPoint Sunusu</vt:lpstr>
      <vt:lpstr>PowerPoint Sunusu</vt:lpstr>
      <vt:lpstr>PowerPoint Sunusu</vt:lpstr>
      <vt:lpstr>Temel Ekolojik Kavramlar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Ekolojik Faktörler</vt:lpstr>
      <vt:lpstr>PowerPoint Sunusu</vt:lpstr>
      <vt:lpstr>PowerPoint Sunusu</vt:lpstr>
      <vt:lpstr>EKOSİSTEM TİPLERİ</vt:lpstr>
      <vt:lpstr>A. Tatlı Su Ekosistemleri</vt:lpstr>
      <vt:lpstr>1. Akarsu Ekosistemleri</vt:lpstr>
      <vt:lpstr>2. Durgun (Lentik) Sular</vt:lpstr>
      <vt:lpstr>Göl Ekosistemi</vt:lpstr>
      <vt:lpstr>PowerPoint Sunusu</vt:lpstr>
      <vt:lpstr>Bentik Bölge</vt:lpstr>
      <vt:lpstr>PowerPoint Sunusu</vt:lpstr>
      <vt:lpstr>PowerPoint Sunusu</vt:lpstr>
      <vt:lpstr>Limnetik Bölge</vt:lpstr>
      <vt:lpstr>PowerPoint Sunusu</vt:lpstr>
      <vt:lpstr>PowerPoint Sunusu</vt:lpstr>
      <vt:lpstr>B. Deniz Ekosistemleri</vt:lpstr>
      <vt:lpstr>C. Kara Ekosistemleri</vt:lpstr>
      <vt:lpstr>BİYOCOĞRAFYA</vt:lpstr>
      <vt:lpstr>PowerPoint Sunusu</vt:lpstr>
      <vt:lpstr>PowerPoint Sunusu</vt:lpstr>
      <vt:lpstr>PowerPoint Sunusu</vt:lpstr>
      <vt:lpstr>PowerPoint Sunusu</vt:lpstr>
      <vt:lpstr>PowerPoint Sunusu</vt:lpstr>
      <vt:lpstr>1. HOLOARKTİK</vt:lpstr>
      <vt:lpstr>Holoarktik bölgede yaşayan bazı hayvanlar:</vt:lpstr>
      <vt:lpstr>2. ETİYOPYA ORİENTALİS</vt:lpstr>
      <vt:lpstr>Etiyopya-Orientalis bölgesinde yaşayan bazı hayvanlar:</vt:lpstr>
      <vt:lpstr>3. NEOTROPİK</vt:lpstr>
      <vt:lpstr>PowerPoint Sunusu</vt:lpstr>
      <vt:lpstr>4. NOTOGEA: AVUSTURALYA</vt:lpstr>
      <vt:lpstr>PowerPoint Sunusu</vt:lpstr>
      <vt:lpstr>PowerPoint Sunusu</vt:lpstr>
      <vt:lpstr>5. ANTARKTİKA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Medikal Biyoloji </dc:title>
  <dc:creator>mehmet</dc:creator>
  <cp:lastModifiedBy>mehmet</cp:lastModifiedBy>
  <cp:revision>25</cp:revision>
  <dcterms:created xsi:type="dcterms:W3CDTF">2018-11-23T16:25:43Z</dcterms:created>
  <dcterms:modified xsi:type="dcterms:W3CDTF">2020-10-22T08:33:33Z</dcterms:modified>
</cp:coreProperties>
</file>