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71" r:id="rId6"/>
    <p:sldId id="265" r:id="rId7"/>
    <p:sldId id="266" r:id="rId8"/>
    <p:sldId id="261" r:id="rId9"/>
    <p:sldId id="267" r:id="rId10"/>
    <p:sldId id="270" r:id="rId11"/>
    <p:sldId id="260" r:id="rId12"/>
    <p:sldId id="264" r:id="rId13"/>
    <p:sldId id="262" r:id="rId14"/>
    <p:sldId id="269" r:id="rId15"/>
    <p:sldId id="263" r:id="rId16"/>
    <p:sldId id="268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zılı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ütu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12/17/2020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Resim Sütu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12/17/2020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12/17/2020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12/17/2020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12/17/2020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8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12/17/2020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Bakteri genetiği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Hınıs meslek yüksekokulu </a:t>
            </a:r>
          </a:p>
          <a:p>
            <a:r>
              <a:rPr lang="tr-TR" dirty="0" smtClean="0"/>
              <a:t>YRD. Doç. Dr. Mehmet Bektaş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918808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>
          <a:xfrm>
            <a:off x="757646" y="982429"/>
            <a:ext cx="10715897" cy="4636666"/>
          </a:xfrm>
        </p:spPr>
        <p:txBody>
          <a:bodyPr>
            <a:normAutofit fontScale="92500" lnSpcReduction="10000"/>
          </a:bodyPr>
          <a:lstStyle/>
          <a:p>
            <a:r>
              <a:rPr lang="tr-TR" sz="2600" dirty="0" smtClean="0"/>
              <a:t>Diğer </a:t>
            </a:r>
            <a:r>
              <a:rPr lang="tr-TR" sz="2600" dirty="0" err="1"/>
              <a:t>iplikçik</a:t>
            </a:r>
            <a:r>
              <a:rPr lang="tr-TR" sz="2600" dirty="0"/>
              <a:t> 3’ – 5’ yönünde sentezlenir. DNA </a:t>
            </a:r>
            <a:r>
              <a:rPr lang="tr-TR" sz="2600" dirty="0" err="1"/>
              <a:t>polimerase</a:t>
            </a:r>
            <a:r>
              <a:rPr lang="tr-TR" sz="2600" dirty="0"/>
              <a:t> III 5’ – 3’ </a:t>
            </a:r>
            <a:r>
              <a:rPr lang="tr-TR" sz="2600" dirty="0" smtClean="0"/>
              <a:t>yönünde çalışır </a:t>
            </a:r>
            <a:r>
              <a:rPr lang="tr-TR" sz="2600" dirty="0"/>
              <a:t>bu nedenle bu </a:t>
            </a:r>
            <a:r>
              <a:rPr lang="tr-TR" sz="2600" dirty="0" err="1"/>
              <a:t>iplikçik</a:t>
            </a:r>
            <a:r>
              <a:rPr lang="tr-TR" sz="2600" dirty="0"/>
              <a:t> bir bütün halinde sentezlenemez. </a:t>
            </a:r>
            <a:endParaRPr lang="tr-TR" sz="2600" dirty="0" smtClean="0"/>
          </a:p>
          <a:p>
            <a:r>
              <a:rPr lang="tr-TR" sz="2600" dirty="0" smtClean="0"/>
              <a:t>Devreye </a:t>
            </a:r>
            <a:r>
              <a:rPr lang="tr-TR" sz="2600" dirty="0" err="1" smtClean="0"/>
              <a:t>primase</a:t>
            </a:r>
            <a:r>
              <a:rPr lang="tr-TR" sz="2600" dirty="0" smtClean="0"/>
              <a:t> </a:t>
            </a:r>
            <a:r>
              <a:rPr lang="tr-TR" sz="2600" dirty="0"/>
              <a:t>(RNA </a:t>
            </a:r>
            <a:r>
              <a:rPr lang="tr-TR" sz="2600" dirty="0" err="1"/>
              <a:t>polimeraz</a:t>
            </a:r>
            <a:r>
              <a:rPr lang="tr-TR" sz="2600" dirty="0"/>
              <a:t>) enzimi girer, yaklaşık 10 nükleotid uzunluğunda </a:t>
            </a:r>
            <a:r>
              <a:rPr lang="tr-TR" sz="2600" dirty="0" smtClean="0"/>
              <a:t>bir </a:t>
            </a:r>
            <a:r>
              <a:rPr lang="tr-TR" sz="2600" dirty="0" err="1" smtClean="0"/>
              <a:t>primer</a:t>
            </a:r>
            <a:r>
              <a:rPr lang="tr-TR" sz="2600" dirty="0" smtClean="0"/>
              <a:t> </a:t>
            </a:r>
            <a:r>
              <a:rPr lang="tr-TR" sz="2600" dirty="0"/>
              <a:t>oluşturur eklenen </a:t>
            </a:r>
            <a:r>
              <a:rPr lang="tr-TR" sz="2600" dirty="0" err="1"/>
              <a:t>primerler</a:t>
            </a:r>
            <a:r>
              <a:rPr lang="tr-TR" sz="2600" dirty="0"/>
              <a:t> arasında kalan yaklaşık </a:t>
            </a:r>
            <a:r>
              <a:rPr lang="tr-TR" sz="2600" dirty="0" smtClean="0"/>
              <a:t>1000-2000 </a:t>
            </a:r>
            <a:r>
              <a:rPr lang="tr-TR" sz="2600" dirty="0" err="1" smtClean="0"/>
              <a:t>nükleotidlik</a:t>
            </a:r>
            <a:r>
              <a:rPr lang="tr-TR" sz="2600" dirty="0" smtClean="0"/>
              <a:t> </a:t>
            </a:r>
            <a:r>
              <a:rPr lang="tr-TR" sz="2600" dirty="0" err="1"/>
              <a:t>segmentlere</a:t>
            </a:r>
            <a:r>
              <a:rPr lang="tr-TR" sz="2600" dirty="0"/>
              <a:t> </a:t>
            </a:r>
            <a:r>
              <a:rPr lang="tr-TR" sz="2600" dirty="0" err="1"/>
              <a:t>Okazaki</a:t>
            </a:r>
            <a:r>
              <a:rPr lang="tr-TR" sz="2600" dirty="0"/>
              <a:t> </a:t>
            </a:r>
            <a:r>
              <a:rPr lang="tr-TR" sz="2600" dirty="0" err="1"/>
              <a:t>segmentleri</a:t>
            </a:r>
            <a:r>
              <a:rPr lang="tr-TR" sz="2600" dirty="0"/>
              <a:t> adı verilmektedir. </a:t>
            </a:r>
            <a:endParaRPr lang="tr-TR" sz="2600" dirty="0" smtClean="0"/>
          </a:p>
          <a:p>
            <a:r>
              <a:rPr lang="tr-TR" sz="2600" dirty="0" smtClean="0"/>
              <a:t>DNA </a:t>
            </a:r>
            <a:r>
              <a:rPr lang="tr-TR" sz="2600" dirty="0" err="1" smtClean="0"/>
              <a:t>polimerase</a:t>
            </a:r>
            <a:r>
              <a:rPr lang="tr-TR" sz="2600" dirty="0" smtClean="0"/>
              <a:t> </a:t>
            </a:r>
            <a:r>
              <a:rPr lang="tr-TR" sz="2600" dirty="0"/>
              <a:t>III bu </a:t>
            </a:r>
            <a:r>
              <a:rPr lang="tr-TR" sz="2600" dirty="0" err="1"/>
              <a:t>pDNA’ları</a:t>
            </a:r>
            <a:r>
              <a:rPr lang="tr-TR" sz="2600" dirty="0"/>
              <a:t> kullanarak iki </a:t>
            </a:r>
            <a:r>
              <a:rPr lang="tr-TR" sz="2600" dirty="0" err="1"/>
              <a:t>primer</a:t>
            </a:r>
            <a:r>
              <a:rPr lang="tr-TR" sz="2600" dirty="0"/>
              <a:t> arasındaki bölgeyi </a:t>
            </a:r>
            <a:r>
              <a:rPr lang="tr-TR" sz="2600" dirty="0" smtClean="0"/>
              <a:t>sentezler. İşlem </a:t>
            </a:r>
            <a:r>
              <a:rPr lang="tr-TR" sz="2600" dirty="0"/>
              <a:t>sonrasında DNA </a:t>
            </a:r>
            <a:r>
              <a:rPr lang="tr-TR" sz="2600" dirty="0" err="1"/>
              <a:t>polimerase</a:t>
            </a:r>
            <a:r>
              <a:rPr lang="tr-TR" sz="2600" dirty="0"/>
              <a:t> I devreye girer, </a:t>
            </a:r>
            <a:r>
              <a:rPr lang="tr-TR" sz="2600" dirty="0" err="1"/>
              <a:t>primerleri</a:t>
            </a:r>
            <a:r>
              <a:rPr lang="tr-TR" sz="2600" dirty="0"/>
              <a:t> ortamdan </a:t>
            </a:r>
            <a:r>
              <a:rPr lang="tr-TR" sz="2600" dirty="0" smtClean="0"/>
              <a:t>kaldırıp boşlukları </a:t>
            </a:r>
            <a:r>
              <a:rPr lang="tr-TR" sz="2600" dirty="0"/>
              <a:t>doldurur</a:t>
            </a:r>
          </a:p>
          <a:p>
            <a:r>
              <a:rPr lang="tr-TR" sz="2600" dirty="0" smtClean="0"/>
              <a:t>DNA </a:t>
            </a:r>
            <a:r>
              <a:rPr lang="tr-TR" sz="2600" dirty="0" err="1"/>
              <a:t>ligaz</a:t>
            </a:r>
            <a:r>
              <a:rPr lang="tr-TR" sz="2600" dirty="0"/>
              <a:t> enzimi ile </a:t>
            </a:r>
            <a:r>
              <a:rPr lang="tr-TR" sz="2600" dirty="0" err="1"/>
              <a:t>fosfodiester</a:t>
            </a:r>
            <a:r>
              <a:rPr lang="tr-TR" sz="2600" dirty="0"/>
              <a:t> bağları oluşturulur</a:t>
            </a:r>
          </a:p>
          <a:p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901336" y="6233050"/>
            <a:ext cx="11051177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tr-TR" sz="1400" i="1" dirty="0" smtClean="0"/>
              <a:t>Kaynak: https</a:t>
            </a:r>
            <a:r>
              <a:rPr lang="tr-TR" sz="1400" i="1" dirty="0"/>
              <a:t>://acikders.ankara.edu.tr/pluginfile.php/72159/mod_resource/content/0/Bakterilerin%20Genetik%20Yap%C4%B1s%C4%B1.pdf</a:t>
            </a:r>
          </a:p>
        </p:txBody>
      </p:sp>
    </p:spTree>
    <p:extLst>
      <p:ext uri="{BB962C8B-B14F-4D97-AF65-F5344CB8AC3E}">
        <p14:creationId xmlns:p14="http://schemas.microsoft.com/office/powerpoint/2010/main" val="4685322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bakteride </a:t>
            </a:r>
            <a:r>
              <a:rPr lang="tr-TR" b="1" dirty="0" err="1"/>
              <a:t>rekombinasyon</a:t>
            </a:r>
            <a:r>
              <a:rPr lang="tr-TR" b="1" dirty="0"/>
              <a:t> olayları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r-TR" dirty="0"/>
              <a:t>E. </a:t>
            </a:r>
            <a:r>
              <a:rPr lang="tr-TR" dirty="0" err="1"/>
              <a:t>coli</a:t>
            </a:r>
            <a:r>
              <a:rPr lang="tr-TR" dirty="0"/>
              <a:t> ve S. </a:t>
            </a:r>
            <a:r>
              <a:rPr lang="tr-TR" dirty="0" err="1"/>
              <a:t>typhimurium</a:t>
            </a:r>
            <a:r>
              <a:rPr lang="tr-TR" dirty="0"/>
              <a:t> ile yapılan çalışmalar, bakteri kromozomlarının çember biçiminde olduğunu göstermiştir. </a:t>
            </a:r>
            <a:r>
              <a:rPr lang="tr-TR" dirty="0" err="1"/>
              <a:t>Replikasyonda</a:t>
            </a:r>
            <a:r>
              <a:rPr lang="tr-TR" dirty="0"/>
              <a:t> önce, mezozomdan itibaren iki DNA </a:t>
            </a:r>
            <a:r>
              <a:rPr lang="tr-TR" dirty="0" err="1"/>
              <a:t>iplikçiği</a:t>
            </a:r>
            <a:r>
              <a:rPr lang="tr-TR" dirty="0"/>
              <a:t> birbirinden ayrılmaya başlar ve ayrılan </a:t>
            </a:r>
            <a:r>
              <a:rPr lang="tr-TR" dirty="0" err="1"/>
              <a:t>polinükleotid</a:t>
            </a:r>
            <a:r>
              <a:rPr lang="tr-TR" dirty="0"/>
              <a:t> </a:t>
            </a:r>
            <a:r>
              <a:rPr lang="tr-TR" dirty="0" err="1"/>
              <a:t>iplikçiklerinden</a:t>
            </a:r>
            <a:r>
              <a:rPr lang="tr-TR" dirty="0"/>
              <a:t> mezozomun yanındaki ikinci noktaya bağlanır</a:t>
            </a:r>
          </a:p>
          <a:p>
            <a:r>
              <a:rPr lang="tr-TR" dirty="0"/>
              <a:t>Çember biçimindeki DNA (bakteri kromozomu) saatin ters yönünde dönerken, </a:t>
            </a:r>
            <a:r>
              <a:rPr lang="tr-TR" dirty="0" err="1"/>
              <a:t>polinükleotid</a:t>
            </a:r>
            <a:r>
              <a:rPr lang="tr-TR" dirty="0"/>
              <a:t> </a:t>
            </a:r>
            <a:r>
              <a:rPr lang="tr-TR" dirty="0" err="1"/>
              <a:t>iplikçikler</a:t>
            </a:r>
            <a:r>
              <a:rPr lang="tr-TR" dirty="0"/>
              <a:t> de bir yandan birbirinden ayrılıp, diğer yandan da ayrılan her bir </a:t>
            </a:r>
            <a:r>
              <a:rPr lang="tr-TR" dirty="0" err="1"/>
              <a:t>iplikçik</a:t>
            </a:r>
            <a:r>
              <a:rPr lang="tr-TR" dirty="0"/>
              <a:t> hemen kendi karşılığını (tamamlayıcı </a:t>
            </a:r>
            <a:r>
              <a:rPr lang="tr-TR" dirty="0" err="1"/>
              <a:t>iplikçik</a:t>
            </a:r>
            <a:r>
              <a:rPr lang="tr-TR" dirty="0"/>
              <a:t>) sentezlenir.</a:t>
            </a:r>
          </a:p>
          <a:p>
            <a:r>
              <a:rPr lang="tr-TR" dirty="0"/>
              <a:t>DNA’nın dönüşü tamamlanıp iki </a:t>
            </a:r>
            <a:r>
              <a:rPr lang="tr-TR" dirty="0" err="1"/>
              <a:t>polinükleotid</a:t>
            </a:r>
            <a:r>
              <a:rPr lang="tr-TR" dirty="0"/>
              <a:t> </a:t>
            </a:r>
            <a:r>
              <a:rPr lang="tr-TR" dirty="0" err="1"/>
              <a:t>iplikçiğin</a:t>
            </a:r>
            <a:r>
              <a:rPr lang="tr-TR" dirty="0"/>
              <a:t> ayrılması tümüyle gerçekleştiğinde, bakteri içinde birbirinin tıpatıp benzeri olan iki DNA sarmalı oluşmuştur.</a:t>
            </a:r>
          </a:p>
        </p:txBody>
      </p:sp>
    </p:spTree>
    <p:extLst>
      <p:ext uri="{BB962C8B-B14F-4D97-AF65-F5344CB8AC3E}">
        <p14:creationId xmlns:p14="http://schemas.microsoft.com/office/powerpoint/2010/main" val="361089452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TRANSLASYON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dirty="0" err="1" smtClean="0"/>
              <a:t>Translasyon</a:t>
            </a:r>
            <a:r>
              <a:rPr lang="tr-TR" dirty="0"/>
              <a:t>, transkripsiyon sonucu oluşan </a:t>
            </a:r>
            <a:r>
              <a:rPr lang="tr-TR" dirty="0" err="1"/>
              <a:t>mRNA'lardaki</a:t>
            </a:r>
            <a:r>
              <a:rPr lang="tr-TR" dirty="0"/>
              <a:t> koda uygun olarak ribozomlarda gerçekleştirilen amino asit zinciri veya </a:t>
            </a:r>
            <a:r>
              <a:rPr lang="tr-TR" dirty="0" err="1"/>
              <a:t>polipeptit</a:t>
            </a:r>
            <a:r>
              <a:rPr lang="tr-TR" dirty="0"/>
              <a:t> sentezi sürecidir.</a:t>
            </a:r>
          </a:p>
          <a:p>
            <a:r>
              <a:rPr lang="tr-TR" dirty="0"/>
              <a:t>Sonra üretilen amino asit zinciri veya </a:t>
            </a:r>
            <a:r>
              <a:rPr lang="tr-TR" dirty="0" err="1"/>
              <a:t>polipeptit</a:t>
            </a:r>
            <a:r>
              <a:rPr lang="tr-TR" dirty="0"/>
              <a:t> uygun bir şekilde katlanarak etkin bir protein haline gelir.</a:t>
            </a:r>
          </a:p>
          <a:p>
            <a:r>
              <a:rPr lang="tr-TR" dirty="0" err="1"/>
              <a:t>Translasyon</a:t>
            </a:r>
            <a:r>
              <a:rPr lang="tr-TR" dirty="0"/>
              <a:t>, (gen ekspresyonu sürecinin bir parçası olan) protein </a:t>
            </a:r>
            <a:r>
              <a:rPr lang="tr-TR" dirty="0" err="1"/>
              <a:t>biyosentezinin</a:t>
            </a:r>
            <a:r>
              <a:rPr lang="tr-TR" dirty="0"/>
              <a:t> ilk aşamasıdır.</a:t>
            </a:r>
          </a:p>
          <a:p>
            <a:r>
              <a:rPr lang="tr-TR" dirty="0"/>
              <a:t>4 harfli (A, C, G ve T) DNA dilindeki mesajın 20 harfli amino </a:t>
            </a:r>
            <a:r>
              <a:rPr lang="tr-TR" dirty="0" err="1"/>
              <a:t>asid</a:t>
            </a:r>
            <a:r>
              <a:rPr lang="tr-TR" dirty="0"/>
              <a:t> diline çevrilmesinden ötürü, İngilizce terminolojide "çeviri" anlamına gelen </a:t>
            </a:r>
            <a:r>
              <a:rPr lang="tr-TR" dirty="0" err="1"/>
              <a:t>translation</a:t>
            </a:r>
            <a:r>
              <a:rPr lang="tr-TR" dirty="0"/>
              <a:t> sözcüğü kullanılmaktadır.</a:t>
            </a:r>
          </a:p>
        </p:txBody>
      </p:sp>
    </p:spTree>
    <p:extLst>
      <p:ext uri="{BB962C8B-B14F-4D97-AF65-F5344CB8AC3E}">
        <p14:creationId xmlns:p14="http://schemas.microsoft.com/office/powerpoint/2010/main" val="8419806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PLAZMİDLER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tr-TR" dirty="0" err="1"/>
              <a:t>Plazmidler</a:t>
            </a:r>
            <a:r>
              <a:rPr lang="tr-TR" dirty="0"/>
              <a:t>, bakteri hücrelerinin sitoplazmasında, </a:t>
            </a:r>
            <a:r>
              <a:rPr lang="tr-TR" dirty="0" err="1"/>
              <a:t>kromozomal</a:t>
            </a:r>
            <a:r>
              <a:rPr lang="tr-TR" dirty="0"/>
              <a:t> DNA’dan bağımsız olarak bulunan ve </a:t>
            </a:r>
            <a:r>
              <a:rPr lang="tr-TR" dirty="0" err="1"/>
              <a:t>replike</a:t>
            </a:r>
            <a:r>
              <a:rPr lang="tr-TR" dirty="0"/>
              <a:t> olabilen </a:t>
            </a:r>
            <a:r>
              <a:rPr lang="tr-TR" dirty="0" err="1"/>
              <a:t>ekstrakromozomal</a:t>
            </a:r>
            <a:r>
              <a:rPr lang="tr-TR" dirty="0"/>
              <a:t> DNA </a:t>
            </a:r>
            <a:r>
              <a:rPr lang="tr-TR" dirty="0" err="1"/>
              <a:t>segmentleridir</a:t>
            </a:r>
            <a:r>
              <a:rPr lang="tr-TR" dirty="0"/>
              <a:t>.</a:t>
            </a:r>
          </a:p>
          <a:p>
            <a:r>
              <a:rPr lang="tr-TR" dirty="0"/>
              <a:t>Bu genetik elemanlar, </a:t>
            </a:r>
            <a:r>
              <a:rPr lang="tr-TR" dirty="0" err="1"/>
              <a:t>bulunudukları</a:t>
            </a:r>
            <a:r>
              <a:rPr lang="tr-TR" dirty="0"/>
              <a:t> ve aktarıldıkları bakteriye birtakım değişik biyolojik yapı ve fonksiyon özellikleri kazandırır.</a:t>
            </a:r>
          </a:p>
        </p:txBody>
      </p:sp>
    </p:spTree>
    <p:extLst>
      <p:ext uri="{BB962C8B-B14F-4D97-AF65-F5344CB8AC3E}">
        <p14:creationId xmlns:p14="http://schemas.microsoft.com/office/powerpoint/2010/main" val="406704335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İçerik Yer Tutucusu 3"/>
          <p:cNvPicPr>
            <a:picLocks noGrp="1" noChangeAspect="1"/>
          </p:cNvPicPr>
          <p:nvPr>
            <p:ph sz="quarter" idx="13"/>
          </p:nvPr>
        </p:nvPicPr>
        <p:blipFill rotWithShape="1">
          <a:blip r:embed="rId2"/>
          <a:srcRect l="8254" t="11759" r="6667" b="23669"/>
          <a:stretch/>
        </p:blipFill>
        <p:spPr>
          <a:xfrm>
            <a:off x="729156" y="470263"/>
            <a:ext cx="7957645" cy="4023361"/>
          </a:xfrm>
          <a:prstGeom prst="rect">
            <a:avLst/>
          </a:prstGeom>
        </p:spPr>
      </p:pic>
      <p:sp>
        <p:nvSpPr>
          <p:cNvPr id="5" name="Dikdörtgen 4"/>
          <p:cNvSpPr/>
          <p:nvPr/>
        </p:nvSpPr>
        <p:spPr>
          <a:xfrm>
            <a:off x="888274" y="5130578"/>
            <a:ext cx="10920549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tr-TR" sz="1400" i="1" dirty="0" smtClean="0"/>
              <a:t>KAYNAK: https</a:t>
            </a:r>
            <a:r>
              <a:rPr lang="tr-TR" sz="1400" i="1" dirty="0"/>
              <a:t>://tr.weblogographic.com/difference-between-plasmid-and-episome-9019</a:t>
            </a:r>
          </a:p>
        </p:txBody>
      </p:sp>
    </p:spTree>
    <p:extLst>
      <p:ext uri="{BB962C8B-B14F-4D97-AF65-F5344CB8AC3E}">
        <p14:creationId xmlns:p14="http://schemas.microsoft.com/office/powerpoint/2010/main" val="258450562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913149" y="305009"/>
            <a:ext cx="10364451" cy="1040466"/>
          </a:xfrm>
        </p:spPr>
        <p:txBody>
          <a:bodyPr/>
          <a:lstStyle/>
          <a:p>
            <a:r>
              <a:rPr lang="tr-TR" b="1" dirty="0" smtClean="0"/>
              <a:t>BAKTERİLERDE MUTASYON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>
          <a:xfrm>
            <a:off x="627017" y="1254033"/>
            <a:ext cx="10650583" cy="5251269"/>
          </a:xfrm>
        </p:spPr>
        <p:txBody>
          <a:bodyPr>
            <a:noAutofit/>
          </a:bodyPr>
          <a:lstStyle/>
          <a:p>
            <a:r>
              <a:rPr lang="tr-TR" sz="2400" dirty="0" smtClean="0"/>
              <a:t>bir canlının genomu içindeki </a:t>
            </a:r>
            <a:r>
              <a:rPr lang="tr-TR" sz="2400" dirty="0" err="1" smtClean="0"/>
              <a:t>dna</a:t>
            </a:r>
            <a:r>
              <a:rPr lang="tr-TR" sz="2400" dirty="0" smtClean="0"/>
              <a:t> ya da </a:t>
            </a:r>
            <a:r>
              <a:rPr lang="tr-TR" sz="2400" dirty="0" err="1" smtClean="0"/>
              <a:t>rna</a:t>
            </a:r>
            <a:r>
              <a:rPr lang="tr-TR" sz="2400" dirty="0" smtClean="0"/>
              <a:t> diziliminde meydana gelen kalıcı değişmelerdir. mutasyona sahip bir organizma ise </a:t>
            </a:r>
            <a:r>
              <a:rPr lang="tr-TR" sz="2400" dirty="0" err="1" smtClean="0"/>
              <a:t>mutant</a:t>
            </a:r>
            <a:r>
              <a:rPr lang="tr-TR" sz="2400" dirty="0" smtClean="0"/>
              <a:t> olarak adlandırılır.</a:t>
            </a:r>
          </a:p>
          <a:p>
            <a:r>
              <a:rPr lang="tr-TR" sz="2400" dirty="0"/>
              <a:t>Bireyin</a:t>
            </a:r>
            <a:r>
              <a:rPr lang="tr-TR" sz="2400" dirty="0" smtClean="0"/>
              <a:t>, kalıtsal </a:t>
            </a:r>
            <a:r>
              <a:rPr lang="tr-TR" sz="2400" dirty="0"/>
              <a:t>özelliklerinin ortaya çıkmasını sağlayan genetik şifre, herhangi bir nedenden </a:t>
            </a:r>
            <a:r>
              <a:rPr lang="tr-TR" sz="2400" dirty="0" smtClean="0"/>
              <a:t>dolayı DNA </a:t>
            </a:r>
            <a:r>
              <a:rPr lang="tr-TR" sz="2400" dirty="0"/>
              <a:t>onarımı, </a:t>
            </a:r>
            <a:r>
              <a:rPr lang="tr-TR" sz="2400" dirty="0" err="1"/>
              <a:t>mayoz</a:t>
            </a:r>
            <a:r>
              <a:rPr lang="tr-TR" sz="2400" dirty="0"/>
              <a:t> bölünme veya DNA </a:t>
            </a:r>
            <a:r>
              <a:rPr lang="tr-TR" sz="2400" dirty="0" err="1"/>
              <a:t>replikasyonu</a:t>
            </a:r>
            <a:r>
              <a:rPr lang="tr-TR" sz="2400" dirty="0"/>
              <a:t> sırasında meydana gelen </a:t>
            </a:r>
            <a:r>
              <a:rPr lang="tr-TR" sz="2400" dirty="0" smtClean="0"/>
              <a:t>hatalar </a:t>
            </a:r>
            <a:r>
              <a:rPr lang="tr-TR" sz="2400" dirty="0" err="1" smtClean="0"/>
              <a:t>transpozonlar</a:t>
            </a:r>
            <a:r>
              <a:rPr lang="tr-TR" sz="2400" dirty="0"/>
              <a:t>, virüsler, X ışını, radyasyon, </a:t>
            </a:r>
            <a:r>
              <a:rPr lang="tr-TR" sz="2400" dirty="0" smtClean="0"/>
              <a:t>ultraviyole bazı ilaç, </a:t>
            </a:r>
            <a:r>
              <a:rPr lang="tr-TR" sz="2400" dirty="0" err="1" smtClean="0"/>
              <a:t>mutajen</a:t>
            </a:r>
            <a:r>
              <a:rPr lang="tr-TR" sz="2400" dirty="0" smtClean="0"/>
              <a:t> kimyasallar ve ani </a:t>
            </a:r>
            <a:r>
              <a:rPr lang="tr-TR" sz="2400" dirty="0"/>
              <a:t>sıcaklık değişimleri vb. etkenlerle) </a:t>
            </a:r>
            <a:r>
              <a:rPr lang="tr-TR" sz="2400" dirty="0" smtClean="0"/>
              <a:t>bozulabilir. </a:t>
            </a:r>
            <a:endParaRPr lang="tr-TR" sz="2400" dirty="0"/>
          </a:p>
          <a:p>
            <a:r>
              <a:rPr lang="tr-TR" sz="2400" dirty="0"/>
              <a:t>Bu durumda DNA’nın sentezlediği protein veya enzim </a:t>
            </a:r>
            <a:r>
              <a:rPr lang="tr-TR" sz="2400" dirty="0" smtClean="0"/>
              <a:t>bozulur. Böylece </a:t>
            </a:r>
            <a:r>
              <a:rPr lang="tr-TR" sz="2400" dirty="0"/>
              <a:t>canlının, proteinden dolayı yapısı, enzimlerinden dolayı metabolizması </a:t>
            </a:r>
            <a:r>
              <a:rPr lang="tr-TR" sz="2400" dirty="0" smtClean="0"/>
              <a:t>değişebilir.</a:t>
            </a: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359454285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TEŞEKKÜRLER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algn="r"/>
            <a:endParaRPr lang="tr-TR" sz="1600" i="1" dirty="0" smtClean="0"/>
          </a:p>
          <a:p>
            <a:pPr algn="r"/>
            <a:endParaRPr lang="tr-TR" sz="1600" i="1" dirty="0"/>
          </a:p>
          <a:p>
            <a:pPr algn="r"/>
            <a:endParaRPr lang="tr-TR" sz="1600" i="1" dirty="0" smtClean="0"/>
          </a:p>
          <a:p>
            <a:pPr algn="r"/>
            <a:endParaRPr lang="tr-TR" sz="1600" i="1" dirty="0"/>
          </a:p>
          <a:p>
            <a:pPr algn="r"/>
            <a:endParaRPr lang="tr-TR" sz="1600" i="1" dirty="0" smtClean="0"/>
          </a:p>
          <a:p>
            <a:pPr algn="r"/>
            <a:endParaRPr lang="tr-TR" sz="1600" i="1" dirty="0"/>
          </a:p>
          <a:p>
            <a:pPr algn="r"/>
            <a:r>
              <a:rPr lang="tr-TR" sz="1600" i="1" dirty="0" smtClean="0"/>
              <a:t>KAYNAK: https</a:t>
            </a:r>
            <a:r>
              <a:rPr lang="tr-TR" sz="1600" i="1" dirty="0"/>
              <a:t>://www.foodelphi.com/bakteri-genetigi/</a:t>
            </a:r>
          </a:p>
        </p:txBody>
      </p:sp>
    </p:spTree>
    <p:extLst>
      <p:ext uri="{BB962C8B-B14F-4D97-AF65-F5344CB8AC3E}">
        <p14:creationId xmlns:p14="http://schemas.microsoft.com/office/powerpoint/2010/main" val="15725292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>
          <a:xfrm>
            <a:off x="913774" y="1881052"/>
            <a:ext cx="10363826" cy="3910148"/>
          </a:xfrm>
        </p:spPr>
        <p:txBody>
          <a:bodyPr/>
          <a:lstStyle/>
          <a:p>
            <a:r>
              <a:rPr lang="tr-TR" b="1" dirty="0" smtClean="0"/>
              <a:t>BAKTERİLERDE NÜKLEİK </a:t>
            </a:r>
            <a:r>
              <a:rPr lang="tr-TR" b="1" dirty="0"/>
              <a:t>ASİTLERİN </a:t>
            </a:r>
            <a:r>
              <a:rPr lang="tr-TR" b="1" dirty="0" smtClean="0"/>
              <a:t>YAPISI</a:t>
            </a:r>
          </a:p>
          <a:p>
            <a:r>
              <a:rPr lang="tr-TR" b="1" dirty="0"/>
              <a:t>BAKTERİLERDE DNA’NIN </a:t>
            </a:r>
            <a:r>
              <a:rPr lang="tr-TR" b="1" dirty="0" smtClean="0"/>
              <a:t>REPLİKASYONU</a:t>
            </a:r>
          </a:p>
          <a:p>
            <a:r>
              <a:rPr lang="tr-TR" b="1" dirty="0" smtClean="0"/>
              <a:t>bakteride </a:t>
            </a:r>
            <a:r>
              <a:rPr lang="tr-TR" b="1" dirty="0" err="1" smtClean="0"/>
              <a:t>rekombinasyon</a:t>
            </a:r>
            <a:r>
              <a:rPr lang="tr-TR" dirty="0"/>
              <a:t/>
            </a:r>
            <a:br>
              <a:rPr lang="tr-TR" dirty="0"/>
            </a:br>
            <a:r>
              <a:rPr lang="tr-TR" dirty="0"/>
              <a:t>1.    </a:t>
            </a:r>
            <a:r>
              <a:rPr lang="tr-TR" dirty="0" smtClean="0"/>
              <a:t>Transformasyon  2</a:t>
            </a:r>
            <a:r>
              <a:rPr lang="tr-TR" dirty="0"/>
              <a:t>.    </a:t>
            </a:r>
            <a:r>
              <a:rPr lang="tr-TR" dirty="0" err="1" smtClean="0"/>
              <a:t>Transdüksiyon</a:t>
            </a:r>
            <a:r>
              <a:rPr lang="tr-TR" dirty="0" smtClean="0"/>
              <a:t>   3</a:t>
            </a:r>
            <a:r>
              <a:rPr lang="tr-TR" dirty="0"/>
              <a:t>.    </a:t>
            </a:r>
            <a:r>
              <a:rPr lang="tr-TR" dirty="0" err="1" smtClean="0"/>
              <a:t>Konjugasyon</a:t>
            </a:r>
            <a:endParaRPr lang="tr-TR" dirty="0" smtClean="0"/>
          </a:p>
          <a:p>
            <a:r>
              <a:rPr lang="tr-TR" dirty="0"/>
              <a:t> </a:t>
            </a:r>
            <a:r>
              <a:rPr lang="tr-TR" b="1" dirty="0" smtClean="0"/>
              <a:t>PLAZMİDLER</a:t>
            </a:r>
          </a:p>
          <a:p>
            <a:r>
              <a:rPr lang="tr-TR" b="1" dirty="0" smtClean="0"/>
              <a:t>MUTASYON</a:t>
            </a:r>
          </a:p>
          <a:p>
            <a:endParaRPr lang="tr-TR" b="1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297302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BAKTERİLERDE NÜKLEİK ASİTLERİN </a:t>
            </a:r>
            <a:r>
              <a:rPr lang="tr-TR" b="1" dirty="0" smtClean="0"/>
              <a:t>YAPISI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tr-TR" dirty="0"/>
              <a:t>bakteri hücrelerinde genellikle çift </a:t>
            </a:r>
            <a:r>
              <a:rPr lang="tr-TR" dirty="0" smtClean="0"/>
              <a:t>zincirli </a:t>
            </a:r>
            <a:r>
              <a:rPr lang="tr-TR" dirty="0" err="1" smtClean="0"/>
              <a:t>helikal</a:t>
            </a:r>
            <a:r>
              <a:rPr lang="tr-TR" dirty="0" smtClean="0"/>
              <a:t> </a:t>
            </a:r>
            <a:r>
              <a:rPr lang="tr-TR" dirty="0" err="1"/>
              <a:t>çembersel</a:t>
            </a:r>
            <a:r>
              <a:rPr lang="tr-TR" dirty="0"/>
              <a:t> (bazı bakterilerde </a:t>
            </a:r>
            <a:r>
              <a:rPr lang="tr-TR" dirty="0" smtClean="0"/>
              <a:t>lineer) yapıdaki </a:t>
            </a:r>
            <a:r>
              <a:rPr lang="tr-TR" dirty="0"/>
              <a:t>DNA </a:t>
            </a:r>
            <a:r>
              <a:rPr lang="tr-TR" dirty="0" smtClean="0"/>
              <a:t>molekülü VE ÜÇ ÇEŞİT </a:t>
            </a:r>
            <a:r>
              <a:rPr lang="tr-TR" dirty="0" err="1" smtClean="0"/>
              <a:t>rna</a:t>
            </a:r>
            <a:r>
              <a:rPr lang="tr-TR" dirty="0" smtClean="0"/>
              <a:t> MOLEKÜLÜ  (</a:t>
            </a:r>
            <a:r>
              <a:rPr lang="tr-TR" dirty="0" err="1" smtClean="0"/>
              <a:t>mRNA</a:t>
            </a:r>
            <a:r>
              <a:rPr lang="tr-TR" dirty="0" smtClean="0"/>
              <a:t>, </a:t>
            </a:r>
            <a:r>
              <a:rPr lang="tr-TR" dirty="0" err="1" smtClean="0"/>
              <a:t>Trna</a:t>
            </a:r>
            <a:r>
              <a:rPr lang="tr-TR" dirty="0" smtClean="0"/>
              <a:t>, </a:t>
            </a:r>
            <a:r>
              <a:rPr lang="tr-TR" dirty="0" err="1" smtClean="0"/>
              <a:t>rrna</a:t>
            </a:r>
            <a:r>
              <a:rPr lang="tr-TR" dirty="0" smtClean="0"/>
              <a:t>) BULUNUR.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9138289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BAKTERİLERDE DNA’NIN </a:t>
            </a:r>
            <a:r>
              <a:rPr lang="tr-TR" b="1" dirty="0" smtClean="0"/>
              <a:t>REPLİKASYONU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/>
        <p:txBody>
          <a:bodyPr>
            <a:normAutofit lnSpcReduction="10000"/>
          </a:bodyPr>
          <a:lstStyle/>
          <a:p>
            <a:r>
              <a:rPr lang="tr-TR" dirty="0" err="1"/>
              <a:t>Topoisomerase</a:t>
            </a:r>
            <a:r>
              <a:rPr lang="tr-TR" dirty="0"/>
              <a:t> ile </a:t>
            </a:r>
            <a:r>
              <a:rPr lang="tr-TR" dirty="0" err="1"/>
              <a:t>süpersarmal</a:t>
            </a:r>
            <a:r>
              <a:rPr lang="tr-TR" dirty="0"/>
              <a:t> </a:t>
            </a:r>
            <a:r>
              <a:rPr lang="tr-TR" dirty="0" smtClean="0"/>
              <a:t>açılır Aynı </a:t>
            </a:r>
            <a:r>
              <a:rPr lang="tr-TR" dirty="0"/>
              <a:t>anda DNA’nın mezozoma tutunduğu noktada </a:t>
            </a:r>
            <a:r>
              <a:rPr lang="tr-TR" dirty="0" err="1"/>
              <a:t>helikase</a:t>
            </a:r>
            <a:r>
              <a:rPr lang="tr-TR" dirty="0"/>
              <a:t> enzimi ( </a:t>
            </a:r>
            <a:r>
              <a:rPr lang="tr-TR" dirty="0" err="1"/>
              <a:t>helikaz</a:t>
            </a:r>
            <a:r>
              <a:rPr lang="tr-TR" dirty="0"/>
              <a:t> </a:t>
            </a:r>
            <a:r>
              <a:rPr lang="tr-TR" dirty="0" smtClean="0"/>
              <a:t>ve </a:t>
            </a:r>
            <a:r>
              <a:rPr lang="tr-TR" dirty="0" err="1" smtClean="0"/>
              <a:t>rep</a:t>
            </a:r>
            <a:r>
              <a:rPr lang="tr-TR" dirty="0" smtClean="0"/>
              <a:t> </a:t>
            </a:r>
            <a:r>
              <a:rPr lang="tr-TR" dirty="0"/>
              <a:t>proteinleri) ile iki DNA </a:t>
            </a:r>
            <a:r>
              <a:rPr lang="tr-TR" dirty="0" err="1"/>
              <a:t>iplikçiği</a:t>
            </a:r>
            <a:r>
              <a:rPr lang="tr-TR" dirty="0"/>
              <a:t> arasında açılma oluşur</a:t>
            </a:r>
          </a:p>
          <a:p>
            <a:r>
              <a:rPr lang="tr-TR" dirty="0" smtClean="0"/>
              <a:t>Stabilizasyon </a:t>
            </a:r>
            <a:r>
              <a:rPr lang="tr-TR" dirty="0"/>
              <a:t>proteinleri (</a:t>
            </a:r>
            <a:r>
              <a:rPr lang="tr-TR" dirty="0" err="1"/>
              <a:t>Single</a:t>
            </a:r>
            <a:r>
              <a:rPr lang="tr-TR" dirty="0"/>
              <a:t> </a:t>
            </a:r>
            <a:r>
              <a:rPr lang="tr-TR" dirty="0" err="1"/>
              <a:t>strand</a:t>
            </a:r>
            <a:r>
              <a:rPr lang="tr-TR" dirty="0"/>
              <a:t> </a:t>
            </a:r>
            <a:r>
              <a:rPr lang="tr-TR" dirty="0" err="1"/>
              <a:t>binding</a:t>
            </a:r>
            <a:r>
              <a:rPr lang="tr-TR" dirty="0"/>
              <a:t> – SSB) DNA’nın açık </a:t>
            </a:r>
            <a:r>
              <a:rPr lang="tr-TR" dirty="0" smtClean="0"/>
              <a:t>kalmasını sağlar</a:t>
            </a:r>
            <a:endParaRPr lang="tr-TR" dirty="0"/>
          </a:p>
          <a:p>
            <a:r>
              <a:rPr lang="tr-TR" dirty="0" err="1" smtClean="0"/>
              <a:t>Replikasyonda</a:t>
            </a:r>
            <a:r>
              <a:rPr lang="tr-TR" dirty="0" smtClean="0"/>
              <a:t> </a:t>
            </a:r>
            <a:r>
              <a:rPr lang="tr-TR" dirty="0"/>
              <a:t>rol oynayan ana enzim DNA </a:t>
            </a:r>
            <a:r>
              <a:rPr lang="tr-TR" dirty="0" err="1"/>
              <a:t>polimerase</a:t>
            </a:r>
            <a:r>
              <a:rPr lang="tr-TR" dirty="0"/>
              <a:t> III (DNA </a:t>
            </a:r>
            <a:r>
              <a:rPr lang="tr-TR" dirty="0" err="1" smtClean="0"/>
              <a:t>replikaz</a:t>
            </a:r>
            <a:r>
              <a:rPr lang="tr-TR" dirty="0" smtClean="0"/>
              <a:t>) enzimidir</a:t>
            </a:r>
            <a:r>
              <a:rPr lang="tr-TR" dirty="0"/>
              <a:t>. (</a:t>
            </a:r>
            <a:r>
              <a:rPr lang="tr-TR" dirty="0" err="1"/>
              <a:t>replizom</a:t>
            </a:r>
            <a:r>
              <a:rPr lang="tr-TR" dirty="0"/>
              <a:t>: </a:t>
            </a:r>
            <a:r>
              <a:rPr lang="tr-TR" dirty="0" err="1"/>
              <a:t>polimeraz</a:t>
            </a:r>
            <a:r>
              <a:rPr lang="tr-TR" dirty="0"/>
              <a:t> 3 ve ilgili protein yapılar), bu enzim 5’—</a:t>
            </a:r>
            <a:r>
              <a:rPr lang="tr-TR" dirty="0" smtClean="0"/>
              <a:t>3’ yönünde </a:t>
            </a:r>
            <a:r>
              <a:rPr lang="tr-TR" dirty="0"/>
              <a:t>çalışır. Ayrılmış olan </a:t>
            </a:r>
            <a:r>
              <a:rPr lang="tr-TR" dirty="0" err="1"/>
              <a:t>iplikçiklerden</a:t>
            </a:r>
            <a:r>
              <a:rPr lang="tr-TR" dirty="0"/>
              <a:t> 3’– 5’ yönünü kalıp </a:t>
            </a:r>
            <a:r>
              <a:rPr lang="tr-TR" dirty="0" smtClean="0"/>
              <a:t>olarak kullanarak </a:t>
            </a:r>
            <a:r>
              <a:rPr lang="tr-TR" dirty="0"/>
              <a:t>yeni 5’ – 3’ yönündeki </a:t>
            </a:r>
            <a:r>
              <a:rPr lang="tr-TR" dirty="0" err="1"/>
              <a:t>iplikçiği</a:t>
            </a:r>
            <a:r>
              <a:rPr lang="tr-TR" dirty="0"/>
              <a:t> bir bütün olarak sentezler</a:t>
            </a:r>
            <a:r>
              <a:rPr lang="tr-TR" dirty="0" smtClean="0"/>
              <a:t>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2636250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tr-TR" dirty="0"/>
              <a:t>bakteride </a:t>
            </a:r>
            <a:r>
              <a:rPr lang="tr-TR" dirty="0" err="1"/>
              <a:t>rekombinasyon</a:t>
            </a:r>
            <a:r>
              <a:rPr lang="tr-TR" dirty="0"/>
              <a:t> olayları üç ana mekanizma ile meydana gelmektedir:</a:t>
            </a:r>
            <a:br>
              <a:rPr lang="tr-TR" dirty="0"/>
            </a:br>
            <a:r>
              <a:rPr lang="tr-TR" dirty="0"/>
              <a:t>1.    Transformasyon  2.    </a:t>
            </a:r>
            <a:r>
              <a:rPr lang="tr-TR" dirty="0" err="1"/>
              <a:t>Transdüksiyon</a:t>
            </a:r>
            <a:r>
              <a:rPr lang="tr-TR" dirty="0"/>
              <a:t>   3.    </a:t>
            </a:r>
            <a:r>
              <a:rPr lang="tr-TR" dirty="0" err="1" smtClean="0"/>
              <a:t>Konjugasyon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2252285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1.    Transformasyon 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tr-TR" dirty="0"/>
              <a:t>Ortamda ikinci bir canlı hücre veya </a:t>
            </a:r>
            <a:r>
              <a:rPr lang="tr-TR" dirty="0" err="1"/>
              <a:t>bakteriyofaj</a:t>
            </a:r>
            <a:r>
              <a:rPr lang="tr-TR" dirty="0"/>
              <a:t> bulunmaksızın, verici hücre tarafından ortama bırakılmış DNA’nın alıcı hücre tarafından kullanılarak, yeni bir hücre oluşmasıdır.</a:t>
            </a:r>
          </a:p>
          <a:p>
            <a:r>
              <a:rPr lang="tr-TR" dirty="0"/>
              <a:t>Bunun en güzel örneği, </a:t>
            </a:r>
            <a:r>
              <a:rPr lang="tr-TR" dirty="0" err="1"/>
              <a:t>pnömokoklarla</a:t>
            </a:r>
            <a:r>
              <a:rPr lang="tr-TR" dirty="0"/>
              <a:t> yapılan deneylerdir. Kapsül oluşturmayan </a:t>
            </a:r>
            <a:r>
              <a:rPr lang="tr-TR" dirty="0" err="1"/>
              <a:t>pnömokok</a:t>
            </a:r>
            <a:r>
              <a:rPr lang="tr-TR" dirty="0"/>
              <a:t> kültürüne, kapsül oluşturma yeteneği olan erimiş </a:t>
            </a:r>
            <a:r>
              <a:rPr lang="tr-TR" dirty="0" err="1"/>
              <a:t>pnömokok</a:t>
            </a:r>
            <a:r>
              <a:rPr lang="tr-TR" dirty="0"/>
              <a:t> kültür </a:t>
            </a:r>
            <a:r>
              <a:rPr lang="tr-TR" dirty="0" err="1"/>
              <a:t>ekstraktı</a:t>
            </a:r>
            <a:r>
              <a:rPr lang="tr-TR" dirty="0"/>
              <a:t> (DNA’sı) eklendikten kısa bir süre sonra, elde edilen yeni </a:t>
            </a:r>
            <a:r>
              <a:rPr lang="tr-TR" dirty="0" err="1"/>
              <a:t>pnömokokların</a:t>
            </a:r>
            <a:r>
              <a:rPr lang="tr-TR" dirty="0"/>
              <a:t>, kapsül yaptıkları saptanır.</a:t>
            </a:r>
          </a:p>
        </p:txBody>
      </p:sp>
    </p:spTree>
    <p:extLst>
      <p:ext uri="{BB962C8B-B14F-4D97-AF65-F5344CB8AC3E}">
        <p14:creationId xmlns:p14="http://schemas.microsoft.com/office/powerpoint/2010/main" val="1445299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2.    </a:t>
            </a:r>
            <a:r>
              <a:rPr lang="tr-TR" dirty="0" err="1"/>
              <a:t>Transdüksiyon</a:t>
            </a:r>
            <a:r>
              <a:rPr lang="tr-TR" dirty="0"/>
              <a:t> 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tr-TR" dirty="0"/>
              <a:t>Bir </a:t>
            </a:r>
            <a:r>
              <a:rPr lang="tr-TR" dirty="0" err="1"/>
              <a:t>bakteriyofaj</a:t>
            </a:r>
            <a:r>
              <a:rPr lang="tr-TR" dirty="0"/>
              <a:t> aracılığıyla, bir bakteriden diğerine genetik madde aktarılması olayıdır. </a:t>
            </a:r>
            <a:r>
              <a:rPr lang="tr-TR" dirty="0" err="1"/>
              <a:t>Bakteriyofajlar</a:t>
            </a:r>
            <a:r>
              <a:rPr lang="tr-TR" dirty="0"/>
              <a:t>, nükleik materyal olarak DNA’ya sahip bakteri </a:t>
            </a:r>
            <a:r>
              <a:rPr lang="tr-TR" dirty="0" err="1"/>
              <a:t>viruslarıdır</a:t>
            </a:r>
            <a:r>
              <a:rPr lang="tr-TR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92319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3. KONJUGASYON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tr-TR" dirty="0"/>
              <a:t>Genetik materyalin bir bakteriden diğerine bu iki bakterinin geçici teması sonucu aktarılmasıdır.</a:t>
            </a:r>
          </a:p>
          <a:p>
            <a:r>
              <a:rPr lang="tr-TR" dirty="0"/>
              <a:t>Birçok </a:t>
            </a:r>
            <a:r>
              <a:rPr lang="tr-TR" dirty="0" err="1"/>
              <a:t>enterik</a:t>
            </a:r>
            <a:r>
              <a:rPr lang="tr-TR" dirty="0"/>
              <a:t> bakterinin </a:t>
            </a:r>
            <a:r>
              <a:rPr lang="tr-TR" dirty="0" err="1"/>
              <a:t>konjugasyon</a:t>
            </a:r>
            <a:r>
              <a:rPr lang="tr-TR" dirty="0"/>
              <a:t> yaptığı bilinmektedir. E. </a:t>
            </a:r>
            <a:r>
              <a:rPr lang="tr-TR" dirty="0" err="1"/>
              <a:t>coli</a:t>
            </a:r>
            <a:r>
              <a:rPr lang="tr-TR" dirty="0"/>
              <a:t> bakterisinin K12 </a:t>
            </a:r>
            <a:r>
              <a:rPr lang="tr-TR" dirty="0" err="1"/>
              <a:t>suşunda</a:t>
            </a:r>
            <a:r>
              <a:rPr lang="tr-TR" dirty="0"/>
              <a:t> yapılan ilk gözlemlerde, bu olayda bazı bakterilerin daima verici, diğerinin ise alıcı özellik gösterdiği saptanmıştır.</a:t>
            </a:r>
          </a:p>
        </p:txBody>
      </p:sp>
    </p:spTree>
    <p:extLst>
      <p:ext uri="{BB962C8B-B14F-4D97-AF65-F5344CB8AC3E}">
        <p14:creationId xmlns:p14="http://schemas.microsoft.com/office/powerpoint/2010/main" val="33969610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İçerik Yer Tutucusu 3"/>
          <p:cNvPicPr>
            <a:picLocks noGrp="1" noChangeAspect="1"/>
          </p:cNvPicPr>
          <p:nvPr>
            <p:ph sz="quarter" idx="13"/>
          </p:nvPr>
        </p:nvPicPr>
        <p:blipFill>
          <a:blip r:embed="rId2"/>
          <a:stretch>
            <a:fillRect/>
          </a:stretch>
        </p:blipFill>
        <p:spPr>
          <a:xfrm>
            <a:off x="1746205" y="1332411"/>
            <a:ext cx="8481060" cy="3108960"/>
          </a:xfrm>
          <a:prstGeom prst="rect">
            <a:avLst/>
          </a:prstGeom>
        </p:spPr>
      </p:pic>
      <p:sp>
        <p:nvSpPr>
          <p:cNvPr id="5" name="Dikdörtgen 4"/>
          <p:cNvSpPr/>
          <p:nvPr/>
        </p:nvSpPr>
        <p:spPr>
          <a:xfrm>
            <a:off x="1058091" y="5431023"/>
            <a:ext cx="1038497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tr-TR" sz="1400" i="1" dirty="0" smtClean="0"/>
              <a:t>Kaynak: https</a:t>
            </a:r>
            <a:r>
              <a:rPr lang="tr-TR" sz="1400" i="1" dirty="0"/>
              <a:t>://www.yenibiyoloji.com/bakterilerde-konjugasyon-eseyli-ureme-cesitleri-2-778/</a:t>
            </a:r>
          </a:p>
        </p:txBody>
      </p:sp>
    </p:spTree>
    <p:extLst>
      <p:ext uri="{BB962C8B-B14F-4D97-AF65-F5344CB8AC3E}">
        <p14:creationId xmlns:p14="http://schemas.microsoft.com/office/powerpoint/2010/main" val="2400435712"/>
      </p:ext>
    </p:extLst>
  </p:cSld>
  <p:clrMapOvr>
    <a:masterClrMapping/>
  </p:clrMapOvr>
</p:sld>
</file>

<file path=ppt/theme/theme1.xml><?xml version="1.0" encoding="utf-8"?>
<a:theme xmlns:a="http://schemas.openxmlformats.org/drawingml/2006/main" name="Damla">
  <a:themeElements>
    <a:clrScheme name="Droplet">
      <a:dk1>
        <a:sysClr val="windowText" lastClr="000000"/>
      </a:dk1>
      <a:lt1>
        <a:sysClr val="window" lastClr="FFFFFF"/>
      </a:lt1>
      <a:dk2>
        <a:srgbClr val="27537E"/>
      </a:dk2>
      <a:lt2>
        <a:srgbClr val="AABED7"/>
      </a:lt2>
      <a:accent1>
        <a:srgbClr val="E34B7A"/>
      </a:accent1>
      <a:accent2>
        <a:srgbClr val="AC339A"/>
      </a:accent2>
      <a:accent3>
        <a:srgbClr val="6953B7"/>
      </a:accent3>
      <a:accent4>
        <a:srgbClr val="1D7EAB"/>
      </a:accent4>
      <a:accent5>
        <a:srgbClr val="43AFD6"/>
      </a:accent5>
      <a:accent6>
        <a:srgbClr val="DE85E1"/>
      </a:accent6>
      <a:hlink>
        <a:srgbClr val="ED87A6"/>
      </a:hlink>
      <a:folHlink>
        <a:srgbClr val="C99EAC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8000"/>
                <a:shade val="100000"/>
                <a:hueMod val="136000"/>
                <a:satMod val="160000"/>
                <a:lumMod val="105000"/>
              </a:schemeClr>
            </a:gs>
            <a:gs pos="100000">
              <a:schemeClr val="phClr">
                <a:shade val="92000"/>
                <a:satMod val="170000"/>
                <a:lumMod val="96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C71B277C-C29A-4BA0-A7BA-43502DF21AB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TM04033925[[fn=Damla]]</Template>
  <TotalTime>137</TotalTime>
  <Words>731</Words>
  <Application>Microsoft Office PowerPoint</Application>
  <PresentationFormat>Geniş ekran</PresentationFormat>
  <Paragraphs>54</Paragraphs>
  <Slides>16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16</vt:i4>
      </vt:variant>
    </vt:vector>
  </HeadingPairs>
  <TitlesOfParts>
    <vt:vector size="19" baseType="lpstr">
      <vt:lpstr>Arial</vt:lpstr>
      <vt:lpstr>Tw Cen MT</vt:lpstr>
      <vt:lpstr>Damla</vt:lpstr>
      <vt:lpstr>Bakteri genetiği</vt:lpstr>
      <vt:lpstr>PowerPoint Sunusu</vt:lpstr>
      <vt:lpstr>BAKTERİLERDE NÜKLEİK ASİTLERİN YAPISI</vt:lpstr>
      <vt:lpstr>BAKTERİLERDE DNA’NIN REPLİKASYONU</vt:lpstr>
      <vt:lpstr>PowerPoint Sunusu</vt:lpstr>
      <vt:lpstr>1.    Transformasyon </vt:lpstr>
      <vt:lpstr>2.    Transdüksiyon </vt:lpstr>
      <vt:lpstr>3. KONJUGASYON</vt:lpstr>
      <vt:lpstr>PowerPoint Sunusu</vt:lpstr>
      <vt:lpstr>PowerPoint Sunusu</vt:lpstr>
      <vt:lpstr>bakteride rekombinasyon olayları</vt:lpstr>
      <vt:lpstr>TRANSLASYON</vt:lpstr>
      <vt:lpstr>PLAZMİDLER</vt:lpstr>
      <vt:lpstr>PowerPoint Sunusu</vt:lpstr>
      <vt:lpstr>BAKTERİLERDE MUTASYON</vt:lpstr>
      <vt:lpstr>TEŞEKKÜRLER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Bakteri genetiği</dc:title>
  <dc:creator>mehmet</dc:creator>
  <cp:lastModifiedBy>mehmet</cp:lastModifiedBy>
  <cp:revision>24</cp:revision>
  <dcterms:created xsi:type="dcterms:W3CDTF">2020-12-15T12:04:15Z</dcterms:created>
  <dcterms:modified xsi:type="dcterms:W3CDTF">2020-12-17T13:58:10Z</dcterms:modified>
</cp:coreProperties>
</file>