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70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4" r:id="rId12"/>
    <p:sldId id="295" r:id="rId13"/>
    <p:sldId id="296" r:id="rId14"/>
    <p:sldId id="292" r:id="rId15"/>
    <p:sldId id="297" r:id="rId16"/>
    <p:sldId id="293" r:id="rId17"/>
    <p:sldId id="298" r:id="rId18"/>
    <p:sldId id="299" r:id="rId19"/>
    <p:sldId id="300" r:id="rId20"/>
    <p:sldId id="307" r:id="rId21"/>
    <p:sldId id="301" r:id="rId22"/>
    <p:sldId id="302" r:id="rId23"/>
    <p:sldId id="303" r:id="rId24"/>
    <p:sldId id="306" r:id="rId25"/>
    <p:sldId id="304" r:id="rId26"/>
    <p:sldId id="310" r:id="rId27"/>
    <p:sldId id="311" r:id="rId28"/>
    <p:sldId id="312" r:id="rId29"/>
    <p:sldId id="313" r:id="rId30"/>
    <p:sldId id="314" r:id="rId31"/>
    <p:sldId id="315" r:id="rId32"/>
    <p:sldId id="305" r:id="rId33"/>
    <p:sldId id="308" r:id="rId34"/>
    <p:sldId id="309" r:id="rId35"/>
    <p:sldId id="264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3330F-26EC-456F-A7B5-9B659E31BAE9}" type="datetimeFigureOut">
              <a:rPr lang="tr-TR" smtClean="0"/>
              <a:t>3.11.2020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8D150-4314-466E-B745-CC90F8E6198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8D150-4314-466E-B745-CC90F8E6198D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Hücre </a:t>
            </a:r>
            <a:r>
              <a:rPr lang="tr-TR" dirty="0" smtClean="0"/>
              <a:t>bölünmesi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Mehmet BEKTAŞ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PROFAZ </a:t>
            </a:r>
          </a:p>
          <a:p>
            <a:pPr algn="just"/>
            <a:r>
              <a:rPr lang="tr-TR" dirty="0" err="1" smtClean="0"/>
              <a:t>İnterfaz</a:t>
            </a:r>
            <a:r>
              <a:rPr lang="tr-TR" dirty="0" smtClean="0"/>
              <a:t> esnasında </a:t>
            </a:r>
            <a:r>
              <a:rPr lang="tr-TR" dirty="0" err="1" smtClean="0"/>
              <a:t>duplike</a:t>
            </a:r>
            <a:r>
              <a:rPr lang="tr-TR" dirty="0" smtClean="0"/>
              <a:t> olan </a:t>
            </a:r>
            <a:r>
              <a:rPr lang="tr-TR" dirty="0" err="1" smtClean="0"/>
              <a:t>sentriyoller</a:t>
            </a:r>
            <a:r>
              <a:rPr lang="tr-TR" dirty="0" smtClean="0"/>
              <a:t> </a:t>
            </a:r>
            <a:r>
              <a:rPr lang="tr-TR" dirty="0" err="1" smtClean="0"/>
              <a:t>nukleusun</a:t>
            </a:r>
            <a:r>
              <a:rPr lang="tr-TR" dirty="0" smtClean="0"/>
              <a:t> her iki yanına doğru taşınırlar. </a:t>
            </a:r>
            <a:r>
              <a:rPr lang="tr-TR" dirty="0" err="1" smtClean="0"/>
              <a:t>Profaz</a:t>
            </a:r>
            <a:r>
              <a:rPr lang="tr-TR" dirty="0" smtClean="0"/>
              <a:t> esnasında hücre iskeletinin çoğu yeniden düzenlenir. Çeşitli </a:t>
            </a:r>
            <a:r>
              <a:rPr lang="tr-TR" dirty="0" err="1" smtClean="0"/>
              <a:t>nukleolus</a:t>
            </a:r>
            <a:r>
              <a:rPr lang="tr-TR" dirty="0" smtClean="0"/>
              <a:t> proteinlerinin </a:t>
            </a:r>
            <a:r>
              <a:rPr lang="tr-TR" dirty="0" err="1" smtClean="0"/>
              <a:t>fosforilasyonu</a:t>
            </a:r>
            <a:r>
              <a:rPr lang="tr-TR" dirty="0" smtClean="0"/>
              <a:t> ile </a:t>
            </a:r>
            <a:r>
              <a:rPr lang="tr-TR" dirty="0" err="1" smtClean="0"/>
              <a:t>nukleolus</a:t>
            </a:r>
            <a:r>
              <a:rPr lang="tr-TR" dirty="0" smtClean="0"/>
              <a:t> kaybolur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profa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836712"/>
            <a:ext cx="5565165" cy="44235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METAFAZ </a:t>
            </a:r>
          </a:p>
          <a:p>
            <a:pPr algn="just">
              <a:buNone/>
            </a:pPr>
            <a:r>
              <a:rPr lang="tr-TR" sz="2400" dirty="0" smtClean="0"/>
              <a:t>	Mitoz bölünmenin en uzun evresi </a:t>
            </a:r>
            <a:r>
              <a:rPr lang="tr-TR" sz="2400" dirty="0" err="1" smtClean="0"/>
              <a:t>metafazdır</a:t>
            </a:r>
            <a:r>
              <a:rPr lang="tr-TR" sz="2400" dirty="0" smtClean="0"/>
              <a:t>. </a:t>
            </a:r>
            <a:r>
              <a:rPr lang="tr-TR" sz="2400" dirty="0" err="1" smtClean="0"/>
              <a:t>Metafazda</a:t>
            </a:r>
            <a:r>
              <a:rPr lang="tr-TR" sz="2400" dirty="0" smtClean="0"/>
              <a:t> kromozomlar iki kutup arasında </a:t>
            </a:r>
            <a:r>
              <a:rPr lang="tr-TR" sz="2400" dirty="0" err="1" smtClean="0"/>
              <a:t>ekvatoriyal</a:t>
            </a:r>
            <a:r>
              <a:rPr lang="tr-TR" sz="2400" dirty="0" smtClean="0"/>
              <a:t> </a:t>
            </a:r>
            <a:r>
              <a:rPr lang="tr-TR" sz="2400" dirty="0" err="1" smtClean="0"/>
              <a:t>plakda</a:t>
            </a:r>
            <a:r>
              <a:rPr lang="tr-TR" sz="2400" dirty="0" smtClean="0"/>
              <a:t> düzgün şekilde sıralanırlar.</a:t>
            </a:r>
            <a:endParaRPr lang="tr-TR" sz="2400" dirty="0"/>
          </a:p>
        </p:txBody>
      </p:sp>
      <p:pic>
        <p:nvPicPr>
          <p:cNvPr id="4" name="3 Resim" descr="mitoz-metafa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1213" y="2132856"/>
            <a:ext cx="6108913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ANAFAZ </a:t>
            </a:r>
          </a:p>
          <a:p>
            <a:pPr algn="just"/>
            <a:r>
              <a:rPr lang="tr-TR" sz="2400" dirty="0" err="1" smtClean="0"/>
              <a:t>Anafaz</a:t>
            </a:r>
            <a:r>
              <a:rPr lang="tr-TR" sz="2400" dirty="0" smtClean="0"/>
              <a:t> evresi kardeş </a:t>
            </a:r>
            <a:r>
              <a:rPr lang="tr-TR" sz="2400" dirty="0" err="1" smtClean="0"/>
              <a:t>kromatidleri</a:t>
            </a:r>
            <a:r>
              <a:rPr lang="tr-TR" sz="2400" dirty="0" smtClean="0"/>
              <a:t> </a:t>
            </a:r>
            <a:r>
              <a:rPr lang="tr-TR" sz="2400" dirty="0" err="1" smtClean="0"/>
              <a:t>birarada</a:t>
            </a:r>
            <a:r>
              <a:rPr lang="tr-TR" sz="2400" dirty="0" smtClean="0"/>
              <a:t> tutan </a:t>
            </a:r>
            <a:r>
              <a:rPr lang="tr-TR" sz="2400" dirty="0" err="1" smtClean="0"/>
              <a:t>kohesin</a:t>
            </a:r>
            <a:r>
              <a:rPr lang="tr-TR" sz="2400" dirty="0" smtClean="0"/>
              <a:t> bağlantıların </a:t>
            </a:r>
            <a:r>
              <a:rPr lang="tr-TR" sz="2400" dirty="0" err="1" smtClean="0"/>
              <a:t>proteolitik</a:t>
            </a:r>
            <a:r>
              <a:rPr lang="tr-TR" sz="2400" dirty="0" smtClean="0"/>
              <a:t> ayrılması ile başlar. Bu bağlantının kopması ile iki kardeş </a:t>
            </a:r>
            <a:r>
              <a:rPr lang="tr-TR" sz="2400" dirty="0" err="1" smtClean="0"/>
              <a:t>kromatid</a:t>
            </a:r>
            <a:r>
              <a:rPr lang="tr-TR" sz="2400" dirty="0" smtClean="0"/>
              <a:t> birbirinden ayrılarak zıt kutuplara doğru çekilir</a:t>
            </a:r>
            <a:endParaRPr lang="tr-TR" sz="2400" dirty="0"/>
          </a:p>
        </p:txBody>
      </p:sp>
      <p:pic>
        <p:nvPicPr>
          <p:cNvPr id="4" name="3 İçerik Yer Tutucusu" descr="anafaz-nedir-mitozda-ve-mayozda-anafa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636912"/>
            <a:ext cx="6162445" cy="3521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Telofaz</a:t>
            </a:r>
            <a:endParaRPr lang="tr-TR" sz="2400" dirty="0" smtClean="0"/>
          </a:p>
          <a:p>
            <a:r>
              <a:rPr lang="tr-TR" sz="2400" dirty="0" err="1" smtClean="0"/>
              <a:t>Telofaz</a:t>
            </a:r>
            <a:r>
              <a:rPr lang="tr-TR" sz="2400" dirty="0" smtClean="0"/>
              <a:t> evresinde kromozomlar çözülür ve yeniden </a:t>
            </a:r>
            <a:r>
              <a:rPr lang="tr-TR" sz="2400" dirty="0" err="1" smtClean="0"/>
              <a:t>interfazdaki</a:t>
            </a:r>
            <a:r>
              <a:rPr lang="tr-TR" sz="2400" dirty="0" smtClean="0"/>
              <a:t> durumunu alır. </a:t>
            </a:r>
            <a:r>
              <a:rPr lang="tr-TR" sz="2400" dirty="0" err="1" smtClean="0"/>
              <a:t>Anafaz</a:t>
            </a:r>
            <a:r>
              <a:rPr lang="tr-TR" sz="2400" dirty="0" smtClean="0"/>
              <a:t> esnasında yeniden oluşmaya başlayan </a:t>
            </a:r>
            <a:r>
              <a:rPr lang="tr-TR" sz="2400" dirty="0" err="1" smtClean="0"/>
              <a:t>nukleus</a:t>
            </a:r>
            <a:r>
              <a:rPr lang="tr-TR" sz="2400" dirty="0" smtClean="0"/>
              <a:t> zarı </a:t>
            </a:r>
            <a:r>
              <a:rPr lang="tr-TR" sz="2400" dirty="0" err="1" smtClean="0"/>
              <a:t>telofaz</a:t>
            </a:r>
            <a:r>
              <a:rPr lang="tr-TR" sz="2400" dirty="0" smtClean="0"/>
              <a:t> evresinde tamamlanır.</a:t>
            </a:r>
            <a:endParaRPr lang="tr-TR" sz="2400" dirty="0"/>
          </a:p>
        </p:txBody>
      </p:sp>
      <p:pic>
        <p:nvPicPr>
          <p:cNvPr id="6" name="5 Resim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492896"/>
            <a:ext cx="4598191" cy="34442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908720"/>
            <a:ext cx="5316617" cy="35379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SİTOKİNEZ </a:t>
            </a:r>
          </a:p>
          <a:p>
            <a:pPr algn="just"/>
            <a:r>
              <a:rPr lang="tr-TR" dirty="0" smtClean="0"/>
              <a:t>Tipik bir hücrede her mitoz bölünmeyi </a:t>
            </a:r>
            <a:r>
              <a:rPr lang="tr-TR" dirty="0" err="1" smtClean="0"/>
              <a:t>sitokinez</a:t>
            </a:r>
            <a:r>
              <a:rPr lang="tr-TR" dirty="0" smtClean="0"/>
              <a:t> takip etmesine rağmen bazı hücrelerde örneğin; </a:t>
            </a:r>
            <a:r>
              <a:rPr lang="tr-TR" i="1" dirty="0" err="1" smtClean="0"/>
              <a:t>Drosophila</a:t>
            </a:r>
            <a:r>
              <a:rPr lang="tr-TR" dirty="0" smtClean="0"/>
              <a:t> embriyoları ve omurgalı </a:t>
            </a:r>
            <a:r>
              <a:rPr lang="tr-TR" dirty="0" err="1" smtClean="0"/>
              <a:t>osteoklast</a:t>
            </a:r>
            <a:r>
              <a:rPr lang="tr-TR" dirty="0" smtClean="0"/>
              <a:t> hücreleri </a:t>
            </a:r>
            <a:r>
              <a:rPr lang="tr-TR" dirty="0" err="1" smtClean="0"/>
              <a:t>sitokinez</a:t>
            </a:r>
            <a:r>
              <a:rPr lang="tr-TR" dirty="0" smtClean="0"/>
              <a:t> olmadan mitoz bölünme geçirdiklerinden çok </a:t>
            </a:r>
            <a:r>
              <a:rPr lang="tr-TR" dirty="0" err="1" smtClean="0"/>
              <a:t>nukleuslu</a:t>
            </a:r>
            <a:r>
              <a:rPr lang="tr-TR" dirty="0" smtClean="0"/>
              <a:t> olurlar.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Hayvansal hücrelerde </a:t>
            </a:r>
            <a:r>
              <a:rPr lang="tr-TR" dirty="0" err="1" smtClean="0"/>
              <a:t>kontraktil</a:t>
            </a:r>
            <a:r>
              <a:rPr lang="tr-TR" dirty="0" smtClean="0"/>
              <a:t> halka (</a:t>
            </a:r>
            <a:r>
              <a:rPr lang="tr-TR" dirty="0" err="1" smtClean="0"/>
              <a:t>Aktin</a:t>
            </a:r>
            <a:r>
              <a:rPr lang="tr-TR" dirty="0" smtClean="0"/>
              <a:t>, </a:t>
            </a:r>
            <a:r>
              <a:rPr lang="tr-TR" dirty="0" err="1" smtClean="0"/>
              <a:t>Miyozin</a:t>
            </a:r>
            <a:r>
              <a:rPr lang="tr-TR" dirty="0" smtClean="0"/>
              <a:t> II ve çeşitli proteinler) oluşur. </a:t>
            </a:r>
          </a:p>
          <a:p>
            <a:pPr algn="just"/>
            <a:r>
              <a:rPr lang="tr-TR" dirty="0" smtClean="0"/>
              <a:t>Bitki hücrelerinde </a:t>
            </a:r>
            <a:r>
              <a:rPr lang="tr-TR" dirty="0" err="1" smtClean="0"/>
              <a:t>fragmoplast</a:t>
            </a:r>
            <a:r>
              <a:rPr lang="tr-TR" dirty="0" smtClean="0"/>
              <a:t> (=orta lamel) </a:t>
            </a:r>
            <a:r>
              <a:rPr lang="tr-TR" dirty="0" err="1" smtClean="0"/>
              <a:t>mikrotubuller</a:t>
            </a:r>
            <a:r>
              <a:rPr lang="tr-TR" dirty="0" smtClean="0"/>
              <a:t>, </a:t>
            </a:r>
            <a:r>
              <a:rPr lang="tr-TR" dirty="0" err="1" smtClean="0"/>
              <a:t>aktin</a:t>
            </a:r>
            <a:r>
              <a:rPr lang="tr-TR" dirty="0" smtClean="0"/>
              <a:t> </a:t>
            </a:r>
            <a:r>
              <a:rPr lang="tr-TR" dirty="0" err="1" smtClean="0"/>
              <a:t>filamentleri</a:t>
            </a:r>
            <a:r>
              <a:rPr lang="tr-TR" dirty="0" smtClean="0"/>
              <a:t>, </a:t>
            </a:r>
            <a:r>
              <a:rPr lang="tr-TR" dirty="0" err="1" smtClean="0"/>
              <a:t>Golgi</a:t>
            </a:r>
            <a:r>
              <a:rPr lang="tr-TR" dirty="0" smtClean="0"/>
              <a:t> ve </a:t>
            </a:r>
            <a:r>
              <a:rPr lang="tr-TR" dirty="0" err="1" smtClean="0"/>
              <a:t>endoplazmik</a:t>
            </a:r>
            <a:r>
              <a:rPr lang="tr-TR" dirty="0" smtClean="0"/>
              <a:t> </a:t>
            </a:r>
            <a:r>
              <a:rPr lang="tr-TR" dirty="0" err="1" smtClean="0"/>
              <a:t>retikulumdan</a:t>
            </a:r>
            <a:r>
              <a:rPr lang="tr-TR" dirty="0" smtClean="0"/>
              <a:t> kökenlenen keseciklerden oluşur.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404664"/>
            <a:ext cx="7541292" cy="603904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Mayoz</a:t>
            </a:r>
            <a:r>
              <a:rPr lang="tr-TR" dirty="0" smtClean="0"/>
              <a:t> bölünme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/>
              <a:t>Türe ait genetik özelliklerin soylar arası aktarılmasına kalıtım adı verilir. </a:t>
            </a:r>
          </a:p>
          <a:p>
            <a:pPr algn="just"/>
            <a:r>
              <a:rPr lang="tr-TR" dirty="0" smtClean="0"/>
              <a:t>Bu işleyişte türlerin genetik bilgisinin ve kromozom sayısının hemen hemen aynı kalması türün devamı için önemlidir. </a:t>
            </a:r>
          </a:p>
          <a:p>
            <a:pPr algn="just"/>
            <a:r>
              <a:rPr lang="tr-TR" dirty="0" smtClean="0"/>
              <a:t>Farklı canlılarda genetik özelliklerin iletilmesi farklı şekillerde olur. </a:t>
            </a:r>
          </a:p>
          <a:p>
            <a:pPr algn="just"/>
            <a:r>
              <a:rPr lang="tr-TR" dirty="0" smtClean="0"/>
              <a:t>Örneğin hidra gibi canlılar, aynı mayalar gibi tomurcuklanarak ürerler. </a:t>
            </a:r>
          </a:p>
          <a:p>
            <a:pPr algn="just"/>
            <a:r>
              <a:rPr lang="tr-TR" dirty="0" smtClean="0"/>
              <a:t>Oysa bitkilerde bitkinin türüne bağlı olarak (açık ve kapalı tohumlu </a:t>
            </a:r>
            <a:r>
              <a:rPr lang="tr-TR" dirty="0" err="1" smtClean="0"/>
              <a:t>vbg</a:t>
            </a:r>
            <a:r>
              <a:rPr lang="tr-TR" dirty="0" smtClean="0"/>
              <a:t>) farklı üreme şekilleri görülür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re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3552" y="1700807"/>
            <a:ext cx="5868768" cy="424650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word-image-6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476672"/>
            <a:ext cx="7373784" cy="60399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Yüksek canlılarda, türün kromozom sayısı sabit kalacak şekilde üremesini sağlayan özel bölünmeye Eşeyli Üreme adı verilir. </a:t>
            </a:r>
          </a:p>
          <a:p>
            <a:r>
              <a:rPr lang="tr-TR" dirty="0" smtClean="0"/>
              <a:t>Bu bölünme </a:t>
            </a:r>
            <a:r>
              <a:rPr lang="tr-TR" dirty="0" err="1" smtClean="0"/>
              <a:t>Mayoz</a:t>
            </a:r>
            <a:r>
              <a:rPr lang="tr-TR" dirty="0" smtClean="0"/>
              <a:t> bölünme adı verilen özel bir bölünmeye ihtiyaç duyar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Mitoz-Ve-Mayoz-Bolunme-Evreleri-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60648"/>
            <a:ext cx="7502249" cy="60739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err="1" smtClean="0"/>
              <a:t>Mayoz</a:t>
            </a:r>
            <a:r>
              <a:rPr lang="tr-TR" dirty="0" smtClean="0"/>
              <a:t> bölünme kromozom sayısını, üreme hücrelerinde azaltan, yarıya indiren özel bir hücre bölünmesi şeklidir. </a:t>
            </a:r>
          </a:p>
          <a:p>
            <a:pPr algn="just"/>
            <a:r>
              <a:rPr lang="tr-TR" dirty="0" smtClean="0"/>
              <a:t>Bu bölünme sonucunda oluşan hücrelere genel olarak gamet adı verilir. </a:t>
            </a:r>
          </a:p>
          <a:p>
            <a:pPr algn="just"/>
            <a:r>
              <a:rPr lang="tr-TR" dirty="0" smtClean="0"/>
              <a:t>Eşeyli üreyen yüksek canlılarda, dişi üreme- gamet hücresi, yumurta ve erkek üreme-gamet hücresi, sperm adını alır. </a:t>
            </a:r>
          </a:p>
          <a:p>
            <a:pPr algn="just"/>
            <a:r>
              <a:rPr lang="tr-TR" dirty="0" smtClean="0"/>
              <a:t>Bu her iki tip üreme hücresinde türe ait tüm kromozom setinin yarısını taşıyan ve </a:t>
            </a:r>
            <a:r>
              <a:rPr lang="tr-TR" dirty="0" err="1" smtClean="0"/>
              <a:t>mayoz</a:t>
            </a:r>
            <a:r>
              <a:rPr lang="tr-TR" dirty="0" smtClean="0"/>
              <a:t> bölünme ile rastgele </a:t>
            </a:r>
            <a:r>
              <a:rPr lang="tr-TR" dirty="0" err="1" smtClean="0"/>
              <a:t>haploid</a:t>
            </a:r>
            <a:r>
              <a:rPr lang="tr-TR" dirty="0" smtClean="0"/>
              <a:t> (n) oluşan hücrelerdir.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mayoz-önemi-500x3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764704"/>
            <a:ext cx="7235281" cy="48331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Örneğin insanda 46 (2n) kromozom yer alır. Yani 23 çift kromozom vardır. Bunlar bir anneden bir babadan (homolog kromozomlar) gelen seti taşıyan </a:t>
            </a:r>
            <a:r>
              <a:rPr lang="tr-TR" dirty="0" err="1" smtClean="0"/>
              <a:t>diploid</a:t>
            </a:r>
            <a:r>
              <a:rPr lang="tr-TR" dirty="0" smtClean="0"/>
              <a:t> (2n) hücrelerdir. </a:t>
            </a:r>
          </a:p>
          <a:p>
            <a:pPr algn="just"/>
            <a:r>
              <a:rPr lang="tr-TR" dirty="0" smtClean="0"/>
              <a:t>Diğer bir değişle bu homolog kromozomlar, 23 çift kromozomdan oluşur. Bu yapıları </a:t>
            </a:r>
            <a:r>
              <a:rPr lang="tr-TR" dirty="0" err="1" smtClean="0"/>
              <a:t>karyotiplendirme</a:t>
            </a:r>
            <a:r>
              <a:rPr lang="tr-TR" dirty="0" smtClean="0"/>
              <a:t> denilen yöntemle görselleştirebiliriz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err="1" smtClean="0"/>
              <a:t>Mayoz</a:t>
            </a:r>
            <a:r>
              <a:rPr lang="tr-TR" dirty="0" smtClean="0"/>
              <a:t> bölünmede DNA </a:t>
            </a:r>
            <a:r>
              <a:rPr lang="tr-TR" dirty="0" err="1" smtClean="0"/>
              <a:t>replikasyonu</a:t>
            </a:r>
            <a:r>
              <a:rPr lang="tr-TR" dirty="0" smtClean="0"/>
              <a:t> üst üste iki bölünmeden oluşur </a:t>
            </a:r>
          </a:p>
          <a:p>
            <a:pPr algn="just"/>
            <a:r>
              <a:rPr lang="tr-TR" dirty="0" err="1" smtClean="0"/>
              <a:t>Mayoz</a:t>
            </a:r>
            <a:r>
              <a:rPr lang="tr-TR" dirty="0" smtClean="0"/>
              <a:t> </a:t>
            </a:r>
            <a:r>
              <a:rPr lang="tr-TR" dirty="0" err="1" smtClean="0"/>
              <a:t>I’de</a:t>
            </a:r>
            <a:r>
              <a:rPr lang="tr-TR" dirty="0" smtClean="0"/>
              <a:t> kromozom sayısı yarıya iner. </a:t>
            </a:r>
          </a:p>
          <a:p>
            <a:pPr algn="just"/>
            <a:r>
              <a:rPr lang="tr-TR" dirty="0" err="1" smtClean="0"/>
              <a:t>Mayoz</a:t>
            </a:r>
            <a:r>
              <a:rPr lang="tr-TR" dirty="0" smtClean="0"/>
              <a:t> </a:t>
            </a:r>
            <a:r>
              <a:rPr lang="tr-TR" dirty="0" err="1" smtClean="0"/>
              <a:t>II’de</a:t>
            </a:r>
            <a:r>
              <a:rPr lang="tr-TR" dirty="0" smtClean="0"/>
              <a:t> ise yarıya inmiş kromozom sayısına sahip hücreler, Mitoz bölünme benzeri bir bölünme geçirirler. </a:t>
            </a:r>
          </a:p>
          <a:p>
            <a:pPr algn="just"/>
            <a:r>
              <a:rPr lang="tr-TR" dirty="0" smtClean="0"/>
              <a:t>Sadece DNA </a:t>
            </a:r>
            <a:r>
              <a:rPr lang="tr-TR" dirty="0" err="1" smtClean="0"/>
              <a:t>replikasyonu</a:t>
            </a:r>
            <a:r>
              <a:rPr lang="tr-TR" dirty="0" smtClean="0"/>
              <a:t> olmadan, kardeş </a:t>
            </a:r>
            <a:r>
              <a:rPr lang="tr-TR" dirty="0" err="1" smtClean="0"/>
              <a:t>kromatidleri</a:t>
            </a:r>
            <a:r>
              <a:rPr lang="tr-TR" dirty="0" smtClean="0"/>
              <a:t> içeren homolog kromozomlar, dört haploit hücre oluşturacak şekilde zıt kutuplara çekilirler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err="1" smtClean="0"/>
              <a:t>Sinapsisler</a:t>
            </a:r>
            <a:r>
              <a:rPr lang="tr-TR" dirty="0" smtClean="0"/>
              <a:t> boyunca </a:t>
            </a:r>
            <a:r>
              <a:rPr lang="tr-TR" dirty="0" err="1" smtClean="0"/>
              <a:t>krosing</a:t>
            </a:r>
            <a:r>
              <a:rPr lang="tr-TR" dirty="0" smtClean="0"/>
              <a:t>-</a:t>
            </a:r>
            <a:r>
              <a:rPr lang="tr-TR" dirty="0" err="1" smtClean="0"/>
              <a:t>over</a:t>
            </a:r>
            <a:r>
              <a:rPr lang="tr-TR" dirty="0" smtClean="0"/>
              <a:t> (=</a:t>
            </a:r>
            <a:r>
              <a:rPr lang="tr-TR" dirty="0" err="1" smtClean="0"/>
              <a:t>crossing</a:t>
            </a:r>
            <a:r>
              <a:rPr lang="tr-TR" dirty="0" smtClean="0"/>
              <a:t>-</a:t>
            </a:r>
            <a:r>
              <a:rPr lang="tr-TR" dirty="0" err="1" smtClean="0"/>
              <a:t>over</a:t>
            </a:r>
            <a:r>
              <a:rPr lang="tr-TR" dirty="0" smtClean="0"/>
              <a:t>) denilen, </a:t>
            </a:r>
            <a:r>
              <a:rPr lang="tr-TR" dirty="0" err="1" smtClean="0"/>
              <a:t>kromozomal</a:t>
            </a:r>
            <a:r>
              <a:rPr lang="tr-TR" dirty="0" smtClean="0"/>
              <a:t> parça değişikliği homolog kromozomlar arasında gerçekleşir. </a:t>
            </a:r>
          </a:p>
          <a:p>
            <a:pPr algn="just"/>
            <a:r>
              <a:rPr lang="tr-TR" dirty="0" smtClean="0"/>
              <a:t>Homolog kromozomların eşleşmiş oldukları bu aşamada, kromozomlar </a:t>
            </a:r>
            <a:r>
              <a:rPr lang="tr-TR" dirty="0" err="1" smtClean="0"/>
              <a:t>Metafaz</a:t>
            </a:r>
            <a:r>
              <a:rPr lang="tr-TR" dirty="0" smtClean="0"/>
              <a:t> </a:t>
            </a:r>
            <a:r>
              <a:rPr lang="tr-TR" dirty="0" err="1" smtClean="0"/>
              <a:t>I’e</a:t>
            </a:r>
            <a:r>
              <a:rPr lang="tr-TR" dirty="0" smtClean="0"/>
              <a:t> giderler. </a:t>
            </a:r>
          </a:p>
          <a:p>
            <a:pPr algn="just"/>
            <a:r>
              <a:rPr lang="tr-TR" dirty="0" err="1" smtClean="0"/>
              <a:t>Anafaz</a:t>
            </a:r>
            <a:r>
              <a:rPr lang="tr-TR" dirty="0" smtClean="0"/>
              <a:t> I sırasında ise </a:t>
            </a:r>
            <a:r>
              <a:rPr lang="tr-TR" dirty="0" err="1" smtClean="0"/>
              <a:t>Metafaz</a:t>
            </a:r>
            <a:r>
              <a:rPr lang="tr-TR" dirty="0" smtClean="0"/>
              <a:t> plakta yer alan bu homolog kromozomlar her biri için, bir kardeş </a:t>
            </a:r>
            <a:r>
              <a:rPr lang="tr-TR" dirty="0" err="1" smtClean="0"/>
              <a:t>kromatit</a:t>
            </a:r>
            <a:r>
              <a:rPr lang="tr-TR" dirty="0" smtClean="0"/>
              <a:t> oluşturup </a:t>
            </a:r>
            <a:r>
              <a:rPr lang="tr-TR" dirty="0" err="1" smtClean="0"/>
              <a:t>tetratlar</a:t>
            </a:r>
            <a:r>
              <a:rPr lang="tr-TR" dirty="0" smtClean="0"/>
              <a:t> halinde dururlar. </a:t>
            </a:r>
          </a:p>
          <a:p>
            <a:pPr algn="just"/>
            <a:r>
              <a:rPr lang="tr-TR" dirty="0" smtClean="0"/>
              <a:t>Her kromozomdan oluşan bir komple set hareket eder ve zıt kutuplara doğru çekilir. Bu aşamada iki hücre oluşur.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764704"/>
            <a:ext cx="6140127" cy="51167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err="1" smtClean="0"/>
              <a:t>Anafaz</a:t>
            </a:r>
            <a:r>
              <a:rPr lang="tr-TR" dirty="0" smtClean="0"/>
              <a:t> </a:t>
            </a:r>
            <a:r>
              <a:rPr lang="tr-TR" dirty="0" err="1" smtClean="0"/>
              <a:t>I’de</a:t>
            </a:r>
            <a:r>
              <a:rPr lang="tr-TR" dirty="0" smtClean="0"/>
              <a:t> kardeş </a:t>
            </a:r>
            <a:r>
              <a:rPr lang="tr-TR" dirty="0" err="1" smtClean="0"/>
              <a:t>kromatitlerin</a:t>
            </a:r>
            <a:r>
              <a:rPr lang="tr-TR" dirty="0" smtClean="0"/>
              <a:t> birbirinden ayrılması ve kutuplara çekilmesi </a:t>
            </a:r>
            <a:r>
              <a:rPr lang="tr-TR" dirty="0" err="1" smtClean="0"/>
              <a:t>Kinetokora</a:t>
            </a:r>
            <a:r>
              <a:rPr lang="tr-TR" dirty="0" smtClean="0"/>
              <a:t> bağlı </a:t>
            </a:r>
            <a:r>
              <a:rPr lang="tr-TR" dirty="0" err="1" smtClean="0"/>
              <a:t>mikrotübüller</a:t>
            </a:r>
            <a:r>
              <a:rPr lang="tr-TR" dirty="0" smtClean="0"/>
              <a:t> kısalması ile gerçekleşir.</a:t>
            </a:r>
          </a:p>
          <a:p>
            <a:pPr algn="just"/>
            <a:r>
              <a:rPr lang="tr-TR" dirty="0" err="1" smtClean="0"/>
              <a:t>Anafaz</a:t>
            </a:r>
            <a:r>
              <a:rPr lang="tr-TR" dirty="0" smtClean="0"/>
              <a:t> sırasında her bir homolog kromozom çifti zıt kutuplara çekilir. </a:t>
            </a:r>
          </a:p>
          <a:p>
            <a:pPr algn="just"/>
            <a:r>
              <a:rPr lang="tr-TR" dirty="0" smtClean="0"/>
              <a:t>Kardeş </a:t>
            </a:r>
            <a:r>
              <a:rPr lang="tr-TR" dirty="0" err="1" smtClean="0"/>
              <a:t>kromatitlerde</a:t>
            </a:r>
            <a:r>
              <a:rPr lang="tr-TR" dirty="0" smtClean="0"/>
              <a:t>, homolog kromozomlara ait farklı özellikler yer almaktadır. </a:t>
            </a:r>
          </a:p>
          <a:p>
            <a:pPr algn="just"/>
            <a:r>
              <a:rPr lang="tr-TR" dirty="0" smtClean="0"/>
              <a:t>Bunlar hala </a:t>
            </a:r>
            <a:r>
              <a:rPr lang="tr-TR" dirty="0" err="1" smtClean="0"/>
              <a:t>sentromerlerinden</a:t>
            </a:r>
            <a:r>
              <a:rPr lang="tr-TR" dirty="0" smtClean="0"/>
              <a:t> birbirlerine bağlı durumdadırlar. </a:t>
            </a:r>
          </a:p>
          <a:p>
            <a:pPr algn="just"/>
            <a:r>
              <a:rPr lang="tr-TR" dirty="0" smtClean="0"/>
              <a:t>Bu aşamada kardeş </a:t>
            </a:r>
            <a:r>
              <a:rPr lang="tr-TR" dirty="0" err="1" smtClean="0"/>
              <a:t>kromatitler</a:t>
            </a:r>
            <a:r>
              <a:rPr lang="tr-TR" dirty="0" smtClean="0"/>
              <a:t> arasında uyum kaybı görülür, ancak homolog kromozomlar bir arada durmaya devam ederler.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HÜCRE BÖLÜNMESİ</a:t>
            </a:r>
            <a:endParaRPr lang="tr-TR" b="1" dirty="0"/>
          </a:p>
        </p:txBody>
      </p:sp>
      <p:pic>
        <p:nvPicPr>
          <p:cNvPr id="4" name="3 İçerik Yer Tutucusu" descr="indir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88840"/>
            <a:ext cx="6624872" cy="29487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Homolog kromozomlar genellikle eş sayıda ayrılma özelliğindedirler ve buna </a:t>
            </a:r>
            <a:r>
              <a:rPr lang="tr-TR" dirty="0" err="1" smtClean="0"/>
              <a:t>kizmata</a:t>
            </a:r>
            <a:r>
              <a:rPr lang="tr-TR" dirty="0" smtClean="0"/>
              <a:t> (</a:t>
            </a:r>
            <a:r>
              <a:rPr lang="tr-TR" dirty="0" err="1" smtClean="0"/>
              <a:t>chiasmata</a:t>
            </a:r>
            <a:r>
              <a:rPr lang="tr-TR" dirty="0" smtClean="0"/>
              <a:t>) denir. </a:t>
            </a:r>
          </a:p>
          <a:p>
            <a:pPr algn="just"/>
            <a:r>
              <a:rPr lang="tr-TR" dirty="0" smtClean="0"/>
              <a:t> Buna karşın bazı durumlarda kromozomlar eşit sayıda ayrılmaz, bu duruma da eş ayrılmama yani </a:t>
            </a:r>
            <a:r>
              <a:rPr lang="tr-TR" dirty="0" err="1" smtClean="0"/>
              <a:t>Akizmata</a:t>
            </a:r>
            <a:r>
              <a:rPr lang="tr-TR" dirty="0" smtClean="0"/>
              <a:t> </a:t>
            </a:r>
            <a:r>
              <a:rPr lang="tr-TR" dirty="0" err="1" smtClean="0"/>
              <a:t>segregasyon</a:t>
            </a:r>
            <a:r>
              <a:rPr lang="tr-TR" dirty="0" smtClean="0"/>
              <a:t> denir. </a:t>
            </a:r>
            <a:r>
              <a:rPr lang="tr-TR" dirty="0" err="1" smtClean="0"/>
              <a:t>Mayoz</a:t>
            </a:r>
            <a:r>
              <a:rPr lang="tr-TR" dirty="0" smtClean="0"/>
              <a:t> II DNA </a:t>
            </a:r>
            <a:r>
              <a:rPr lang="tr-TR" dirty="0" err="1" smtClean="0"/>
              <a:t>replikasyonu</a:t>
            </a:r>
            <a:r>
              <a:rPr lang="tr-TR" dirty="0" smtClean="0"/>
              <a:t> olmadan, Mitoz bölünme gibi gerçekleşir. </a:t>
            </a:r>
          </a:p>
          <a:p>
            <a:pPr algn="just"/>
            <a:r>
              <a:rPr lang="tr-TR" dirty="0" smtClean="0"/>
              <a:t>DNA </a:t>
            </a:r>
            <a:r>
              <a:rPr lang="tr-TR" dirty="0" err="1" smtClean="0"/>
              <a:t>replikasyonu</a:t>
            </a:r>
            <a:r>
              <a:rPr lang="tr-TR" dirty="0" smtClean="0"/>
              <a:t> olmadan kısa bir </a:t>
            </a:r>
            <a:r>
              <a:rPr lang="tr-TR" dirty="0" err="1" smtClean="0"/>
              <a:t>interfazı</a:t>
            </a:r>
            <a:r>
              <a:rPr lang="tr-TR" dirty="0" smtClean="0"/>
              <a:t> takiben, </a:t>
            </a:r>
            <a:r>
              <a:rPr lang="tr-TR" dirty="0" err="1" smtClean="0"/>
              <a:t>Mayoz</a:t>
            </a:r>
            <a:r>
              <a:rPr lang="tr-TR" dirty="0" smtClean="0"/>
              <a:t> </a:t>
            </a:r>
            <a:r>
              <a:rPr lang="tr-TR" dirty="0" err="1" smtClean="0"/>
              <a:t>I’i</a:t>
            </a:r>
            <a:r>
              <a:rPr lang="tr-TR" dirty="0" smtClean="0"/>
              <a:t> </a:t>
            </a:r>
            <a:r>
              <a:rPr lang="tr-TR" dirty="0" err="1" smtClean="0"/>
              <a:t>Mayoz</a:t>
            </a:r>
            <a:r>
              <a:rPr lang="tr-TR" dirty="0" smtClean="0"/>
              <a:t> II takip eder. </a:t>
            </a:r>
          </a:p>
          <a:p>
            <a:pPr algn="just"/>
            <a:r>
              <a:rPr lang="tr-TR" dirty="0" smtClean="0"/>
              <a:t> Bu bölünmeler sırasında homolog kromozomları bir arada tutan </a:t>
            </a:r>
            <a:r>
              <a:rPr lang="tr-TR" dirty="0" err="1" smtClean="0"/>
              <a:t>sentromerlerdeki</a:t>
            </a:r>
            <a:r>
              <a:rPr lang="tr-TR" dirty="0" smtClean="0"/>
              <a:t> </a:t>
            </a:r>
            <a:r>
              <a:rPr lang="tr-TR" dirty="0" err="1" smtClean="0"/>
              <a:t>kohezin</a:t>
            </a:r>
            <a:r>
              <a:rPr lang="tr-TR" dirty="0" smtClean="0"/>
              <a:t> proteinleri, her bir kromozomu hücrenin zıt </a:t>
            </a:r>
            <a:r>
              <a:rPr lang="tr-TR" dirty="0" err="1" smtClean="0"/>
              <a:t>kutubuna</a:t>
            </a:r>
            <a:r>
              <a:rPr lang="tr-TR" dirty="0" smtClean="0"/>
              <a:t> yönlendirir. </a:t>
            </a:r>
          </a:p>
          <a:p>
            <a:pPr algn="just"/>
            <a:r>
              <a:rPr lang="tr-TR" dirty="0" smtClean="0"/>
              <a:t> Böylece oluşan 4 </a:t>
            </a:r>
            <a:r>
              <a:rPr lang="tr-TR" dirty="0" err="1" smtClean="0"/>
              <a:t>haploid</a:t>
            </a:r>
            <a:r>
              <a:rPr lang="tr-TR" dirty="0" smtClean="0"/>
              <a:t> üreme hücresinden </a:t>
            </a:r>
            <a:r>
              <a:rPr lang="tr-TR" dirty="0" err="1" smtClean="0"/>
              <a:t>herbiri</a:t>
            </a:r>
            <a:r>
              <a:rPr lang="tr-TR" dirty="0" smtClean="0"/>
              <a:t> farklı bir </a:t>
            </a:r>
            <a:r>
              <a:rPr lang="tr-TR" dirty="0" err="1" smtClean="0"/>
              <a:t>haploid</a:t>
            </a:r>
            <a:r>
              <a:rPr lang="tr-TR" dirty="0" smtClean="0"/>
              <a:t> set içerdiğinden, farklı özelliklere sahip olur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1264-sperm_bankas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476672"/>
            <a:ext cx="3562350" cy="2676525"/>
          </a:xfrm>
        </p:spPr>
      </p:pic>
      <p:pic>
        <p:nvPicPr>
          <p:cNvPr id="5" name="4 Resim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212976"/>
            <a:ext cx="3733403" cy="25624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Mayozla</a:t>
            </a:r>
            <a:r>
              <a:rPr lang="tr-TR" dirty="0" smtClean="0"/>
              <a:t>, Mitozu Karşılaştırırsak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tr-TR" dirty="0" smtClean="0"/>
              <a:t>Anne ve babadan gelen homolog kromozomlar </a:t>
            </a:r>
            <a:r>
              <a:rPr lang="tr-TR" dirty="0" err="1" smtClean="0"/>
              <a:t>ın</a:t>
            </a:r>
            <a:r>
              <a:rPr lang="tr-TR" dirty="0" smtClean="0"/>
              <a:t> olması, </a:t>
            </a:r>
          </a:p>
          <a:p>
            <a:pPr algn="just">
              <a:buNone/>
            </a:pPr>
            <a:r>
              <a:rPr lang="tr-TR" dirty="0" smtClean="0"/>
              <a:t>Bunlar arasında görülen birbirine tutunma (</a:t>
            </a:r>
            <a:r>
              <a:rPr lang="tr-TR" dirty="0" err="1" smtClean="0"/>
              <a:t>sinapsis</a:t>
            </a:r>
            <a:r>
              <a:rPr lang="tr-TR" dirty="0" smtClean="0"/>
              <a:t>), kırılma noktaları oluşturma (</a:t>
            </a:r>
            <a:r>
              <a:rPr lang="tr-TR" dirty="0" err="1" smtClean="0"/>
              <a:t>kiazma</a:t>
            </a:r>
            <a:r>
              <a:rPr lang="tr-TR" dirty="0" smtClean="0"/>
              <a:t>) ve </a:t>
            </a:r>
            <a:r>
              <a:rPr lang="tr-TR" dirty="0" err="1" smtClean="0"/>
              <a:t>krosing</a:t>
            </a:r>
            <a:r>
              <a:rPr lang="tr-TR" dirty="0" smtClean="0"/>
              <a:t>-</a:t>
            </a:r>
            <a:r>
              <a:rPr lang="tr-TR" dirty="0" err="1" smtClean="0"/>
              <a:t>over</a:t>
            </a:r>
            <a:r>
              <a:rPr lang="tr-TR" dirty="0" smtClean="0"/>
              <a:t> denilen parça değişimi </a:t>
            </a:r>
          </a:p>
          <a:p>
            <a:pPr algn="just">
              <a:buNone/>
            </a:pPr>
            <a:r>
              <a:rPr lang="tr-TR" dirty="0" smtClean="0"/>
              <a:t>Kardeş </a:t>
            </a:r>
            <a:r>
              <a:rPr lang="tr-TR" dirty="0" err="1" smtClean="0"/>
              <a:t>kromatitlerin</a:t>
            </a:r>
            <a:r>
              <a:rPr lang="tr-TR" dirty="0" smtClean="0"/>
              <a:t> </a:t>
            </a:r>
            <a:r>
              <a:rPr lang="tr-TR" dirty="0" err="1" smtClean="0"/>
              <a:t>kinetekorları</a:t>
            </a:r>
            <a:r>
              <a:rPr lang="tr-TR" dirty="0" smtClean="0"/>
              <a:t> ile bir arada durması ve tek bir birim gibi hareket etmesi mitozda görülmez. </a:t>
            </a:r>
          </a:p>
          <a:p>
            <a:pPr algn="just">
              <a:buNone/>
            </a:pPr>
            <a:r>
              <a:rPr lang="tr-TR" dirty="0" smtClean="0"/>
              <a:t> Homolog kromozomların, mitozda farklı kutuplara yönelmesine karşın, burada tek bir </a:t>
            </a:r>
            <a:r>
              <a:rPr lang="tr-TR" dirty="0" err="1" smtClean="0"/>
              <a:t>kutuba</a:t>
            </a:r>
            <a:r>
              <a:rPr lang="tr-TR" dirty="0" smtClean="0"/>
              <a:t> yönelmesi mitozda gözlenmez. </a:t>
            </a:r>
          </a:p>
          <a:p>
            <a:pPr algn="just">
              <a:buNone/>
            </a:pPr>
            <a:r>
              <a:rPr lang="tr-TR" dirty="0" smtClean="0"/>
              <a:t>Son olarak DNA </a:t>
            </a:r>
            <a:r>
              <a:rPr lang="tr-TR" dirty="0" err="1" smtClean="0"/>
              <a:t>replikasyonu</a:t>
            </a:r>
            <a:r>
              <a:rPr lang="tr-TR" dirty="0" smtClean="0"/>
              <a:t>, </a:t>
            </a:r>
            <a:r>
              <a:rPr lang="tr-TR" dirty="0" err="1" smtClean="0"/>
              <a:t>Mayoz</a:t>
            </a:r>
            <a:r>
              <a:rPr lang="tr-TR" dirty="0" smtClean="0"/>
              <a:t> I ve </a:t>
            </a:r>
            <a:r>
              <a:rPr lang="tr-TR" dirty="0" err="1" smtClean="0"/>
              <a:t>Mayoz</a:t>
            </a:r>
            <a:r>
              <a:rPr lang="tr-TR" dirty="0" smtClean="0"/>
              <a:t> II arasında </a:t>
            </a:r>
            <a:r>
              <a:rPr lang="tr-TR" dirty="0" err="1" smtClean="0"/>
              <a:t>bastırılı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parca-degisim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24744"/>
            <a:ext cx="8245037" cy="44338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Mayoz</a:t>
            </a:r>
            <a:r>
              <a:rPr lang="tr-TR" dirty="0" smtClean="0"/>
              <a:t> sonucunda oluşan hücreler kesinlikle özdeş değildir. </a:t>
            </a:r>
          </a:p>
          <a:p>
            <a:pPr algn="just"/>
            <a:r>
              <a:rPr lang="tr-TR" dirty="0" smtClean="0"/>
              <a:t>Homolog kromozomların rastgele dağılması, </a:t>
            </a:r>
            <a:r>
              <a:rPr lang="tr-TR" dirty="0" err="1" smtClean="0"/>
              <a:t>krosing</a:t>
            </a:r>
            <a:r>
              <a:rPr lang="tr-TR" dirty="0" smtClean="0"/>
              <a:t>-</a:t>
            </a:r>
            <a:r>
              <a:rPr lang="tr-TR" dirty="0" err="1" smtClean="0"/>
              <a:t>over</a:t>
            </a:r>
            <a:r>
              <a:rPr lang="tr-TR" dirty="0" smtClean="0"/>
              <a:t> geçirip parça değiştirmesi, oluşan gametlerin çok sayıda genetik varyasyon içermesine neden olabilir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HÜCRE SİKLUSU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Hücrenin bir bölünme sonundan diğer ikinci bölünme sonuna kadar geçen devrine </a:t>
            </a:r>
            <a:r>
              <a:rPr lang="tr-TR" b="1" dirty="0" smtClean="0">
                <a:solidFill>
                  <a:srgbClr val="00B0F0"/>
                </a:solidFill>
              </a:rPr>
              <a:t>hücre </a:t>
            </a:r>
            <a:r>
              <a:rPr lang="tr-TR" b="1" dirty="0" err="1" smtClean="0">
                <a:solidFill>
                  <a:srgbClr val="00B0F0"/>
                </a:solidFill>
              </a:rPr>
              <a:t>siklusu</a:t>
            </a:r>
            <a:r>
              <a:rPr lang="tr-TR" dirty="0" smtClean="0"/>
              <a:t> adı verilir.</a:t>
            </a:r>
          </a:p>
          <a:p>
            <a:pPr algn="just"/>
            <a:r>
              <a:rPr lang="tr-TR" dirty="0" smtClean="0"/>
              <a:t> </a:t>
            </a:r>
            <a:r>
              <a:rPr lang="tr-TR" b="1" dirty="0" smtClean="0"/>
              <a:t>Mitoz (M), G1 (= 1. Aralık), Sentez (S) ve G2 </a:t>
            </a:r>
            <a:r>
              <a:rPr lang="tr-TR" dirty="0" smtClean="0"/>
              <a:t>olmak üzere birbirini izleyen </a:t>
            </a:r>
            <a:r>
              <a:rPr lang="tr-TR" b="1" dirty="0" smtClean="0"/>
              <a:t>dört evreden </a:t>
            </a:r>
            <a:r>
              <a:rPr lang="tr-TR" dirty="0" smtClean="0"/>
              <a:t>oluşur.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Hücre </a:t>
            </a:r>
            <a:r>
              <a:rPr lang="tr-TR" dirty="0" err="1" smtClean="0"/>
              <a:t>siklusunun</a:t>
            </a:r>
            <a:r>
              <a:rPr lang="tr-TR" dirty="0" smtClean="0"/>
              <a:t> süresi farklı hücrelerde değişir. </a:t>
            </a:r>
          </a:p>
          <a:p>
            <a:pPr algn="just"/>
            <a:r>
              <a:rPr lang="tr-TR" dirty="0" smtClean="0"/>
              <a:t>Hızla çoğalan bir insan hücresinin toplam hücre </a:t>
            </a:r>
            <a:r>
              <a:rPr lang="tr-TR" dirty="0" err="1" smtClean="0"/>
              <a:t>siklusu</a:t>
            </a:r>
            <a:r>
              <a:rPr lang="tr-TR" dirty="0" smtClean="0"/>
              <a:t> 24 </a:t>
            </a:r>
            <a:r>
              <a:rPr lang="tr-TR" dirty="0" err="1" smtClean="0"/>
              <a:t>saatdir</a:t>
            </a:r>
            <a:r>
              <a:rPr lang="tr-TR" dirty="0" smtClean="0"/>
              <a:t>. </a:t>
            </a:r>
          </a:p>
          <a:p>
            <a:pPr algn="just"/>
            <a:r>
              <a:rPr lang="tr-TR" b="1" dirty="0" smtClean="0"/>
              <a:t>G1</a:t>
            </a:r>
            <a:r>
              <a:rPr lang="tr-TR" dirty="0" smtClean="0"/>
              <a:t> (1.Aralık) ve </a:t>
            </a:r>
            <a:r>
              <a:rPr lang="tr-TR" b="1" dirty="0" smtClean="0"/>
              <a:t>G2</a:t>
            </a:r>
            <a:r>
              <a:rPr lang="tr-TR" dirty="0" smtClean="0"/>
              <a:t> (2. Aralık) =} </a:t>
            </a:r>
            <a:r>
              <a:rPr lang="tr-TR" b="1" dirty="0" smtClean="0"/>
              <a:t>RNA ve protein sentezi </a:t>
            </a:r>
          </a:p>
          <a:p>
            <a:pPr algn="just"/>
            <a:r>
              <a:rPr lang="tr-TR" b="1" dirty="0" smtClean="0"/>
              <a:t>S</a:t>
            </a:r>
            <a:r>
              <a:rPr lang="tr-TR" dirty="0" smtClean="0"/>
              <a:t> =} </a:t>
            </a:r>
            <a:r>
              <a:rPr lang="tr-TR" b="1" dirty="0" smtClean="0"/>
              <a:t>DNA, RNA ve protein sentezi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846170"/>
            <a:ext cx="8280542" cy="294321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Genellikle hücreler esas hücre boyutuna eriştikten sonra bölünmeye giderler. Fakat zigotun ilk bölünmelerinde hücre </a:t>
            </a:r>
            <a:r>
              <a:rPr lang="tr-TR" dirty="0" err="1" smtClean="0"/>
              <a:t>siklusu</a:t>
            </a:r>
            <a:r>
              <a:rPr lang="tr-TR" dirty="0" smtClean="0"/>
              <a:t> çok kısadır. </a:t>
            </a:r>
          </a:p>
          <a:p>
            <a:pPr algn="just"/>
            <a:r>
              <a:rPr lang="tr-TR" dirty="0" smtClean="0"/>
              <a:t>Oluşan </a:t>
            </a:r>
            <a:r>
              <a:rPr lang="tr-TR" dirty="0" err="1" smtClean="0"/>
              <a:t>blastomerler</a:t>
            </a:r>
            <a:r>
              <a:rPr lang="tr-TR" dirty="0" smtClean="0"/>
              <a:t> esas hücre boyutlarına erişmeden yeniden bölünürler. </a:t>
            </a:r>
            <a:r>
              <a:rPr lang="tr-TR" dirty="0" err="1" smtClean="0"/>
              <a:t>Blastomerlerin</a:t>
            </a:r>
            <a:r>
              <a:rPr lang="tr-TR" dirty="0" smtClean="0"/>
              <a:t> </a:t>
            </a:r>
            <a:r>
              <a:rPr lang="tr-TR" dirty="0" err="1" smtClean="0"/>
              <a:t>siklusunda</a:t>
            </a:r>
            <a:r>
              <a:rPr lang="tr-TR" dirty="0" smtClean="0"/>
              <a:t> G1 ve G2 evreleri yoktur.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MİTOZ BÖLÜNME</a:t>
            </a:r>
            <a:endParaRPr lang="tr-TR" dirty="0"/>
          </a:p>
        </p:txBody>
      </p:sp>
      <p:pic>
        <p:nvPicPr>
          <p:cNvPr id="4" name="3 İçerik Yer Tutucusu" descr="indi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916832"/>
            <a:ext cx="7070202" cy="34909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Hücre bölünmesi </a:t>
            </a:r>
            <a:r>
              <a:rPr lang="tr-TR" dirty="0" err="1" smtClean="0"/>
              <a:t>nukleus</a:t>
            </a:r>
            <a:r>
              <a:rPr lang="tr-TR" dirty="0" smtClean="0"/>
              <a:t> bölünmesini (mitoz) takiben sitoplazma bölünmesini (</a:t>
            </a:r>
            <a:r>
              <a:rPr lang="tr-TR" dirty="0" err="1" smtClean="0"/>
              <a:t>sitokinez</a:t>
            </a:r>
            <a:r>
              <a:rPr lang="tr-TR" dirty="0" smtClean="0"/>
              <a:t>) içeren M evresinde gerçekleşir.</a:t>
            </a:r>
          </a:p>
          <a:p>
            <a:pPr algn="just"/>
            <a:r>
              <a:rPr lang="tr-TR" dirty="0" smtClean="0"/>
              <a:t>Mitoz bölünme </a:t>
            </a:r>
            <a:r>
              <a:rPr lang="tr-TR" dirty="0" err="1" smtClean="0"/>
              <a:t>ökaryotlarda</a:t>
            </a:r>
            <a:r>
              <a:rPr lang="tr-TR" dirty="0" smtClean="0"/>
              <a:t> yaklaşık bir saat sürer. Mitoz olayları 6 evreye ayrılır. </a:t>
            </a:r>
            <a:r>
              <a:rPr lang="tr-TR" dirty="0" err="1" smtClean="0"/>
              <a:t>Profaz</a:t>
            </a:r>
            <a:r>
              <a:rPr lang="tr-TR" dirty="0" smtClean="0"/>
              <a:t>, </a:t>
            </a:r>
            <a:r>
              <a:rPr lang="tr-TR" dirty="0" err="1" smtClean="0"/>
              <a:t>prometafaz</a:t>
            </a:r>
            <a:r>
              <a:rPr lang="tr-TR" dirty="0" smtClean="0"/>
              <a:t>, </a:t>
            </a:r>
            <a:r>
              <a:rPr lang="tr-TR" dirty="0" err="1" smtClean="0"/>
              <a:t>metafaz</a:t>
            </a:r>
            <a:r>
              <a:rPr lang="tr-TR" dirty="0" smtClean="0"/>
              <a:t>, </a:t>
            </a:r>
            <a:r>
              <a:rPr lang="tr-TR" dirty="0" err="1" smtClean="0"/>
              <a:t>anafaz</a:t>
            </a:r>
            <a:r>
              <a:rPr lang="tr-TR" dirty="0" smtClean="0"/>
              <a:t>, </a:t>
            </a:r>
            <a:r>
              <a:rPr lang="tr-TR" dirty="0" err="1" smtClean="0"/>
              <a:t>telofaz</a:t>
            </a:r>
            <a:r>
              <a:rPr lang="tr-TR" dirty="0" smtClean="0"/>
              <a:t> ve </a:t>
            </a:r>
            <a:r>
              <a:rPr lang="tr-TR" dirty="0" err="1" smtClean="0"/>
              <a:t>sitokinez</a:t>
            </a:r>
            <a:r>
              <a:rPr lang="tr-TR" dirty="0" smtClean="0"/>
              <a:t>. Mitoz bölünme hem büyüme hem de yenilenme için gereklidir.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947</Words>
  <Application>Microsoft Office PowerPoint</Application>
  <PresentationFormat>Ekran Gösterisi (4:3)</PresentationFormat>
  <Paragraphs>69</Paragraphs>
  <Slides>35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8" baseType="lpstr">
      <vt:lpstr>Arial</vt:lpstr>
      <vt:lpstr>Calibri</vt:lpstr>
      <vt:lpstr>Ofis Teması</vt:lpstr>
      <vt:lpstr>Hücre bölünmesi</vt:lpstr>
      <vt:lpstr>PowerPoint Sunusu</vt:lpstr>
      <vt:lpstr>HÜCRE BÖLÜNMESİ</vt:lpstr>
      <vt:lpstr>HÜCRE SİKLUSU</vt:lpstr>
      <vt:lpstr>PowerPoint Sunusu</vt:lpstr>
      <vt:lpstr>PowerPoint Sunusu</vt:lpstr>
      <vt:lpstr>PowerPoint Sunusu</vt:lpstr>
      <vt:lpstr>MİTOZ BÖLÜNME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Mayoz bölünme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Mayozla, Mitozu Karşılaştırırsak</vt:lpstr>
      <vt:lpstr>PowerPoint Sunusu</vt:lpstr>
      <vt:lpstr>PowerPoint Sunusu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Hücre metabolizması</dc:title>
  <dc:creator>mehmet</dc:creator>
  <cp:lastModifiedBy>mehmet</cp:lastModifiedBy>
  <cp:revision>43</cp:revision>
  <dcterms:created xsi:type="dcterms:W3CDTF">2018-11-03T11:32:43Z</dcterms:created>
  <dcterms:modified xsi:type="dcterms:W3CDTF">2020-11-03T16:06:58Z</dcterms:modified>
</cp:coreProperties>
</file>