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6" r:id="rId2"/>
    <p:sldId id="277" r:id="rId3"/>
    <p:sldId id="260" r:id="rId4"/>
    <p:sldId id="261" r:id="rId5"/>
    <p:sldId id="262" r:id="rId6"/>
    <p:sldId id="267" r:id="rId7"/>
    <p:sldId id="268" r:id="rId8"/>
    <p:sldId id="271" r:id="rId9"/>
    <p:sldId id="272" r:id="rId10"/>
    <p:sldId id="270" r:id="rId11"/>
    <p:sldId id="291" r:id="rId12"/>
    <p:sldId id="301" r:id="rId13"/>
    <p:sldId id="303" r:id="rId14"/>
    <p:sldId id="304" r:id="rId15"/>
    <p:sldId id="293" r:id="rId16"/>
    <p:sldId id="295" r:id="rId17"/>
    <p:sldId id="292" r:id="rId18"/>
    <p:sldId id="297" r:id="rId19"/>
    <p:sldId id="290" r:id="rId20"/>
    <p:sldId id="296" r:id="rId21"/>
    <p:sldId id="276" r:id="rId22"/>
    <p:sldId id="298" r:id="rId23"/>
    <p:sldId id="269" r:id="rId24"/>
    <p:sldId id="305" r:id="rId25"/>
    <p:sldId id="306" r:id="rId26"/>
    <p:sldId id="307" r:id="rId27"/>
    <p:sldId id="309" r:id="rId28"/>
    <p:sldId id="310" r:id="rId29"/>
    <p:sldId id="264" r:id="rId30"/>
    <p:sldId id="311" r:id="rId31"/>
    <p:sldId id="312" r:id="rId32"/>
    <p:sldId id="278" r:id="rId33"/>
    <p:sldId id="313" r:id="rId34"/>
    <p:sldId id="280" r:id="rId35"/>
    <p:sldId id="279" r:id="rId36"/>
    <p:sldId id="288" r:id="rId37"/>
    <p:sldId id="314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515E6-CB24-4722-B249-4A5AF9529F63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C83D-30B4-4F48-9C25-679BD2CC7B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8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F79DEA-8381-49E3-9E51-78D6D8C2D866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013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3712E-DEC1-487A-BDBE-A10028B526C7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817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1B394-D052-4AAB-B675-778833DC6692}" type="slidenum">
              <a:rPr lang="tr-TR" altLang="tr-TR"/>
              <a:pPr/>
              <a:t>31</a:t>
            </a:fld>
            <a:endParaRPr lang="tr-TR" altLang="tr-TR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0611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ABDF36-8F8E-4386-9E77-7E2FDC485774}" type="slidenum">
              <a:rPr lang="en-US" altLang="tr-TR"/>
              <a:pPr/>
              <a:t>32</a:t>
            </a:fld>
            <a:endParaRPr lang="en-US" altLang="tr-T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328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2069C-6AA7-4366-B1C6-012B0B864B7B}" type="slidenum">
              <a:rPr lang="en-US" altLang="tr-TR"/>
              <a:pPr/>
              <a:t>34</a:t>
            </a:fld>
            <a:endParaRPr lang="en-US" altLang="tr-T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513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AB9E4E-58EE-4167-9678-87FE6C3DBDD4}" type="slidenum">
              <a:rPr lang="en-US" altLang="tr-TR"/>
              <a:pPr/>
              <a:t>35</a:t>
            </a:fld>
            <a:endParaRPr lang="en-US" altLang="tr-TR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960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587DC4-C90A-43BE-92F2-0EA4BCCDF603}" type="slidenum">
              <a:rPr lang="en-US" altLang="tr-TR"/>
              <a:pPr/>
              <a:t>36</a:t>
            </a:fld>
            <a:endParaRPr lang="en-US" altLang="tr-TR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329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2359A-D214-4854-8138-9F1548FB73C8}" type="slidenum">
              <a:rPr lang="tr-TR" altLang="tr-TR"/>
              <a:pPr/>
              <a:t>11</a:t>
            </a:fld>
            <a:endParaRPr lang="tr-TR" altLang="tr-T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832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1D2F6-7322-4653-B4C5-512A9FEEA666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741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F9FE5-AA2A-4A25-AE5B-8B2F0350EF10}" type="slidenum">
              <a:rPr lang="tr-TR" altLang="tr-TR"/>
              <a:pPr/>
              <a:t>13</a:t>
            </a:fld>
            <a:endParaRPr lang="tr-TR" altLang="tr-TR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967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0FFE2-F082-4F37-B10A-F4E81F7AB312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169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F33E9-1DB0-4C84-941C-A2F437120FE3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968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E2AE4-99DB-4A26-8E5E-AEFA35730A44}" type="slidenum">
              <a:rPr lang="tr-TR" altLang="tr-TR"/>
              <a:pPr/>
              <a:t>20</a:t>
            </a:fld>
            <a:endParaRPr lang="tr-TR" altLang="tr-T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933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D7D4B-F69C-4337-88DE-4B38ACD1EC9F}" type="slidenum">
              <a:rPr lang="tr-TR" altLang="tr-TR"/>
              <a:pPr/>
              <a:t>26</a:t>
            </a:fld>
            <a:endParaRPr lang="tr-TR" altLang="tr-TR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04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3D6A6-5CC7-4FA9-8B29-D484B4A88845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0749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93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6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64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Metin Yer Tutucusu 16"/>
          <p:cNvSpPr>
            <a:spLocks noGrp="1"/>
          </p:cNvSpPr>
          <p:nvPr>
            <p:ph type="body" sz="quarter" idx="13"/>
          </p:nvPr>
        </p:nvSpPr>
        <p:spPr>
          <a:xfrm>
            <a:off x="239350" y="231846"/>
            <a:ext cx="7969877" cy="345727"/>
          </a:xfrm>
        </p:spPr>
        <p:txBody>
          <a:bodyPr>
            <a:normAutofit/>
          </a:bodyPr>
          <a:lstStyle>
            <a:lvl1pPr marL="0" indent="0">
              <a:buNone/>
              <a:defRPr sz="11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4"/>
          </p:nvPr>
        </p:nvSpPr>
        <p:spPr>
          <a:xfrm>
            <a:off x="609600" y="6245067"/>
            <a:ext cx="2844166" cy="475773"/>
          </a:xfrm>
          <a:prstGeom prst="rect">
            <a:avLst/>
          </a:prstGeom>
        </p:spPr>
        <p:txBody>
          <a:bodyPr lIns="101599" tIns="50799" rIns="101599" bIns="50799"/>
          <a:lstStyle>
            <a:lvl1pPr algn="ctr" eaLnBrk="1" hangingPunct="1">
              <a:defRPr/>
            </a:lvl1pPr>
          </a:lstStyle>
          <a:p>
            <a:pPr>
              <a:defRPr/>
            </a:pPr>
            <a:fld id="{376AE705-12CD-4FAA-B22C-0964CFF37FC6}" type="datetimeFigureOut">
              <a:rPr lang="tr-TR"/>
              <a:pPr>
                <a:defRPr/>
              </a:pPr>
              <a:t>18.11.2020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5"/>
          </p:nvPr>
        </p:nvSpPr>
        <p:spPr>
          <a:xfrm>
            <a:off x="4166236" y="6245067"/>
            <a:ext cx="3859530" cy="475773"/>
          </a:xfrm>
          <a:prstGeom prst="rect">
            <a:avLst/>
          </a:prstGeom>
        </p:spPr>
        <p:txBody>
          <a:bodyPr lIns="101599" tIns="50799" rIns="101599" bIns="50799"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6"/>
          </p:nvPr>
        </p:nvSpPr>
        <p:spPr>
          <a:xfrm>
            <a:off x="8738236" y="6245067"/>
            <a:ext cx="2844164" cy="475773"/>
          </a:xfrm>
          <a:prstGeom prst="rect">
            <a:avLst/>
          </a:prstGeom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89A187D5-B7AC-4C7C-AF49-C282E323737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79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4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64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64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1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7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36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62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7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66CF-8BBB-4DC9-AAD6-C4F90FC794DD}" type="datetimeFigureOut">
              <a:rPr lang="tr-TR" smtClean="0"/>
              <a:t>18.11.2020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F858-7E08-4091-9A5C-430B4C832A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F:\Ders%20sunumlar&#305;\Genetik\Protein%20Synthesis%20Animation%20Video%20-%20YouTube2.wmv" TargetMode="External"/><Relationship Id="rId1" Type="http://schemas.microsoft.com/office/2007/relationships/media" Target="file:///F:\Ders%20sunumlar&#305;\Genetik\Protein%20Synthesis%20Animation%20Video%20-%20YouTube2.wmv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F:\Ders%20sunumlar&#305;\Genetik\Transcription%20-%20YouTube.wmv" TargetMode="External"/><Relationship Id="rId1" Type="http://schemas.microsoft.com/office/2007/relationships/media" Target="file:///F:\Ders%20sunumlar&#305;\Genetik\Transcription%20-%20YouTube.wm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402183" y="1471795"/>
            <a:ext cx="7550332" cy="23876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İFADESİ </a:t>
            </a:r>
            <a:b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b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PROTEİN SENTEZİ</a:t>
            </a:r>
            <a:endParaRPr lang="tr-T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241399" y="4801235"/>
            <a:ext cx="7132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HINIS MESLEK YÜKSEKOKULU</a:t>
            </a:r>
          </a:p>
          <a:p>
            <a:r>
              <a:rPr lang="tr-TR" sz="3600" b="1" dirty="0" smtClean="0"/>
              <a:t>TIBBİ LAB. TEKNİKERLİĞİ PROGRAMI</a:t>
            </a:r>
            <a:endParaRPr lang="tr-TR" sz="36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31457"/>
            <a:ext cx="3554730" cy="41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83" y="14511"/>
            <a:ext cx="6249988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096" y="1196975"/>
            <a:ext cx="6891253" cy="5111750"/>
          </a:xfrm>
        </p:spPr>
        <p:txBody>
          <a:bodyPr>
            <a:normAutofit/>
          </a:bodyPr>
          <a:lstStyle/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Amino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asidler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amino açil-tRNA sentetaz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enzimi ile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tRNA’nın 3′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ucuna bağlanarak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aminoaçil-tRNA’ları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oluştururlar.</a:t>
            </a:r>
          </a:p>
          <a:p>
            <a:pPr algn="just"/>
            <a:r>
              <a:rPr lang="tr-TR" altLang="tr-TR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Her 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bir tRNA’ya do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ru </a:t>
            </a:r>
            <a:r>
              <a:rPr lang="tr-TR" altLang="tr-TR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aminoasitin 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lanmas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için her 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bir aminoasite özgü </a:t>
            </a:r>
            <a:r>
              <a:rPr lang="tr-TR" altLang="tr-TR" sz="24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aminoaçil tRNA sentetaz</a:t>
            </a:r>
            <a:r>
              <a:rPr lang="tr-TR" altLang="tr-TR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tr-TR" altLang="tr-TR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enzimleri </a:t>
            </a:r>
            <a:r>
              <a:rPr lang="tr-TR" altLang="tr-TR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bulunmaktadır.</a:t>
            </a:r>
          </a:p>
          <a:p>
            <a:pPr algn="just"/>
            <a:endParaRPr lang="tr-TR" alt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tRNA’daki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üçlü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baz, mRNA’daki bazlar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ile komplementer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hidrojen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bağı ile bağlanır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Buna </a:t>
            </a:r>
            <a:r>
              <a:rPr lang="tr-TR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antikodon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denilir.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40361" y="315984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-RNA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500064"/>
            <a:ext cx="562133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6" y="404814"/>
            <a:ext cx="3598863" cy="1773237"/>
          </a:xfrm>
        </p:spPr>
        <p:txBody>
          <a:bodyPr/>
          <a:lstStyle/>
          <a:p>
            <a:r>
              <a:rPr lang="tr-TR" altLang="tr-TR" sz="3600"/>
              <a:t>Kodon ve antikodon eşleşmesi</a:t>
            </a:r>
          </a:p>
        </p:txBody>
      </p:sp>
    </p:spTree>
    <p:extLst>
      <p:ext uri="{BB962C8B-B14F-4D97-AF65-F5344CB8AC3E}">
        <p14:creationId xmlns:p14="http://schemas.microsoft.com/office/powerpoint/2010/main" val="4305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07" y="489129"/>
            <a:ext cx="4743450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97610" y="836614"/>
            <a:ext cx="3525837" cy="2244725"/>
          </a:xfrm>
        </p:spPr>
        <p:txBody>
          <a:bodyPr/>
          <a:lstStyle/>
          <a:p>
            <a:r>
              <a:rPr lang="tr-TR" altLang="tr-TR" sz="3200" dirty="0"/>
              <a:t>Tüm tRNA’ların genel yonca yaprağı şeklinde sekonder yapıları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823579" y="642944"/>
            <a:ext cx="35999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800" dirty="0">
                <a:ea typeface="SimSun" panose="02010600030101010101" pitchFamily="2" charset="-122"/>
              </a:rPr>
              <a:t>amino asit, tRNA</a:t>
            </a:r>
            <a:r>
              <a:rPr lang="tr-TR" altLang="tr-TR" sz="2800" dirty="0">
                <a:latin typeface="Arial" panose="020B0604020202020204" pitchFamily="34" charset="0"/>
                <a:ea typeface="SimSun" panose="02010600030101010101" pitchFamily="2" charset="-122"/>
              </a:rPr>
              <a:t>’</a:t>
            </a:r>
            <a:r>
              <a:rPr lang="tr-TR" altLang="tr-TR" sz="2800" dirty="0">
                <a:ea typeface="SimSun" panose="02010600030101010101" pitchFamily="2" charset="-122"/>
              </a:rPr>
              <a:t>n</a:t>
            </a:r>
            <a:r>
              <a:rPr lang="tr-TR" altLang="tr-TR" sz="2800" dirty="0"/>
              <a:t>ı</a:t>
            </a:r>
            <a:r>
              <a:rPr lang="tr-TR" altLang="tr-TR" sz="2800" dirty="0">
                <a:ea typeface="SimSun" panose="02010600030101010101" pitchFamily="2" charset="-122"/>
              </a:rPr>
              <a:t>n 3</a:t>
            </a:r>
            <a:r>
              <a:rPr lang="tr-TR" altLang="tr-TR" sz="2800" dirty="0">
                <a:latin typeface="Arial" panose="020B0604020202020204" pitchFamily="34" charset="0"/>
                <a:ea typeface="SimSun" panose="02010600030101010101" pitchFamily="2" charset="-122"/>
              </a:rPr>
              <a:t>’</a:t>
            </a:r>
            <a:r>
              <a:rPr lang="tr-TR" altLang="tr-TR" sz="2800" dirty="0">
                <a:ea typeface="SimSun" panose="02010600030101010101" pitchFamily="2" charset="-122"/>
              </a:rPr>
              <a:t> ucundaki adenin baz</a:t>
            </a:r>
            <a:r>
              <a:rPr lang="tr-TR" altLang="tr-TR" sz="2800" dirty="0"/>
              <a:t>ı</a:t>
            </a:r>
            <a:r>
              <a:rPr lang="tr-TR" altLang="tr-TR" sz="2800" dirty="0">
                <a:ea typeface="SimSun" panose="02010600030101010101" pitchFamily="2" charset="-122"/>
              </a:rPr>
              <a:t>na ait riboz </a:t>
            </a:r>
            <a:r>
              <a:rPr lang="tr-TR" altLang="tr-TR" sz="2800" dirty="0"/>
              <a:t>ş</a:t>
            </a:r>
            <a:r>
              <a:rPr lang="tr-TR" altLang="tr-TR" sz="2800" dirty="0">
                <a:ea typeface="SimSun" panose="02010600030101010101" pitchFamily="2" charset="-122"/>
              </a:rPr>
              <a:t>ekerin 3</a:t>
            </a:r>
            <a:r>
              <a:rPr lang="tr-TR" altLang="tr-TR" sz="2800" dirty="0">
                <a:latin typeface="Arial" panose="020B0604020202020204" pitchFamily="34" charset="0"/>
                <a:ea typeface="SimSun" panose="02010600030101010101" pitchFamily="2" charset="-122"/>
              </a:rPr>
              <a:t>’</a:t>
            </a:r>
            <a:r>
              <a:rPr lang="tr-TR" altLang="tr-TR" sz="2800" dirty="0">
                <a:ea typeface="SimSun" panose="02010600030101010101" pitchFamily="2" charset="-122"/>
              </a:rPr>
              <a:t>-OH grubuna ba</a:t>
            </a:r>
            <a:r>
              <a:rPr lang="tr-TR" altLang="tr-TR" sz="2800" dirty="0"/>
              <a:t>ğ</a:t>
            </a:r>
            <a:r>
              <a:rPr lang="tr-TR" altLang="tr-TR" sz="2800" dirty="0">
                <a:ea typeface="SimSun" panose="02010600030101010101" pitchFamily="2" charset="-122"/>
              </a:rPr>
              <a:t>lan</a:t>
            </a:r>
            <a:r>
              <a:rPr lang="tr-TR" altLang="tr-TR" sz="2800" dirty="0"/>
              <a:t>ı</a:t>
            </a:r>
            <a:r>
              <a:rPr lang="tr-TR" altLang="tr-TR" sz="2800" dirty="0">
                <a:ea typeface="SimSun" panose="02010600030101010101" pitchFamily="2" charset="-122"/>
              </a:rPr>
              <a:t>r.   </a:t>
            </a:r>
          </a:p>
        </p:txBody>
      </p:sp>
    </p:spTree>
    <p:extLst>
      <p:ext uri="{BB962C8B-B14F-4D97-AF65-F5344CB8AC3E}">
        <p14:creationId xmlns:p14="http://schemas.microsoft.com/office/powerpoint/2010/main" val="3038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9414"/>
            <a:ext cx="48768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692151"/>
            <a:ext cx="3167062" cy="1979613"/>
          </a:xfrm>
        </p:spPr>
        <p:txBody>
          <a:bodyPr/>
          <a:lstStyle/>
          <a:p>
            <a:r>
              <a:rPr lang="tr-TR" altLang="tr-TR" sz="3200"/>
              <a:t>Maya tRNA</a:t>
            </a:r>
            <a:r>
              <a:rPr lang="tr-TR" altLang="tr-TR" sz="3200" baseline="30000"/>
              <a:t>Ala</a:t>
            </a:r>
            <a:r>
              <a:rPr lang="tr-TR" altLang="tr-TR" sz="3200"/>
              <a:t>’nın nükleotid sekansı</a:t>
            </a:r>
          </a:p>
        </p:txBody>
      </p:sp>
    </p:spTree>
    <p:extLst>
      <p:ext uri="{BB962C8B-B14F-4D97-AF65-F5344CB8AC3E}">
        <p14:creationId xmlns:p14="http://schemas.microsoft.com/office/powerpoint/2010/main" val="165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FG1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196976"/>
            <a:ext cx="7261225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810001" y="692151"/>
            <a:ext cx="80256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tr-TR" sz="2800" dirty="0" err="1" smtClean="0">
                <a:latin typeface="Times New Roman" panose="02020603050405020304" pitchFamily="18" charset="0"/>
              </a:rPr>
              <a:t>tRNA</a:t>
            </a:r>
            <a:r>
              <a:rPr lang="tr-TR" altLang="tr-TR" sz="2800" dirty="0" smtClean="0">
                <a:latin typeface="Times New Roman" panose="02020603050405020304" pitchFamily="18" charset="0"/>
              </a:rPr>
              <a:t>da</a:t>
            </a:r>
            <a:r>
              <a:rPr lang="en-US" altLang="tr-TR" sz="2800" dirty="0" smtClean="0">
                <a:latin typeface="Times New Roman" panose="02020603050405020304" pitchFamily="18" charset="0"/>
              </a:rPr>
              <a:t> </a:t>
            </a:r>
            <a:r>
              <a:rPr lang="tr-TR" altLang="tr-TR" sz="2800" dirty="0" smtClean="0">
                <a:latin typeface="Times New Roman" panose="02020603050405020304" pitchFamily="18" charset="0"/>
              </a:rPr>
              <a:t>bilinenden farklı bazlar bulunmaktadır.</a:t>
            </a:r>
            <a:endParaRPr lang="en-US" altLang="tr-TR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973138"/>
          </a:xfrm>
        </p:spPr>
        <p:txBody>
          <a:bodyPr/>
          <a:lstStyle/>
          <a:p>
            <a:r>
              <a:rPr lang="tr-TR" altLang="tr-TR" b="1" dirty="0"/>
              <a:t>Wobble </a:t>
            </a:r>
            <a:r>
              <a:rPr lang="tr-TR" altLang="tr-TR" b="1" dirty="0" smtClean="0"/>
              <a:t>hipotezi ve bazı</a:t>
            </a:r>
            <a:endParaRPr lang="tr-TR" altLang="tr-TR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altLang="tr-TR" dirty="0" smtClean="0"/>
              <a:t>Bir </a:t>
            </a:r>
            <a:r>
              <a:rPr lang="tr-TR" altLang="tr-TR" dirty="0"/>
              <a:t>mRNA kodonundaki ilk iki baz, tRNA’daki antikodon ile her zaman güçlü Watson-Crick baz eşleşmesi yapar.</a:t>
            </a:r>
          </a:p>
          <a:p>
            <a:pPr algn="just"/>
            <a:r>
              <a:rPr lang="tr-TR" altLang="tr-TR" dirty="0" smtClean="0">
                <a:latin typeface="Calibri" panose="020F0502020204030204" pitchFamily="34" charset="0"/>
              </a:rPr>
              <a:t>Wobble </a:t>
            </a:r>
            <a:r>
              <a:rPr lang="tr-TR" altLang="tr-TR" dirty="0">
                <a:latin typeface="Calibri" panose="020F0502020204030204" pitchFamily="34" charset="0"/>
              </a:rPr>
              <a:t>hipotezine göre, bir baz, birden fazla baz ile hidrojen köprüsü yapabilir</a:t>
            </a:r>
            <a:r>
              <a:rPr lang="tr-TR" altLang="tr-TR" dirty="0" smtClean="0">
                <a:latin typeface="Calibri" panose="020F0502020204030204" pitchFamily="34" charset="0"/>
              </a:rPr>
              <a:t>. Buna wobble bazı denilir ve bu</a:t>
            </a:r>
            <a:r>
              <a:rPr lang="tr-TR" altLang="tr-TR" dirty="0" smtClean="0"/>
              <a:t> </a:t>
            </a:r>
            <a:r>
              <a:rPr lang="tr-TR" altLang="tr-TR" dirty="0"/>
              <a:t>tRNA’ların birden fazla kodonu tanımalarını </a:t>
            </a:r>
            <a:r>
              <a:rPr lang="tr-TR" altLang="tr-TR" dirty="0" smtClean="0"/>
              <a:t>sağlar.</a:t>
            </a:r>
            <a:endParaRPr lang="tr-TR" altLang="tr-TR" dirty="0"/>
          </a:p>
          <a:p>
            <a:pPr algn="just"/>
            <a:r>
              <a:rPr lang="tr-TR" altLang="tr-TR" dirty="0"/>
              <a:t>Antikodondaki ilk baz (5′ </a:t>
            </a:r>
            <a:r>
              <a:rPr lang="tr-TR" altLang="tr-TR" dirty="0">
                <a:sym typeface="Wingdings" panose="05000000000000000000" pitchFamily="2" charset="2"/>
              </a:rPr>
              <a:t></a:t>
            </a:r>
            <a:r>
              <a:rPr lang="tr-TR" altLang="tr-TR" dirty="0"/>
              <a:t> 3′ yönünde okunur) kodondaki  3. bazın karşısındaki bazdır.</a:t>
            </a:r>
          </a:p>
          <a:p>
            <a:pPr algn="just"/>
            <a:r>
              <a:rPr lang="tr-TR" altLang="tr-TR" dirty="0" smtClean="0"/>
              <a:t>Ve bu baz wobble bazdır!!! İnosinat veya Urasil bazları</a:t>
            </a:r>
          </a:p>
          <a:p>
            <a:pPr algn="just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095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836614"/>
            <a:ext cx="81089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260351"/>
            <a:ext cx="9144001" cy="836613"/>
          </a:xfrm>
        </p:spPr>
        <p:txBody>
          <a:bodyPr/>
          <a:lstStyle/>
          <a:p>
            <a:r>
              <a:rPr lang="tr-TR" altLang="tr-TR" sz="2400" dirty="0"/>
              <a:t>Antikodondaki Wobble bazı tRNA’nın tanıyabildiği kodon sayısını nasıl belirler</a:t>
            </a:r>
          </a:p>
        </p:txBody>
      </p:sp>
    </p:spTree>
    <p:extLst>
      <p:ext uri="{BB962C8B-B14F-4D97-AF65-F5344CB8AC3E}">
        <p14:creationId xmlns:p14="http://schemas.microsoft.com/office/powerpoint/2010/main" val="17086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26" y="2887239"/>
            <a:ext cx="85359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97856" y="5192078"/>
            <a:ext cx="839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400" dirty="0">
                <a:latin typeface="Times" panose="02020603050405020304" pitchFamily="18" charset="0"/>
              </a:rPr>
              <a:t>tRNA’da bulunan inosinat (I), U, C ve A ile hidrojen bağı yapabilir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tr-TR" dirty="0" smtClean="0"/>
              <a:t>Wobble baz eşleşmesi</a:t>
            </a:r>
            <a:endParaRPr lang="tr-TR" alt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5721719" y="1581077"/>
            <a:ext cx="197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Arginine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Düz Ok Bağlayıcısı 3"/>
          <p:cNvCxnSpPr>
            <a:stCxn id="2" idx="1"/>
          </p:cNvCxnSpPr>
          <p:nvPr/>
        </p:nvCxnSpPr>
        <p:spPr>
          <a:xfrm flipH="1">
            <a:off x="4752305" y="1935020"/>
            <a:ext cx="969414" cy="799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6580708" y="2220797"/>
            <a:ext cx="13275" cy="513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2" idx="3"/>
          </p:cNvCxnSpPr>
          <p:nvPr/>
        </p:nvCxnSpPr>
        <p:spPr>
          <a:xfrm>
            <a:off x="7700530" y="1935020"/>
            <a:ext cx="969415" cy="799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97856" y="5832054"/>
            <a:ext cx="8800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3 farklı kodon antikodonu ortak tek bir t-RNA yı çağırır ve bu nedenle </a:t>
            </a:r>
          </a:p>
          <a:p>
            <a:r>
              <a:rPr lang="tr-TR" sz="2400" dirty="0" smtClean="0"/>
              <a:t>tek bir amino asit ifade edilmiş olur.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57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 kod…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tr-TR" altLang="tr-TR" dirty="0"/>
              <a:t>Kodon: Spesifik bir amino asidi kodlayan üç nükleotid’ten oluşan dize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Başlama (initiasyon) kodonu (AUG), tüm hücrelerde bir polipeptidi başlatan sinyal kodonu (Bir polipeptidin içinde sinyal ayrıca Met’i kodlar)</a:t>
            </a:r>
          </a:p>
          <a:p>
            <a:pPr algn="just">
              <a:lnSpc>
                <a:spcPct val="80000"/>
              </a:lnSpc>
            </a:pPr>
            <a:r>
              <a:rPr lang="tr-TR" altLang="tr-TR" dirty="0"/>
              <a:t>Sonlanma-DUR (terminasyon) kodonları (UAA, UAG ve UGA), hiçbir amino asidi kodlamazlar. Bu kodonlar polipeptid sentezinin bittiğinin sinyalini verirler (Stop veya nonsense kodonlar)</a:t>
            </a:r>
          </a:p>
          <a:p>
            <a:pPr algn="just">
              <a:lnSpc>
                <a:spcPct val="80000"/>
              </a:lnSpc>
            </a:pPr>
            <a:r>
              <a:rPr lang="tr-TR" altLang="tr-TR" dirty="0" smtClean="0"/>
              <a:t>Dejeneredir: </a:t>
            </a:r>
            <a:r>
              <a:rPr lang="tr-TR" altLang="tr-TR" dirty="0"/>
              <a:t>Bir amino asidin birden fazla kodon ile </a:t>
            </a:r>
            <a:r>
              <a:rPr lang="tr-TR" altLang="tr-TR" dirty="0" smtClean="0"/>
              <a:t>kodlanması…</a:t>
            </a:r>
          </a:p>
          <a:p>
            <a:pPr algn="just">
              <a:lnSpc>
                <a:spcPct val="80000"/>
              </a:lnSpc>
            </a:pPr>
            <a:r>
              <a:rPr lang="tr-TR" altLang="tr-TR" dirty="0" smtClean="0"/>
              <a:t>Evrenseldir.</a:t>
            </a:r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109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44" y="468758"/>
            <a:ext cx="8362638" cy="57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3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469439" y="6400801"/>
            <a:ext cx="1196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tr-TR"/>
              <a:t>Fig 16.1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8" r="30338" b="6247"/>
          <a:stretch>
            <a:fillRect/>
          </a:stretch>
        </p:blipFill>
        <p:spPr bwMode="auto">
          <a:xfrm>
            <a:off x="6462714" y="0"/>
            <a:ext cx="4205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26000" contrast="46000"/>
                  </a:blip>
                  <a:srcRect l="28568" r="30338" b="62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896" y="841376"/>
            <a:ext cx="51212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tr-TR" sz="3200" dirty="0" smtClean="0"/>
              <a:t>Gen</a:t>
            </a:r>
            <a:r>
              <a:rPr lang="tr-TR" altLang="tr-TR" sz="3200" dirty="0" smtClean="0"/>
              <a:t> ifadesinin kontrolü için temel basamaklar:</a:t>
            </a:r>
          </a:p>
          <a:p>
            <a:endParaRPr lang="en-US" altLang="tr-TR" sz="32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tr-TR" sz="3200" dirty="0"/>
              <a:t>DNA </a:t>
            </a:r>
            <a:r>
              <a:rPr lang="tr-TR" altLang="tr-TR" sz="3200" dirty="0" smtClean="0"/>
              <a:t>paketlenmesi</a:t>
            </a:r>
            <a:endParaRPr lang="en-US" altLang="tr-TR" sz="32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tr-TR" altLang="tr-TR" sz="3200" dirty="0" smtClean="0"/>
              <a:t>Transkripsiyon</a:t>
            </a:r>
            <a:endParaRPr lang="en-US" altLang="tr-TR" sz="32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tr-TR" sz="3200" dirty="0"/>
              <a:t>RNA </a:t>
            </a:r>
            <a:r>
              <a:rPr lang="tr-TR" altLang="tr-TR" sz="3200" dirty="0" smtClean="0"/>
              <a:t>işlenmesi ve taşınması</a:t>
            </a:r>
            <a:endParaRPr lang="en-US" altLang="tr-TR" sz="32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tr-TR" sz="3200" dirty="0"/>
              <a:t>RNA </a:t>
            </a:r>
            <a:r>
              <a:rPr lang="tr-TR" altLang="tr-TR" sz="3200" dirty="0" smtClean="0"/>
              <a:t>yıkımlanması</a:t>
            </a:r>
            <a:endParaRPr lang="en-US" altLang="tr-TR" sz="32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tr-TR" altLang="tr-TR" sz="3200" dirty="0" smtClean="0"/>
              <a:t>Translasyon</a:t>
            </a:r>
            <a:endParaRPr lang="en-US" altLang="tr-TR" sz="3200" dirty="0"/>
          </a:p>
          <a:p>
            <a:pPr>
              <a:buFont typeface="Times New Roman" panose="02020603050405020304" pitchFamily="18" charset="0"/>
              <a:buChar char="•"/>
            </a:pPr>
            <a:r>
              <a:rPr lang="tr-TR" altLang="tr-TR" sz="3200" dirty="0" smtClean="0"/>
              <a:t>Post-translasyonal işlemler</a:t>
            </a:r>
            <a:endParaRPr lang="en-US" altLang="tr-TR" sz="32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469439" y="381001"/>
            <a:ext cx="1196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tr-TR"/>
              <a:t>Fig 15.1</a:t>
            </a:r>
          </a:p>
        </p:txBody>
      </p:sp>
    </p:spTree>
    <p:extLst>
      <p:ext uri="{BB962C8B-B14F-4D97-AF65-F5344CB8AC3E}">
        <p14:creationId xmlns:p14="http://schemas.microsoft.com/office/powerpoint/2010/main" val="719270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2" y="773322"/>
            <a:ext cx="10082266" cy="59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0464" y="169864"/>
            <a:ext cx="6491287" cy="909637"/>
          </a:xfrm>
        </p:spPr>
        <p:txBody>
          <a:bodyPr/>
          <a:lstStyle/>
          <a:p>
            <a:r>
              <a:rPr lang="tr-TR" altLang="tr-TR" sz="3200"/>
              <a:t>Genetik kod’daki doğal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36566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19288" y="476250"/>
            <a:ext cx="8424862" cy="2031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 dirty="0">
                <a:latin typeface="Calibri" panose="020F0502020204030204" pitchFamily="34" charset="0"/>
              </a:rPr>
              <a:t>Ribozomlar,</a:t>
            </a:r>
            <a:r>
              <a:rPr lang="tr-TR" altLang="tr-TR" sz="2800" dirty="0">
                <a:latin typeface="Calibri" panose="020F0502020204030204" pitchFamily="34" charset="0"/>
              </a:rPr>
              <a:t> </a:t>
            </a:r>
            <a:r>
              <a:rPr lang="tr-TR" altLang="tr-TR" sz="2800" dirty="0" smtClean="0">
                <a:latin typeface="Calibri" panose="020F0502020204030204" pitchFamily="34" charset="0"/>
              </a:rPr>
              <a:t>farklı sedimantasyon </a:t>
            </a:r>
            <a:r>
              <a:rPr lang="tr-TR" altLang="tr-TR" sz="2800" dirty="0">
                <a:latin typeface="Calibri" panose="020F0502020204030204" pitchFamily="34" charset="0"/>
              </a:rPr>
              <a:t>katsayılarına sahip iki alt ünitesi olan </a:t>
            </a:r>
            <a:r>
              <a:rPr lang="tr-TR" altLang="tr-TR" sz="2800" dirty="0" smtClean="0">
                <a:latin typeface="Calibri" panose="020F0502020204030204" pitchFamily="34" charset="0"/>
              </a:rPr>
              <a:t>organellerdir.</a:t>
            </a:r>
            <a:endParaRPr lang="tr-TR" altLang="tr-TR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800" dirty="0">
                <a:latin typeface="Calibri" panose="020F0502020204030204" pitchFamily="34" charset="0"/>
              </a:rPr>
              <a:t>Sitoplazmada serbest veya endoplazmik retikulumun sitozolik yüzüne tutunmuş olarak bulunurlar </a:t>
            </a:r>
          </a:p>
        </p:txBody>
      </p:sp>
      <p:pic>
        <p:nvPicPr>
          <p:cNvPr id="9219" name="Picture 5" descr="rib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29799"/>
            <a:ext cx="5238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image?id=63513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"/>
          <a:stretch>
            <a:fillRect/>
          </a:stretch>
        </p:blipFill>
        <p:spPr bwMode="auto">
          <a:xfrm>
            <a:off x="7535864" y="3490161"/>
            <a:ext cx="24479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1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FG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7" y="269825"/>
            <a:ext cx="9608694" cy="63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9271" y="1027906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dirty="0"/>
              <a:t>Bakteriyel ribozomda amino açil tRNA’ların bağlandığı üç bölge vardır</a:t>
            </a:r>
            <a:r>
              <a:rPr lang="tr-TR" altLang="tr-TR" sz="2800" dirty="0" smtClean="0"/>
              <a:t>: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800" dirty="0" smtClean="0">
                <a:latin typeface="Calibri" panose="020F0502020204030204" pitchFamily="34" charset="0"/>
              </a:rPr>
              <a:t>-     </a:t>
            </a:r>
            <a:r>
              <a:rPr lang="tr-TR" altLang="tr-TR" sz="2800" i="1" dirty="0" smtClean="0">
                <a:latin typeface="Calibri" panose="020F0502020204030204" pitchFamily="34" charset="0"/>
              </a:rPr>
              <a:t>P </a:t>
            </a:r>
            <a:r>
              <a:rPr lang="tr-TR" altLang="tr-TR" sz="2800" i="1" dirty="0">
                <a:latin typeface="Calibri" panose="020F0502020204030204" pitchFamily="34" charset="0"/>
              </a:rPr>
              <a:t>bölgesi</a:t>
            </a:r>
            <a:r>
              <a:rPr lang="tr-TR" altLang="tr-TR" sz="2800" dirty="0" smtClean="0">
                <a:latin typeface="Calibri" panose="020F0502020204030204" pitchFamily="34" charset="0"/>
              </a:rPr>
              <a:t> </a:t>
            </a:r>
            <a:r>
              <a:rPr lang="tr-TR" altLang="tr-TR" sz="2800" dirty="0">
                <a:latin typeface="Calibri" panose="020F0502020204030204" pitchFamily="34" charset="0"/>
              </a:rPr>
              <a:t>peptidil-tRNA </a:t>
            </a:r>
            <a:r>
              <a:rPr lang="tr-TR" altLang="tr-TR" sz="2800" dirty="0" smtClean="0">
                <a:latin typeface="Calibri" panose="020F0502020204030204" pitchFamily="34" charset="0"/>
              </a:rPr>
              <a:t>bağlanır. Başlangıçta buraya fMet-tRNA bağlanır…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r-TR" altLang="tr-TR" sz="2800" dirty="0" smtClean="0">
                <a:latin typeface="Calibri" panose="020F0502020204030204" pitchFamily="34" charset="0"/>
              </a:rPr>
              <a:t>A bölgesi aminoaçil-tRNA içindir. Yeni eklenecek t-RNA bağlanır.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r-TR" altLang="tr-TR" sz="2800" dirty="0" smtClean="0">
                <a:latin typeface="Calibri" panose="020F0502020204030204" pitchFamily="34" charset="0"/>
              </a:rPr>
              <a:t>E bölgesi, çıkış bölgesidir, üzerinden amino asidi alınan t-RNA buradan ayrılır.</a:t>
            </a:r>
            <a:endParaRPr lang="tr-TR" altLang="tr-TR" sz="2800" dirty="0">
              <a:latin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1"/>
          <a:stretch/>
        </p:blipFill>
        <p:spPr bwMode="auto">
          <a:xfrm>
            <a:off x="7576409" y="1027906"/>
            <a:ext cx="4040287" cy="34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7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33647" y="1297795"/>
            <a:ext cx="642672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</a:rPr>
              <a:t>Prokaryotlarda protein sentezi başlarken başlama faktörleri (IF) ve GTP </a:t>
            </a:r>
            <a:r>
              <a:rPr lang="tr-TR" altLang="tr-TR" sz="2400" dirty="0" smtClean="0">
                <a:latin typeface="Calibri" panose="020F0502020204030204" pitchFamily="34" charset="0"/>
              </a:rPr>
              <a:t>varlığında;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Calibri" panose="020F0502020204030204" pitchFamily="34" charset="0"/>
              </a:rPr>
              <a:t>ribozom </a:t>
            </a:r>
            <a:r>
              <a:rPr lang="tr-TR" altLang="tr-TR" sz="2400" dirty="0">
                <a:latin typeface="Calibri" panose="020F0502020204030204" pitchFamily="34" charset="0"/>
              </a:rPr>
              <a:t>alt </a:t>
            </a:r>
            <a:r>
              <a:rPr lang="tr-TR" altLang="tr-TR" sz="2400" dirty="0" smtClean="0">
                <a:latin typeface="Calibri" panose="020F0502020204030204" pitchFamily="34" charset="0"/>
              </a:rPr>
              <a:t>üniteleri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Calibri" panose="020F0502020204030204" pitchFamily="34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Calibri" panose="020F0502020204030204" pitchFamily="34" charset="0"/>
              </a:rPr>
              <a:t> mRNA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Calibri" panose="020F0502020204030204" pitchFamily="34" charset="0"/>
              </a:rPr>
              <a:t>+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Calibri" panose="020F0502020204030204" pitchFamily="34" charset="0"/>
              </a:rPr>
              <a:t>fMet-tRNA</a:t>
            </a:r>
            <a:endParaRPr lang="tr-TR" altLang="tr-TR" sz="2400" dirty="0">
              <a:latin typeface="Calibri" panose="020F0502020204030204" pitchFamily="34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10" y="167235"/>
            <a:ext cx="28876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4535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 dirty="0">
                <a:latin typeface="Times New Roman" panose="02020603050405020304" pitchFamily="18" charset="0"/>
              </a:rPr>
              <a:t>Translasyonun başlaması</a:t>
            </a:r>
          </a:p>
        </p:txBody>
      </p:sp>
      <p:sp>
        <p:nvSpPr>
          <p:cNvPr id="2" name="Sağ Ayraç 1"/>
          <p:cNvSpPr/>
          <p:nvPr/>
        </p:nvSpPr>
        <p:spPr>
          <a:xfrm>
            <a:off x="3672590" y="2263515"/>
            <a:ext cx="509666" cy="24883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519534" y="2737307"/>
            <a:ext cx="265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>
                <a:latin typeface="Calibri" panose="020F0502020204030204" pitchFamily="34" charset="0"/>
              </a:rPr>
              <a:t>mRNA’nın 5</a:t>
            </a:r>
            <a:r>
              <a:rPr lang="tr-TR" altLang="tr-TR" sz="2400" baseline="30000" dirty="0">
                <a:latin typeface="Calibri" panose="020F0502020204030204" pitchFamily="34" charset="0"/>
              </a:rPr>
              <a:t>′ </a:t>
            </a:r>
            <a:r>
              <a:rPr lang="tr-TR" altLang="tr-TR" sz="2400" dirty="0">
                <a:latin typeface="Calibri" panose="020F0502020204030204" pitchFamily="34" charset="0"/>
              </a:rPr>
              <a:t>ucuna yakın bir bölgesinde </a:t>
            </a:r>
            <a:r>
              <a:rPr lang="tr-TR" altLang="tr-TR" sz="2400" i="1" dirty="0">
                <a:latin typeface="Calibri" panose="020F0502020204030204" pitchFamily="34" charset="0"/>
              </a:rPr>
              <a:t> </a:t>
            </a:r>
            <a:r>
              <a:rPr lang="tr-TR" altLang="tr-TR" sz="2400" b="1" i="1" dirty="0">
                <a:latin typeface="Calibri" panose="020F0502020204030204" pitchFamily="34" charset="0"/>
              </a:rPr>
              <a:t>başlama </a:t>
            </a:r>
            <a:r>
              <a:rPr lang="tr-TR" altLang="tr-TR" sz="2400" b="1" i="1" dirty="0" smtClean="0">
                <a:latin typeface="Calibri" panose="020F0502020204030204" pitchFamily="34" charset="0"/>
              </a:rPr>
              <a:t>kompleksi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7861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Bakterilerde protein sentezi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31833" cy="4351338"/>
          </a:xfrm>
        </p:spPr>
        <p:txBody>
          <a:bodyPr>
            <a:normAutofit/>
          </a:bodyPr>
          <a:lstStyle/>
          <a:p>
            <a:pPr eaLnBrk="0" hangingPunct="0"/>
            <a:r>
              <a:rPr lang="tr-TR" altLang="tr-TR" sz="2400" dirty="0">
                <a:latin typeface="Arial" panose="020B0604020202020204" pitchFamily="34" charset="0"/>
              </a:rPr>
              <a:t>1.</a:t>
            </a:r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altLang="tr-TR" sz="2400" dirty="0">
                <a:latin typeface="Arial" panose="020B0604020202020204" pitchFamily="34" charset="0"/>
              </a:rPr>
              <a:t>İlk olarak mRNA başlama faktörleri ile birlikte (IF1, 2, 3) küçük alt birime bağlanır. </a:t>
            </a:r>
            <a:endParaRPr lang="tr-TR" altLang="tr-TR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tr-TR" altLang="tr-TR" sz="2400" dirty="0">
                <a:latin typeface="Arial" panose="020B0604020202020204" pitchFamily="34" charset="0"/>
              </a:rPr>
              <a:t>2. Başlatıcı fMet-tRNA </a:t>
            </a:r>
            <a:r>
              <a:rPr lang="tr-TR" altLang="tr-TR" sz="2400" b="1" dirty="0">
                <a:latin typeface="Arial" panose="020B0604020202020204" pitchFamily="34" charset="0"/>
              </a:rPr>
              <a:t>P bölgesindeki </a:t>
            </a:r>
            <a:r>
              <a:rPr lang="tr-TR" altLang="tr-TR" sz="2400" dirty="0">
                <a:latin typeface="Arial" panose="020B0604020202020204" pitchFamily="34" charset="0"/>
              </a:rPr>
              <a:t>mRNA kodonuna bağlanır; IF3 ayrılır.</a:t>
            </a:r>
          </a:p>
          <a:p>
            <a:pPr eaLnBrk="0" hangingPunct="0"/>
            <a:r>
              <a:rPr lang="tr-TR" altLang="tr-TR" sz="2400" dirty="0">
                <a:latin typeface="Arial" panose="020B0604020202020204" pitchFamily="34" charset="0"/>
              </a:rPr>
              <a:t>3. Büyük alt birim komplekse bağlanır; IF1 ve IF2 </a:t>
            </a:r>
            <a:r>
              <a:rPr lang="tr-TR" altLang="tr-TR" sz="2400" dirty="0" smtClean="0">
                <a:latin typeface="Arial" panose="020B0604020202020204" pitchFamily="34" charset="0"/>
              </a:rPr>
              <a:t>ayrılır</a:t>
            </a:r>
            <a:endParaRPr lang="tr-TR" altLang="tr-TR" sz="2400" dirty="0">
              <a:latin typeface="Arial" panose="020B0604020202020204" pitchFamily="34" charset="0"/>
            </a:endParaRPr>
          </a:p>
          <a:p>
            <a:pPr eaLnBrk="0" hangingPunct="0"/>
            <a:r>
              <a:rPr lang="tr-TR" altLang="tr-TR" sz="2400" dirty="0" smtClean="0">
                <a:latin typeface="Arial" panose="020B0604020202020204" pitchFamily="34" charset="0"/>
              </a:rPr>
              <a:t>4.</a:t>
            </a:r>
            <a:r>
              <a:rPr lang="tr-TR" altLang="tr-TR" sz="2400" b="1" dirty="0">
                <a:latin typeface="Arial" panose="020B0604020202020204" pitchFamily="34" charset="0"/>
              </a:rPr>
              <a:t> </a:t>
            </a:r>
            <a:r>
              <a:rPr lang="tr-TR" altLang="tr-TR" sz="2400" dirty="0">
                <a:latin typeface="Arial" panose="020B0604020202020204" pitchFamily="34" charset="0"/>
              </a:rPr>
              <a:t>İkinci yüklü tRNA, EF-Tu’nun yardımı </a:t>
            </a:r>
            <a:r>
              <a:rPr lang="tr-TR" altLang="tr-TR" sz="2400" b="1" dirty="0">
                <a:latin typeface="Arial" panose="020B0604020202020204" pitchFamily="34" charset="0"/>
              </a:rPr>
              <a:t>ile A bölgesine girer; uzamanın ilk basamağı başlar.</a:t>
            </a:r>
          </a:p>
          <a:p>
            <a:pPr eaLnBrk="0" hangingPunct="0"/>
            <a:endParaRPr lang="tr-T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02" y="19414"/>
            <a:ext cx="3240998" cy="691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275301" y="1154243"/>
            <a:ext cx="4894263" cy="339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57" y="721817"/>
            <a:ext cx="3584575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931" y="333376"/>
            <a:ext cx="6746719" cy="442913"/>
          </a:xfrm>
        </p:spPr>
        <p:txBody>
          <a:bodyPr>
            <a:noAutofit/>
          </a:bodyPr>
          <a:lstStyle/>
          <a:p>
            <a:pPr algn="l"/>
            <a:r>
              <a:rPr lang="tr-TR" altLang="tr-TR" sz="2800" b="1" dirty="0"/>
              <a:t>Uzama, İkinci basamak: Peptid bağı oluşumu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524656" y="1125539"/>
            <a:ext cx="646076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latin typeface="Arial" panose="020B0604020202020204" pitchFamily="34" charset="0"/>
              </a:rPr>
              <a:t>A bölgesinde Dipeptit bağı oluşur (Peptidil transferaz aktivitesi); </a:t>
            </a:r>
          </a:p>
          <a:p>
            <a:endParaRPr lang="tr-TR" altLang="tr-TR" sz="2800" b="1" dirty="0">
              <a:latin typeface="Arial" panose="020B0604020202020204" pitchFamily="34" charset="0"/>
            </a:endParaRPr>
          </a:p>
          <a:p>
            <a:r>
              <a:rPr lang="tr-TR" altLang="tr-TR" sz="2800" b="1" dirty="0">
                <a:latin typeface="Arial" panose="020B0604020202020204" pitchFamily="34" charset="0"/>
              </a:rPr>
              <a:t>Yüksüz tRNA, E bölgesine hareket eder ve ribozomu terk eder.</a:t>
            </a:r>
          </a:p>
          <a:p>
            <a:endParaRPr lang="tr-TR" altLang="tr-TR" sz="2800" b="1" dirty="0">
              <a:latin typeface="Arial" panose="020B0604020202020204" pitchFamily="34" charset="0"/>
            </a:endParaRPr>
          </a:p>
          <a:p>
            <a:r>
              <a:rPr lang="tr-TR" altLang="tr-TR" sz="2800" b="1" dirty="0">
                <a:latin typeface="Arial" panose="020B0604020202020204" pitchFamily="34" charset="0"/>
              </a:rPr>
              <a:t>Yeni oluşan dipeptit P bölgesine hareket eder. </a:t>
            </a:r>
            <a:endParaRPr lang="en-US" altLang="tr-TR" sz="2800" b="1" dirty="0">
              <a:latin typeface="Arial" panose="020B0604020202020204" pitchFamily="34" charset="0"/>
            </a:endParaRPr>
          </a:p>
          <a:p>
            <a:endParaRPr lang="tr-TR" altLang="tr-TR" sz="2800" b="1" dirty="0">
              <a:latin typeface="Arial" panose="020B0604020202020204" pitchFamily="34" charset="0"/>
            </a:endParaRPr>
          </a:p>
          <a:p>
            <a:r>
              <a:rPr lang="tr-TR" altLang="tr-TR" sz="2800" b="1" dirty="0">
                <a:latin typeface="Arial" panose="020B0604020202020204" pitchFamily="34" charset="0"/>
              </a:rPr>
              <a:t>mRNA 3 baz kayar; </a:t>
            </a:r>
            <a:r>
              <a:rPr lang="tr-TR" altLang="tr-TR" sz="2800" b="1" dirty="0" smtClean="0">
                <a:latin typeface="Arial" panose="020B0604020202020204" pitchFamily="34" charset="0"/>
              </a:rPr>
              <a:t>uzamanın </a:t>
            </a:r>
            <a:r>
              <a:rPr lang="tr-TR" altLang="tr-TR" sz="2800" b="1" dirty="0">
                <a:latin typeface="Arial" panose="020B0604020202020204" pitchFamily="34" charset="0"/>
              </a:rPr>
              <a:t>ilk basamağı tamamlanır.</a:t>
            </a:r>
            <a:endParaRPr lang="en-US" altLang="tr-TR" sz="2800" b="1" dirty="0">
              <a:latin typeface="Arial" panose="020B0604020202020204" pitchFamily="34" charset="0"/>
            </a:endParaRPr>
          </a:p>
          <a:p>
            <a:endParaRPr lang="tr-TR" altLang="tr-TR" sz="2800" b="1" dirty="0">
              <a:latin typeface="Arial" panose="020B0604020202020204" pitchFamily="34" charset="0"/>
            </a:endParaRPr>
          </a:p>
          <a:p>
            <a:pPr eaLnBrk="0" hangingPunct="0"/>
            <a:endParaRPr lang="tr-TR" altLang="tr-TR" sz="2800" b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6" y="0"/>
            <a:ext cx="3192905" cy="67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9844" y="333376"/>
            <a:ext cx="6575296" cy="1223963"/>
          </a:xfrm>
        </p:spPr>
        <p:txBody>
          <a:bodyPr/>
          <a:lstStyle/>
          <a:p>
            <a:r>
              <a:rPr lang="tr-TR" altLang="tr-TR" sz="2800" b="1" dirty="0"/>
              <a:t>Bakterilerde protein sentezinin terminasyonu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674557" y="1628775"/>
            <a:ext cx="66184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400" b="1" dirty="0">
                <a:latin typeface="Arial" panose="020B0604020202020204" pitchFamily="34" charset="0"/>
              </a:rPr>
              <a:t>Basamak 1- DUR kodonlarına gelindiğinde, </a:t>
            </a:r>
            <a:r>
              <a:rPr lang="tr-TR" altLang="tr-TR" sz="2400" b="1" dirty="0" smtClean="0">
                <a:latin typeface="Arial" panose="020B0604020202020204" pitchFamily="34" charset="0"/>
              </a:rPr>
              <a:t>polipeptit </a:t>
            </a:r>
            <a:r>
              <a:rPr lang="tr-TR" altLang="tr-TR" sz="2400" b="1" dirty="0">
                <a:latin typeface="Arial" panose="020B0604020202020204" pitchFamily="34" charset="0"/>
              </a:rPr>
              <a:t>zinciri ile tRNA arasındaki </a:t>
            </a:r>
            <a:r>
              <a:rPr lang="tr-TR" altLang="tr-TR" sz="2400" b="1" dirty="0" smtClean="0">
                <a:latin typeface="Arial" panose="020B0604020202020204" pitchFamily="34" charset="0"/>
              </a:rPr>
              <a:t>bağ kırılarak </a:t>
            </a:r>
            <a:r>
              <a:rPr lang="tr-TR" altLang="tr-TR" sz="2400" b="1" dirty="0">
                <a:latin typeface="Arial" panose="020B0604020202020204" pitchFamily="34" charset="0"/>
              </a:rPr>
              <a:t>zincirin translasyon kompleksinden ayrılmasını sağlar.</a:t>
            </a:r>
          </a:p>
          <a:p>
            <a:endParaRPr lang="tr-TR" altLang="tr-TR" sz="2400" b="1" dirty="0">
              <a:latin typeface="Arial" panose="020B0604020202020204" pitchFamily="34" charset="0"/>
            </a:endParaRPr>
          </a:p>
          <a:p>
            <a:r>
              <a:rPr lang="tr-TR" altLang="tr-TR" sz="2400" b="1" dirty="0">
                <a:latin typeface="Arial" panose="020B0604020202020204" pitchFamily="34" charset="0"/>
              </a:rPr>
              <a:t>Basamak 2- Bu kırılmadan sonra tRNA ribozomdan salınır ve ribozom alt birimlerine ayrılır.</a:t>
            </a:r>
          </a:p>
          <a:p>
            <a:endParaRPr lang="tr-TR" altLang="tr-T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481032"/>
            <a:ext cx="68405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84253" y="198568"/>
            <a:ext cx="11992495" cy="1143000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Bakteride aynı anda transkripsiyon </a:t>
            </a: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alt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translasyonun</a:t>
            </a: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4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Başlık"/>
          <p:cNvSpPr>
            <a:spLocks noGrp="1"/>
          </p:cNvSpPr>
          <p:nvPr>
            <p:ph type="title"/>
          </p:nvPr>
        </p:nvSpPr>
        <p:spPr>
          <a:xfrm>
            <a:off x="168499" y="56607"/>
            <a:ext cx="10515600" cy="1325563"/>
          </a:xfrm>
        </p:spPr>
        <p:txBody>
          <a:bodyPr>
            <a:normAutofit/>
          </a:bodyPr>
          <a:lstStyle/>
          <a:p>
            <a:r>
              <a:rPr lang="tr-TR" altLang="tr-TR" sz="3600" dirty="0" smtClean="0"/>
              <a:t>Prokaryotlarda</a:t>
            </a:r>
            <a:br>
              <a:rPr lang="tr-TR" altLang="tr-TR" sz="3600" dirty="0" smtClean="0"/>
            </a:br>
            <a:r>
              <a:rPr lang="tr-TR" altLang="tr-TR" sz="3600" dirty="0" smtClean="0"/>
              <a:t>30S ve 50S ribozomal üniteler</a:t>
            </a:r>
          </a:p>
        </p:txBody>
      </p:sp>
      <p:sp>
        <p:nvSpPr>
          <p:cNvPr id="80899" name="3 Metin Yer Tutucusu"/>
          <p:cNvSpPr>
            <a:spLocks noGrp="1"/>
          </p:cNvSpPr>
          <p:nvPr>
            <p:ph type="body" sz="quarter" idx="13"/>
          </p:nvPr>
        </p:nvSpPr>
        <p:spPr>
          <a:xfrm>
            <a:off x="1704023" y="231458"/>
            <a:ext cx="5976462" cy="345758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5" name="Protein Synthesis Animation Video - YouTube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"/>
          <a:stretch>
            <a:fillRect/>
          </a:stretch>
        </p:blipFill>
        <p:spPr>
          <a:xfrm>
            <a:off x="3117439" y="1433036"/>
            <a:ext cx="7566660" cy="5424964"/>
          </a:xfrm>
        </p:spPr>
      </p:pic>
    </p:spTree>
    <p:extLst>
      <p:ext uri="{BB962C8B-B14F-4D97-AF65-F5344CB8AC3E}">
        <p14:creationId xmlns:p14="http://schemas.microsoft.com/office/powerpoint/2010/main" val="34359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Başlık"/>
          <p:cNvSpPr>
            <a:spLocks noGrp="1"/>
          </p:cNvSpPr>
          <p:nvPr>
            <p:ph type="title"/>
          </p:nvPr>
        </p:nvSpPr>
        <p:spPr>
          <a:xfrm>
            <a:off x="1912620" y="548640"/>
            <a:ext cx="8229600" cy="1143000"/>
          </a:xfrm>
        </p:spPr>
        <p:txBody>
          <a:bodyPr/>
          <a:lstStyle/>
          <a:p>
            <a:r>
              <a:rPr lang="tr-TR" altLang="tr-TR" smtClean="0">
                <a:solidFill>
                  <a:schemeClr val="accent2"/>
                </a:solidFill>
              </a:rPr>
              <a:t>Transkripsiyon</a:t>
            </a:r>
          </a:p>
        </p:txBody>
      </p:sp>
      <p:sp>
        <p:nvSpPr>
          <p:cNvPr id="76803" name="2 İçerik Yer Tutucusu"/>
          <p:cNvSpPr>
            <a:spLocks noGrp="1"/>
          </p:cNvSpPr>
          <p:nvPr>
            <p:ph idx="1"/>
          </p:nvPr>
        </p:nvSpPr>
        <p:spPr>
          <a:xfrm>
            <a:off x="3970020" y="1234440"/>
            <a:ext cx="3971925" cy="747237"/>
          </a:xfrm>
        </p:spPr>
        <p:txBody>
          <a:bodyPr/>
          <a:lstStyle/>
          <a:p>
            <a:r>
              <a:rPr lang="tr-TR" altLang="tr-TR" b="1" smtClean="0"/>
              <a:t>DNA → RNA</a:t>
            </a:r>
            <a:endParaRPr lang="tr-TR" altLang="tr-TR" smtClean="0"/>
          </a:p>
        </p:txBody>
      </p:sp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5271096" y="30086"/>
            <a:ext cx="1649810" cy="39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>
            <a:spAutoFit/>
          </a:bodyPr>
          <a:lstStyle>
            <a:lvl1pPr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1pPr>
            <a:lvl2pPr marL="742950" indent="-285750"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2pPr>
            <a:lvl3pPr marL="1143000" indent="-228600"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3pPr>
            <a:lvl4pPr marL="1600200" indent="-228600"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4pPr>
            <a:lvl5pPr marL="2057400" indent="-228600"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700"/>
              </a:spcAft>
              <a:buSzPct val="77000"/>
              <a:buBlip>
                <a:blip r:embed="rId2"/>
              </a:buBlip>
              <a:defRPr sz="3200">
                <a:solidFill>
                  <a:srgbClr val="000000"/>
                </a:solidFill>
                <a:latin typeface="Bradley Hand ITC TT-Bold" pitchFamily="34" charset="0"/>
              </a:defRPr>
            </a:lvl9pPr>
          </a:lstStyle>
          <a:p>
            <a:pPr algn="ctr">
              <a:spcAft>
                <a:spcPct val="0"/>
              </a:spcAft>
              <a:buSzTx/>
              <a:buFontTx/>
              <a:buNone/>
            </a:pPr>
            <a:r>
              <a:rPr lang="es-ES" altLang="tr-TR" sz="1890" b="1">
                <a:latin typeface="Times New Roman" panose="02020603050405020304" pitchFamily="18" charset="0"/>
              </a:rPr>
              <a:t>DNA</a:t>
            </a:r>
            <a:r>
              <a:rPr lang="es-ES" altLang="tr-TR" sz="1890" b="1"/>
              <a:t> </a:t>
            </a:r>
            <a:r>
              <a:rPr lang="es-ES" altLang="tr-TR" sz="1980" b="1">
                <a:latin typeface="Times New Roman" panose="02020603050405020304" pitchFamily="18" charset="0"/>
              </a:rPr>
              <a:t>→</a:t>
            </a:r>
            <a:r>
              <a:rPr lang="es-ES" altLang="tr-TR" sz="1890" b="1"/>
              <a:t> </a:t>
            </a:r>
            <a:r>
              <a:rPr lang="es-ES" altLang="tr-TR" sz="1890" b="1">
                <a:latin typeface="Times New Roman" panose="02020603050405020304" pitchFamily="18" charset="0"/>
              </a:rPr>
              <a:t>RNA</a:t>
            </a:r>
            <a:r>
              <a:rPr lang="es-ES" altLang="tr-TR" sz="810"/>
              <a:t> </a:t>
            </a:r>
            <a:endParaRPr lang="es-ES" altLang="tr-TR" sz="2880"/>
          </a:p>
        </p:txBody>
      </p:sp>
      <p:pic>
        <p:nvPicPr>
          <p:cNvPr id="768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125980"/>
            <a:ext cx="7886700" cy="36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1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066800"/>
          </a:xfrm>
        </p:spPr>
        <p:txBody>
          <a:bodyPr/>
          <a:lstStyle/>
          <a:p>
            <a:r>
              <a:rPr lang="tr-TR" altLang="tr-TR" sz="3600"/>
              <a:t>Ökaryotlarda Protein Sentezi</a:t>
            </a:r>
            <a:endParaRPr lang="tr-TR" altLang="tr-TR" sz="320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341438"/>
            <a:ext cx="7772400" cy="4419600"/>
          </a:xfrm>
        </p:spPr>
        <p:txBody>
          <a:bodyPr/>
          <a:lstStyle/>
          <a:p>
            <a:r>
              <a:rPr lang="tr-TR" altLang="tr-TR" dirty="0"/>
              <a:t>Daha komplekstir</a:t>
            </a:r>
          </a:p>
          <a:p>
            <a:r>
              <a:rPr lang="tr-TR" altLang="tr-TR" dirty="0"/>
              <a:t>mRNA stoplazmaya taşınır</a:t>
            </a:r>
          </a:p>
          <a:p>
            <a:r>
              <a:rPr lang="tr-TR" altLang="tr-TR" dirty="0"/>
              <a:t>mRNA 1-2 saatte yıkılır</a:t>
            </a:r>
          </a:p>
          <a:p>
            <a:r>
              <a:rPr lang="tr-TR" altLang="tr-TR" dirty="0"/>
              <a:t>Kozak sequence 5’-</a:t>
            </a:r>
            <a:r>
              <a:rPr lang="tr-TR" altLang="tr-TR" dirty="0">
                <a:solidFill>
                  <a:schemeClr val="accent2"/>
                </a:solidFill>
              </a:rPr>
              <a:t>ACC</a:t>
            </a:r>
            <a:r>
              <a:rPr lang="tr-TR" altLang="tr-TR" dirty="0"/>
              <a:t>AUG</a:t>
            </a:r>
            <a:r>
              <a:rPr lang="tr-TR" altLang="tr-TR" dirty="0">
                <a:solidFill>
                  <a:schemeClr val="accent2"/>
                </a:solidFill>
              </a:rPr>
              <a:t>G</a:t>
            </a:r>
            <a:r>
              <a:rPr lang="tr-TR" altLang="tr-TR" dirty="0"/>
              <a:t>…..</a:t>
            </a:r>
          </a:p>
          <a:p>
            <a:r>
              <a:rPr lang="tr-TR" altLang="tr-TR" dirty="0"/>
              <a:t>AUG Met kodlar</a:t>
            </a:r>
          </a:p>
          <a:p>
            <a:r>
              <a:rPr lang="tr-TR" altLang="tr-TR" dirty="0"/>
              <a:t>Daha fazla sayıda ribozom görev alır</a:t>
            </a:r>
          </a:p>
          <a:p>
            <a:r>
              <a:rPr lang="tr-TR" altLang="tr-TR" dirty="0"/>
              <a:t>Ribozomlar E.R’a tutunur.  </a:t>
            </a:r>
          </a:p>
        </p:txBody>
      </p:sp>
    </p:spTree>
    <p:extLst>
      <p:ext uri="{BB962C8B-B14F-4D97-AF65-F5344CB8AC3E}">
        <p14:creationId xmlns:p14="http://schemas.microsoft.com/office/powerpoint/2010/main" val="40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212850"/>
            <a:ext cx="6624637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88913"/>
            <a:ext cx="7740650" cy="1008062"/>
          </a:xfrm>
        </p:spPr>
        <p:txBody>
          <a:bodyPr/>
          <a:lstStyle/>
          <a:p>
            <a:r>
              <a:rPr lang="tr-TR" altLang="tr-TR" sz="2400"/>
              <a:t>Ökaryotik initiasyon kompleksinin oluşumundaki protein kompleksler</a:t>
            </a:r>
          </a:p>
        </p:txBody>
      </p:sp>
    </p:spTree>
    <p:extLst>
      <p:ext uri="{BB962C8B-B14F-4D97-AF65-F5344CB8AC3E}">
        <p14:creationId xmlns:p14="http://schemas.microsoft.com/office/powerpoint/2010/main" val="19269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8987"/>
          <a:stretch>
            <a:fillRect/>
          </a:stretch>
        </p:blipFill>
        <p:spPr bwMode="auto">
          <a:xfrm>
            <a:off x="1524000" y="1057276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571" b="89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8839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tr-TR" altLang="tr-TR" sz="3600" dirty="0" smtClean="0"/>
              <a:t>Proteinler hedeflerine nasıl gider??</a:t>
            </a:r>
            <a:endParaRPr lang="en-US" altLang="tr-TR" sz="3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3224214"/>
            <a:ext cx="2508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9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ELL3e09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11444" b="6349"/>
          <a:stretch>
            <a:fillRect/>
          </a:stretch>
        </p:blipFill>
        <p:spPr bwMode="auto">
          <a:xfrm>
            <a:off x="3792538" y="1773239"/>
            <a:ext cx="52578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847851" y="404813"/>
            <a:ext cx="9304831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i="1" dirty="0" smtClean="0">
                <a:latin typeface="Calibri" panose="020F0502020204030204" pitchFamily="34" charset="0"/>
              </a:rPr>
              <a:t>Bazı </a:t>
            </a:r>
            <a:r>
              <a:rPr lang="tr-TR" altLang="tr-TR" sz="2800" i="1" dirty="0">
                <a:latin typeface="Calibri" panose="020F0502020204030204" pitchFamily="34" charset="0"/>
              </a:rPr>
              <a:t>proteinler, Golgi cihazı tarafından son görev noktaları için zimojen partiküller halinde paketlenir ve transfer edilirler</a:t>
            </a:r>
            <a:r>
              <a:rPr lang="tr-TR" altLang="tr-TR" sz="2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18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8987"/>
          <a:stretch>
            <a:fillRect/>
          </a:stretch>
        </p:blipFill>
        <p:spPr bwMode="auto">
          <a:xfrm>
            <a:off x="2259875" y="1645106"/>
            <a:ext cx="7519851" cy="470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571" b="89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10343" y="228600"/>
            <a:ext cx="10175966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2250"/>
              </a:spcBef>
            </a:pPr>
            <a:r>
              <a:rPr lang="tr-TR" altLang="tr-TR" sz="3200" dirty="0" smtClean="0"/>
              <a:t>Sekresyon olarak içerde kalabilir ya da yine hücre dışı sekresyon ya da membran proteini olabilir. </a:t>
            </a:r>
            <a:endParaRPr lang="en-US" altLang="tr-TR" sz="32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6" y="3224214"/>
            <a:ext cx="2508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74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lum bright="-2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3265"/>
          <a:stretch>
            <a:fillRect/>
          </a:stretch>
        </p:blipFill>
        <p:spPr bwMode="auto">
          <a:xfrm>
            <a:off x="1905001" y="0"/>
            <a:ext cx="4848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26000" contrast="46000"/>
                  </a:blip>
                  <a:srcRect t="3493" b="32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317039" y="1"/>
            <a:ext cx="1349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tr-TR"/>
              <a:t>Fig 13.23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477000" y="533401"/>
            <a:ext cx="40386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2250"/>
              </a:spcBef>
            </a:pPr>
            <a:r>
              <a:rPr lang="tr-TR" altLang="tr-TR" sz="3600" dirty="0" smtClean="0"/>
              <a:t>Aminoasitlerdeki sinyaller rol oynar..</a:t>
            </a:r>
            <a:endParaRPr lang="en-US" altLang="tr-TR" sz="3600" dirty="0"/>
          </a:p>
        </p:txBody>
      </p:sp>
    </p:spTree>
    <p:extLst>
      <p:ext uri="{BB962C8B-B14F-4D97-AF65-F5344CB8AC3E}">
        <p14:creationId xmlns:p14="http://schemas.microsoft.com/office/powerpoint/2010/main" val="1998169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7"/>
          <a:stretch>
            <a:fillRect/>
          </a:stretch>
        </p:blipFill>
        <p:spPr bwMode="auto">
          <a:xfrm>
            <a:off x="1524000" y="4112946"/>
            <a:ext cx="7497394" cy="280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6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4"/>
          <a:stretch>
            <a:fillRect/>
          </a:stretch>
        </p:blipFill>
        <p:spPr bwMode="auto">
          <a:xfrm>
            <a:off x="1676401" y="2166727"/>
            <a:ext cx="2428843" cy="19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1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25320" b="7394"/>
          <a:stretch>
            <a:fillRect/>
          </a:stretch>
        </p:blipFill>
        <p:spPr bwMode="auto">
          <a:xfrm>
            <a:off x="4702176" y="2214215"/>
            <a:ext cx="4891529" cy="187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21" t="25320" b="7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79487" y="506368"/>
            <a:ext cx="11257613" cy="109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600" b="1" dirty="0" smtClean="0"/>
              <a:t>Aynı genom farklı zamanlarda farklı proteinleri üretir ve gelişme-büyüme şekillenir.</a:t>
            </a:r>
            <a:endParaRPr lang="en-US" altLang="tr-TR" sz="3600" dirty="0"/>
          </a:p>
        </p:txBody>
      </p:sp>
    </p:spTree>
    <p:extLst>
      <p:ext uri="{BB962C8B-B14F-4D97-AF65-F5344CB8AC3E}">
        <p14:creationId xmlns:p14="http://schemas.microsoft.com/office/powerpoint/2010/main" val="572463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81943" y="5617029"/>
            <a:ext cx="881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/>
              <a:t>Bu sunum sayın Yrd. Doç. Dr. Bengi ÇINAR </a:t>
            </a:r>
            <a:r>
              <a:rPr lang="tr-TR" sz="1400" i="1" dirty="0" err="1" smtClean="0"/>
              <a:t>KUL’a</a:t>
            </a:r>
            <a:r>
              <a:rPr lang="tr-TR" sz="1400" i="1" dirty="0" smtClean="0"/>
              <a:t> ait olup,  aşağıdaki linkten kaynak gösterilerek hazırlanmıştır. Sevgili bilim insanına teşekkür ederiz. </a:t>
            </a:r>
          </a:p>
          <a:p>
            <a:r>
              <a:rPr lang="tr-TR" sz="1400" i="1" dirty="0" smtClean="0"/>
              <a:t>( </a:t>
            </a:r>
            <a:r>
              <a:rPr lang="tr-TR" sz="1400" i="1" dirty="0"/>
              <a:t>PROTEİN SENTEZİ ) </a:t>
            </a:r>
            <a:r>
              <a:rPr lang="tr-TR" sz="1400" i="1" dirty="0" err="1"/>
              <a:t>Translasyon</a:t>
            </a:r>
            <a:r>
              <a:rPr lang="tr-TR" sz="1400" i="1" dirty="0"/>
              <a:t> (Çeviri) mRNAacikders.ankara.edu.tr › </a:t>
            </a:r>
            <a:r>
              <a:rPr lang="tr-TR" sz="1400" i="1" dirty="0" err="1"/>
              <a:t>mod</a:t>
            </a:r>
            <a:r>
              <a:rPr lang="tr-TR" sz="1400" i="1" dirty="0"/>
              <a:t> › </a:t>
            </a:r>
            <a:r>
              <a:rPr lang="tr-TR" sz="1400" i="1" dirty="0" err="1"/>
              <a:t>resource</a:t>
            </a:r>
            <a:r>
              <a:rPr lang="tr-TR" sz="1400" i="1" dirty="0"/>
              <a:t> › </a:t>
            </a:r>
            <a:r>
              <a:rPr lang="tr-TR" sz="1400" i="1" dirty="0" err="1"/>
              <a:t>view</a:t>
            </a:r>
            <a:endParaRPr lang="tr-TR" sz="1400" i="1" dirty="0"/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664823" y="1894114"/>
            <a:ext cx="7733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9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7827" name="3 Metin Yer Tutucusu"/>
          <p:cNvSpPr>
            <a:spLocks noGrp="1"/>
          </p:cNvSpPr>
          <p:nvPr>
            <p:ph type="body" sz="quarter" idx="13"/>
          </p:nvPr>
        </p:nvSpPr>
        <p:spPr>
          <a:xfrm>
            <a:off x="1704023" y="231458"/>
            <a:ext cx="5976462" cy="345758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5" name="Transcription - YouTub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680" y="1097280"/>
            <a:ext cx="7406640" cy="5554980"/>
          </a:xfrm>
        </p:spPr>
      </p:pic>
    </p:spTree>
    <p:extLst>
      <p:ext uri="{BB962C8B-B14F-4D97-AF65-F5344CB8AC3E}">
        <p14:creationId xmlns:p14="http://schemas.microsoft.com/office/powerpoint/2010/main" val="711564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78852" name="3 Metin Yer Tutucusu"/>
          <p:cNvSpPr>
            <a:spLocks noGrp="1"/>
          </p:cNvSpPr>
          <p:nvPr>
            <p:ph type="body" sz="quarter" idx="13"/>
          </p:nvPr>
        </p:nvSpPr>
        <p:spPr>
          <a:xfrm>
            <a:off x="1704023" y="231458"/>
            <a:ext cx="5976462" cy="345758"/>
          </a:xfrm>
        </p:spPr>
        <p:txBody>
          <a:bodyPr/>
          <a:lstStyle/>
          <a:p>
            <a:endParaRPr lang="tr-TR" altLang="tr-TR" smtClean="0"/>
          </a:p>
        </p:txBody>
      </p:sp>
      <p:pic>
        <p:nvPicPr>
          <p:cNvPr id="78853" name="Picture 2" descr="http://www.accessexcellence.org/RC/VL/GG/images/rna_syn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7" y="0"/>
            <a:ext cx="4969193" cy="500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1576" y="3472489"/>
            <a:ext cx="8127956" cy="28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9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C8FDB9-B088-4EB0-9A43-5E5C04D1F9D2}" type="slidenum">
              <a:rPr lang="tr-TR" altLang="tr-TR" sz="1400"/>
              <a:pPr/>
              <a:t>6</a:t>
            </a:fld>
            <a:endParaRPr lang="tr-TR" altLang="tr-TR" sz="140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886496" y="339144"/>
            <a:ext cx="10210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m-RNA sitoplazmaya geçer ve protein </a:t>
            </a:r>
            <a:r>
              <a:rPr lang="tr-TR" altLang="tr-TR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sentezi başlar…</a:t>
            </a:r>
          </a:p>
          <a:p>
            <a:r>
              <a:rPr lang="tr-TR" altLang="tr-TR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Ökaryotlarda ….</a:t>
            </a:r>
          </a:p>
          <a:p>
            <a:r>
              <a:rPr lang="tr-TR" altLang="tr-TR" sz="28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Prokaryotlarda….</a:t>
            </a:r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r>
              <a:rPr lang="tr-TR" altLang="tr-TR" sz="2800" b="1" dirty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  <a:p>
            <a:endParaRPr lang="tr-TR" altLang="tr-TR" sz="2800" b="1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pic>
        <p:nvPicPr>
          <p:cNvPr id="43012" name="Picture 4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1231477"/>
            <a:ext cx="6065144" cy="512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740642" y="229598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mtClean="0">
                <a:solidFill>
                  <a:schemeClr val="accent2"/>
                </a:solidFill>
              </a:rPr>
              <a:t>Translasyon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-302225" y="3793913"/>
            <a:ext cx="4897755" cy="74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ctr">
              <a:spcBef>
                <a:spcPct val="20000"/>
              </a:spcBef>
              <a:defRPr/>
            </a:pPr>
            <a:r>
              <a:rPr lang="tr-TR" sz="3240" b="1" kern="0" dirty="0">
                <a:latin typeface="Comic Sans MS" pitchFamily="66" charset="0"/>
              </a:rPr>
              <a:t>RNA → PROTEİN</a:t>
            </a:r>
            <a:endParaRPr lang="tr-TR" sz="3240" kern="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metabolizması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Proteinler </a:t>
            </a:r>
            <a:r>
              <a:rPr lang="tr-TR" altLang="tr-TR" dirty="0" smtClean="0"/>
              <a:t>organizmadaki birçok metabolik olayın son </a:t>
            </a:r>
            <a:r>
              <a:rPr lang="tr-TR" altLang="tr-TR" dirty="0"/>
              <a:t>ürünüdür. </a:t>
            </a:r>
            <a:endParaRPr lang="tr-TR" altLang="tr-TR" dirty="0" smtClean="0"/>
          </a:p>
          <a:p>
            <a:r>
              <a:rPr lang="tr-TR" altLang="tr-TR" dirty="0" smtClean="0"/>
              <a:t>Hücrelerde </a:t>
            </a:r>
            <a:r>
              <a:rPr lang="tr-TR" altLang="tr-TR" dirty="0"/>
              <a:t>binlerce </a:t>
            </a:r>
            <a:r>
              <a:rPr lang="tr-TR" altLang="tr-TR" dirty="0" smtClean="0"/>
              <a:t>farklı yapıda ve görevde </a:t>
            </a:r>
            <a:r>
              <a:rPr lang="tr-TR" altLang="tr-TR" dirty="0"/>
              <a:t>protein </a:t>
            </a:r>
            <a:r>
              <a:rPr lang="tr-TR" altLang="tr-TR" dirty="0" smtClean="0"/>
              <a:t>bulunmaktadır.</a:t>
            </a:r>
          </a:p>
          <a:p>
            <a:r>
              <a:rPr lang="tr-TR" altLang="tr-TR" dirty="0" smtClean="0"/>
              <a:t>Bazı proteinler yaşam boyu sentezlenirken, bazıları da </a:t>
            </a:r>
            <a:r>
              <a:rPr lang="tr-TR" altLang="tr-TR" dirty="0"/>
              <a:t>hücrenin </a:t>
            </a:r>
            <a:r>
              <a:rPr lang="tr-TR" altLang="tr-TR" dirty="0" smtClean="0"/>
              <a:t>ihtiyacına </a:t>
            </a:r>
            <a:r>
              <a:rPr lang="tr-TR" altLang="tr-TR" dirty="0"/>
              <a:t>göre </a:t>
            </a:r>
            <a:r>
              <a:rPr lang="tr-TR" altLang="tr-TR" dirty="0" smtClean="0"/>
              <a:t>sentezlenir </a:t>
            </a:r>
            <a:r>
              <a:rPr lang="tr-TR" altLang="tr-TR" dirty="0"/>
              <a:t>ve uygun </a:t>
            </a:r>
            <a:r>
              <a:rPr lang="tr-TR" altLang="tr-TR" dirty="0" smtClean="0"/>
              <a:t>hedeflere </a:t>
            </a:r>
            <a:r>
              <a:rPr lang="tr-TR" altLang="tr-TR" dirty="0"/>
              <a:t>yönlendirilirler.</a:t>
            </a:r>
          </a:p>
          <a:p>
            <a:pPr algn="just">
              <a:lnSpc>
                <a:spcPct val="80000"/>
              </a:lnSpc>
            </a:pPr>
            <a:r>
              <a:rPr lang="tr-TR" altLang="tr-TR" dirty="0" smtClean="0"/>
              <a:t>Bakteride yaklaşık 20.000 </a:t>
            </a:r>
            <a:r>
              <a:rPr lang="tr-TR" altLang="tr-TR" dirty="0"/>
              <a:t>ribozom, 100.000 ilişkili protein faktörü ve enzim, 200.000 tRNA hücrenin kuru ağırlığının % 35’inden fazlasını oluşturur.</a:t>
            </a:r>
          </a:p>
          <a:p>
            <a:pPr algn="just">
              <a:lnSpc>
                <a:spcPct val="80000"/>
              </a:lnSpc>
            </a:pPr>
            <a:r>
              <a:rPr lang="tr-TR" altLang="tr-TR" dirty="0" smtClean="0"/>
              <a:t>Kompleks yapısına rağmen sentez hızlı olmaktadır.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tr-TR" altLang="tr-TR" dirty="0"/>
              <a:t>	</a:t>
            </a:r>
            <a:r>
              <a:rPr lang="tr-TR" altLang="tr-TR" dirty="0" smtClean="0"/>
              <a:t>Örn. </a:t>
            </a:r>
            <a:r>
              <a:rPr lang="tr-TR" altLang="tr-TR" i="1" dirty="0" smtClean="0"/>
              <a:t>E</a:t>
            </a:r>
            <a:r>
              <a:rPr lang="tr-TR" altLang="tr-TR" i="1" dirty="0"/>
              <a:t>. </a:t>
            </a:r>
            <a:r>
              <a:rPr lang="tr-TR" altLang="tr-TR" i="1" dirty="0" smtClean="0"/>
              <a:t>Colide </a:t>
            </a:r>
            <a:r>
              <a:rPr lang="tr-TR" altLang="tr-TR" dirty="0"/>
              <a:t>5 saniyede </a:t>
            </a:r>
            <a:r>
              <a:rPr lang="tr-TR" altLang="tr-TR" dirty="0" smtClean="0"/>
              <a:t>100 </a:t>
            </a:r>
            <a:r>
              <a:rPr lang="tr-TR" altLang="tr-TR" dirty="0"/>
              <a:t>amino asitlik bir </a:t>
            </a:r>
            <a:r>
              <a:rPr lang="tr-TR" altLang="tr-TR" dirty="0" smtClean="0"/>
              <a:t>polipeptiti sentezleyebilir. 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66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23829" y="510081"/>
            <a:ext cx="8424862" cy="101566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 dirty="0">
                <a:latin typeface="Times New Roman" panose="02020603050405020304" pitchFamily="18" charset="0"/>
              </a:rPr>
              <a:t>Protein </a:t>
            </a:r>
            <a:r>
              <a:rPr lang="tr-TR" altLang="tr-TR" sz="2400" b="1" dirty="0" smtClean="0">
                <a:latin typeface="Times New Roman" panose="02020603050405020304" pitchFamily="18" charset="0"/>
              </a:rPr>
              <a:t>sentezi için 3 temel yapı: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 dirty="0" smtClean="0">
                <a:latin typeface="Times New Roman" panose="02020603050405020304" pitchFamily="18" charset="0"/>
              </a:rPr>
              <a:t> </a:t>
            </a:r>
            <a:r>
              <a:rPr lang="tr-TR" altLang="tr-TR" sz="2400" b="1" dirty="0">
                <a:latin typeface="Times New Roman" panose="02020603050405020304" pitchFamily="18" charset="0"/>
              </a:rPr>
              <a:t>mRNA, tRNA ve </a:t>
            </a:r>
            <a:r>
              <a:rPr lang="tr-TR" altLang="tr-TR" sz="2400" b="1" dirty="0" smtClean="0">
                <a:latin typeface="Times New Roman" panose="02020603050405020304" pitchFamily="18" charset="0"/>
              </a:rPr>
              <a:t>ribozom </a:t>
            </a:r>
            <a:endParaRPr lang="tr-TR" altLang="tr-TR" sz="2400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1660"/>
            <a:ext cx="4284822" cy="333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bioteach.ubc.ca/quarterly/wp-content/translati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73" y="2991803"/>
            <a:ext cx="536352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trans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8"/>
          <a:stretch>
            <a:fillRect/>
          </a:stretch>
        </p:blipFill>
        <p:spPr bwMode="auto">
          <a:xfrm>
            <a:off x="1635208" y="1088211"/>
            <a:ext cx="77041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94073" y="611556"/>
            <a:ext cx="10371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 dirty="0">
                <a:latin typeface="Times New Roman" panose="02020603050405020304" pitchFamily="18" charset="0"/>
              </a:rPr>
              <a:t>mRNA, proteinin amino asit sırasını belirleyen </a:t>
            </a:r>
            <a:r>
              <a:rPr lang="tr-TR" altLang="tr-TR" sz="2400" b="1" dirty="0" smtClean="0">
                <a:latin typeface="Times New Roman" panose="02020603050405020304" pitchFamily="18" charset="0"/>
              </a:rPr>
              <a:t>kodu taşır.</a:t>
            </a:r>
          </a:p>
          <a:p>
            <a:pPr>
              <a:spcBef>
                <a:spcPct val="50000"/>
              </a:spcBef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tr-TR" altLang="tr-TR" sz="24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400" b="1" dirty="0" smtClean="0">
                <a:latin typeface="Times New Roman" panose="02020603050405020304" pitchFamily="18" charset="0"/>
              </a:rPr>
              <a:t> </a:t>
            </a:r>
            <a:endParaRPr lang="tr-TR" altLang="tr-TR" sz="24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9437" y="2889342"/>
            <a:ext cx="10702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Calibri" panose="020F0502020204030204" pitchFamily="34" charset="0"/>
              </a:rPr>
              <a:t>mRNA’yı oluşturan nükleotid dizisinde her üç bazlık dizi </a:t>
            </a:r>
            <a:r>
              <a:rPr lang="tr-TR" altLang="tr-TR" sz="2400" b="1" dirty="0">
                <a:latin typeface="Calibri" panose="020F0502020204030204" pitchFamily="34" charset="0"/>
              </a:rPr>
              <a:t>kodon</a:t>
            </a:r>
            <a:r>
              <a:rPr lang="tr-TR" altLang="tr-TR" sz="2400" dirty="0">
                <a:latin typeface="Calibri" panose="020F0502020204030204" pitchFamily="34" charset="0"/>
              </a:rPr>
              <a:t> olarak </a:t>
            </a:r>
            <a:r>
              <a:rPr lang="tr-TR" altLang="tr-TR" sz="2400" dirty="0" smtClean="0">
                <a:latin typeface="Calibri" panose="020F0502020204030204" pitchFamily="34" charset="0"/>
              </a:rPr>
              <a:t>adlandırılır.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 dirty="0" smtClean="0">
                <a:latin typeface="Calibri" panose="020F0502020204030204" pitchFamily="34" charset="0"/>
              </a:rPr>
              <a:t>kodon</a:t>
            </a:r>
            <a:r>
              <a:rPr lang="tr-TR" altLang="tr-TR" sz="2400" dirty="0" smtClean="0">
                <a:latin typeface="Calibri" panose="020F0502020204030204" pitchFamily="34" charset="0"/>
              </a:rPr>
              <a:t> </a:t>
            </a:r>
            <a:r>
              <a:rPr lang="tr-TR" altLang="tr-TR" sz="2400" dirty="0">
                <a:latin typeface="Calibri" panose="020F0502020204030204" pitchFamily="34" charset="0"/>
              </a:rPr>
              <a:t>ya protein sentezine katılacak bir amino asidi </a:t>
            </a:r>
            <a:r>
              <a:rPr lang="tr-TR" altLang="tr-TR" sz="2400" dirty="0" smtClean="0">
                <a:latin typeface="Calibri" panose="020F0502020204030204" pitchFamily="34" charset="0"/>
              </a:rPr>
              <a:t>ya da protein </a:t>
            </a:r>
            <a:r>
              <a:rPr lang="tr-TR" altLang="tr-TR" sz="2400" dirty="0">
                <a:latin typeface="Calibri" panose="020F0502020204030204" pitchFamily="34" charset="0"/>
              </a:rPr>
              <a:t>sentezinin sonlanacağını ifade eder. 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 dirty="0" smtClean="0">
                <a:latin typeface="Calibri" panose="020F0502020204030204" pitchFamily="34" charset="0"/>
              </a:rPr>
              <a:t>Her kodon sadece bir amino asidi kodlarken, her </a:t>
            </a:r>
            <a:r>
              <a:rPr lang="tr-TR" altLang="tr-TR" sz="2400" b="1" dirty="0">
                <a:latin typeface="Calibri" panose="020F0502020204030204" pitchFamily="34" charset="0"/>
              </a:rPr>
              <a:t>amino asit için </a:t>
            </a:r>
            <a:r>
              <a:rPr lang="tr-TR" altLang="tr-TR" sz="2400" b="1" dirty="0" smtClean="0">
                <a:latin typeface="Calibri" panose="020F0502020204030204" pitchFamily="34" charset="0"/>
              </a:rPr>
              <a:t>birden fazla kodon olabilir... </a:t>
            </a:r>
          </a:p>
          <a:p>
            <a:pPr eaLnBrk="1" hangingPunct="1">
              <a:spcBef>
                <a:spcPct val="50000"/>
              </a:spcBef>
            </a:pPr>
            <a:endParaRPr lang="tr-TR" altLang="tr-T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8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900</Words>
  <Application>Microsoft Office PowerPoint</Application>
  <PresentationFormat>Geniş ekran</PresentationFormat>
  <Paragraphs>140</Paragraphs>
  <Slides>37</Slides>
  <Notes>15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9" baseType="lpstr">
      <vt:lpstr>SimSun</vt:lpstr>
      <vt:lpstr>Arial</vt:lpstr>
      <vt:lpstr>Arial Narrow</vt:lpstr>
      <vt:lpstr>Arial Unicode MS</vt:lpstr>
      <vt:lpstr>Bradley Hand ITC TT-Bold</vt:lpstr>
      <vt:lpstr>Calibri</vt:lpstr>
      <vt:lpstr>Calibri Light</vt:lpstr>
      <vt:lpstr>Comic Sans MS</vt:lpstr>
      <vt:lpstr>Times</vt:lpstr>
      <vt:lpstr>Times New Roman</vt:lpstr>
      <vt:lpstr>Wingdings</vt:lpstr>
      <vt:lpstr>Office Teması</vt:lpstr>
      <vt:lpstr>GEN İFADESİ  ve  PROTEİN SENTEZİ</vt:lpstr>
      <vt:lpstr>PowerPoint Sunusu</vt:lpstr>
      <vt:lpstr>Transkripsiyon</vt:lpstr>
      <vt:lpstr>PowerPoint Sunusu</vt:lpstr>
      <vt:lpstr>PowerPoint Sunusu</vt:lpstr>
      <vt:lpstr>PowerPoint Sunusu</vt:lpstr>
      <vt:lpstr>Protein metabolizması</vt:lpstr>
      <vt:lpstr>PowerPoint Sunusu</vt:lpstr>
      <vt:lpstr>PowerPoint Sunusu</vt:lpstr>
      <vt:lpstr>PowerPoint Sunusu</vt:lpstr>
      <vt:lpstr>Kodon ve antikodon eşleşmesi</vt:lpstr>
      <vt:lpstr>Tüm tRNA’ların genel yonca yaprağı şeklinde sekonder yapıları</vt:lpstr>
      <vt:lpstr>Maya tRNAAla’nın nükleotid sekansı</vt:lpstr>
      <vt:lpstr>PowerPoint Sunusu</vt:lpstr>
      <vt:lpstr>Wobble hipotezi ve bazı</vt:lpstr>
      <vt:lpstr>Antikodondaki Wobble bazı tRNA’nın tanıyabildiği kodon sayısını nasıl belirler</vt:lpstr>
      <vt:lpstr>Wobble baz eşleşmesi</vt:lpstr>
      <vt:lpstr>Genetik kod…</vt:lpstr>
      <vt:lpstr>PowerPoint Sunusu</vt:lpstr>
      <vt:lpstr>Genetik kod’daki doğal değişiklikler</vt:lpstr>
      <vt:lpstr>PowerPoint Sunusu</vt:lpstr>
      <vt:lpstr>PowerPoint Sunusu</vt:lpstr>
      <vt:lpstr>PowerPoint Sunusu</vt:lpstr>
      <vt:lpstr>PowerPoint Sunusu</vt:lpstr>
      <vt:lpstr>Bakterilerde protein sentezi</vt:lpstr>
      <vt:lpstr>Uzama, İkinci basamak: Peptid bağı oluşumu</vt:lpstr>
      <vt:lpstr>Bakterilerde protein sentezinin terminasyonu</vt:lpstr>
      <vt:lpstr>Bakteride aynı anda transkripsiyon ve translasyonun</vt:lpstr>
      <vt:lpstr>Prokaryotlarda 30S ve 50S ribozomal üniteler</vt:lpstr>
      <vt:lpstr>Ökaryotlarda Protein Sentezi</vt:lpstr>
      <vt:lpstr>Ökaryotik initiasyon kompleksinin oluşumundaki protein kompleksler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Bengi</dc:creator>
  <cp:lastModifiedBy>mehmet</cp:lastModifiedBy>
  <cp:revision>17</cp:revision>
  <dcterms:created xsi:type="dcterms:W3CDTF">2014-10-30T12:48:07Z</dcterms:created>
  <dcterms:modified xsi:type="dcterms:W3CDTF">2020-11-18T12:14:48Z</dcterms:modified>
</cp:coreProperties>
</file>