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37" r:id="rId4"/>
    <p:sldId id="338" r:id="rId5"/>
    <p:sldId id="339" r:id="rId6"/>
    <p:sldId id="261" r:id="rId7"/>
    <p:sldId id="262" r:id="rId8"/>
    <p:sldId id="307" r:id="rId9"/>
    <p:sldId id="308" r:id="rId10"/>
    <p:sldId id="309" r:id="rId11"/>
    <p:sldId id="312" r:id="rId12"/>
    <p:sldId id="313" r:id="rId13"/>
    <p:sldId id="267" r:id="rId14"/>
    <p:sldId id="268" r:id="rId15"/>
    <p:sldId id="314" r:id="rId16"/>
    <p:sldId id="271" r:id="rId17"/>
    <p:sldId id="269" r:id="rId18"/>
    <p:sldId id="319" r:id="rId19"/>
    <p:sldId id="320" r:id="rId20"/>
    <p:sldId id="294" r:id="rId21"/>
    <p:sldId id="295" r:id="rId22"/>
    <p:sldId id="328" r:id="rId23"/>
    <p:sldId id="327" r:id="rId24"/>
    <p:sldId id="321" r:id="rId25"/>
    <p:sldId id="322" r:id="rId26"/>
    <p:sldId id="323" r:id="rId27"/>
    <p:sldId id="296" r:id="rId28"/>
    <p:sldId id="325" r:id="rId29"/>
    <p:sldId id="326" r:id="rId30"/>
    <p:sldId id="324" r:id="rId31"/>
    <p:sldId id="298" r:id="rId32"/>
    <p:sldId id="331" r:id="rId33"/>
    <p:sldId id="329" r:id="rId34"/>
    <p:sldId id="330" r:id="rId35"/>
    <p:sldId id="334" r:id="rId36"/>
    <p:sldId id="304" r:id="rId37"/>
    <p:sldId id="302" r:id="rId38"/>
    <p:sldId id="301" r:id="rId39"/>
    <p:sldId id="300" r:id="rId40"/>
    <p:sldId id="335" r:id="rId41"/>
    <p:sldId id="336" r:id="rId42"/>
    <p:sldId id="340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DEE3-595C-4D91-BECA-F42ACD0900F1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8FC5-667B-427C-BBBA-6FF0F507F22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632B-0877-4242-A594-8F2884C88BC2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B8F6-F58B-4E64-B0CF-DF3152D58A5D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A442-5D47-48A1-AC44-77DEAA90618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tr-TR" sz="6000" dirty="0" smtClean="0">
                <a:latin typeface="Comic Sans MS" pitchFamily="66" charset="0"/>
              </a:rPr>
              <a:t>NÜKLEİK ASİTLER</a:t>
            </a:r>
            <a:endParaRPr lang="tr-TR" sz="6000" dirty="0">
              <a:latin typeface="Comic Sans MS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59632" y="49411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Hınıs meslek yüksek okulu</a:t>
            </a:r>
          </a:p>
          <a:p>
            <a:pPr algn="r"/>
            <a:r>
              <a:rPr lang="tr-TR" dirty="0" smtClean="0"/>
              <a:t>Tıbbi laboratuvar teknikleri programı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015716" y="99789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NÜKLEOSİT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tr-TR" sz="2800" dirty="0" smtClean="0">
                <a:latin typeface="Comic Sans MS" pitchFamily="66" charset="0"/>
              </a:rPr>
              <a:t> BAZ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tr-TR" sz="2800" dirty="0" smtClean="0">
                <a:latin typeface="Comic Sans MS" pitchFamily="66" charset="0"/>
              </a:rPr>
              <a:t> ŞEKER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951820" y="891877"/>
            <a:ext cx="3204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</a:p>
          <a:p>
            <a:pPr algn="ctr"/>
            <a:r>
              <a:rPr lang="tr-TR" sz="2800" dirty="0" smtClean="0">
                <a:latin typeface="Comic Sans MS" pitchFamily="66" charset="0"/>
              </a:rPr>
              <a:t>FOSFAT GRUBU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560" r="7839" b="23728"/>
          <a:stretch>
            <a:fillRect/>
          </a:stretch>
        </p:blipFill>
        <p:spPr bwMode="auto">
          <a:xfrm>
            <a:off x="662320" y="1916832"/>
            <a:ext cx="77981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KU\Desktop\Biyoloji Campbell şekiller\005_Pag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0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KU\Desktop\Biyoloji Campbell şekiller\016_Page_04.jpg"/>
          <p:cNvPicPr>
            <a:picLocks noChangeAspect="1" noChangeArrowheads="1"/>
          </p:cNvPicPr>
          <p:nvPr/>
        </p:nvPicPr>
        <p:blipFill>
          <a:blip r:embed="rId2" cstate="print"/>
          <a:srcRect t="83925"/>
          <a:stretch>
            <a:fillRect/>
          </a:stretch>
        </p:blipFill>
        <p:spPr bwMode="auto">
          <a:xfrm>
            <a:off x="5076056" y="5471413"/>
            <a:ext cx="4005038" cy="1125939"/>
          </a:xfrm>
          <a:prstGeom prst="rect">
            <a:avLst/>
          </a:prstGeom>
          <a:noFill/>
        </p:spPr>
      </p:pic>
      <p:pic>
        <p:nvPicPr>
          <p:cNvPr id="3" name="Picture 2" descr="C:\Users\NKU\Desktop\Biyoloji Campbell şekiller\016_Page_04.jpg"/>
          <p:cNvPicPr>
            <a:picLocks noChangeAspect="1" noChangeArrowheads="1"/>
          </p:cNvPicPr>
          <p:nvPr/>
        </p:nvPicPr>
        <p:blipFill>
          <a:blip r:embed="rId2" cstate="print"/>
          <a:srcRect l="3596" r="2911" b="15047"/>
          <a:stretch>
            <a:fillRect/>
          </a:stretch>
        </p:blipFill>
        <p:spPr bwMode="auto">
          <a:xfrm>
            <a:off x="611560" y="15294"/>
            <a:ext cx="4296240" cy="682741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852" r="26690" b="33333"/>
          <a:stretch>
            <a:fillRect/>
          </a:stretch>
        </p:blipFill>
        <p:spPr bwMode="auto">
          <a:xfrm>
            <a:off x="4499992" y="0"/>
            <a:ext cx="4618799" cy="38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160" r="28395" b="19182"/>
          <a:stretch>
            <a:fillRect/>
          </a:stretch>
        </p:blipFill>
        <p:spPr bwMode="auto">
          <a:xfrm>
            <a:off x="3851920" y="509498"/>
            <a:ext cx="2952328" cy="608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95536" y="7647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5’ fosfat grubu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5536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3’ hidroksil grubu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691680" y="20515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Comic Sans MS" pitchFamily="66" charset="0"/>
              </a:rPr>
              <a:t>fosfodiester</a:t>
            </a:r>
            <a:r>
              <a:rPr lang="tr-TR" dirty="0" smtClean="0">
                <a:latin typeface="Comic Sans MS" pitchFamily="66" charset="0"/>
              </a:rPr>
              <a:t> bağı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72000" y="188640"/>
            <a:ext cx="18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Comic Sans MS" pitchFamily="66" charset="0"/>
              </a:rPr>
              <a:t>Glikozidik</a:t>
            </a:r>
            <a:r>
              <a:rPr lang="tr-TR" dirty="0" smtClean="0">
                <a:latin typeface="Comic Sans MS" pitchFamily="66" charset="0"/>
              </a:rPr>
              <a:t> bağ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Sağ Ok"/>
          <p:cNvSpPr/>
          <p:nvPr/>
        </p:nvSpPr>
        <p:spPr>
          <a:xfrm>
            <a:off x="3059832" y="836712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275856" y="6165304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Eğri Bağlayıcı"/>
          <p:cNvCxnSpPr/>
          <p:nvPr/>
        </p:nvCxnSpPr>
        <p:spPr>
          <a:xfrm rot="16200000" flipH="1">
            <a:off x="5040052" y="872716"/>
            <a:ext cx="792088" cy="28803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Eğri Bağlayıcı"/>
          <p:cNvCxnSpPr/>
          <p:nvPr/>
        </p:nvCxnSpPr>
        <p:spPr>
          <a:xfrm>
            <a:off x="3923928" y="2204864"/>
            <a:ext cx="1008112" cy="36004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251520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DNA-RNA </a:t>
            </a:r>
            <a:r>
              <a:rPr lang="tr-TR" sz="2800" dirty="0" err="1" smtClean="0">
                <a:latin typeface="Comic Sans MS" pitchFamily="66" charset="0"/>
              </a:rPr>
              <a:t>polardır</a:t>
            </a:r>
            <a:r>
              <a:rPr lang="tr-TR" sz="2800" dirty="0" smtClean="0">
                <a:latin typeface="Comic Sans MS" pitchFamily="66" charset="0"/>
              </a:rPr>
              <a:t> !!!</a:t>
            </a: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2329"/>
          <a:stretch>
            <a:fillRect/>
          </a:stretch>
        </p:blipFill>
        <p:spPr bwMode="auto">
          <a:xfrm>
            <a:off x="1763688" y="927180"/>
            <a:ext cx="5496469" cy="57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467544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Comic Sans MS" pitchFamily="66" charset="0"/>
              </a:rPr>
              <a:t>DNA  </a:t>
            </a:r>
            <a:r>
              <a:rPr lang="tr-TR" sz="3600" dirty="0" err="1" smtClean="0">
                <a:latin typeface="Comic Sans MS" pitchFamily="66" charset="0"/>
              </a:rPr>
              <a:t>antiparelel</a:t>
            </a:r>
            <a:r>
              <a:rPr lang="tr-TR" sz="3600" dirty="0" smtClean="0">
                <a:latin typeface="Comic Sans MS" pitchFamily="66" charset="0"/>
              </a:rPr>
              <a:t> özellik gösterir</a:t>
            </a:r>
            <a:endParaRPr lang="tr-T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KU\Desktop\Biyoloji Campbell şekiller\016_Page_05.jpg"/>
          <p:cNvPicPr>
            <a:picLocks noChangeAspect="1" noChangeArrowheads="1"/>
          </p:cNvPicPr>
          <p:nvPr/>
        </p:nvPicPr>
        <p:blipFill>
          <a:blip r:embed="rId2" cstate="print"/>
          <a:srcRect l="3319" t="36168"/>
          <a:stretch>
            <a:fillRect/>
          </a:stretch>
        </p:blipFill>
        <p:spPr bwMode="auto">
          <a:xfrm>
            <a:off x="27021" y="260648"/>
            <a:ext cx="908148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300192" y="3647926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A 	T</a:t>
            </a:r>
          </a:p>
          <a:p>
            <a:endParaRPr lang="tr-TR" sz="3200" dirty="0" smtClean="0">
              <a:latin typeface="Comic Sans MS" pitchFamily="66" charset="0"/>
            </a:endParaRPr>
          </a:p>
          <a:p>
            <a:endParaRPr lang="tr-TR" sz="3200" dirty="0" smtClean="0">
              <a:latin typeface="Comic Sans MS" pitchFamily="66" charset="0"/>
            </a:endParaRPr>
          </a:p>
          <a:p>
            <a:r>
              <a:rPr lang="tr-TR" sz="3200" dirty="0" smtClean="0">
                <a:latin typeface="Comic Sans MS" pitchFamily="66" charset="0"/>
              </a:rPr>
              <a:t>G 	C</a:t>
            </a:r>
            <a:endParaRPr lang="tr-TR" sz="3200" dirty="0">
              <a:latin typeface="Comic Sans MS" pitchFamily="66" charset="0"/>
            </a:endParaRPr>
          </a:p>
        </p:txBody>
      </p:sp>
      <p:grpSp>
        <p:nvGrpSpPr>
          <p:cNvPr id="16" name="15 Grup"/>
          <p:cNvGrpSpPr/>
          <p:nvPr/>
        </p:nvGrpSpPr>
        <p:grpSpPr>
          <a:xfrm>
            <a:off x="6804248" y="3861048"/>
            <a:ext cx="505981" cy="94525"/>
            <a:chOff x="7564323" y="3376395"/>
            <a:chExt cx="505981" cy="94525"/>
          </a:xfrm>
        </p:grpSpPr>
        <p:cxnSp>
          <p:nvCxnSpPr>
            <p:cNvPr id="9" name="8 Düz Bağlayıcı"/>
            <p:cNvCxnSpPr/>
            <p:nvPr/>
          </p:nvCxnSpPr>
          <p:spPr>
            <a:xfrm>
              <a:off x="7564323" y="3376395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Düz Bağlayıcı"/>
            <p:cNvCxnSpPr/>
            <p:nvPr/>
          </p:nvCxnSpPr>
          <p:spPr>
            <a:xfrm>
              <a:off x="7566248" y="3470920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"/>
          <p:cNvGrpSpPr/>
          <p:nvPr/>
        </p:nvGrpSpPr>
        <p:grpSpPr>
          <a:xfrm>
            <a:off x="6732240" y="5281882"/>
            <a:ext cx="519481" cy="200625"/>
            <a:chOff x="8008023" y="3704345"/>
            <a:chExt cx="519481" cy="200625"/>
          </a:xfrm>
        </p:grpSpPr>
        <p:cxnSp>
          <p:nvCxnSpPr>
            <p:cNvPr id="11" name="10 Düz Bağlayıcı"/>
            <p:cNvCxnSpPr/>
            <p:nvPr/>
          </p:nvCxnSpPr>
          <p:spPr>
            <a:xfrm>
              <a:off x="8008023" y="3704345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>
              <a:off x="8009948" y="3798870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>
              <a:off x="8023448" y="3904970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C:\Users\NKU\Desktop\Biyoloji Campbell şekiller\016_Page_06.jpg"/>
          <p:cNvPicPr>
            <a:picLocks noChangeAspect="1" noChangeArrowheads="1"/>
          </p:cNvPicPr>
          <p:nvPr/>
        </p:nvPicPr>
        <p:blipFill>
          <a:blip r:embed="rId2" cstate="print"/>
          <a:srcRect b="29236"/>
          <a:stretch>
            <a:fillRect/>
          </a:stretch>
        </p:blipFill>
        <p:spPr bwMode="auto">
          <a:xfrm>
            <a:off x="503491" y="44624"/>
            <a:ext cx="4932605" cy="6669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37" y="19050"/>
            <a:ext cx="41243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KU\Desktop\Biyoloji Campbell şekiller\016_Page_10.jpg"/>
          <p:cNvPicPr>
            <a:picLocks noChangeAspect="1" noChangeArrowheads="1"/>
          </p:cNvPicPr>
          <p:nvPr/>
        </p:nvPicPr>
        <p:blipFill>
          <a:blip r:embed="rId2" cstate="print"/>
          <a:srcRect b="59450"/>
          <a:stretch>
            <a:fillRect/>
          </a:stretch>
        </p:blipFill>
        <p:spPr bwMode="auto">
          <a:xfrm>
            <a:off x="179512" y="692696"/>
            <a:ext cx="8816193" cy="412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KU\Desktop\Biyoloji Campbell şekiller\016_Page_10.jpg"/>
          <p:cNvPicPr>
            <a:picLocks noChangeAspect="1" noChangeArrowheads="1"/>
          </p:cNvPicPr>
          <p:nvPr/>
        </p:nvPicPr>
        <p:blipFill>
          <a:blip r:embed="rId2" cstate="print"/>
          <a:srcRect l="16063" t="41600" r="30607"/>
          <a:stretch>
            <a:fillRect/>
          </a:stretch>
        </p:blipFill>
        <p:spPr bwMode="auto">
          <a:xfrm>
            <a:off x="1839908" y="188640"/>
            <a:ext cx="5108356" cy="6457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10" r="3272"/>
          <a:stretch>
            <a:fillRect/>
          </a:stretch>
        </p:blipFill>
        <p:spPr bwMode="auto">
          <a:xfrm>
            <a:off x="35496" y="908720"/>
            <a:ext cx="9008703" cy="579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51520" y="220578"/>
            <a:ext cx="8569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err="1">
                <a:latin typeface="Comic Sans MS" pitchFamily="66" charset="0"/>
              </a:rPr>
              <a:t>Frederick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smtClean="0">
                <a:latin typeface="Comic Sans MS" pitchFamily="66" charset="0"/>
              </a:rPr>
              <a:t>Griffith – transformasyon (kalıtım materyali </a:t>
            </a:r>
            <a:r>
              <a:rPr lang="tr-TR" sz="2000" dirty="0" err="1" smtClean="0">
                <a:latin typeface="Comic Sans MS" pitchFamily="66" charset="0"/>
              </a:rPr>
              <a:t>nükleik</a:t>
            </a:r>
            <a:r>
              <a:rPr lang="tr-TR" sz="2000" dirty="0" smtClean="0">
                <a:latin typeface="Comic Sans MS" pitchFamily="66" charset="0"/>
              </a:rPr>
              <a:t> asittir)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"/>
          <p:cNvGrpSpPr/>
          <p:nvPr/>
        </p:nvGrpSpPr>
        <p:grpSpPr>
          <a:xfrm>
            <a:off x="1368152" y="580618"/>
            <a:ext cx="6444208" cy="5224646"/>
            <a:chOff x="1008112" y="116632"/>
            <a:chExt cx="6444208" cy="522464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4568"/>
            <a:stretch>
              <a:fillRect/>
            </a:stretch>
          </p:blipFill>
          <p:spPr bwMode="auto">
            <a:xfrm>
              <a:off x="1979712" y="149183"/>
              <a:ext cx="5364288" cy="486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Metin kutusu"/>
            <p:cNvSpPr txBox="1"/>
            <p:nvPr/>
          </p:nvSpPr>
          <p:spPr>
            <a:xfrm>
              <a:off x="2466020" y="116632"/>
              <a:ext cx="42119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RİBONÜKLEİK ASİT</a:t>
              </a:r>
              <a:endParaRPr lang="tr-TR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" name="3 Metin kutusu"/>
            <p:cNvSpPr txBox="1"/>
            <p:nvPr/>
          </p:nvSpPr>
          <p:spPr>
            <a:xfrm>
              <a:off x="1008112" y="3501008"/>
              <a:ext cx="197971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000" b="1" dirty="0" err="1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Fosfodiester</a:t>
              </a:r>
              <a:r>
                <a:rPr lang="tr-TR" sz="20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 bağı</a:t>
              </a:r>
              <a:endParaRPr lang="tr-TR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" name="4 Metin kutusu"/>
            <p:cNvSpPr txBox="1"/>
            <p:nvPr/>
          </p:nvSpPr>
          <p:spPr>
            <a:xfrm>
              <a:off x="5508104" y="1628800"/>
              <a:ext cx="1944216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Adenin</a:t>
              </a:r>
              <a:r>
                <a:rPr lang="tr-TR" sz="32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</a:p>
            <a:p>
              <a:r>
                <a:rPr lang="tr-TR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Guanin</a:t>
              </a:r>
              <a:endParaRPr lang="tr-T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endParaRPr>
            </a:p>
            <a:p>
              <a:r>
                <a:rPr lang="tr-TR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Sitozin</a:t>
              </a:r>
              <a:endParaRPr lang="tr-T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endParaRPr>
            </a:p>
            <a:p>
              <a:r>
                <a:rPr lang="tr-TR" sz="3200" b="1" dirty="0" err="1" smtClean="0">
                  <a:solidFill>
                    <a:schemeClr val="accent2"/>
                  </a:solidFill>
                  <a:latin typeface="Comic Sans MS" pitchFamily="66" charset="0"/>
                </a:rPr>
                <a:t>Urasil</a:t>
              </a:r>
              <a:r>
                <a:rPr lang="tr-TR" sz="32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  <a:endParaRPr lang="tr-TR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4217076" y="1052736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chemeClr val="accent2"/>
                  </a:solidFill>
                  <a:latin typeface="Comic Sans MS" pitchFamily="66" charset="0"/>
                </a:rPr>
                <a:t>baz</a:t>
              </a:r>
              <a:endParaRPr lang="tr-TR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4467825" y="2620221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chemeClr val="accent2"/>
                  </a:solidFill>
                  <a:latin typeface="Comic Sans MS" pitchFamily="66" charset="0"/>
                </a:rPr>
                <a:t>baz</a:t>
              </a:r>
              <a:endParaRPr lang="tr-TR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4980898" y="4033055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chemeClr val="accent2"/>
                  </a:solidFill>
                  <a:latin typeface="Comic Sans MS" pitchFamily="66" charset="0"/>
                </a:rPr>
                <a:t>baz</a:t>
              </a:r>
              <a:endParaRPr lang="tr-TR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3520146" y="4941168"/>
              <a:ext cx="4757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solidFill>
                    <a:schemeClr val="accent2"/>
                  </a:solidFill>
                  <a:latin typeface="Comic Sans MS" pitchFamily="66" charset="0"/>
                </a:rPr>
                <a:t>3’</a:t>
              </a:r>
              <a:endParaRPr lang="tr-TR" sz="2000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3791487" y="4318396"/>
              <a:ext cx="648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500" b="1" dirty="0" err="1" smtClean="0">
                  <a:solidFill>
                    <a:schemeClr val="accent2"/>
                  </a:solidFill>
                  <a:latin typeface="Comic Sans MS" pitchFamily="66" charset="0"/>
                </a:rPr>
                <a:t>riboz</a:t>
              </a:r>
              <a:endParaRPr lang="tr-TR" sz="1500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0221"/>
            <a:ext cx="3856062" cy="639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5076056" y="1185714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GENETİK KOD </a:t>
            </a: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Üçlü </a:t>
            </a:r>
            <a:r>
              <a:rPr lang="tr-TR" sz="2800" dirty="0" err="1" smtClean="0">
                <a:latin typeface="Comic Sans MS" pitchFamily="66" charset="0"/>
              </a:rPr>
              <a:t>ribonükleotid</a:t>
            </a:r>
            <a:r>
              <a:rPr lang="tr-TR" sz="2800" dirty="0" smtClean="0">
                <a:latin typeface="Comic Sans MS" pitchFamily="66" charset="0"/>
              </a:rPr>
              <a:t> dizileri</a:t>
            </a:r>
          </a:p>
          <a:p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KODON</a:t>
            </a: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20 farklı </a:t>
            </a:r>
            <a:r>
              <a:rPr lang="tr-TR" sz="2800" dirty="0" err="1" smtClean="0">
                <a:latin typeface="Comic Sans MS" pitchFamily="66" charset="0"/>
              </a:rPr>
              <a:t>aminoasiti</a:t>
            </a:r>
            <a:r>
              <a:rPr lang="tr-TR" sz="2800" dirty="0" smtClean="0">
                <a:latin typeface="Comic Sans MS" pitchFamily="66" charset="0"/>
              </a:rPr>
              <a:t> kodlar</a:t>
            </a: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683" y="116632"/>
            <a:ext cx="5459621" cy="66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971" y="280638"/>
            <a:ext cx="5544616" cy="63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801" t="4075" b="15851"/>
          <a:stretch>
            <a:fillRect/>
          </a:stretch>
        </p:blipFill>
        <p:spPr bwMode="auto">
          <a:xfrm>
            <a:off x="1907704" y="17755"/>
            <a:ext cx="5472608" cy="663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683568" y="677234"/>
          <a:ext cx="7848872" cy="498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89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omic Sans MS" pitchFamily="66" charset="0"/>
                        </a:rPr>
                        <a:t>DNA ve RNA farkları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89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DNA</a:t>
                      </a:r>
                      <a:endParaRPr lang="tr-TR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RNA</a:t>
                      </a:r>
                      <a:endParaRPr lang="tr-TR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89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Genelde çift zincir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Genelde tek zincir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89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Timin bazı içerir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Comic Sans MS" pitchFamily="66" charset="0"/>
                        </a:rPr>
                        <a:t>Urasil</a:t>
                      </a:r>
                      <a:r>
                        <a:rPr lang="tr-TR" sz="2400" dirty="0" smtClean="0">
                          <a:latin typeface="Comic Sans MS" pitchFamily="66" charset="0"/>
                        </a:rPr>
                        <a:t> bazı içerir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89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Comic Sans MS" pitchFamily="66" charset="0"/>
                        </a:rPr>
                        <a:t>Deoksiriboz</a:t>
                      </a:r>
                      <a:r>
                        <a:rPr lang="tr-TR" sz="2400" dirty="0" smtClean="0">
                          <a:latin typeface="Comic Sans MS" pitchFamily="66" charset="0"/>
                        </a:rPr>
                        <a:t> şeker içerir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Comic Sans MS" pitchFamily="66" charset="0"/>
                        </a:rPr>
                        <a:t>Riboz</a:t>
                      </a:r>
                      <a:r>
                        <a:rPr lang="tr-TR" sz="2400" dirty="0" smtClean="0">
                          <a:latin typeface="Comic Sans MS" pitchFamily="66" charset="0"/>
                        </a:rPr>
                        <a:t> şeker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9397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Protein kodlayacak</a:t>
                      </a:r>
                      <a:r>
                        <a:rPr lang="tr-TR" sz="2400" baseline="0" dirty="0" smtClean="0">
                          <a:latin typeface="Comic Sans MS" pitchFamily="66" charset="0"/>
                        </a:rPr>
                        <a:t> bilgiyi içerir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omic Sans MS" pitchFamily="66" charset="0"/>
                        </a:rPr>
                        <a:t>Protein kodlayacak</a:t>
                      </a:r>
                      <a:r>
                        <a:rPr lang="tr-TR" sz="2400" baseline="0" dirty="0" smtClean="0">
                          <a:latin typeface="Comic Sans MS" pitchFamily="66" charset="0"/>
                        </a:rPr>
                        <a:t> bilgiyi içerir v</a:t>
                      </a:r>
                      <a:r>
                        <a:rPr lang="tr-TR" sz="2400" dirty="0" smtClean="0">
                          <a:latin typeface="Comic Sans MS" pitchFamily="66" charset="0"/>
                        </a:rPr>
                        <a:t>e bu bilginin nasıl kullanılacağını</a:t>
                      </a:r>
                      <a:r>
                        <a:rPr lang="tr-TR" sz="2400" baseline="0" dirty="0" smtClean="0">
                          <a:latin typeface="Comic Sans MS" pitchFamily="66" charset="0"/>
                        </a:rPr>
                        <a:t> kontrol eder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89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Süreklidir 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Geçicidir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467544" y="404664"/>
          <a:ext cx="8496945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omic Sans MS" pitchFamily="66" charset="0"/>
                        </a:rPr>
                        <a:t>RNA majör</a:t>
                      </a:r>
                      <a:r>
                        <a:rPr lang="tr-TR" sz="2400" baseline="0" dirty="0" smtClean="0">
                          <a:latin typeface="Comic Sans MS" pitchFamily="66" charset="0"/>
                        </a:rPr>
                        <a:t> tipleri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RNA tipi</a:t>
                      </a:r>
                      <a:endParaRPr lang="tr-TR" sz="24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Büyüklük (nükleotid sayısı)</a:t>
                      </a:r>
                      <a:endParaRPr lang="tr-TR" sz="24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Fonksiyon</a:t>
                      </a:r>
                      <a:endParaRPr lang="tr-TR" sz="24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Comic Sans MS" pitchFamily="66" charset="0"/>
                        </a:rPr>
                        <a:t>mRNA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500-4500+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Amino asit sekansını kodlar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Comic Sans MS" pitchFamily="66" charset="0"/>
                        </a:rPr>
                        <a:t>rRNA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100-3000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Ribozomda</a:t>
                      </a:r>
                      <a:r>
                        <a:rPr lang="tr-TR" sz="2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tr-TR" sz="2400" dirty="0" smtClean="0">
                          <a:latin typeface="Comic Sans MS" pitchFamily="66" charset="0"/>
                        </a:rPr>
                        <a:t>yer alır protein sentezini katalizler</a:t>
                      </a:r>
                      <a:r>
                        <a:rPr lang="tr-TR" sz="2400" baseline="0" dirty="0" smtClean="0">
                          <a:latin typeface="Comic Sans MS" pitchFamily="66" charset="0"/>
                        </a:rPr>
                        <a:t> ve yapısal destek sağlar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err="1" smtClean="0">
                          <a:latin typeface="Comic Sans MS" pitchFamily="66" charset="0"/>
                        </a:rPr>
                        <a:t>tRNA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75-80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omic Sans MS" pitchFamily="66" charset="0"/>
                        </a:rPr>
                        <a:t>Özgül amino asitleri protein sentezi için ribozomlara taşır</a:t>
                      </a:r>
                      <a:endParaRPr lang="tr-TR" sz="2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3200" t="35800" r="23750" b="30601"/>
          <a:stretch>
            <a:fillRect/>
          </a:stretch>
        </p:blipFill>
        <p:spPr bwMode="auto">
          <a:xfrm>
            <a:off x="499948" y="1196752"/>
            <a:ext cx="841413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547664" y="251937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atin typeface="Comic Sans MS" pitchFamily="66" charset="0"/>
              </a:rPr>
              <a:t>mRNA</a:t>
            </a:r>
            <a:r>
              <a:rPr lang="tr-TR" sz="3200" dirty="0" smtClean="0">
                <a:latin typeface="Comic Sans MS" pitchFamily="66" charset="0"/>
              </a:rPr>
              <a:t> (</a:t>
            </a:r>
            <a:r>
              <a:rPr lang="tr-TR" sz="3200" dirty="0" err="1" smtClean="0">
                <a:latin typeface="Comic Sans MS" pitchFamily="66" charset="0"/>
              </a:rPr>
              <a:t>messenger</a:t>
            </a:r>
            <a:r>
              <a:rPr lang="tr-TR" sz="3200" dirty="0" smtClean="0">
                <a:latin typeface="Comic Sans MS" pitchFamily="66" charset="0"/>
              </a:rPr>
              <a:t> RNA)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35547"/>
          <a:stretch>
            <a:fillRect/>
          </a:stretch>
        </p:blipFill>
        <p:spPr bwMode="auto">
          <a:xfrm>
            <a:off x="720647" y="1339151"/>
            <a:ext cx="7667777" cy="51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619672" y="4766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atin typeface="Comic Sans MS" pitchFamily="66" charset="0"/>
              </a:rPr>
              <a:t>tRNA</a:t>
            </a:r>
            <a:r>
              <a:rPr lang="tr-TR" sz="3200" dirty="0" smtClean="0">
                <a:latin typeface="Comic Sans MS" pitchFamily="66" charset="0"/>
              </a:rPr>
              <a:t> (transfer RNA)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1095" r="9474" b="29717"/>
          <a:stretch>
            <a:fillRect/>
          </a:stretch>
        </p:blipFill>
        <p:spPr bwMode="auto">
          <a:xfrm>
            <a:off x="41729" y="980729"/>
            <a:ext cx="899476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7554570" cy="58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467544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latin typeface="Comic Sans MS" pitchFamily="66" charset="0"/>
              </a:rPr>
              <a:t>Hershey</a:t>
            </a:r>
            <a:r>
              <a:rPr lang="tr-TR" sz="3200" dirty="0" smtClean="0">
                <a:latin typeface="Comic Sans MS" pitchFamily="66" charset="0"/>
              </a:rPr>
              <a:t>-</a:t>
            </a:r>
            <a:r>
              <a:rPr lang="tr-TR" sz="3200" dirty="0" err="1" smtClean="0">
                <a:latin typeface="Comic Sans MS" pitchFamily="66" charset="0"/>
              </a:rPr>
              <a:t>Chase</a:t>
            </a:r>
            <a:r>
              <a:rPr lang="tr-TR" sz="3200" dirty="0" smtClean="0">
                <a:latin typeface="Comic Sans MS" pitchFamily="66" charset="0"/>
              </a:rPr>
              <a:t> deneyi</a:t>
            </a:r>
            <a:endParaRPr lang="tr-T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1765" r="6417" b="31818"/>
          <a:stretch>
            <a:fillRect/>
          </a:stretch>
        </p:blipFill>
        <p:spPr bwMode="auto">
          <a:xfrm>
            <a:off x="117105" y="1412775"/>
            <a:ext cx="8847383" cy="39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115616" y="40640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err="1" smtClean="0">
                <a:latin typeface="Comic Sans MS" pitchFamily="66" charset="0"/>
              </a:rPr>
              <a:t>rRNA</a:t>
            </a:r>
            <a:r>
              <a:rPr lang="tr-TR" sz="3600" dirty="0" smtClean="0">
                <a:latin typeface="Comic Sans MS" pitchFamily="66" charset="0"/>
              </a:rPr>
              <a:t> (</a:t>
            </a:r>
            <a:r>
              <a:rPr lang="tr-TR" sz="3600" dirty="0" err="1" smtClean="0">
                <a:latin typeface="Comic Sans MS" pitchFamily="66" charset="0"/>
              </a:rPr>
              <a:t>Ribozomal</a:t>
            </a:r>
            <a:r>
              <a:rPr lang="tr-TR" sz="3600" dirty="0" smtClean="0">
                <a:latin typeface="Comic Sans MS" pitchFamily="66" charset="0"/>
              </a:rPr>
              <a:t> RNA)</a:t>
            </a:r>
            <a:endParaRPr lang="tr-TR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3600" t="22680" r="23876" b="4241"/>
          <a:stretch>
            <a:fillRect/>
          </a:stretch>
        </p:blipFill>
        <p:spPr bwMode="auto">
          <a:xfrm>
            <a:off x="1475656" y="296651"/>
            <a:ext cx="6108842" cy="656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114855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Comic Sans MS" pitchFamily="66" charset="0"/>
              </a:rPr>
              <a:t>DNA dev bir polimerdir. </a:t>
            </a:r>
          </a:p>
          <a:p>
            <a:pPr algn="ctr"/>
            <a:r>
              <a:rPr lang="tr-TR" sz="3600" b="1" dirty="0" smtClean="0">
                <a:latin typeface="Comic Sans MS" pitchFamily="66" charset="0"/>
              </a:rPr>
              <a:t>Hücre çekirdeğine nasıl sığar?</a:t>
            </a:r>
            <a:endParaRPr lang="tr-TR" sz="3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0882"/>
            <a:ext cx="6736249" cy="576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467544" y="2606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Comic Sans MS" pitchFamily="66" charset="0"/>
              </a:rPr>
              <a:t>Prokaryotta</a:t>
            </a:r>
            <a:r>
              <a:rPr lang="tr-TR" sz="2400" dirty="0" smtClean="0">
                <a:latin typeface="Comic Sans MS" pitchFamily="66" charset="0"/>
              </a:rPr>
              <a:t> DNA paketlenmesi??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18" y="1772817"/>
            <a:ext cx="8638862" cy="275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718803"/>
            <a:ext cx="6336703" cy="507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6397" cy="286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72512"/>
            <a:ext cx="4427984" cy="40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822" y="116632"/>
            <a:ext cx="5464482" cy="662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82" y="332656"/>
            <a:ext cx="775011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1137"/>
            <a:ext cx="4371909" cy="64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542503" cy="64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0470"/>
            <a:ext cx="6696744" cy="590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509713"/>
            <a:ext cx="51625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7624" y="5085184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pPr algn="r"/>
            <a:r>
              <a:rPr lang="tr-TR" sz="1400" i="1" u="sng" dirty="0" smtClean="0"/>
              <a:t>Bu sunum aşağıdaki linkten kaynak alınarak hazırlanmıştır.</a:t>
            </a:r>
          </a:p>
          <a:p>
            <a:pPr algn="r"/>
            <a:r>
              <a:rPr lang="tr-TR" sz="1400" i="1" u="sng" dirty="0" smtClean="0"/>
              <a:t>Nükleik </a:t>
            </a:r>
            <a:r>
              <a:rPr lang="tr-TR" sz="1400" i="1" u="sng" dirty="0"/>
              <a:t>Asitlerpersonel.klu.edu.tr › dosyalar › </a:t>
            </a:r>
            <a:r>
              <a:rPr lang="tr-TR" sz="1400" i="1" u="sng" dirty="0" err="1"/>
              <a:t>dosya_ve_belgeler</a:t>
            </a:r>
            <a:r>
              <a:rPr lang="tr-TR" sz="1400" i="1" u="sng" dirty="0"/>
              <a:t> › 2....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907704" y="256490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teşekkürler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435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467544" y="1225783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DNA’nın üç boyutlu yapısını 1953 yılında </a:t>
            </a:r>
            <a:r>
              <a:rPr lang="en-US" sz="2400" i="1" dirty="0" smtClean="0">
                <a:latin typeface="Comic Sans MS" pitchFamily="66" charset="0"/>
              </a:rPr>
              <a:t>James Watson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ile beraber ortaya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koyan </a:t>
            </a:r>
            <a:r>
              <a:rPr lang="en-US" sz="2400" i="1" dirty="0" smtClean="0">
                <a:latin typeface="Comic Sans MS" pitchFamily="66" charset="0"/>
              </a:rPr>
              <a:t>Francis Crick</a:t>
            </a:r>
            <a:endParaRPr lang="tr-TR" sz="2400" i="1" dirty="0" smtClean="0">
              <a:latin typeface="Comic Sans MS" pitchFamily="66" charset="0"/>
            </a:endParaRPr>
          </a:p>
          <a:p>
            <a:endParaRPr lang="tr-TR" sz="2400" i="1" dirty="0" smtClean="0">
              <a:latin typeface="Comic Sans MS" pitchFamily="66" charset="0"/>
            </a:endParaRPr>
          </a:p>
          <a:p>
            <a:r>
              <a:rPr lang="en-US" sz="2400" i="1" dirty="0" smtClean="0">
                <a:latin typeface="Comic Sans MS" pitchFamily="66" charset="0"/>
              </a:rPr>
              <a:t>“</a:t>
            </a:r>
            <a:r>
              <a:rPr lang="en-US" sz="2400" i="1" dirty="0">
                <a:latin typeface="Comic Sans MS" pitchFamily="66" charset="0"/>
              </a:rPr>
              <a:t>A genetic material must carry out two jobs: duplicate </a:t>
            </a:r>
            <a:r>
              <a:rPr lang="en-US" sz="2400" i="1" dirty="0" smtClean="0">
                <a:latin typeface="Comic Sans MS" pitchFamily="66" charset="0"/>
              </a:rPr>
              <a:t>itself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and </a:t>
            </a:r>
            <a:r>
              <a:rPr lang="en-US" sz="2400" i="1" dirty="0">
                <a:latin typeface="Comic Sans MS" pitchFamily="66" charset="0"/>
              </a:rPr>
              <a:t>control the development of the rest of the cell in a </a:t>
            </a:r>
            <a:r>
              <a:rPr lang="en-US" sz="2400" i="1" dirty="0" smtClean="0">
                <a:latin typeface="Comic Sans MS" pitchFamily="66" charset="0"/>
              </a:rPr>
              <a:t>specific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way” 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demiştir</a:t>
            </a:r>
          </a:p>
          <a:p>
            <a:endParaRPr lang="tr-TR" sz="2400" i="1" dirty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Bunu sadece DNA yapabilmektedir. </a:t>
            </a:r>
          </a:p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DNA </a:t>
            </a:r>
            <a:r>
              <a:rPr lang="tr-TR" sz="2400" dirty="0" err="1" smtClean="0">
                <a:latin typeface="Comic Sans MS" pitchFamily="66" charset="0"/>
              </a:rPr>
              <a:t>replike</a:t>
            </a:r>
            <a:r>
              <a:rPr lang="tr-TR" sz="2400" dirty="0" smtClean="0">
                <a:latin typeface="Comic Sans MS" pitchFamily="66" charset="0"/>
              </a:rPr>
              <a:t> (kendini eşler) olur ve protein sentezi için gerekli olan bilgiyi içerir</a:t>
            </a:r>
          </a:p>
          <a:p>
            <a:endParaRPr lang="tr-T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1031825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Tüm hücrelerin genetik kodu </a:t>
            </a:r>
          </a:p>
          <a:p>
            <a:endParaRPr lang="tr-TR" sz="2800" dirty="0">
              <a:latin typeface="Comic Sans MS" pitchFamily="66" charset="0"/>
            </a:endParaRPr>
          </a:p>
          <a:p>
            <a:r>
              <a:rPr lang="tr-TR" sz="2800" dirty="0" err="1" smtClean="0">
                <a:latin typeface="Comic Sans MS" pitchFamily="66" charset="0"/>
              </a:rPr>
              <a:t>Deoksiribonükleik</a:t>
            </a:r>
            <a:r>
              <a:rPr lang="tr-TR" sz="2800" dirty="0" smtClean="0">
                <a:latin typeface="Comic Sans MS" pitchFamily="66" charset="0"/>
              </a:rPr>
              <a:t> asit (DNA) veya </a:t>
            </a:r>
            <a:r>
              <a:rPr lang="tr-TR" sz="2800" dirty="0" err="1" smtClean="0">
                <a:latin typeface="Comic Sans MS" pitchFamily="66" charset="0"/>
              </a:rPr>
              <a:t>Ribonükleik</a:t>
            </a:r>
            <a:r>
              <a:rPr lang="tr-TR" sz="2800" dirty="0" smtClean="0">
                <a:latin typeface="Comic Sans MS" pitchFamily="66" charset="0"/>
              </a:rPr>
              <a:t> asit (RNA)</a:t>
            </a: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Canlının ve </a:t>
            </a:r>
            <a:r>
              <a:rPr lang="tr-TR" sz="2800" dirty="0" err="1" smtClean="0">
                <a:latin typeface="Comic Sans MS" pitchFamily="66" charset="0"/>
              </a:rPr>
              <a:t>Ribonükleik</a:t>
            </a:r>
            <a:r>
              <a:rPr lang="tr-TR" sz="2800" dirty="0" smtClean="0">
                <a:latin typeface="Comic Sans MS" pitchFamily="66" charset="0"/>
              </a:rPr>
              <a:t> asit (RNA)’</a:t>
            </a:r>
            <a:r>
              <a:rPr lang="tr-TR" sz="2800" dirty="0" err="1" smtClean="0">
                <a:latin typeface="Comic Sans MS" pitchFamily="66" charset="0"/>
              </a:rPr>
              <a:t>nın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karekteristik</a:t>
            </a:r>
            <a:r>
              <a:rPr lang="tr-TR" sz="2800" dirty="0" smtClean="0">
                <a:latin typeface="Comic Sans MS" pitchFamily="66" charset="0"/>
              </a:rPr>
              <a:t> özelliklerini belirler</a:t>
            </a:r>
          </a:p>
          <a:p>
            <a:endParaRPr lang="tr-TR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DNA </a:t>
            </a:r>
            <a:r>
              <a:rPr lang="tr-TR" sz="2800" dirty="0" smtClean="0">
                <a:latin typeface="Comic Sans MS" pitchFamily="66" charset="0"/>
              </a:rPr>
              <a:t>ve</a:t>
            </a:r>
            <a:r>
              <a:rPr lang="en-US" sz="2800" dirty="0" smtClean="0">
                <a:latin typeface="Comic Sans MS" pitchFamily="66" charset="0"/>
              </a:rPr>
              <a:t> RNA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Nükleotid polimerleri (uzun zincirler)</a:t>
            </a:r>
          </a:p>
          <a:p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971600" y="1484784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Bir nükleotid </a:t>
            </a:r>
            <a:r>
              <a:rPr lang="tr-TR" sz="2800" dirty="0" err="1" smtClean="0">
                <a:latin typeface="Comic Sans MS" pitchFamily="66" charset="0"/>
              </a:rPr>
              <a:t>monomeri</a:t>
            </a:r>
            <a:r>
              <a:rPr lang="tr-TR" sz="2800" dirty="0" smtClean="0">
                <a:latin typeface="Comic Sans MS" pitchFamily="66" charset="0"/>
              </a:rPr>
              <a:t> KOMPLEKS</a:t>
            </a: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Üç alt birimi var: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800" dirty="0" err="1" smtClean="0">
                <a:latin typeface="Comic Sans MS" pitchFamily="66" charset="0"/>
              </a:rPr>
              <a:t>Pentoz</a:t>
            </a:r>
            <a:r>
              <a:rPr lang="tr-TR" sz="2800" dirty="0" smtClean="0">
                <a:latin typeface="Comic Sans MS" pitchFamily="66" charset="0"/>
              </a:rPr>
              <a:t> şeker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Nitrojen bazı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800" dirty="0" smtClean="0">
                <a:latin typeface="Comic Sans MS" pitchFamily="66" charset="0"/>
              </a:rPr>
              <a:t>Fosfat grubu (oksijen atomları ile çevrilmiş fosfat atomu negatif yüklü)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259632" y="53938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PENTOZ ŞEKER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609" t="32829" b="46674"/>
          <a:stretch>
            <a:fillRect/>
          </a:stretch>
        </p:blipFill>
        <p:spPr bwMode="auto">
          <a:xfrm>
            <a:off x="431389" y="2132856"/>
            <a:ext cx="82812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51520" y="55892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(5 karbonlu); 	</a:t>
            </a:r>
            <a:r>
              <a:rPr lang="tr-TR" sz="2800" dirty="0" err="1" smtClean="0">
                <a:latin typeface="Comic Sans MS" pitchFamily="66" charset="0"/>
              </a:rPr>
              <a:t>Deoksiriboz</a:t>
            </a:r>
            <a:r>
              <a:rPr lang="tr-TR" sz="2800" dirty="0" smtClean="0">
                <a:latin typeface="Comic Sans MS" pitchFamily="66" charset="0"/>
              </a:rPr>
              <a:t> (DNA’da) veya </a:t>
            </a:r>
          </a:p>
          <a:p>
            <a:r>
              <a:rPr lang="tr-TR" sz="2800" dirty="0" smtClean="0">
                <a:latin typeface="Comic Sans MS" pitchFamily="66" charset="0"/>
              </a:rPr>
              <a:t>			</a:t>
            </a:r>
            <a:r>
              <a:rPr lang="tr-TR" sz="2800" dirty="0" err="1" smtClean="0">
                <a:latin typeface="Comic Sans MS" pitchFamily="66" charset="0"/>
              </a:rPr>
              <a:t>Riboz</a:t>
            </a:r>
            <a:r>
              <a:rPr lang="tr-TR" sz="2800" dirty="0" smtClean="0">
                <a:latin typeface="Comic Sans MS" pitchFamily="66" charset="0"/>
              </a:rPr>
              <a:t> (RNA’da)</a:t>
            </a:r>
            <a:endParaRPr lang="tr-T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051720" y="11663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Comic Sans MS" pitchFamily="66" charset="0"/>
              </a:rPr>
              <a:t>NİTROJEN BAZI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6273225"/>
            <a:ext cx="8380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Tek (PRİMİDİN) veya çift halkalı (PÜRİN)</a:t>
            </a:r>
            <a:endParaRPr lang="tr-TR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1122" b="2971"/>
          <a:stretch>
            <a:fillRect/>
          </a:stretch>
        </p:blipFill>
        <p:spPr bwMode="auto">
          <a:xfrm>
            <a:off x="467544" y="745478"/>
            <a:ext cx="3456383" cy="534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798" r="11008" b="24867"/>
          <a:stretch>
            <a:fillRect/>
          </a:stretch>
        </p:blipFill>
        <p:spPr bwMode="auto">
          <a:xfrm>
            <a:off x="4355976" y="879562"/>
            <a:ext cx="4169321" cy="509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342</Words>
  <Application>Microsoft Office PowerPoint</Application>
  <PresentationFormat>Ekran Gösterisi (4:3)</PresentationFormat>
  <Paragraphs>98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Arial</vt:lpstr>
      <vt:lpstr>Calibri</vt:lpstr>
      <vt:lpstr>Comic Sans MS</vt:lpstr>
      <vt:lpstr>Ofis Teması</vt:lpstr>
      <vt:lpstr>NÜKLEİK ASİTLER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NKU</dc:creator>
  <cp:lastModifiedBy>mehmet</cp:lastModifiedBy>
  <cp:revision>155</cp:revision>
  <dcterms:created xsi:type="dcterms:W3CDTF">2011-10-11T10:09:52Z</dcterms:created>
  <dcterms:modified xsi:type="dcterms:W3CDTF">2020-11-18T20:22:57Z</dcterms:modified>
</cp:coreProperties>
</file>