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6" r:id="rId7"/>
    <p:sldId id="257" r:id="rId8"/>
    <p:sldId id="260"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6" r:id="rId22"/>
    <p:sldId id="278" r:id="rId23"/>
    <p:sldId id="280" r:id="rId24"/>
    <p:sldId id="284" r:id="rId25"/>
    <p:sldId id="285"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4" r:id="rId43"/>
    <p:sldId id="306"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948992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33083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45398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33174034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86835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12354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65226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48136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52727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42784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15027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884832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92718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882544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43574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30804942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836466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668997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54772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1763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75404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71460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10143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505320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4151230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7463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470932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5649506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652751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893204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163900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054965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85626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094223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026445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549368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42619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8741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440398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40105509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21524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528712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407047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26682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9424926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707893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377123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828834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600756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196982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540531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90146" name="Group 2"/>
          <p:cNvGrpSpPr>
            <a:grpSpLocks/>
          </p:cNvGrpSpPr>
          <p:nvPr/>
        </p:nvGrpSpPr>
        <p:grpSpPr bwMode="auto">
          <a:xfrm>
            <a:off x="1" y="1"/>
            <a:ext cx="12187767" cy="6850063"/>
            <a:chOff x="0" y="0"/>
            <a:chExt cx="5758" cy="4315"/>
          </a:xfrm>
        </p:grpSpPr>
        <p:grpSp>
          <p:nvGrpSpPr>
            <p:cNvPr id="390147" name="Group 3"/>
            <p:cNvGrpSpPr>
              <a:grpSpLocks/>
            </p:cNvGrpSpPr>
            <p:nvPr userDrawn="1"/>
          </p:nvGrpSpPr>
          <p:grpSpPr bwMode="auto">
            <a:xfrm>
              <a:off x="1728" y="2230"/>
              <a:ext cx="4027" cy="2085"/>
              <a:chOff x="1728" y="2230"/>
              <a:chExt cx="4027" cy="2085"/>
            </a:xfrm>
          </p:grpSpPr>
          <p:sp>
            <p:nvSpPr>
              <p:cNvPr id="39014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4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9015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90155"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altLang="tr-TR" noProof="0" smtClean="0"/>
              <a:t>Asıl başlık stili için tıklatın</a:t>
            </a:r>
          </a:p>
        </p:txBody>
      </p:sp>
      <p:sp>
        <p:nvSpPr>
          <p:cNvPr id="3901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390157" name="Rectangle 13"/>
          <p:cNvSpPr>
            <a:spLocks noGrp="1" noChangeArrowheads="1"/>
          </p:cNvSpPr>
          <p:nvPr>
            <p:ph type="dt" sz="quarter" idx="2"/>
          </p:nvPr>
        </p:nvSpPr>
        <p:spPr>
          <a:xfrm>
            <a:off x="609600" y="6248400"/>
            <a:ext cx="2844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8" name="Rectangle 14"/>
          <p:cNvSpPr>
            <a:spLocks noGrp="1" noChangeArrowheads="1"/>
          </p:cNvSpPr>
          <p:nvPr>
            <p:ph type="ftr" sz="quarter" idx="3"/>
          </p:nvPr>
        </p:nvSpPr>
        <p:spPr>
          <a:xfrm>
            <a:off x="4165600" y="6251575"/>
            <a:ext cx="3860800" cy="476250"/>
          </a:xfrm>
        </p:spPr>
        <p:txBody>
          <a:bodyPr/>
          <a:lstStyle>
            <a:lvl1pPr>
              <a:defRPr/>
            </a:lvl1pPr>
          </a:lstStyle>
          <a:p>
            <a:pPr fontAlgn="base">
              <a:spcBef>
                <a:spcPct val="0"/>
              </a:spcBef>
              <a:spcAft>
                <a:spcPct val="0"/>
              </a:spcAft>
            </a:pPr>
            <a:endParaRPr lang="tr-TR" altLang="tr-TR">
              <a:solidFill>
                <a:srgbClr val="FFFFFF"/>
              </a:solidFill>
            </a:endParaRPr>
          </a:p>
        </p:txBody>
      </p:sp>
      <p:sp>
        <p:nvSpPr>
          <p:cNvPr id="390159" name="Rectangle 15"/>
          <p:cNvSpPr>
            <a:spLocks noGrp="1" noChangeArrowheads="1"/>
          </p:cNvSpPr>
          <p:nvPr>
            <p:ph type="sldNum" sz="quarter" idx="4"/>
          </p:nvPr>
        </p:nvSpPr>
        <p:spPr>
          <a:xfrm>
            <a:off x="8737600" y="6254750"/>
            <a:ext cx="2844800" cy="476250"/>
          </a:xfrm>
        </p:spPr>
        <p:txBody>
          <a:bodyPr/>
          <a:lstStyle>
            <a:lvl1pPr>
              <a:defRPr/>
            </a:lvl1pPr>
          </a:lstStyle>
          <a:p>
            <a:pPr fontAlgn="base">
              <a:spcBef>
                <a:spcPct val="0"/>
              </a:spcBef>
              <a:spcAft>
                <a:spcPct val="0"/>
              </a:spcAft>
            </a:pPr>
            <a:fld id="{F3592B41-C40A-4E2C-8001-2C3E8607F474}"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Tree>
    <p:extLst>
      <p:ext uri="{BB962C8B-B14F-4D97-AF65-F5344CB8AC3E}">
        <p14:creationId xmlns:p14="http://schemas.microsoft.com/office/powerpoint/2010/main" val="23511977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DB13E8D6-DE0E-414F-8DBF-9CC7FC36E66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038670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F0F29B4-20A0-4FB0-9211-AC2455151866}"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85073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6340D6A9-C948-4C64-A8BE-568FFE16A1D8}"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52568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020574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8" name="Slayt Numarası Yer Tutucusu 7"/>
          <p:cNvSpPr>
            <a:spLocks noGrp="1"/>
          </p:cNvSpPr>
          <p:nvPr>
            <p:ph type="sldNum" sz="quarter" idx="11"/>
          </p:nvPr>
        </p:nvSpPr>
        <p:spPr/>
        <p:txBody>
          <a:bodyPr/>
          <a:lstStyle>
            <a:lvl1pPr>
              <a:defRPr/>
            </a:lvl1pPr>
          </a:lstStyle>
          <a:p>
            <a:pPr fontAlgn="base">
              <a:spcBef>
                <a:spcPct val="0"/>
              </a:spcBef>
              <a:spcAft>
                <a:spcPct val="0"/>
              </a:spcAft>
            </a:pPr>
            <a:fld id="{07B47D7C-57B2-4E3E-8B43-C9B879466CCC}"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9" name="Altbilgi Yer Tutucusu 8"/>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687907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4" name="Slayt Numarası Yer Tutucusu 3"/>
          <p:cNvSpPr>
            <a:spLocks noGrp="1"/>
          </p:cNvSpPr>
          <p:nvPr>
            <p:ph type="sldNum" sz="quarter" idx="11"/>
          </p:nvPr>
        </p:nvSpPr>
        <p:spPr/>
        <p:txBody>
          <a:bodyPr/>
          <a:lstStyle>
            <a:lvl1pPr>
              <a:defRPr/>
            </a:lvl1pPr>
          </a:lstStyle>
          <a:p>
            <a:pPr fontAlgn="base">
              <a:spcBef>
                <a:spcPct val="0"/>
              </a:spcBef>
              <a:spcAft>
                <a:spcPct val="0"/>
              </a:spcAft>
            </a:pPr>
            <a:fld id="{3B99BFCD-4B49-44CC-868D-1EC56795D27B}"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5" name="Altbilgi Yer Tutucusu 4"/>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179017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4203381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402549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922815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E6AC8C6E-9105-4DAF-9F38-C0287F5FC835}"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54853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5" name="Slayt Numarası Yer Tutucusu 4"/>
          <p:cNvSpPr>
            <a:spLocks noGrp="1"/>
          </p:cNvSpPr>
          <p:nvPr>
            <p:ph type="sldNum" sz="quarter" idx="11"/>
          </p:nvPr>
        </p:nvSpPr>
        <p:spPr/>
        <p:txBody>
          <a:bodyPr/>
          <a:lstStyle>
            <a:lvl1pPr>
              <a:defRPr/>
            </a:lvl1pPr>
          </a:lstStyle>
          <a:p>
            <a:pPr fontAlgn="base">
              <a:spcBef>
                <a:spcPct val="0"/>
              </a:spcBef>
              <a:spcAft>
                <a:spcPct val="0"/>
              </a:spcAft>
            </a:pPr>
            <a:fld id="{288C0F53-65CD-4AA9-9859-E29612C2235D}"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6" name="Altbilgi Yer Tutucusu 5"/>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13524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3" name="Slayt Numarası Yer Tutucusu 2"/>
          <p:cNvSpPr>
            <a:spLocks noGrp="1"/>
          </p:cNvSpPr>
          <p:nvPr>
            <p:ph type="sldNum" sz="quarter" idx="11"/>
          </p:nvPr>
        </p:nvSpPr>
        <p:spPr/>
        <p:txBody>
          <a:bodyPr/>
          <a:lstStyle>
            <a:lvl1pPr>
              <a:defRPr/>
            </a:lvl1pPr>
          </a:lstStyle>
          <a:p>
            <a:pPr fontAlgn="base">
              <a:spcBef>
                <a:spcPct val="0"/>
              </a:spcBef>
              <a:spcAft>
                <a:spcPct val="0"/>
              </a:spcAft>
            </a:pPr>
            <a:fld id="{54A64F74-6A34-48D4-BC1E-BD9732E4A943}"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4" name="Altbilgi Yer Tutucusu 3"/>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73984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CE303DC1-1433-49D2-BF60-87C408E5E9E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394025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a:defRPr/>
            </a:lvl1pPr>
          </a:lstStyle>
          <a:p>
            <a:pPr fontAlgn="base">
              <a:spcBef>
                <a:spcPct val="0"/>
              </a:spcBef>
              <a:spcAft>
                <a:spcPct val="0"/>
              </a:spcAft>
            </a:pPr>
            <a:endParaRPr lang="tr-TR" altLang="tr-TR">
              <a:solidFill>
                <a:srgbClr val="FFFFFF"/>
              </a:solidFill>
            </a:endParaRPr>
          </a:p>
        </p:txBody>
      </p:sp>
      <p:sp>
        <p:nvSpPr>
          <p:cNvPr id="6" name="Slayt Numarası Yer Tutucusu 5"/>
          <p:cNvSpPr>
            <a:spLocks noGrp="1"/>
          </p:cNvSpPr>
          <p:nvPr>
            <p:ph type="sldNum" sz="quarter" idx="11"/>
          </p:nvPr>
        </p:nvSpPr>
        <p:spPr/>
        <p:txBody>
          <a:bodyPr/>
          <a:lstStyle>
            <a:lvl1pPr>
              <a:defRPr/>
            </a:lvl1pPr>
          </a:lstStyle>
          <a:p>
            <a:pPr fontAlgn="base">
              <a:spcBef>
                <a:spcPct val="0"/>
              </a:spcBef>
              <a:spcAft>
                <a:spcPct val="0"/>
              </a:spcAft>
            </a:pPr>
            <a:fld id="{A228AB8A-53E7-47C7-9C9A-2DBAC2AFA377}"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sp>
        <p:nvSpPr>
          <p:cNvPr id="7" name="Altbilgi Yer Tutucusu 6"/>
          <p:cNvSpPr>
            <a:spLocks noGrp="1"/>
          </p:cNvSpPr>
          <p:nvPr>
            <p:ph type="ftr" sz="quarter" idx="12"/>
          </p:nvPr>
        </p:nvSpPr>
        <p:spPr/>
        <p:txBody>
          <a:bodyPr/>
          <a:lstStyle>
            <a:lvl1pPr>
              <a:defRPr/>
            </a:lvl1pPr>
          </a:lstStyle>
          <a:p>
            <a:pPr fontAlgn="base">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43149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17763539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123313687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233252173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276795507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339030947"/>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23"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90747B7-FC39-4CA5-AB62-EDED544D3800}" type="slidenum">
              <a:rPr lang="tr-TR" altLang="tr-TR" smtClean="0">
                <a:solidFill>
                  <a:srgbClr val="FFFFFF"/>
                </a:solidFill>
              </a:rPr>
              <a:pPr fontAlgn="base">
                <a:spcBef>
                  <a:spcPct val="0"/>
                </a:spcBef>
                <a:spcAft>
                  <a:spcPct val="0"/>
                </a:spcAft>
              </a:pPr>
              <a:t>‹#›</a:t>
            </a:fld>
            <a:endParaRPr lang="tr-TR" altLang="tr-TR">
              <a:solidFill>
                <a:srgbClr val="FFFFFF"/>
              </a:solidFill>
            </a:endParaRPr>
          </a:p>
        </p:txBody>
      </p:sp>
      <p:grpSp>
        <p:nvGrpSpPr>
          <p:cNvPr id="389124" name="Group 4"/>
          <p:cNvGrpSpPr>
            <a:grpSpLocks/>
          </p:cNvGrpSpPr>
          <p:nvPr/>
        </p:nvGrpSpPr>
        <p:grpSpPr bwMode="auto">
          <a:xfrm>
            <a:off x="1" y="1"/>
            <a:ext cx="12187767" cy="6850063"/>
            <a:chOff x="0" y="0"/>
            <a:chExt cx="5758" cy="4315"/>
          </a:xfrm>
        </p:grpSpPr>
        <p:grpSp>
          <p:nvGrpSpPr>
            <p:cNvPr id="389125" name="Group 5"/>
            <p:cNvGrpSpPr>
              <a:grpSpLocks/>
            </p:cNvGrpSpPr>
            <p:nvPr userDrawn="1"/>
          </p:nvGrpSpPr>
          <p:grpSpPr bwMode="auto">
            <a:xfrm>
              <a:off x="1728" y="2230"/>
              <a:ext cx="4027" cy="2085"/>
              <a:chOff x="1728" y="2230"/>
              <a:chExt cx="4027" cy="2085"/>
            </a:xfrm>
          </p:grpSpPr>
          <p:sp>
            <p:nvSpPr>
              <p:cNvPr id="3891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2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sp>
          <p:nvSpPr>
            <p:cNvPr id="38913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endParaRPr>
            </a:p>
          </p:txBody>
        </p:sp>
      </p:grpSp>
      <p:sp>
        <p:nvSpPr>
          <p:cNvPr id="389133"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89134"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tr-TR" altLang="tr-TR">
              <a:solidFill>
                <a:srgbClr val="FFFFFF"/>
              </a:solidFill>
            </a:endParaRPr>
          </a:p>
        </p:txBody>
      </p:sp>
      <p:sp>
        <p:nvSpPr>
          <p:cNvPr id="389135"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extLst>
      <p:ext uri="{BB962C8B-B14F-4D97-AF65-F5344CB8AC3E}">
        <p14:creationId xmlns:p14="http://schemas.microsoft.com/office/powerpoint/2010/main" val="3301402063"/>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http://www.health.gov.mt/impaedcard/issue/issue13/0311/fig1a.jpg" TargetMode="External"/><Relationship Id="rId7" Type="http://schemas.openxmlformats.org/officeDocument/2006/relationships/image" Target="http://www.health.gov.mt/impaedcard/issue/issue13/0311/fig2.jpg" TargetMode="External"/><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http://www.health.gov.mt/impaedcard/issue/issue13/0311/fig1b.jpg" TargetMode="External"/><Relationship Id="rId4" Type="http://schemas.openxmlformats.org/officeDocument/2006/relationships/image" Target="../media/image19.jpeg"/><Relationship Id="rId9" Type="http://schemas.openxmlformats.org/officeDocument/2006/relationships/image" Target="http://www.health.gov.mt/impaedcard/issue/issue13/0311/fig3.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sz="quarter"/>
          </p:nvPr>
        </p:nvSpPr>
        <p:spPr/>
        <p:txBody>
          <a:bodyPr/>
          <a:lstStyle/>
          <a:p>
            <a:r>
              <a:rPr lang="tr-TR" dirty="0" smtClean="0"/>
              <a:t>Tıbbi biyoloji ve Genetik</a:t>
            </a:r>
            <a:endParaRPr lang="tr-TR" dirty="0"/>
          </a:p>
        </p:txBody>
      </p:sp>
      <p:sp>
        <p:nvSpPr>
          <p:cNvPr id="3" name="Alt Başlık 2"/>
          <p:cNvSpPr>
            <a:spLocks noGrp="1"/>
          </p:cNvSpPr>
          <p:nvPr>
            <p:ph type="subTitle" sz="quarter" idx="1"/>
          </p:nvPr>
        </p:nvSpPr>
        <p:spPr>
          <a:xfrm>
            <a:off x="1423639" y="4460682"/>
            <a:ext cx="9144000" cy="1655762"/>
          </a:xfrm>
        </p:spPr>
        <p:txBody>
          <a:bodyPr>
            <a:normAutofit fontScale="55000" lnSpcReduction="20000"/>
          </a:bodyPr>
          <a:lstStyle/>
          <a:p>
            <a:endParaRPr lang="tr-TR" dirty="0" smtClean="0"/>
          </a:p>
          <a:p>
            <a:r>
              <a:rPr lang="tr-TR" sz="5100" b="1" u="sng" dirty="0" smtClean="0"/>
              <a:t>Mutasyonlar</a:t>
            </a:r>
          </a:p>
          <a:p>
            <a:r>
              <a:rPr lang="tr-TR" dirty="0" smtClean="0"/>
              <a:t>Mutasyon sayı değişimleri</a:t>
            </a:r>
          </a:p>
          <a:p>
            <a:r>
              <a:rPr lang="tr-TR" dirty="0" smtClean="0"/>
              <a:t>Mutasyon yapı değişimleri</a:t>
            </a:r>
          </a:p>
          <a:p>
            <a:r>
              <a:rPr lang="tr-TR" dirty="0" smtClean="0"/>
              <a:t>Nokta mutasyonlar</a:t>
            </a:r>
            <a:endParaRPr lang="tr-TR" dirty="0"/>
          </a:p>
        </p:txBody>
      </p:sp>
    </p:spTree>
    <p:extLst>
      <p:ext uri="{BB962C8B-B14F-4D97-AF65-F5344CB8AC3E}">
        <p14:creationId xmlns:p14="http://schemas.microsoft.com/office/powerpoint/2010/main" val="1699080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4"/>
          <p:cNvSpPr>
            <a:spLocks noGrp="1"/>
          </p:cNvSpPr>
          <p:nvPr>
            <p:ph type="sldNum" sz="quarter" idx="11"/>
          </p:nvPr>
        </p:nvSpPr>
        <p:spPr/>
        <p:txBody>
          <a:bodyPr/>
          <a:lstStyle/>
          <a:p>
            <a:pPr fontAlgn="base">
              <a:spcBef>
                <a:spcPct val="0"/>
              </a:spcBef>
              <a:spcAft>
                <a:spcPct val="0"/>
              </a:spcAft>
            </a:pPr>
            <a:fld id="{2C0A7D25-F58F-4A49-826D-B5E6240491BB}" type="slidenum">
              <a:rPr lang="tr-TR" altLang="tr-TR">
                <a:solidFill>
                  <a:srgbClr val="FFFFFF"/>
                </a:solidFill>
              </a:rPr>
              <a:pPr fontAlgn="base">
                <a:spcBef>
                  <a:spcPct val="0"/>
                </a:spcBef>
                <a:spcAft>
                  <a:spcPct val="0"/>
                </a:spcAft>
              </a:pPr>
              <a:t>10</a:t>
            </a:fld>
            <a:endParaRPr lang="tr-TR" altLang="tr-TR">
              <a:solidFill>
                <a:srgbClr val="FFFFFF"/>
              </a:solidFill>
            </a:endParaRPr>
          </a:p>
        </p:txBody>
      </p:sp>
      <p:sp>
        <p:nvSpPr>
          <p:cNvPr id="335874" name="Rectangle 2"/>
          <p:cNvSpPr>
            <a:spLocks noGrp="1" noRot="1" noChangeArrowheads="1"/>
          </p:cNvSpPr>
          <p:nvPr>
            <p:ph type="title"/>
          </p:nvPr>
        </p:nvSpPr>
        <p:spPr>
          <a:xfrm>
            <a:off x="1981200" y="274638"/>
            <a:ext cx="8229600" cy="411162"/>
          </a:xfrm>
        </p:spPr>
        <p:txBody>
          <a:bodyPr/>
          <a:lstStyle/>
          <a:p>
            <a:r>
              <a:rPr lang="tr-TR" altLang="tr-TR" sz="2800" b="0" dirty="0" smtClean="0">
                <a:solidFill>
                  <a:srgbClr val="FFFF00"/>
                </a:solidFill>
              </a:rPr>
              <a:t>4</a:t>
            </a:r>
            <a:r>
              <a:rPr lang="tr-TR" altLang="tr-TR" sz="2800" b="0" dirty="0">
                <a:solidFill>
                  <a:srgbClr val="FFFF00"/>
                </a:solidFill>
              </a:rPr>
              <a:t>. </a:t>
            </a:r>
            <a:r>
              <a:rPr lang="tr-TR" altLang="tr-TR" sz="2800" b="0" dirty="0" err="1">
                <a:solidFill>
                  <a:srgbClr val="FFFF00"/>
                </a:solidFill>
              </a:rPr>
              <a:t>Translokasyon</a:t>
            </a:r>
            <a:r>
              <a:rPr lang="tr-TR" altLang="tr-TR" sz="2800" b="0" dirty="0">
                <a:solidFill>
                  <a:srgbClr val="FFFF00"/>
                </a:solidFill>
              </a:rPr>
              <a:t>  (Karşılıklı</a:t>
            </a:r>
            <a:r>
              <a:rPr lang="tr-TR" altLang="tr-TR" sz="2800" dirty="0">
                <a:solidFill>
                  <a:srgbClr val="FFFF00"/>
                </a:solidFill>
              </a:rPr>
              <a:t> </a:t>
            </a:r>
            <a:r>
              <a:rPr lang="tr-TR" altLang="tr-TR" sz="2800" b="0" dirty="0">
                <a:solidFill>
                  <a:srgbClr val="FFFF00"/>
                </a:solidFill>
              </a:rPr>
              <a:t>Parça Değişimi)</a:t>
            </a:r>
          </a:p>
        </p:txBody>
      </p:sp>
      <p:sp>
        <p:nvSpPr>
          <p:cNvPr id="335875" name="Rectangle 3"/>
          <p:cNvSpPr>
            <a:spLocks noGrp="1" noChangeArrowheads="1"/>
          </p:cNvSpPr>
          <p:nvPr>
            <p:ph type="body" idx="1"/>
          </p:nvPr>
        </p:nvSpPr>
        <p:spPr>
          <a:xfrm>
            <a:off x="78059" y="1066800"/>
            <a:ext cx="11931804" cy="2057400"/>
          </a:xfrm>
        </p:spPr>
        <p:txBody>
          <a:bodyPr/>
          <a:lstStyle/>
          <a:p>
            <a:pPr algn="just">
              <a:lnSpc>
                <a:spcPct val="80000"/>
              </a:lnSpc>
            </a:pPr>
            <a:endParaRPr lang="tr-TR" altLang="tr-TR" sz="2000" dirty="0" smtClean="0"/>
          </a:p>
          <a:p>
            <a:pPr algn="just">
              <a:lnSpc>
                <a:spcPct val="80000"/>
              </a:lnSpc>
            </a:pPr>
            <a:r>
              <a:rPr lang="tr-TR" altLang="tr-TR" sz="2000" dirty="0" smtClean="0"/>
              <a:t>Homolog </a:t>
            </a:r>
            <a:r>
              <a:rPr lang="tr-TR" altLang="tr-TR" sz="2000" dirty="0"/>
              <a:t>olmayan kromozomlar arasındaki parça değişimine </a:t>
            </a:r>
            <a:r>
              <a:rPr lang="tr-TR" altLang="tr-TR" sz="2000" dirty="0" err="1"/>
              <a:t>translokasyon</a:t>
            </a:r>
            <a:r>
              <a:rPr lang="tr-TR" altLang="tr-TR" sz="2000" dirty="0"/>
              <a:t> denir. Başka bir ifade ile mutasyon sonucu homolog olmayan kromozomlardan kopan bir parçanın başka bir kromozoma yapışmasıdır.  Basit ve </a:t>
            </a:r>
            <a:r>
              <a:rPr lang="tr-TR" altLang="tr-TR" sz="2000" dirty="0" err="1"/>
              <a:t>resiprokal</a:t>
            </a:r>
            <a:r>
              <a:rPr lang="tr-TR" altLang="tr-TR" sz="2000" dirty="0"/>
              <a:t> olmak üzere iki tipi vardır.</a:t>
            </a:r>
          </a:p>
          <a:p>
            <a:pPr algn="just">
              <a:lnSpc>
                <a:spcPct val="80000"/>
              </a:lnSpc>
            </a:pPr>
            <a:r>
              <a:rPr lang="tr-TR" altLang="tr-TR" sz="2000" dirty="0"/>
              <a:t>Kopmayı takiben bir kromozom </a:t>
            </a:r>
            <a:r>
              <a:rPr lang="tr-TR" altLang="tr-TR" sz="2000" dirty="0" err="1"/>
              <a:t>segmentinin</a:t>
            </a:r>
            <a:r>
              <a:rPr lang="tr-TR" altLang="tr-TR" sz="2000" dirty="0"/>
              <a:t>, </a:t>
            </a:r>
            <a:r>
              <a:rPr lang="tr-TR" altLang="tr-TR" sz="2000" dirty="0" err="1"/>
              <a:t>homologu</a:t>
            </a:r>
            <a:r>
              <a:rPr lang="tr-TR" altLang="tr-TR" sz="2000" dirty="0"/>
              <a:t> olmayan diğer bir kromozoma transfer edilmesi basit </a:t>
            </a:r>
            <a:r>
              <a:rPr lang="tr-TR" altLang="tr-TR" sz="2000" dirty="0" err="1"/>
              <a:t>translokasyon</a:t>
            </a:r>
            <a:r>
              <a:rPr lang="tr-TR" altLang="tr-TR" sz="2000" dirty="0"/>
              <a:t> olarak adlandırılır.</a:t>
            </a:r>
          </a:p>
        </p:txBody>
      </p:sp>
      <p:pic>
        <p:nvPicPr>
          <p:cNvPr id="335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961" y="3908425"/>
            <a:ext cx="38100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22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91344AE6-F997-4C91-8070-CA9933577359}" type="slidenum">
              <a:rPr lang="tr-TR" altLang="tr-TR">
                <a:solidFill>
                  <a:srgbClr val="FFFFFF"/>
                </a:solidFill>
              </a:rPr>
              <a:pPr fontAlgn="base">
                <a:spcBef>
                  <a:spcPct val="0"/>
                </a:spcBef>
                <a:spcAft>
                  <a:spcPct val="0"/>
                </a:spcAft>
              </a:pPr>
              <a:t>11</a:t>
            </a:fld>
            <a:endParaRPr lang="tr-TR" altLang="tr-TR">
              <a:solidFill>
                <a:srgbClr val="FFFFFF"/>
              </a:solidFill>
            </a:endParaRPr>
          </a:p>
        </p:txBody>
      </p:sp>
      <p:sp>
        <p:nvSpPr>
          <p:cNvPr id="336899" name="Rectangle 3"/>
          <p:cNvSpPr>
            <a:spLocks noGrp="1" noChangeArrowheads="1"/>
          </p:cNvSpPr>
          <p:nvPr>
            <p:ph type="body" idx="1"/>
          </p:nvPr>
        </p:nvSpPr>
        <p:spPr>
          <a:xfrm>
            <a:off x="479501" y="302516"/>
            <a:ext cx="11407699" cy="1600200"/>
          </a:xfrm>
        </p:spPr>
        <p:txBody>
          <a:bodyPr/>
          <a:lstStyle/>
          <a:p>
            <a:pPr algn="just">
              <a:lnSpc>
                <a:spcPct val="80000"/>
              </a:lnSpc>
            </a:pPr>
            <a:r>
              <a:rPr lang="tr-TR" altLang="tr-TR" sz="2400" dirty="0"/>
              <a:t> </a:t>
            </a:r>
            <a:r>
              <a:rPr lang="tr-TR" altLang="tr-TR" sz="2400" dirty="0" err="1"/>
              <a:t>Resiprokal</a:t>
            </a:r>
            <a:r>
              <a:rPr lang="tr-TR" altLang="tr-TR" sz="2400" dirty="0"/>
              <a:t> </a:t>
            </a:r>
            <a:r>
              <a:rPr lang="tr-TR" altLang="tr-TR" sz="2400" dirty="0" err="1"/>
              <a:t>translokasyon</a:t>
            </a:r>
            <a:r>
              <a:rPr lang="tr-TR" altLang="tr-TR" sz="2400" dirty="0"/>
              <a:t> ise, aynı büyüklükte olması gerekmeyen </a:t>
            </a:r>
            <a:r>
              <a:rPr lang="tr-TR" altLang="tr-TR" sz="2400" dirty="0" err="1"/>
              <a:t>segmentlerin</a:t>
            </a:r>
            <a:r>
              <a:rPr lang="tr-TR" altLang="tr-TR" sz="2400" dirty="0"/>
              <a:t> homolog olmayan kromozomlar arasındaki yer değiştirmesine denir. Aşağıdaki şekilde M ve N kromozomları arasındaki </a:t>
            </a:r>
            <a:r>
              <a:rPr lang="tr-TR" altLang="tr-TR" sz="2400" dirty="0" err="1"/>
              <a:t>resiprokal</a:t>
            </a:r>
            <a:r>
              <a:rPr lang="tr-TR" altLang="tr-TR" sz="2400" dirty="0"/>
              <a:t> </a:t>
            </a:r>
            <a:r>
              <a:rPr lang="tr-TR" altLang="tr-TR" sz="2400" dirty="0" err="1"/>
              <a:t>translokasyon</a:t>
            </a:r>
            <a:r>
              <a:rPr lang="tr-TR" altLang="tr-TR" sz="2400" dirty="0"/>
              <a:t> görülmektedir.</a:t>
            </a:r>
          </a:p>
        </p:txBody>
      </p:sp>
      <p:pic>
        <p:nvPicPr>
          <p:cNvPr id="336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98" y="2018371"/>
            <a:ext cx="2679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1" name="Rectangle 5"/>
          <p:cNvSpPr>
            <a:spLocks noChangeArrowheads="1"/>
          </p:cNvSpPr>
          <p:nvPr/>
        </p:nvSpPr>
        <p:spPr bwMode="auto">
          <a:xfrm>
            <a:off x="4025592" y="2817356"/>
            <a:ext cx="769434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08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tr-TR" altLang="tr-TR" dirty="0">
                <a:solidFill>
                  <a:srgbClr val="FFFFFF"/>
                </a:solidFill>
              </a:rPr>
              <a:t> Bu olayda iki basit </a:t>
            </a:r>
            <a:r>
              <a:rPr lang="tr-TR" altLang="tr-TR" dirty="0" err="1">
                <a:solidFill>
                  <a:srgbClr val="FFFFFF"/>
                </a:solidFill>
              </a:rPr>
              <a:t>translokasyon</a:t>
            </a:r>
            <a:r>
              <a:rPr lang="tr-TR" altLang="tr-TR" dirty="0">
                <a:solidFill>
                  <a:srgbClr val="FFFFFF"/>
                </a:solidFill>
              </a:rPr>
              <a:t> vardır. Ayrıca </a:t>
            </a:r>
            <a:r>
              <a:rPr lang="tr-TR" altLang="tr-TR" dirty="0" err="1">
                <a:solidFill>
                  <a:srgbClr val="FFFFFF"/>
                </a:solidFill>
              </a:rPr>
              <a:t>translokasyonlar</a:t>
            </a:r>
            <a:r>
              <a:rPr lang="tr-TR" altLang="tr-TR" dirty="0">
                <a:solidFill>
                  <a:srgbClr val="FFFFFF"/>
                </a:solidFill>
              </a:rPr>
              <a:t>, </a:t>
            </a:r>
            <a:r>
              <a:rPr lang="tr-TR" altLang="tr-TR" dirty="0" err="1">
                <a:solidFill>
                  <a:srgbClr val="FFFFFF"/>
                </a:solidFill>
              </a:rPr>
              <a:t>sentromerin</a:t>
            </a:r>
            <a:r>
              <a:rPr lang="tr-TR" altLang="tr-TR" dirty="0">
                <a:solidFill>
                  <a:srgbClr val="FFFFFF"/>
                </a:solidFill>
              </a:rPr>
              <a:t> pozisyonuna bağlı olarak kromozomun büyüklüğünü de değiştirebilir.</a:t>
            </a:r>
          </a:p>
          <a:p>
            <a:pPr algn="just" fontAlgn="base">
              <a:spcBef>
                <a:spcPct val="0"/>
              </a:spcBef>
              <a:spcAft>
                <a:spcPct val="0"/>
              </a:spcAft>
            </a:pPr>
            <a:r>
              <a:rPr lang="tr-TR" altLang="tr-TR" dirty="0" err="1">
                <a:solidFill>
                  <a:srgbClr val="FFFFFF"/>
                </a:solidFill>
              </a:rPr>
              <a:t>Resiprokal</a:t>
            </a:r>
            <a:r>
              <a:rPr lang="tr-TR" altLang="tr-TR" dirty="0">
                <a:solidFill>
                  <a:srgbClr val="FFFFFF"/>
                </a:solidFill>
              </a:rPr>
              <a:t> </a:t>
            </a:r>
            <a:r>
              <a:rPr lang="tr-TR" altLang="tr-TR" dirty="0" err="1">
                <a:solidFill>
                  <a:srgbClr val="FFFFFF"/>
                </a:solidFill>
              </a:rPr>
              <a:t>translokasyonun</a:t>
            </a:r>
            <a:r>
              <a:rPr lang="tr-TR" altLang="tr-TR" dirty="0">
                <a:solidFill>
                  <a:srgbClr val="FFFFFF"/>
                </a:solidFill>
              </a:rPr>
              <a:t> bilinen iki tipi vardır. Bunlar; </a:t>
            </a:r>
            <a:r>
              <a:rPr lang="tr-TR" altLang="tr-TR" dirty="0" err="1">
                <a:solidFill>
                  <a:srgbClr val="FFFFFF"/>
                </a:solidFill>
              </a:rPr>
              <a:t>Homozigot</a:t>
            </a:r>
            <a:r>
              <a:rPr lang="tr-TR" altLang="tr-TR" dirty="0">
                <a:solidFill>
                  <a:srgbClr val="FFFFFF"/>
                </a:solidFill>
              </a:rPr>
              <a:t> </a:t>
            </a:r>
            <a:r>
              <a:rPr lang="tr-TR" altLang="tr-TR" dirty="0" err="1">
                <a:solidFill>
                  <a:srgbClr val="FFFFFF"/>
                </a:solidFill>
              </a:rPr>
              <a:t>translokasyonlar</a:t>
            </a:r>
            <a:r>
              <a:rPr lang="tr-TR" altLang="tr-TR" dirty="0">
                <a:solidFill>
                  <a:srgbClr val="FFFFFF"/>
                </a:solidFill>
              </a:rPr>
              <a:t>: normal </a:t>
            </a:r>
            <a:r>
              <a:rPr lang="tr-TR" altLang="tr-TR" dirty="0" err="1">
                <a:solidFill>
                  <a:srgbClr val="FFFFFF"/>
                </a:solidFill>
              </a:rPr>
              <a:t>mayoz</a:t>
            </a:r>
            <a:r>
              <a:rPr lang="tr-TR" altLang="tr-TR" dirty="0">
                <a:solidFill>
                  <a:srgbClr val="FFFFFF"/>
                </a:solidFill>
              </a:rPr>
              <a:t> bölünme seyri gösterirler. Biri normal diğeri </a:t>
            </a:r>
            <a:r>
              <a:rPr lang="tr-TR" altLang="tr-TR" dirty="0" err="1">
                <a:solidFill>
                  <a:srgbClr val="FFFFFF"/>
                </a:solidFill>
              </a:rPr>
              <a:t>translokasyonlu</a:t>
            </a:r>
            <a:r>
              <a:rPr lang="tr-TR" altLang="tr-TR" dirty="0">
                <a:solidFill>
                  <a:srgbClr val="FFFFFF"/>
                </a:solidFill>
              </a:rPr>
              <a:t> kromozoma sahip olan </a:t>
            </a:r>
            <a:r>
              <a:rPr lang="tr-TR" altLang="tr-TR" dirty="0" err="1">
                <a:solidFill>
                  <a:srgbClr val="FFFFFF"/>
                </a:solidFill>
              </a:rPr>
              <a:t>heterozigot</a:t>
            </a:r>
            <a:r>
              <a:rPr lang="tr-TR" altLang="tr-TR" dirty="0">
                <a:solidFill>
                  <a:srgbClr val="FFFFFF"/>
                </a:solidFill>
              </a:rPr>
              <a:t> </a:t>
            </a:r>
            <a:r>
              <a:rPr lang="tr-TR" altLang="tr-TR" dirty="0" err="1">
                <a:solidFill>
                  <a:srgbClr val="FFFFFF"/>
                </a:solidFill>
              </a:rPr>
              <a:t>translokasyonda</a:t>
            </a:r>
            <a:r>
              <a:rPr lang="tr-TR" altLang="tr-TR" dirty="0">
                <a:solidFill>
                  <a:srgbClr val="FFFFFF"/>
                </a:solidFill>
              </a:rPr>
              <a:t> ise </a:t>
            </a:r>
            <a:r>
              <a:rPr lang="tr-TR" altLang="tr-TR" dirty="0" err="1">
                <a:solidFill>
                  <a:srgbClr val="FFFFFF"/>
                </a:solidFill>
              </a:rPr>
              <a:t>mayotik</a:t>
            </a:r>
            <a:r>
              <a:rPr lang="tr-TR" altLang="tr-TR" dirty="0">
                <a:solidFill>
                  <a:srgbClr val="FFFFFF"/>
                </a:solidFill>
              </a:rPr>
              <a:t> bölünme sırasında düzensizlikler olabilir.</a:t>
            </a:r>
          </a:p>
        </p:txBody>
      </p:sp>
    </p:spTree>
    <p:extLst>
      <p:ext uri="{BB962C8B-B14F-4D97-AF65-F5344CB8AC3E}">
        <p14:creationId xmlns:p14="http://schemas.microsoft.com/office/powerpoint/2010/main" val="359342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7053413C-73A9-4D69-A52F-2B637CA1E866}" type="slidenum">
              <a:rPr lang="tr-TR" altLang="tr-TR">
                <a:solidFill>
                  <a:srgbClr val="FFFFFF"/>
                </a:solidFill>
              </a:rPr>
              <a:pPr fontAlgn="base">
                <a:spcBef>
                  <a:spcPct val="0"/>
                </a:spcBef>
                <a:spcAft>
                  <a:spcPct val="0"/>
                </a:spcAft>
              </a:pPr>
              <a:t>12</a:t>
            </a:fld>
            <a:endParaRPr lang="tr-TR" altLang="tr-TR">
              <a:solidFill>
                <a:srgbClr val="FFFFFF"/>
              </a:solidFill>
            </a:endParaRPr>
          </a:p>
        </p:txBody>
      </p:sp>
      <p:sp>
        <p:nvSpPr>
          <p:cNvPr id="337922" name="Rectangle 2"/>
          <p:cNvSpPr>
            <a:spLocks noGrp="1" noRot="1" noChangeArrowheads="1"/>
          </p:cNvSpPr>
          <p:nvPr>
            <p:ph type="title"/>
          </p:nvPr>
        </p:nvSpPr>
        <p:spPr>
          <a:xfrm>
            <a:off x="1981200" y="274638"/>
            <a:ext cx="8229600" cy="715962"/>
          </a:xfrm>
        </p:spPr>
        <p:txBody>
          <a:bodyPr/>
          <a:lstStyle/>
          <a:p>
            <a:r>
              <a:rPr lang="tr-TR" altLang="tr-TR" sz="2800" b="0" dirty="0">
                <a:solidFill>
                  <a:srgbClr val="FFFF00"/>
                </a:solidFill>
              </a:rPr>
              <a:t>2.2. Kromozomların Sayısında</a:t>
            </a:r>
            <a:r>
              <a:rPr lang="tr-TR" altLang="tr-TR" sz="2800" dirty="0">
                <a:solidFill>
                  <a:srgbClr val="FFFF00"/>
                </a:solidFill>
              </a:rPr>
              <a:t> </a:t>
            </a:r>
            <a:r>
              <a:rPr lang="tr-TR" altLang="tr-TR" sz="2800" b="0" dirty="0">
                <a:solidFill>
                  <a:srgbClr val="FFFF00"/>
                </a:solidFill>
              </a:rPr>
              <a:t>Meydana Gelen Mutasyonlar</a:t>
            </a:r>
          </a:p>
        </p:txBody>
      </p:sp>
      <p:sp>
        <p:nvSpPr>
          <p:cNvPr id="337923" name="Rectangle 3"/>
          <p:cNvSpPr>
            <a:spLocks noGrp="1" noChangeArrowheads="1"/>
          </p:cNvSpPr>
          <p:nvPr>
            <p:ph type="body" idx="1"/>
          </p:nvPr>
        </p:nvSpPr>
        <p:spPr>
          <a:xfrm>
            <a:off x="457200" y="1295400"/>
            <a:ext cx="11430000" cy="5181600"/>
          </a:xfrm>
        </p:spPr>
        <p:txBody>
          <a:bodyPr/>
          <a:lstStyle/>
          <a:p>
            <a:pPr algn="just">
              <a:lnSpc>
                <a:spcPct val="80000"/>
              </a:lnSpc>
            </a:pPr>
            <a:r>
              <a:rPr lang="tr-TR" altLang="tr-TR" sz="2400" dirty="0"/>
              <a:t>Mitoz ve </a:t>
            </a:r>
            <a:r>
              <a:rPr lang="tr-TR" altLang="tr-TR" sz="2400" dirty="0" err="1"/>
              <a:t>mayoz</a:t>
            </a:r>
            <a:r>
              <a:rPr lang="tr-TR" altLang="tr-TR" sz="2400" dirty="0"/>
              <a:t> bölünme sırasında kromozomlar </a:t>
            </a:r>
            <a:r>
              <a:rPr lang="tr-TR" altLang="tr-TR" sz="2400" dirty="0" err="1"/>
              <a:t>herzaman</a:t>
            </a:r>
            <a:r>
              <a:rPr lang="tr-TR" altLang="tr-TR" sz="2400" dirty="0"/>
              <a:t> düzenli olarak ayrılmazlar. Bunun sonucunda kromozom sayısı farklı hücreler meydana gelebilir. Yani hücrelerin kromozom sayıları değişmiştir. Dolayısı ile birçok genin oranının da değişmesi kalıtsal sorunlara neden olur. Kromozom sayısındaki değişmelere </a:t>
            </a:r>
            <a:r>
              <a:rPr lang="tr-TR" altLang="tr-TR" sz="2400" dirty="0" err="1"/>
              <a:t>heteroploidi</a:t>
            </a:r>
            <a:r>
              <a:rPr lang="tr-TR" altLang="tr-TR" sz="2400" dirty="0"/>
              <a:t> (</a:t>
            </a:r>
            <a:r>
              <a:rPr lang="tr-TR" altLang="tr-TR" sz="2400" dirty="0" err="1"/>
              <a:t>ploidi</a:t>
            </a:r>
            <a:r>
              <a:rPr lang="tr-TR" altLang="tr-TR" sz="2400" dirty="0"/>
              <a:t>) denir. Saptanabilen </a:t>
            </a:r>
            <a:r>
              <a:rPr lang="tr-TR" altLang="tr-TR" sz="2400" dirty="0" err="1"/>
              <a:t>heteroploidiler</a:t>
            </a:r>
            <a:r>
              <a:rPr lang="tr-TR" altLang="tr-TR" sz="2400" dirty="0"/>
              <a:t> şunlardır.</a:t>
            </a:r>
            <a:endParaRPr lang="tr-TR" altLang="tr-TR" sz="2400" b="1" dirty="0"/>
          </a:p>
          <a:p>
            <a:pPr algn="just">
              <a:lnSpc>
                <a:spcPct val="80000"/>
              </a:lnSpc>
            </a:pPr>
            <a:r>
              <a:rPr lang="tr-TR" altLang="tr-TR" sz="2400" b="1" dirty="0">
                <a:solidFill>
                  <a:srgbClr val="FF0000"/>
                </a:solidFill>
              </a:rPr>
              <a:t>1. </a:t>
            </a:r>
            <a:r>
              <a:rPr lang="tr-TR" altLang="tr-TR" sz="2400" b="1" dirty="0" err="1">
                <a:solidFill>
                  <a:srgbClr val="FF0000"/>
                </a:solidFill>
              </a:rPr>
              <a:t>Euploidi</a:t>
            </a:r>
            <a:endParaRPr lang="tr-TR" altLang="tr-TR" sz="2400" b="1" dirty="0">
              <a:solidFill>
                <a:srgbClr val="FF0000"/>
              </a:solidFill>
            </a:endParaRPr>
          </a:p>
          <a:p>
            <a:pPr algn="just">
              <a:lnSpc>
                <a:spcPct val="80000"/>
              </a:lnSpc>
            </a:pPr>
            <a:r>
              <a:rPr lang="tr-TR" altLang="tr-TR" sz="2400" b="1" dirty="0">
                <a:solidFill>
                  <a:srgbClr val="FF0000"/>
                </a:solidFill>
              </a:rPr>
              <a:t>2. </a:t>
            </a:r>
            <a:r>
              <a:rPr lang="tr-TR" altLang="tr-TR" sz="2400" b="1" dirty="0" err="1">
                <a:solidFill>
                  <a:srgbClr val="FF0000"/>
                </a:solidFill>
              </a:rPr>
              <a:t>Aneuploidi</a:t>
            </a:r>
            <a:endParaRPr lang="tr-TR" altLang="tr-TR" sz="2400" b="1" dirty="0">
              <a:solidFill>
                <a:srgbClr val="FF0000"/>
              </a:solidFill>
            </a:endParaRPr>
          </a:p>
          <a:p>
            <a:pPr algn="just">
              <a:lnSpc>
                <a:spcPct val="80000"/>
              </a:lnSpc>
            </a:pPr>
            <a:r>
              <a:rPr lang="tr-TR" altLang="tr-TR" sz="2400" b="1" dirty="0">
                <a:solidFill>
                  <a:srgbClr val="FF0000"/>
                </a:solidFill>
              </a:rPr>
              <a:t>2.2.1. </a:t>
            </a:r>
            <a:r>
              <a:rPr lang="tr-TR" altLang="tr-TR" sz="2400" b="1" dirty="0" err="1">
                <a:solidFill>
                  <a:srgbClr val="FF0000"/>
                </a:solidFill>
              </a:rPr>
              <a:t>Euploidi</a:t>
            </a:r>
            <a:r>
              <a:rPr lang="tr-TR" altLang="tr-TR" sz="2400" b="1" dirty="0">
                <a:solidFill>
                  <a:srgbClr val="FF0000"/>
                </a:solidFill>
              </a:rPr>
              <a:t> (</a:t>
            </a:r>
            <a:r>
              <a:rPr lang="tr-TR" altLang="tr-TR" sz="2400" b="1" dirty="0" err="1">
                <a:solidFill>
                  <a:srgbClr val="FF0000"/>
                </a:solidFill>
              </a:rPr>
              <a:t>Öyployidi</a:t>
            </a:r>
            <a:r>
              <a:rPr lang="tr-TR" altLang="tr-TR" sz="2400" b="1" dirty="0">
                <a:solidFill>
                  <a:srgbClr val="FF0000"/>
                </a:solidFill>
              </a:rPr>
              <a:t>)</a:t>
            </a:r>
            <a:endParaRPr lang="tr-TR" altLang="tr-TR" sz="2400" dirty="0">
              <a:solidFill>
                <a:srgbClr val="FF0000"/>
              </a:solidFill>
            </a:endParaRPr>
          </a:p>
          <a:p>
            <a:pPr algn="just">
              <a:lnSpc>
                <a:spcPct val="80000"/>
              </a:lnSpc>
            </a:pPr>
            <a:r>
              <a:rPr lang="tr-TR" altLang="tr-TR" sz="2400" dirty="0"/>
              <a:t>Kromozomların sayısının haploit veya tam katlar halinde artması, bazen de bu artışın diploit kromozomların yarı sayısını içermesine </a:t>
            </a:r>
            <a:r>
              <a:rPr lang="tr-TR" altLang="tr-TR" sz="2400" dirty="0" err="1"/>
              <a:t>Euploidi</a:t>
            </a:r>
            <a:r>
              <a:rPr lang="tr-TR" altLang="tr-TR" sz="2400" dirty="0"/>
              <a:t> (</a:t>
            </a:r>
            <a:r>
              <a:rPr lang="tr-TR" altLang="tr-TR" sz="2400" dirty="0" err="1"/>
              <a:t>Öyployidi</a:t>
            </a:r>
            <a:r>
              <a:rPr lang="tr-TR" altLang="tr-TR" sz="2400" dirty="0"/>
              <a:t>) denir. Başka bir ifade ile kromozom dizilerinin sayısındaki varyasyon olarak tanımlanabilir. Değişik şekilleri vardır.</a:t>
            </a:r>
          </a:p>
        </p:txBody>
      </p:sp>
    </p:spTree>
    <p:extLst>
      <p:ext uri="{BB962C8B-B14F-4D97-AF65-F5344CB8AC3E}">
        <p14:creationId xmlns:p14="http://schemas.microsoft.com/office/powerpoint/2010/main" val="220322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ED8EBFF1-E698-420A-97BC-0A95FF8BB394}" type="slidenum">
              <a:rPr lang="tr-TR" altLang="tr-TR">
                <a:solidFill>
                  <a:srgbClr val="FFFFFF"/>
                </a:solidFill>
              </a:rPr>
              <a:pPr fontAlgn="base">
                <a:spcBef>
                  <a:spcPct val="0"/>
                </a:spcBef>
                <a:spcAft>
                  <a:spcPct val="0"/>
                </a:spcAft>
              </a:pPr>
              <a:t>13</a:t>
            </a:fld>
            <a:endParaRPr lang="tr-TR" altLang="tr-TR">
              <a:solidFill>
                <a:srgbClr val="FFFFFF"/>
              </a:solidFill>
            </a:endParaRPr>
          </a:p>
        </p:txBody>
      </p:sp>
      <p:sp>
        <p:nvSpPr>
          <p:cNvPr id="338947" name="Rectangle 3"/>
          <p:cNvSpPr>
            <a:spLocks noGrp="1" noChangeArrowheads="1"/>
          </p:cNvSpPr>
          <p:nvPr>
            <p:ph type="body" idx="1"/>
          </p:nvPr>
        </p:nvSpPr>
        <p:spPr>
          <a:xfrm>
            <a:off x="501805" y="262053"/>
            <a:ext cx="11296185" cy="6324600"/>
          </a:xfrm>
        </p:spPr>
        <p:txBody>
          <a:bodyPr/>
          <a:lstStyle/>
          <a:p>
            <a:pPr>
              <a:lnSpc>
                <a:spcPct val="80000"/>
              </a:lnSpc>
            </a:pPr>
            <a:r>
              <a:rPr lang="tr-TR" altLang="tr-TR" sz="2400" b="1" dirty="0">
                <a:solidFill>
                  <a:srgbClr val="FF0000"/>
                </a:solidFill>
              </a:rPr>
              <a:t>1. </a:t>
            </a:r>
            <a:r>
              <a:rPr lang="tr-TR" altLang="tr-TR" sz="2400" b="1" dirty="0" err="1">
                <a:solidFill>
                  <a:srgbClr val="FF0000"/>
                </a:solidFill>
              </a:rPr>
              <a:t>Monoploidi</a:t>
            </a:r>
            <a:endParaRPr lang="tr-TR" altLang="tr-TR" sz="2400" b="1" dirty="0">
              <a:solidFill>
                <a:srgbClr val="FF0000"/>
              </a:solidFill>
            </a:endParaRPr>
          </a:p>
          <a:p>
            <a:pPr>
              <a:lnSpc>
                <a:spcPct val="80000"/>
              </a:lnSpc>
            </a:pPr>
            <a:r>
              <a:rPr lang="tr-TR" altLang="tr-TR" sz="2400" b="1" dirty="0">
                <a:solidFill>
                  <a:srgbClr val="FF0000"/>
                </a:solidFill>
              </a:rPr>
              <a:t>2. </a:t>
            </a:r>
            <a:r>
              <a:rPr lang="tr-TR" altLang="tr-TR" sz="2400" b="1" dirty="0" err="1">
                <a:solidFill>
                  <a:srgbClr val="FF0000"/>
                </a:solidFill>
              </a:rPr>
              <a:t>Poliploidi</a:t>
            </a:r>
            <a:endParaRPr lang="tr-TR" altLang="tr-TR" sz="2400" b="1" dirty="0">
              <a:solidFill>
                <a:srgbClr val="FF0000"/>
              </a:solidFill>
            </a:endParaRPr>
          </a:p>
          <a:p>
            <a:pPr>
              <a:lnSpc>
                <a:spcPct val="80000"/>
              </a:lnSpc>
            </a:pPr>
            <a:r>
              <a:rPr lang="tr-TR" altLang="tr-TR" sz="2400" b="1" dirty="0">
                <a:solidFill>
                  <a:srgbClr val="FF0000"/>
                </a:solidFill>
              </a:rPr>
              <a:t>2.2.1.1. </a:t>
            </a:r>
            <a:r>
              <a:rPr lang="tr-TR" altLang="tr-TR" sz="2400" b="1" dirty="0" err="1">
                <a:solidFill>
                  <a:srgbClr val="FF0000"/>
                </a:solidFill>
              </a:rPr>
              <a:t>Monoploidi</a:t>
            </a:r>
            <a:endParaRPr lang="tr-TR" altLang="tr-TR" sz="2400" dirty="0">
              <a:solidFill>
                <a:srgbClr val="FF0000"/>
              </a:solidFill>
            </a:endParaRPr>
          </a:p>
          <a:p>
            <a:pPr algn="just">
              <a:lnSpc>
                <a:spcPct val="80000"/>
              </a:lnSpc>
            </a:pPr>
            <a:r>
              <a:rPr lang="tr-TR" altLang="tr-TR" sz="2400" dirty="0"/>
              <a:t>Bazı bitki ve hayvanlar, özellikle ilkel canlılar, yaşamlarının tümünde yada bazı evrelerinde haploit kromozom sayısına sahiptirler. Bu tip bireylerin kromozom dizisine (n) </a:t>
            </a:r>
            <a:r>
              <a:rPr lang="tr-TR" altLang="tr-TR" sz="2400" dirty="0" err="1"/>
              <a:t>monoploid</a:t>
            </a:r>
            <a:r>
              <a:rPr lang="tr-TR" altLang="tr-TR" sz="2400" dirty="0"/>
              <a:t> denir. Bal arıları, eşek arıları ve karıncaların bazı türlerinin erkekleri, döllenmemiş yumurtadan meydana gelen normal </a:t>
            </a:r>
            <a:r>
              <a:rPr lang="tr-TR" altLang="tr-TR" sz="2400" dirty="0" err="1"/>
              <a:t>monoploid</a:t>
            </a:r>
            <a:r>
              <a:rPr lang="tr-TR" altLang="tr-TR" sz="2400" dirty="0"/>
              <a:t> fertlere örnektir. </a:t>
            </a:r>
          </a:p>
          <a:p>
            <a:pPr algn="just">
              <a:lnSpc>
                <a:spcPct val="80000"/>
              </a:lnSpc>
            </a:pPr>
            <a:r>
              <a:rPr lang="tr-TR" altLang="tr-TR" sz="2400" dirty="0" err="1"/>
              <a:t>Monoploid</a:t>
            </a:r>
            <a:r>
              <a:rPr lang="tr-TR" altLang="tr-TR" sz="2400" dirty="0"/>
              <a:t> yapılı fertler doğal </a:t>
            </a:r>
            <a:r>
              <a:rPr lang="tr-TR" altLang="tr-TR" sz="2400" dirty="0" err="1"/>
              <a:t>populasyonlarda</a:t>
            </a:r>
            <a:r>
              <a:rPr lang="tr-TR" altLang="tr-TR" sz="2400" dirty="0"/>
              <a:t> gösterdikleri aberasyonlarla ortaya çıkarlar. </a:t>
            </a:r>
            <a:r>
              <a:rPr lang="tr-TR" altLang="tr-TR" sz="2400" dirty="0" err="1"/>
              <a:t>Monoploid</a:t>
            </a:r>
            <a:r>
              <a:rPr lang="tr-TR" altLang="tr-TR" sz="2400" dirty="0"/>
              <a:t> bireyler </a:t>
            </a:r>
            <a:r>
              <a:rPr lang="tr-TR" altLang="tr-TR" sz="2400" dirty="0" err="1"/>
              <a:t>diploid</a:t>
            </a:r>
            <a:r>
              <a:rPr lang="tr-TR" altLang="tr-TR" sz="2400" dirty="0"/>
              <a:t> fertlerin döllenmemiş yumurtalarından meydana gelmişlerdir. Bu nedenle </a:t>
            </a:r>
            <a:r>
              <a:rPr lang="tr-TR" altLang="tr-TR" sz="2400" dirty="0" err="1"/>
              <a:t>diploid</a:t>
            </a:r>
            <a:r>
              <a:rPr lang="tr-TR" altLang="tr-TR" sz="2400" dirty="0"/>
              <a:t> hayat </a:t>
            </a:r>
            <a:r>
              <a:rPr lang="tr-TR" altLang="tr-TR" sz="2400" dirty="0" err="1"/>
              <a:t>siklusu</a:t>
            </a:r>
            <a:r>
              <a:rPr lang="tr-TR" altLang="tr-TR" sz="2400" dirty="0"/>
              <a:t> ile ilgileri vardır.</a:t>
            </a:r>
          </a:p>
          <a:p>
            <a:pPr algn="just">
              <a:lnSpc>
                <a:spcPct val="80000"/>
              </a:lnSpc>
            </a:pPr>
            <a:r>
              <a:rPr lang="tr-TR" altLang="tr-TR" sz="2400" dirty="0" err="1"/>
              <a:t>Monoploidi</a:t>
            </a:r>
            <a:r>
              <a:rPr lang="tr-TR" altLang="tr-TR" sz="2400" dirty="0"/>
              <a:t> cinsiyet hücrelerinde normal şekilde meydana gelmez. Çünkü bir kromozom eşleşmesi gerçekleşmez. </a:t>
            </a:r>
            <a:r>
              <a:rPr lang="tr-TR" altLang="tr-TR" sz="2400" dirty="0" err="1"/>
              <a:t>Monoploidlerde</a:t>
            </a:r>
            <a:r>
              <a:rPr lang="tr-TR" altLang="tr-TR" sz="2400" dirty="0"/>
              <a:t> kısırlığın oluşmasının nedeni; kromozom eşleşmesinin mümkün olmaması ve kromozomların tam dizi halinde yavru hücre çekirdeklerine gitme ihtimalinin düşük olması sonucu ortaya çıkan </a:t>
            </a:r>
            <a:r>
              <a:rPr lang="tr-TR" altLang="tr-TR" sz="2400" dirty="0" err="1"/>
              <a:t>mayoz</a:t>
            </a:r>
            <a:r>
              <a:rPr lang="tr-TR" altLang="tr-TR" sz="2400" dirty="0"/>
              <a:t> bölünme düzensizliğidir. </a:t>
            </a:r>
          </a:p>
        </p:txBody>
      </p:sp>
    </p:spTree>
    <p:extLst>
      <p:ext uri="{BB962C8B-B14F-4D97-AF65-F5344CB8AC3E}">
        <p14:creationId xmlns:p14="http://schemas.microsoft.com/office/powerpoint/2010/main" val="332113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8802417E-1204-4D09-AA7B-910CB0D36266}" type="slidenum">
              <a:rPr lang="tr-TR" altLang="tr-TR">
                <a:solidFill>
                  <a:srgbClr val="FFFFFF"/>
                </a:solidFill>
              </a:rPr>
              <a:pPr fontAlgn="base">
                <a:spcBef>
                  <a:spcPct val="0"/>
                </a:spcBef>
                <a:spcAft>
                  <a:spcPct val="0"/>
                </a:spcAft>
              </a:pPr>
              <a:t>14</a:t>
            </a:fld>
            <a:endParaRPr lang="tr-TR" altLang="tr-TR">
              <a:solidFill>
                <a:srgbClr val="FFFFFF"/>
              </a:solidFill>
            </a:endParaRPr>
          </a:p>
        </p:txBody>
      </p:sp>
      <p:sp>
        <p:nvSpPr>
          <p:cNvPr id="339971" name="Rectangle 3"/>
          <p:cNvSpPr>
            <a:spLocks noGrp="1" noChangeArrowheads="1"/>
          </p:cNvSpPr>
          <p:nvPr>
            <p:ph type="body" idx="1"/>
          </p:nvPr>
        </p:nvSpPr>
        <p:spPr>
          <a:xfrm>
            <a:off x="490653" y="477645"/>
            <a:ext cx="11351941" cy="5592763"/>
          </a:xfrm>
        </p:spPr>
        <p:txBody>
          <a:bodyPr/>
          <a:lstStyle/>
          <a:p>
            <a:pPr>
              <a:lnSpc>
                <a:spcPct val="90000"/>
              </a:lnSpc>
            </a:pPr>
            <a:r>
              <a:rPr lang="tr-TR" altLang="tr-TR" sz="2400" dirty="0"/>
              <a:t>Yani </a:t>
            </a:r>
            <a:r>
              <a:rPr lang="tr-TR" altLang="tr-TR" sz="2400" dirty="0" err="1"/>
              <a:t>mayoz</a:t>
            </a:r>
            <a:r>
              <a:rPr lang="tr-TR" altLang="tr-TR" sz="2400" dirty="0"/>
              <a:t> bölünme hataları nedeniyle hiç kromozom taşımayan bir gamet ile normal hücre bölünmesi geçiren bir gametin birleşmesi sonucu n+0=n </a:t>
            </a:r>
            <a:r>
              <a:rPr lang="tr-TR" altLang="tr-TR" sz="2400" dirty="0" err="1"/>
              <a:t>monoploidi</a:t>
            </a:r>
            <a:r>
              <a:rPr lang="tr-TR" altLang="tr-TR" sz="2400" dirty="0"/>
              <a:t> oluşur. </a:t>
            </a:r>
            <a:endParaRPr lang="tr-TR" altLang="tr-TR" sz="2400" dirty="0" smtClean="0"/>
          </a:p>
          <a:p>
            <a:pPr>
              <a:lnSpc>
                <a:spcPct val="90000"/>
              </a:lnSpc>
            </a:pPr>
            <a:r>
              <a:rPr lang="tr-TR" altLang="tr-TR" sz="2400" dirty="0" err="1" smtClean="0"/>
              <a:t>Monoploidi</a:t>
            </a:r>
            <a:r>
              <a:rPr lang="tr-TR" altLang="tr-TR" sz="2400" dirty="0" smtClean="0"/>
              <a:t> </a:t>
            </a:r>
            <a:r>
              <a:rPr lang="tr-TR" altLang="tr-TR" sz="2400" dirty="0"/>
              <a:t>mutasyonu, canlıda yaşama gücü düşüklüğü ile varlığını hissettirir.</a:t>
            </a:r>
          </a:p>
        </p:txBody>
      </p:sp>
    </p:spTree>
    <p:extLst>
      <p:ext uri="{BB962C8B-B14F-4D97-AF65-F5344CB8AC3E}">
        <p14:creationId xmlns:p14="http://schemas.microsoft.com/office/powerpoint/2010/main" val="64137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BE7FE11B-7F7D-4887-A163-9742DDA3CE45}" type="slidenum">
              <a:rPr lang="tr-TR" altLang="tr-TR">
                <a:solidFill>
                  <a:srgbClr val="FFFFFF"/>
                </a:solidFill>
              </a:rPr>
              <a:pPr fontAlgn="base">
                <a:spcBef>
                  <a:spcPct val="0"/>
                </a:spcBef>
                <a:spcAft>
                  <a:spcPct val="0"/>
                </a:spcAft>
              </a:pPr>
              <a:t>15</a:t>
            </a:fld>
            <a:endParaRPr lang="tr-TR" altLang="tr-TR">
              <a:solidFill>
                <a:srgbClr val="FFFFFF"/>
              </a:solidFill>
            </a:endParaRPr>
          </a:p>
        </p:txBody>
      </p:sp>
      <p:sp>
        <p:nvSpPr>
          <p:cNvPr id="340995" name="Rectangle 3"/>
          <p:cNvSpPr>
            <a:spLocks noGrp="1" noChangeArrowheads="1"/>
          </p:cNvSpPr>
          <p:nvPr>
            <p:ph type="body" idx="1"/>
          </p:nvPr>
        </p:nvSpPr>
        <p:spPr>
          <a:xfrm>
            <a:off x="490653" y="228600"/>
            <a:ext cx="11296185" cy="1828800"/>
          </a:xfrm>
        </p:spPr>
        <p:txBody>
          <a:bodyPr/>
          <a:lstStyle/>
          <a:p>
            <a:pPr>
              <a:lnSpc>
                <a:spcPct val="80000"/>
              </a:lnSpc>
            </a:pPr>
            <a:r>
              <a:rPr lang="tr-TR" altLang="tr-TR" sz="1800" b="1" dirty="0" smtClean="0">
                <a:solidFill>
                  <a:srgbClr val="FF0000"/>
                </a:solidFill>
              </a:rPr>
              <a:t>2</a:t>
            </a:r>
            <a:r>
              <a:rPr lang="tr-TR" altLang="tr-TR" sz="1800" b="1" dirty="0">
                <a:solidFill>
                  <a:srgbClr val="FF0000"/>
                </a:solidFill>
              </a:rPr>
              <a:t>. </a:t>
            </a:r>
            <a:r>
              <a:rPr lang="tr-TR" altLang="tr-TR" sz="1800" b="1" dirty="0" err="1">
                <a:solidFill>
                  <a:srgbClr val="FF0000"/>
                </a:solidFill>
              </a:rPr>
              <a:t>Poliploidi</a:t>
            </a:r>
            <a:endParaRPr lang="tr-TR" altLang="tr-TR" sz="1800" dirty="0">
              <a:solidFill>
                <a:srgbClr val="FF0000"/>
              </a:solidFill>
            </a:endParaRPr>
          </a:p>
          <a:p>
            <a:pPr>
              <a:lnSpc>
                <a:spcPct val="80000"/>
              </a:lnSpc>
            </a:pPr>
            <a:r>
              <a:rPr lang="tr-TR" altLang="tr-TR" sz="1800" b="1" dirty="0"/>
              <a:t>n kromozom sayısının hücrede 3 veya daha fazla sayıda bulunmasıdır. Yani üç veya daha fazla kromozom dizili </a:t>
            </a:r>
            <a:r>
              <a:rPr lang="tr-TR" altLang="tr-TR" sz="1800" b="1" dirty="0" err="1"/>
              <a:t>euploid</a:t>
            </a:r>
            <a:r>
              <a:rPr lang="tr-TR" altLang="tr-TR" sz="1800" b="1" dirty="0"/>
              <a:t> kromozom yapısı topluca </a:t>
            </a:r>
            <a:r>
              <a:rPr lang="tr-TR" altLang="tr-TR" sz="1800" b="1" dirty="0" err="1"/>
              <a:t>poliploidiler</a:t>
            </a:r>
            <a:r>
              <a:rPr lang="tr-TR" altLang="tr-TR" sz="1800" b="1" dirty="0"/>
              <a:t> olarak adlandırılır. </a:t>
            </a:r>
            <a:endParaRPr lang="tr-TR" altLang="tr-TR" sz="1800" b="1" dirty="0" smtClean="0"/>
          </a:p>
          <a:p>
            <a:pPr>
              <a:lnSpc>
                <a:spcPct val="80000"/>
              </a:lnSpc>
            </a:pPr>
            <a:r>
              <a:rPr lang="tr-TR" altLang="tr-TR" sz="1800" b="1" dirty="0" err="1" smtClean="0"/>
              <a:t>Karyotipteki</a:t>
            </a:r>
            <a:r>
              <a:rPr lang="tr-TR" altLang="tr-TR" sz="1800" b="1" dirty="0" smtClean="0"/>
              <a:t> </a:t>
            </a:r>
            <a:r>
              <a:rPr lang="tr-TR" altLang="tr-TR" sz="1800" b="1" dirty="0"/>
              <a:t>kromozomun </a:t>
            </a:r>
            <a:r>
              <a:rPr lang="tr-TR" altLang="tr-TR" sz="1800" b="1" dirty="0" err="1"/>
              <a:t>haploid</a:t>
            </a:r>
            <a:r>
              <a:rPr lang="tr-TR" altLang="tr-TR" sz="1800" b="1" dirty="0"/>
              <a:t> halinin 3 den fazla artışı (3n) bitki yetiştiriciliğinde yeni bitki tiplerinin(</a:t>
            </a:r>
            <a:r>
              <a:rPr lang="tr-TR" altLang="tr-TR" sz="1800" b="1" dirty="0" err="1"/>
              <a:t>Gilia</a:t>
            </a:r>
            <a:r>
              <a:rPr lang="tr-TR" altLang="tr-TR" sz="1800" b="1" dirty="0"/>
              <a:t> </a:t>
            </a:r>
            <a:r>
              <a:rPr lang="tr-TR" altLang="tr-TR" sz="1800" b="1" dirty="0" err="1"/>
              <a:t>malior</a:t>
            </a:r>
            <a:r>
              <a:rPr lang="tr-TR" altLang="tr-TR" sz="1800" b="1" dirty="0"/>
              <a:t>) elde edilmesinde olumlu yönde kullanılabilmesine karşılık,</a:t>
            </a:r>
          </a:p>
        </p:txBody>
      </p:sp>
      <p:pic>
        <p:nvPicPr>
          <p:cNvPr id="340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1895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7" name="Rectangle 5"/>
          <p:cNvSpPr>
            <a:spLocks noChangeArrowheads="1"/>
          </p:cNvSpPr>
          <p:nvPr/>
        </p:nvSpPr>
        <p:spPr bwMode="auto">
          <a:xfrm>
            <a:off x="3166946" y="2582020"/>
            <a:ext cx="874255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hayvanlarda şekillenmesi başta erken </a:t>
            </a:r>
            <a:r>
              <a:rPr lang="tr-TR" altLang="tr-TR" dirty="0" err="1">
                <a:solidFill>
                  <a:srgbClr val="FFFFFF"/>
                </a:solidFill>
                <a:latin typeface="Arial" panose="020B0604020202020204" pitchFamily="34" charset="0"/>
              </a:rPr>
              <a:t>embriyonal</a:t>
            </a:r>
            <a:r>
              <a:rPr lang="tr-TR" altLang="tr-TR" dirty="0">
                <a:solidFill>
                  <a:srgbClr val="FFFFFF"/>
                </a:solidFill>
                <a:latin typeface="Arial" panose="020B0604020202020204" pitchFamily="34" charset="0"/>
              </a:rPr>
              <a:t> ölümler olmak üzere, yavrunun canlı doğması fakat komplike anomalileri taşımasına kadar varan olumsuz gelişmelere neden olabilmektedir. </a:t>
            </a:r>
            <a:endParaRPr lang="tr-TR" altLang="tr-TR" dirty="0" smtClean="0">
              <a:solidFill>
                <a:srgbClr val="FFFFFF"/>
              </a:solidFill>
              <a:latin typeface="Arial" panose="020B0604020202020204" pitchFamily="34" charset="0"/>
            </a:endParaRPr>
          </a:p>
          <a:p>
            <a:pPr algn="just" fontAlgn="base">
              <a:spcBef>
                <a:spcPct val="0"/>
              </a:spcBef>
              <a:spcAft>
                <a:spcPct val="0"/>
              </a:spcAft>
            </a:pPr>
            <a:r>
              <a:rPr lang="tr-TR" altLang="tr-TR" dirty="0" smtClean="0">
                <a:solidFill>
                  <a:srgbClr val="FFFFFF"/>
                </a:solidFill>
                <a:latin typeface="Arial" panose="020B0604020202020204" pitchFamily="34" charset="0"/>
              </a:rPr>
              <a:t>İnsanda </a:t>
            </a:r>
            <a:r>
              <a:rPr lang="tr-TR" altLang="tr-TR" dirty="0">
                <a:solidFill>
                  <a:srgbClr val="FFFFFF"/>
                </a:solidFill>
                <a:latin typeface="Arial" panose="020B0604020202020204" pitchFamily="34" charset="0"/>
              </a:rPr>
              <a:t>ve hayvanlarda </a:t>
            </a:r>
            <a:r>
              <a:rPr lang="tr-TR" altLang="tr-TR" dirty="0" err="1">
                <a:solidFill>
                  <a:srgbClr val="FFFFFF"/>
                </a:solidFill>
                <a:latin typeface="Arial" panose="020B0604020202020204" pitchFamily="34" charset="0"/>
              </a:rPr>
              <a:t>poliyploidi</a:t>
            </a:r>
            <a:r>
              <a:rPr lang="tr-TR" altLang="tr-TR" dirty="0">
                <a:solidFill>
                  <a:srgbClr val="FFFFFF"/>
                </a:solidFill>
                <a:latin typeface="Arial" panose="020B0604020202020204" pitchFamily="34" charset="0"/>
              </a:rPr>
              <a:t> olaylarına bağlı olarak gebeliğin tüm safhalarında kendini gösterebilen yavru atma (</a:t>
            </a:r>
            <a:r>
              <a:rPr lang="tr-TR" altLang="tr-TR" dirty="0" err="1">
                <a:solidFill>
                  <a:srgbClr val="FFFFFF"/>
                </a:solidFill>
                <a:latin typeface="Arial" panose="020B0604020202020204" pitchFamily="34" charset="0"/>
              </a:rPr>
              <a:t>abort</a:t>
            </a:r>
            <a:r>
              <a:rPr lang="tr-TR" altLang="tr-TR" dirty="0">
                <a:solidFill>
                  <a:srgbClr val="FFFFFF"/>
                </a:solidFill>
                <a:latin typeface="Arial" panose="020B0604020202020204" pitchFamily="34" charset="0"/>
              </a:rPr>
              <a:t>) olaylarına rastlanmaktadır. İnsanlardaki anormal doğumların, domuzlardaki erken </a:t>
            </a:r>
            <a:r>
              <a:rPr lang="tr-TR" altLang="tr-TR" dirty="0" err="1">
                <a:solidFill>
                  <a:srgbClr val="FFFFFF"/>
                </a:solidFill>
                <a:latin typeface="Arial" panose="020B0604020202020204" pitchFamily="34" charset="0"/>
              </a:rPr>
              <a:t>embriyonal</a:t>
            </a:r>
            <a:r>
              <a:rPr lang="tr-TR" altLang="tr-TR" dirty="0">
                <a:solidFill>
                  <a:srgbClr val="FFFFFF"/>
                </a:solidFill>
                <a:latin typeface="Arial" panose="020B0604020202020204" pitchFamily="34" charset="0"/>
              </a:rPr>
              <a:t> ölümlerin yaklaşık 1/3’ü </a:t>
            </a:r>
            <a:r>
              <a:rPr lang="tr-TR" altLang="tr-TR" dirty="0" err="1">
                <a:solidFill>
                  <a:srgbClr val="FFFFFF"/>
                </a:solidFill>
                <a:latin typeface="Arial" panose="020B0604020202020204" pitchFamily="34" charset="0"/>
              </a:rPr>
              <a:t>polyploidilere</a:t>
            </a:r>
            <a:r>
              <a:rPr lang="tr-TR" altLang="tr-TR" dirty="0">
                <a:solidFill>
                  <a:srgbClr val="FFFFFF"/>
                </a:solidFill>
                <a:latin typeface="Arial" panose="020B0604020202020204" pitchFamily="34" charset="0"/>
              </a:rPr>
              <a:t> bağlanmaktadır. Benzer olaylara diğer hayvan türlerinde de rastlandığı bildirilmiştir. </a:t>
            </a:r>
          </a:p>
        </p:txBody>
      </p:sp>
    </p:spTree>
    <p:extLst>
      <p:ext uri="{BB962C8B-B14F-4D97-AF65-F5344CB8AC3E}">
        <p14:creationId xmlns:p14="http://schemas.microsoft.com/office/powerpoint/2010/main" val="320546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183F38EE-2F9F-42DD-B246-F65BEA2212F7}" type="slidenum">
              <a:rPr lang="tr-TR" altLang="tr-TR">
                <a:solidFill>
                  <a:srgbClr val="FFFFFF"/>
                </a:solidFill>
              </a:rPr>
              <a:pPr fontAlgn="base">
                <a:spcBef>
                  <a:spcPct val="0"/>
                </a:spcBef>
                <a:spcAft>
                  <a:spcPct val="0"/>
                </a:spcAft>
              </a:pPr>
              <a:t>16</a:t>
            </a:fld>
            <a:endParaRPr lang="tr-TR" altLang="tr-TR">
              <a:solidFill>
                <a:srgbClr val="FFFFFF"/>
              </a:solidFill>
            </a:endParaRPr>
          </a:p>
        </p:txBody>
      </p:sp>
      <p:sp>
        <p:nvSpPr>
          <p:cNvPr id="343042" name="Rectangle 2"/>
          <p:cNvSpPr>
            <a:spLocks noGrp="1" noRot="1" noChangeArrowheads="1"/>
          </p:cNvSpPr>
          <p:nvPr>
            <p:ph type="title"/>
          </p:nvPr>
        </p:nvSpPr>
        <p:spPr>
          <a:xfrm>
            <a:off x="1981200" y="274638"/>
            <a:ext cx="8229600" cy="411162"/>
          </a:xfrm>
        </p:spPr>
        <p:txBody>
          <a:bodyPr/>
          <a:lstStyle/>
          <a:p>
            <a:r>
              <a:rPr lang="tr-TR" altLang="tr-TR" sz="2400" b="0" dirty="0" smtClean="0">
                <a:solidFill>
                  <a:srgbClr val="FF0000"/>
                </a:solidFill>
              </a:rPr>
              <a:t>2.1</a:t>
            </a:r>
            <a:r>
              <a:rPr lang="tr-TR" altLang="tr-TR" sz="2400" b="0" dirty="0">
                <a:solidFill>
                  <a:srgbClr val="FF0000"/>
                </a:solidFill>
              </a:rPr>
              <a:t>. </a:t>
            </a:r>
            <a:r>
              <a:rPr lang="tr-TR" altLang="tr-TR" sz="2400" b="0" dirty="0" err="1">
                <a:solidFill>
                  <a:srgbClr val="FF0000"/>
                </a:solidFill>
              </a:rPr>
              <a:t>Autopoliploidi</a:t>
            </a:r>
            <a:endParaRPr lang="tr-TR" altLang="tr-TR" sz="2400" b="0" dirty="0">
              <a:solidFill>
                <a:srgbClr val="FF0000"/>
              </a:solidFill>
            </a:endParaRPr>
          </a:p>
        </p:txBody>
      </p:sp>
      <p:sp>
        <p:nvSpPr>
          <p:cNvPr id="343043" name="Rectangle 3"/>
          <p:cNvSpPr>
            <a:spLocks noGrp="1" noChangeArrowheads="1"/>
          </p:cNvSpPr>
          <p:nvPr>
            <p:ph type="body" idx="1"/>
          </p:nvPr>
        </p:nvSpPr>
        <p:spPr>
          <a:xfrm>
            <a:off x="390291" y="838200"/>
            <a:ext cx="11508059" cy="685800"/>
          </a:xfrm>
        </p:spPr>
        <p:txBody>
          <a:bodyPr/>
          <a:lstStyle/>
          <a:p>
            <a:pPr>
              <a:lnSpc>
                <a:spcPct val="80000"/>
              </a:lnSpc>
            </a:pPr>
            <a:r>
              <a:rPr lang="tr-TR" altLang="tr-TR" sz="2400" dirty="0"/>
              <a:t>Bu mutasyon ile canlının gametleri aşağıda </a:t>
            </a:r>
            <a:r>
              <a:rPr lang="tr-TR" altLang="tr-TR" sz="2400" dirty="0" err="1"/>
              <a:t>şematize</a:t>
            </a:r>
            <a:r>
              <a:rPr lang="tr-TR" altLang="tr-TR" sz="2400" dirty="0"/>
              <a:t> edildiği gibi diploit artışla yeni yavruda iki katına çıkar. </a:t>
            </a:r>
          </a:p>
        </p:txBody>
      </p:sp>
      <p:pic>
        <p:nvPicPr>
          <p:cNvPr id="343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358800"/>
            <a:ext cx="5715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Rectangle 5"/>
          <p:cNvSpPr>
            <a:spLocks noChangeArrowheads="1"/>
          </p:cNvSpPr>
          <p:nvPr/>
        </p:nvSpPr>
        <p:spPr bwMode="auto">
          <a:xfrm>
            <a:off x="390292" y="4692425"/>
            <a:ext cx="11619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 Çavdar bitkisinde bu mutasyon şekli meydana geldiğinde gamet sayısı 2n = 14 iken 4n = 28 olur.  </a:t>
            </a:r>
            <a:r>
              <a:rPr lang="tr-TR" altLang="tr-TR" dirty="0" err="1">
                <a:solidFill>
                  <a:srgbClr val="FFFFFF"/>
                </a:solidFill>
                <a:latin typeface="Arial" panose="020B0604020202020204" pitchFamily="34" charset="0"/>
              </a:rPr>
              <a:t>Autopoliploidi</a:t>
            </a:r>
            <a:r>
              <a:rPr lang="tr-TR" altLang="tr-TR" dirty="0">
                <a:solidFill>
                  <a:srgbClr val="FFFFFF"/>
                </a:solidFill>
                <a:latin typeface="Arial" panose="020B0604020202020204" pitchFamily="34" charset="0"/>
              </a:rPr>
              <a:t> bitki türlerinin bazı önemli fizyolojik özelliklerinde ekonomik değerlerin yükselmesine neden olur. </a:t>
            </a:r>
            <a:r>
              <a:rPr lang="tr-TR" altLang="tr-TR" dirty="0" err="1">
                <a:solidFill>
                  <a:srgbClr val="FFFFFF"/>
                </a:solidFill>
                <a:latin typeface="Arial" panose="020B0604020202020204" pitchFamily="34" charset="0"/>
              </a:rPr>
              <a:t>Triploit</a:t>
            </a:r>
            <a:r>
              <a:rPr lang="tr-TR" altLang="tr-TR" dirty="0">
                <a:solidFill>
                  <a:srgbClr val="FFFFFF"/>
                </a:solidFill>
                <a:latin typeface="Arial" panose="020B0604020202020204" pitchFamily="34" charset="0"/>
              </a:rPr>
              <a:t> mutasyon muz, kiraz, gül gibi bazı bahçe bitkilerinde meydana gelmiştir.</a:t>
            </a:r>
          </a:p>
        </p:txBody>
      </p:sp>
    </p:spTree>
    <p:extLst>
      <p:ext uri="{BB962C8B-B14F-4D97-AF65-F5344CB8AC3E}">
        <p14:creationId xmlns:p14="http://schemas.microsoft.com/office/powerpoint/2010/main" val="2608306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F897613B-3712-44C4-A5E3-B8904AF5C844}" type="slidenum">
              <a:rPr lang="tr-TR" altLang="tr-TR">
                <a:solidFill>
                  <a:srgbClr val="FFFFFF"/>
                </a:solidFill>
              </a:rPr>
              <a:pPr fontAlgn="base">
                <a:spcBef>
                  <a:spcPct val="0"/>
                </a:spcBef>
                <a:spcAft>
                  <a:spcPct val="0"/>
                </a:spcAft>
              </a:pPr>
              <a:t>17</a:t>
            </a:fld>
            <a:endParaRPr lang="tr-TR" altLang="tr-TR">
              <a:solidFill>
                <a:srgbClr val="FFFFFF"/>
              </a:solidFill>
            </a:endParaRPr>
          </a:p>
        </p:txBody>
      </p:sp>
      <p:sp>
        <p:nvSpPr>
          <p:cNvPr id="344066" name="Rectangle 2"/>
          <p:cNvSpPr>
            <a:spLocks noGrp="1" noRot="1" noChangeArrowheads="1"/>
          </p:cNvSpPr>
          <p:nvPr>
            <p:ph type="title"/>
          </p:nvPr>
        </p:nvSpPr>
        <p:spPr>
          <a:xfrm>
            <a:off x="1981200" y="274638"/>
            <a:ext cx="8229600" cy="563562"/>
          </a:xfrm>
        </p:spPr>
        <p:txBody>
          <a:bodyPr/>
          <a:lstStyle/>
          <a:p>
            <a:r>
              <a:rPr lang="tr-TR" altLang="tr-TR" sz="2800" b="0" dirty="0" smtClean="0">
                <a:solidFill>
                  <a:srgbClr val="FF0000"/>
                </a:solidFill>
              </a:rPr>
              <a:t>2.2</a:t>
            </a:r>
            <a:r>
              <a:rPr lang="tr-TR" altLang="tr-TR" sz="2800" b="0" dirty="0">
                <a:solidFill>
                  <a:srgbClr val="FF0000"/>
                </a:solidFill>
              </a:rPr>
              <a:t>. </a:t>
            </a:r>
            <a:r>
              <a:rPr lang="tr-TR" altLang="tr-TR" sz="2800" b="0" dirty="0" err="1">
                <a:solidFill>
                  <a:srgbClr val="FF0000"/>
                </a:solidFill>
              </a:rPr>
              <a:t>Allopoliploidi</a:t>
            </a:r>
            <a:endParaRPr lang="tr-TR" altLang="tr-TR" sz="2800" b="0" dirty="0">
              <a:solidFill>
                <a:srgbClr val="FF0000"/>
              </a:solidFill>
            </a:endParaRPr>
          </a:p>
        </p:txBody>
      </p:sp>
      <p:sp>
        <p:nvSpPr>
          <p:cNvPr id="344067" name="Rectangle 3"/>
          <p:cNvSpPr>
            <a:spLocks noGrp="1" noChangeArrowheads="1"/>
          </p:cNvSpPr>
          <p:nvPr>
            <p:ph type="body" idx="1"/>
          </p:nvPr>
        </p:nvSpPr>
        <p:spPr>
          <a:xfrm>
            <a:off x="535259" y="914400"/>
            <a:ext cx="11173521" cy="1905000"/>
          </a:xfrm>
        </p:spPr>
        <p:txBody>
          <a:bodyPr/>
          <a:lstStyle/>
          <a:p>
            <a:pPr>
              <a:lnSpc>
                <a:spcPct val="80000"/>
              </a:lnSpc>
            </a:pPr>
            <a:r>
              <a:rPr lang="tr-TR" altLang="tr-TR" sz="2800" dirty="0"/>
              <a:t>Burada farklı türlerin birleşerek döl meydana getirmesi söz konusudur. Örneğin farklı buğday türlerinin birleşerek bir dizi </a:t>
            </a:r>
            <a:r>
              <a:rPr lang="tr-TR" altLang="tr-TR" sz="2800" dirty="0" err="1"/>
              <a:t>poliploidi</a:t>
            </a:r>
            <a:r>
              <a:rPr lang="tr-TR" altLang="tr-TR" sz="2800" dirty="0"/>
              <a:t> meydana getirmesi. </a:t>
            </a:r>
            <a:r>
              <a:rPr lang="tr-TR" altLang="tr-TR" sz="2800" dirty="0" err="1"/>
              <a:t>autopoliploidi</a:t>
            </a:r>
            <a:r>
              <a:rPr lang="tr-TR" altLang="tr-TR" sz="2800" dirty="0"/>
              <a:t> de olduğu gibi oluşan bireyler </a:t>
            </a:r>
            <a:r>
              <a:rPr lang="tr-TR" altLang="tr-TR" sz="2800" dirty="0" err="1"/>
              <a:t>triploittir</a:t>
            </a:r>
            <a:r>
              <a:rPr lang="tr-TR" altLang="tr-TR" sz="2800" dirty="0"/>
              <a:t>.</a:t>
            </a:r>
          </a:p>
        </p:txBody>
      </p:sp>
      <p:pic>
        <p:nvPicPr>
          <p:cNvPr id="344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2445435"/>
            <a:ext cx="53340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9" name="Rectangle 5"/>
          <p:cNvSpPr>
            <a:spLocks noChangeArrowheads="1"/>
          </p:cNvSpPr>
          <p:nvPr/>
        </p:nvSpPr>
        <p:spPr bwMode="auto">
          <a:xfrm>
            <a:off x="367989" y="5697429"/>
            <a:ext cx="11474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Bunların ekonomik değeri yoktur ama evrimsel açıdan önemlidirler. Bu şekilde elde edilen yararlı bitkilere buğday, yulaf, tütün, pamuk ve gül çeşitleri örnek gösterilebilir.</a:t>
            </a:r>
          </a:p>
        </p:txBody>
      </p:sp>
    </p:spTree>
    <p:extLst>
      <p:ext uri="{BB962C8B-B14F-4D97-AF65-F5344CB8AC3E}">
        <p14:creationId xmlns:p14="http://schemas.microsoft.com/office/powerpoint/2010/main" val="281011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CB32A5E3-A415-4338-BBE4-A9917CFBD03B}" type="slidenum">
              <a:rPr lang="tr-TR" altLang="tr-TR">
                <a:solidFill>
                  <a:srgbClr val="FFFFFF"/>
                </a:solidFill>
              </a:rPr>
              <a:pPr fontAlgn="base">
                <a:spcBef>
                  <a:spcPct val="0"/>
                </a:spcBef>
                <a:spcAft>
                  <a:spcPct val="0"/>
                </a:spcAft>
              </a:pPr>
              <a:t>18</a:t>
            </a:fld>
            <a:endParaRPr lang="tr-TR" altLang="tr-TR">
              <a:solidFill>
                <a:srgbClr val="FFFFFF"/>
              </a:solidFill>
            </a:endParaRPr>
          </a:p>
        </p:txBody>
      </p:sp>
      <p:sp>
        <p:nvSpPr>
          <p:cNvPr id="346114" name="Rectangle 2"/>
          <p:cNvSpPr>
            <a:spLocks noGrp="1" noRot="1" noChangeArrowheads="1"/>
          </p:cNvSpPr>
          <p:nvPr>
            <p:ph type="title"/>
          </p:nvPr>
        </p:nvSpPr>
        <p:spPr>
          <a:xfrm>
            <a:off x="1981200" y="0"/>
            <a:ext cx="8229600" cy="762000"/>
          </a:xfrm>
        </p:spPr>
        <p:txBody>
          <a:bodyPr/>
          <a:lstStyle/>
          <a:p>
            <a:r>
              <a:rPr lang="tr-TR" altLang="tr-TR" sz="2800" b="0" dirty="0" smtClean="0">
                <a:solidFill>
                  <a:srgbClr val="FF0000"/>
                </a:solidFill>
              </a:rPr>
              <a:t>2.3.Endopoliploidi</a:t>
            </a:r>
            <a:r>
              <a:rPr lang="tr-TR" altLang="tr-TR" dirty="0" smtClean="0"/>
              <a:t> </a:t>
            </a:r>
            <a:endParaRPr lang="tr-TR" altLang="tr-TR" dirty="0"/>
          </a:p>
        </p:txBody>
      </p:sp>
      <p:sp>
        <p:nvSpPr>
          <p:cNvPr id="346115" name="Rectangle 3"/>
          <p:cNvSpPr>
            <a:spLocks noGrp="1" noChangeArrowheads="1"/>
          </p:cNvSpPr>
          <p:nvPr>
            <p:ph type="body" idx="1"/>
          </p:nvPr>
        </p:nvSpPr>
        <p:spPr>
          <a:xfrm>
            <a:off x="457199" y="761999"/>
            <a:ext cx="11240429" cy="3051717"/>
          </a:xfrm>
        </p:spPr>
        <p:txBody>
          <a:bodyPr/>
          <a:lstStyle/>
          <a:p>
            <a:pPr algn="just">
              <a:lnSpc>
                <a:spcPct val="80000"/>
              </a:lnSpc>
            </a:pPr>
            <a:r>
              <a:rPr lang="tr-TR" altLang="tr-TR" sz="2400" dirty="0" err="1"/>
              <a:t>Endomitozla</a:t>
            </a:r>
            <a:r>
              <a:rPr lang="tr-TR" altLang="tr-TR" sz="2400" dirty="0"/>
              <a:t> kromozomlar çekirdek içerisinde de çoğalabilirler. Fakat bölünme gerçekleşmez çünkü çekirdek zarı içeride kalır. Bunun sonucu dev kromozomlar oluşur. Kromozomların paket halinde birbirine yapışmasına </a:t>
            </a:r>
            <a:r>
              <a:rPr lang="tr-TR" altLang="tr-TR" sz="2400" dirty="0" err="1"/>
              <a:t>Politeni</a:t>
            </a:r>
            <a:r>
              <a:rPr lang="tr-TR" altLang="tr-TR" sz="2400" dirty="0"/>
              <a:t>; ayrı kromozom halinde oluşmasına </a:t>
            </a:r>
            <a:r>
              <a:rPr lang="tr-TR" altLang="tr-TR" sz="2400" dirty="0" err="1"/>
              <a:t>Polisomati</a:t>
            </a:r>
            <a:r>
              <a:rPr lang="tr-TR" altLang="tr-TR" sz="2400" dirty="0"/>
              <a:t> (bu kanser hücrelerinde görülür) denir. </a:t>
            </a:r>
          </a:p>
          <a:p>
            <a:pPr algn="just">
              <a:lnSpc>
                <a:spcPct val="80000"/>
              </a:lnSpc>
            </a:pPr>
            <a:r>
              <a:rPr lang="tr-TR" altLang="tr-TR" sz="2400" dirty="0" err="1"/>
              <a:t>Poliploidilerin</a:t>
            </a:r>
            <a:r>
              <a:rPr lang="tr-TR" altLang="tr-TR" sz="2400" dirty="0"/>
              <a:t> nedenleri</a:t>
            </a:r>
          </a:p>
          <a:p>
            <a:pPr algn="just">
              <a:lnSpc>
                <a:spcPct val="80000"/>
              </a:lnSpc>
            </a:pPr>
            <a:r>
              <a:rPr lang="tr-TR" altLang="tr-TR" sz="2400" b="1" dirty="0"/>
              <a:t>1.</a:t>
            </a:r>
            <a:r>
              <a:rPr lang="tr-TR" altLang="tr-TR" sz="2400" dirty="0"/>
              <a:t> </a:t>
            </a:r>
            <a:r>
              <a:rPr lang="tr-TR" altLang="tr-TR" sz="2400" dirty="0" err="1"/>
              <a:t>Endomitozis</a:t>
            </a:r>
            <a:r>
              <a:rPr lang="tr-TR" altLang="tr-TR" sz="2400" dirty="0"/>
              <a:t> sonucu </a:t>
            </a:r>
            <a:r>
              <a:rPr lang="tr-TR" altLang="tr-TR" sz="2400" dirty="0" err="1"/>
              <a:t>polyploidy</a:t>
            </a:r>
            <a:r>
              <a:rPr lang="tr-TR" altLang="tr-TR" sz="2400" dirty="0"/>
              <a:t> oluşur. Bu olay da mitoz </a:t>
            </a:r>
            <a:r>
              <a:rPr lang="tr-TR" altLang="tr-TR" sz="2400" dirty="0" err="1"/>
              <a:t>profaz</a:t>
            </a:r>
            <a:r>
              <a:rPr lang="tr-TR" altLang="tr-TR" sz="2400" dirty="0"/>
              <a:t> sonunda durur.   Mekik iplikleri oluşmaz. Çekirdek zarı parçalanmaz. Ama eşleşmiş kromozomlar bölünür. Sitoplâzma bölünmez. Böylece kromozomlar katı kadar artmıştır. </a:t>
            </a:r>
          </a:p>
          <a:p>
            <a:pPr algn="just">
              <a:lnSpc>
                <a:spcPct val="80000"/>
              </a:lnSpc>
            </a:pPr>
            <a:r>
              <a:rPr lang="tr-TR" altLang="tr-TR" sz="2400" b="1" dirty="0"/>
              <a:t>2.</a:t>
            </a:r>
            <a:r>
              <a:rPr lang="tr-TR" altLang="tr-TR" sz="2400" dirty="0"/>
              <a:t> </a:t>
            </a:r>
            <a:r>
              <a:rPr lang="tr-TR" altLang="tr-TR" sz="2400" dirty="0" err="1"/>
              <a:t>Endoreduplikasyon</a:t>
            </a:r>
            <a:r>
              <a:rPr lang="tr-TR" altLang="tr-TR" sz="2400" dirty="0"/>
              <a:t> sonucu </a:t>
            </a:r>
            <a:r>
              <a:rPr lang="tr-TR" altLang="tr-TR" sz="2400" dirty="0" err="1"/>
              <a:t>polyploidy</a:t>
            </a:r>
            <a:r>
              <a:rPr lang="tr-TR" altLang="tr-TR" sz="2400" dirty="0"/>
              <a:t> oluşabilir.  Bu olay kromozomların </a:t>
            </a:r>
            <a:r>
              <a:rPr lang="tr-TR" altLang="tr-TR" sz="2400" dirty="0" err="1"/>
              <a:t>ard</a:t>
            </a:r>
            <a:r>
              <a:rPr lang="tr-TR" altLang="tr-TR" sz="2400" dirty="0"/>
              <a:t> arda iki kez çoğalmasıdır. </a:t>
            </a:r>
          </a:p>
        </p:txBody>
      </p:sp>
      <p:pic>
        <p:nvPicPr>
          <p:cNvPr id="346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325" y="4324350"/>
            <a:ext cx="2162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79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EE96E704-9A4E-400A-98A7-49EAB7EC21B6}" type="slidenum">
              <a:rPr lang="tr-TR" altLang="tr-TR">
                <a:solidFill>
                  <a:srgbClr val="FFFFFF"/>
                </a:solidFill>
              </a:rPr>
              <a:pPr fontAlgn="base">
                <a:spcBef>
                  <a:spcPct val="0"/>
                </a:spcBef>
                <a:spcAft>
                  <a:spcPct val="0"/>
                </a:spcAft>
              </a:pPr>
              <a:t>19</a:t>
            </a:fld>
            <a:endParaRPr lang="tr-TR" altLang="tr-TR">
              <a:solidFill>
                <a:srgbClr val="FFFFFF"/>
              </a:solidFill>
            </a:endParaRPr>
          </a:p>
        </p:txBody>
      </p:sp>
      <p:sp>
        <p:nvSpPr>
          <p:cNvPr id="350210" name="Rectangle 2"/>
          <p:cNvSpPr>
            <a:spLocks noGrp="1" noRot="1" noChangeArrowheads="1"/>
          </p:cNvSpPr>
          <p:nvPr>
            <p:ph type="title"/>
          </p:nvPr>
        </p:nvSpPr>
        <p:spPr>
          <a:xfrm>
            <a:off x="1981200" y="274638"/>
            <a:ext cx="8229600" cy="411162"/>
          </a:xfrm>
        </p:spPr>
        <p:txBody>
          <a:bodyPr/>
          <a:lstStyle/>
          <a:p>
            <a:r>
              <a:rPr lang="tr-TR" altLang="tr-TR" sz="2800" b="0">
                <a:solidFill>
                  <a:srgbClr val="FF0000"/>
                </a:solidFill>
              </a:rPr>
              <a:t>2.3. Aneuploidi (Anöployidi)</a:t>
            </a:r>
          </a:p>
        </p:txBody>
      </p:sp>
      <p:sp>
        <p:nvSpPr>
          <p:cNvPr id="350211" name="Rectangle 3"/>
          <p:cNvSpPr>
            <a:spLocks noGrp="1" noChangeArrowheads="1"/>
          </p:cNvSpPr>
          <p:nvPr>
            <p:ph type="body" idx="1"/>
          </p:nvPr>
        </p:nvSpPr>
        <p:spPr>
          <a:xfrm>
            <a:off x="423746" y="914401"/>
            <a:ext cx="11285034" cy="5553306"/>
          </a:xfrm>
        </p:spPr>
        <p:txBody>
          <a:bodyPr/>
          <a:lstStyle/>
          <a:p>
            <a:pPr algn="just">
              <a:lnSpc>
                <a:spcPct val="80000"/>
              </a:lnSpc>
            </a:pPr>
            <a:r>
              <a:rPr lang="tr-TR" altLang="tr-TR" sz="2400" dirty="0" err="1"/>
              <a:t>Aneuploidi</a:t>
            </a:r>
            <a:r>
              <a:rPr lang="tr-TR" altLang="tr-TR" sz="2400" dirty="0"/>
              <a:t>, genomdaki bazı kromozomların eksilmesi veya çoğalması olarak tanımlanır. Başka bir ifade ile kromozomlardan bir veya bir kaçının sayıca değişmesine denir. </a:t>
            </a:r>
          </a:p>
          <a:p>
            <a:pPr algn="just">
              <a:lnSpc>
                <a:spcPct val="80000"/>
              </a:lnSpc>
            </a:pPr>
            <a:endParaRPr lang="tr-TR" altLang="tr-TR" sz="2400" dirty="0" smtClean="0"/>
          </a:p>
          <a:p>
            <a:pPr algn="just">
              <a:lnSpc>
                <a:spcPct val="80000"/>
              </a:lnSpc>
            </a:pPr>
            <a:r>
              <a:rPr lang="tr-TR" altLang="tr-TR" sz="2400" dirty="0" smtClean="0"/>
              <a:t>Bu </a:t>
            </a:r>
            <a:r>
              <a:rPr lang="tr-TR" altLang="tr-TR" sz="2400" dirty="0"/>
              <a:t>değişim bir veya birkaç </a:t>
            </a:r>
            <a:r>
              <a:rPr lang="tr-TR" altLang="tr-TR" sz="2400" dirty="0" err="1"/>
              <a:t>otosomal</a:t>
            </a:r>
            <a:r>
              <a:rPr lang="tr-TR" altLang="tr-TR" sz="2400" dirty="0"/>
              <a:t> kromozomda, ya da sadece cinsiyet kromozomlarında ortaya çıkabilmektedir. </a:t>
            </a:r>
            <a:r>
              <a:rPr lang="tr-TR" altLang="tr-TR" sz="2400" dirty="0" err="1"/>
              <a:t>Polysomie</a:t>
            </a:r>
            <a:r>
              <a:rPr lang="tr-TR" altLang="tr-TR" sz="2400" dirty="0"/>
              <a:t> ve </a:t>
            </a:r>
            <a:r>
              <a:rPr lang="tr-TR" altLang="tr-TR" sz="2400" dirty="0" err="1"/>
              <a:t>monosomie</a:t>
            </a:r>
            <a:r>
              <a:rPr lang="tr-TR" altLang="tr-TR" sz="2400" dirty="0"/>
              <a:t> olarak da adlandırılan </a:t>
            </a:r>
            <a:r>
              <a:rPr lang="tr-TR" altLang="tr-TR" sz="2400" dirty="0" err="1"/>
              <a:t>aneuploidi</a:t>
            </a:r>
            <a:r>
              <a:rPr lang="tr-TR" altLang="tr-TR" sz="2400" dirty="0"/>
              <a:t> olaylarına </a:t>
            </a:r>
            <a:r>
              <a:rPr lang="tr-TR" altLang="tr-TR" sz="2400" dirty="0" err="1"/>
              <a:t>otosomal</a:t>
            </a:r>
            <a:r>
              <a:rPr lang="tr-TR" altLang="tr-TR" sz="2400" dirty="0"/>
              <a:t> kromozomlarda </a:t>
            </a:r>
            <a:r>
              <a:rPr lang="tr-TR" altLang="tr-TR" sz="2400" dirty="0" err="1"/>
              <a:t>autosomi</a:t>
            </a:r>
            <a:r>
              <a:rPr lang="tr-TR" altLang="tr-TR" sz="2400" dirty="0"/>
              <a:t>, cinsiyet kromozomlarında </a:t>
            </a:r>
            <a:r>
              <a:rPr lang="tr-TR" altLang="tr-TR" sz="2400" dirty="0" err="1"/>
              <a:t>gonosomie</a:t>
            </a:r>
            <a:r>
              <a:rPr lang="tr-TR" altLang="tr-TR" sz="2400" dirty="0"/>
              <a:t> adı verilir. Bunlara bağlı olarak </a:t>
            </a:r>
            <a:r>
              <a:rPr lang="tr-TR" altLang="tr-TR" sz="2400" dirty="0" err="1"/>
              <a:t>fenotipte</a:t>
            </a:r>
            <a:r>
              <a:rPr lang="tr-TR" altLang="tr-TR" sz="2400" dirty="0"/>
              <a:t> farklı değişiklikler gözlenir.  Örneğin; De </a:t>
            </a:r>
            <a:r>
              <a:rPr lang="tr-TR" altLang="tr-TR" sz="2400" dirty="0" err="1"/>
              <a:t>VRİES’in</a:t>
            </a:r>
            <a:r>
              <a:rPr lang="tr-TR" altLang="tr-TR" sz="2400" dirty="0"/>
              <a:t> eşek çiçeğinde incelediği değişim, gen mutasyonu değil </a:t>
            </a:r>
            <a:r>
              <a:rPr lang="tr-TR" altLang="tr-TR" sz="2400" dirty="0" err="1"/>
              <a:t>aneuploidi</a:t>
            </a:r>
            <a:r>
              <a:rPr lang="tr-TR" altLang="tr-TR" sz="2400" dirty="0"/>
              <a:t> idi. </a:t>
            </a:r>
          </a:p>
          <a:p>
            <a:pPr algn="just">
              <a:lnSpc>
                <a:spcPct val="80000"/>
              </a:lnSpc>
            </a:pPr>
            <a:endParaRPr lang="tr-TR" altLang="tr-TR" sz="2400" dirty="0" smtClean="0"/>
          </a:p>
          <a:p>
            <a:pPr algn="just">
              <a:lnSpc>
                <a:spcPct val="80000"/>
              </a:lnSpc>
            </a:pPr>
            <a:r>
              <a:rPr lang="tr-TR" altLang="tr-TR" sz="2400" dirty="0" smtClean="0"/>
              <a:t>Bir </a:t>
            </a:r>
            <a:r>
              <a:rPr lang="tr-TR" altLang="tr-TR" sz="2400" dirty="0"/>
              <a:t>hücredeki kromozom sayısında; </a:t>
            </a:r>
            <a:r>
              <a:rPr lang="tr-TR" altLang="tr-TR" sz="2400" dirty="0" err="1"/>
              <a:t>sentrik</a:t>
            </a:r>
            <a:r>
              <a:rPr lang="tr-TR" altLang="tr-TR" sz="2400" dirty="0"/>
              <a:t> </a:t>
            </a:r>
            <a:r>
              <a:rPr lang="tr-TR" altLang="tr-TR" sz="2400" dirty="0" err="1"/>
              <a:t>fusiyon</a:t>
            </a:r>
            <a:r>
              <a:rPr lang="tr-TR" altLang="tr-TR" sz="2400" dirty="0"/>
              <a:t> (</a:t>
            </a:r>
            <a:r>
              <a:rPr lang="tr-TR" altLang="tr-TR" sz="2400" dirty="0" err="1"/>
              <a:t>sentromerde</a:t>
            </a:r>
            <a:r>
              <a:rPr lang="tr-TR" altLang="tr-TR" sz="2400" dirty="0"/>
              <a:t> birleşme) ve kromozom parçalanması ile oluşan değişim </a:t>
            </a:r>
            <a:r>
              <a:rPr lang="tr-TR" altLang="tr-TR" sz="2400" dirty="0" err="1"/>
              <a:t>aneuploidiye</a:t>
            </a:r>
            <a:r>
              <a:rPr lang="tr-TR" altLang="tr-TR" sz="2400" dirty="0"/>
              <a:t> neden olur. </a:t>
            </a:r>
            <a:r>
              <a:rPr lang="tr-TR" altLang="tr-TR" sz="2400" dirty="0" err="1"/>
              <a:t>Aneuploidi</a:t>
            </a:r>
            <a:r>
              <a:rPr lang="tr-TR" altLang="tr-TR" sz="2400" dirty="0"/>
              <a:t> şekillerini aşağıdaki başlıklar halinde inceleyebiliriz:</a:t>
            </a:r>
          </a:p>
        </p:txBody>
      </p:sp>
    </p:spTree>
    <p:extLst>
      <p:ext uri="{BB962C8B-B14F-4D97-AF65-F5344CB8AC3E}">
        <p14:creationId xmlns:p14="http://schemas.microsoft.com/office/powerpoint/2010/main" val="258186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endParaRPr lang="tr-TR" b="1" dirty="0" smtClean="0"/>
          </a:p>
          <a:p>
            <a:pPr algn="just"/>
            <a:r>
              <a:rPr lang="tr-TR" b="1" dirty="0" smtClean="0">
                <a:solidFill>
                  <a:srgbClr val="FF0000"/>
                </a:solidFill>
              </a:rPr>
              <a:t>Mutasyon; </a:t>
            </a:r>
            <a:r>
              <a:rPr lang="tr-TR" dirty="0" smtClean="0"/>
              <a:t>bireyle canlı hücresinin çekirdeğinde bulunan ve kalıtsal özelliklerinin ortaya çıkmasını sağlayan DNA molekülünün, radyasyon, </a:t>
            </a:r>
            <a:r>
              <a:rPr lang="tr-TR" dirty="0" err="1" smtClean="0"/>
              <a:t>xışını</a:t>
            </a:r>
            <a:r>
              <a:rPr lang="tr-TR" dirty="0" smtClean="0"/>
              <a:t>, </a:t>
            </a:r>
            <a:r>
              <a:rPr lang="tr-TR" dirty="0" err="1" smtClean="0"/>
              <a:t>ultraviyale</a:t>
            </a:r>
            <a:r>
              <a:rPr lang="tr-TR" dirty="0" smtClean="0"/>
              <a:t>, ani sıcaklık değişimleri ve kimyasallar sonucunda bozulmaya uğramasıdır. </a:t>
            </a:r>
            <a:endParaRPr lang="tr-TR" dirty="0"/>
          </a:p>
        </p:txBody>
      </p:sp>
    </p:spTree>
    <p:extLst>
      <p:ext uri="{BB962C8B-B14F-4D97-AF65-F5344CB8AC3E}">
        <p14:creationId xmlns:p14="http://schemas.microsoft.com/office/powerpoint/2010/main" val="835185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5"/>
          <p:cNvSpPr>
            <a:spLocks noGrp="1"/>
          </p:cNvSpPr>
          <p:nvPr>
            <p:ph type="sldNum" sz="quarter" idx="11"/>
          </p:nvPr>
        </p:nvSpPr>
        <p:spPr/>
        <p:txBody>
          <a:bodyPr/>
          <a:lstStyle/>
          <a:p>
            <a:pPr fontAlgn="base">
              <a:spcBef>
                <a:spcPct val="0"/>
              </a:spcBef>
              <a:spcAft>
                <a:spcPct val="0"/>
              </a:spcAft>
            </a:pPr>
            <a:fld id="{5886A10F-83AE-4E14-8139-74F04A503D41}" type="slidenum">
              <a:rPr lang="tr-TR" altLang="tr-TR">
                <a:solidFill>
                  <a:srgbClr val="FFFFFF"/>
                </a:solidFill>
              </a:rPr>
              <a:pPr fontAlgn="base">
                <a:spcBef>
                  <a:spcPct val="0"/>
                </a:spcBef>
                <a:spcAft>
                  <a:spcPct val="0"/>
                </a:spcAft>
              </a:pPr>
              <a:t>20</a:t>
            </a:fld>
            <a:endParaRPr lang="tr-TR" altLang="tr-TR">
              <a:solidFill>
                <a:srgbClr val="FFFFFF"/>
              </a:solidFill>
            </a:endParaRPr>
          </a:p>
        </p:txBody>
      </p:sp>
      <p:sp>
        <p:nvSpPr>
          <p:cNvPr id="351234" name="Rectangle 2"/>
          <p:cNvSpPr>
            <a:spLocks noGrp="1" noRot="1" noChangeArrowheads="1"/>
          </p:cNvSpPr>
          <p:nvPr>
            <p:ph type="title"/>
          </p:nvPr>
        </p:nvSpPr>
        <p:spPr/>
        <p:txBody>
          <a:bodyPr/>
          <a:lstStyle/>
          <a:p>
            <a:r>
              <a:rPr lang="tr-TR" altLang="tr-TR" b="0" dirty="0" smtClean="0">
                <a:solidFill>
                  <a:srgbClr val="FF0000"/>
                </a:solidFill>
              </a:rPr>
              <a:t>3.1</a:t>
            </a:r>
            <a:r>
              <a:rPr lang="tr-TR" altLang="tr-TR" b="0" dirty="0">
                <a:solidFill>
                  <a:srgbClr val="FF0000"/>
                </a:solidFill>
              </a:rPr>
              <a:t>. </a:t>
            </a:r>
            <a:r>
              <a:rPr lang="tr-TR" altLang="tr-TR" b="0" dirty="0" err="1">
                <a:solidFill>
                  <a:srgbClr val="FF0000"/>
                </a:solidFill>
              </a:rPr>
              <a:t>Monosomi</a:t>
            </a:r>
            <a:endParaRPr lang="tr-TR" altLang="tr-TR" b="0" dirty="0">
              <a:solidFill>
                <a:srgbClr val="FF0000"/>
              </a:solidFill>
            </a:endParaRPr>
          </a:p>
        </p:txBody>
      </p:sp>
      <p:sp>
        <p:nvSpPr>
          <p:cNvPr id="351235" name="Rectangle 3"/>
          <p:cNvSpPr>
            <a:spLocks noGrp="1" noChangeArrowheads="1"/>
          </p:cNvSpPr>
          <p:nvPr>
            <p:ph type="body" sz="half" idx="1"/>
          </p:nvPr>
        </p:nvSpPr>
        <p:spPr>
          <a:xfrm>
            <a:off x="267629" y="1600201"/>
            <a:ext cx="6278137" cy="4525963"/>
          </a:xfrm>
        </p:spPr>
        <p:txBody>
          <a:bodyPr/>
          <a:lstStyle/>
          <a:p>
            <a:pPr algn="just"/>
            <a:r>
              <a:rPr lang="tr-TR" altLang="tr-TR" sz="2800" dirty="0" err="1"/>
              <a:t>Diploid</a:t>
            </a:r>
            <a:r>
              <a:rPr lang="tr-TR" altLang="tr-TR" sz="2800" dirty="0"/>
              <a:t> bir fertte tek bir kromozomun eksilmesine denir. Böyle bir organizmaya da </a:t>
            </a:r>
            <a:r>
              <a:rPr lang="tr-TR" altLang="tr-TR" sz="2800" dirty="0" err="1"/>
              <a:t>monosomik</a:t>
            </a:r>
            <a:r>
              <a:rPr lang="tr-TR" altLang="tr-TR" sz="2800" dirty="0"/>
              <a:t> denir.</a:t>
            </a:r>
          </a:p>
          <a:p>
            <a:pPr algn="just"/>
            <a:r>
              <a:rPr lang="tr-TR" altLang="tr-TR" sz="2800" dirty="0"/>
              <a:t> </a:t>
            </a:r>
            <a:endParaRPr lang="tr-TR" altLang="tr-TR" sz="2800" dirty="0" smtClean="0"/>
          </a:p>
          <a:p>
            <a:pPr algn="just"/>
            <a:r>
              <a:rPr lang="tr-TR" altLang="tr-TR" sz="2800" dirty="0" smtClean="0"/>
              <a:t>Diploit </a:t>
            </a:r>
            <a:r>
              <a:rPr lang="tr-TR" altLang="tr-TR" sz="2800" dirty="0"/>
              <a:t>bireyde ölüme neden olurken </a:t>
            </a:r>
            <a:r>
              <a:rPr lang="tr-TR" altLang="tr-TR" sz="2800" dirty="0" err="1"/>
              <a:t>poliploit</a:t>
            </a:r>
            <a:r>
              <a:rPr lang="tr-TR" altLang="tr-TR" sz="2800" dirty="0"/>
              <a:t> bireyde azda olsa yaşama şansı vardır. 2n -1 ile gösterilir. </a:t>
            </a:r>
          </a:p>
        </p:txBody>
      </p:sp>
      <p:pic>
        <p:nvPicPr>
          <p:cNvPr id="351236"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263161" y="2082007"/>
            <a:ext cx="3962400" cy="175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1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161" y="3925888"/>
            <a:ext cx="396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748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78A5CC09-A53D-4F1C-8F25-FA88E0DA1E02}" type="slidenum">
              <a:rPr lang="tr-TR" altLang="tr-TR">
                <a:solidFill>
                  <a:srgbClr val="FFFFFF"/>
                </a:solidFill>
              </a:rPr>
              <a:pPr fontAlgn="base">
                <a:spcBef>
                  <a:spcPct val="0"/>
                </a:spcBef>
                <a:spcAft>
                  <a:spcPct val="0"/>
                </a:spcAft>
              </a:pPr>
              <a:t>21</a:t>
            </a:fld>
            <a:endParaRPr lang="tr-TR" altLang="tr-TR">
              <a:solidFill>
                <a:srgbClr val="FFFFFF"/>
              </a:solidFill>
            </a:endParaRPr>
          </a:p>
        </p:txBody>
      </p:sp>
      <p:sp>
        <p:nvSpPr>
          <p:cNvPr id="353282" name="Rectangle 2"/>
          <p:cNvSpPr>
            <a:spLocks noGrp="1" noRot="1" noChangeArrowheads="1"/>
          </p:cNvSpPr>
          <p:nvPr>
            <p:ph type="title"/>
          </p:nvPr>
        </p:nvSpPr>
        <p:spPr/>
        <p:txBody>
          <a:bodyPr/>
          <a:lstStyle/>
          <a:p>
            <a:r>
              <a:rPr lang="tr-TR" altLang="tr-TR" b="0" dirty="0" smtClean="0">
                <a:solidFill>
                  <a:srgbClr val="FF0000"/>
                </a:solidFill>
              </a:rPr>
              <a:t>3.3</a:t>
            </a:r>
            <a:r>
              <a:rPr lang="tr-TR" altLang="tr-TR" b="0" dirty="0">
                <a:solidFill>
                  <a:srgbClr val="FF0000"/>
                </a:solidFill>
              </a:rPr>
              <a:t>. </a:t>
            </a:r>
            <a:r>
              <a:rPr lang="tr-TR" altLang="tr-TR" b="0" dirty="0" err="1">
                <a:solidFill>
                  <a:srgbClr val="FF0000"/>
                </a:solidFill>
              </a:rPr>
              <a:t>Polisomi</a:t>
            </a:r>
            <a:endParaRPr lang="tr-TR" altLang="tr-TR" b="0" dirty="0">
              <a:solidFill>
                <a:srgbClr val="FF0000"/>
              </a:solidFill>
            </a:endParaRPr>
          </a:p>
        </p:txBody>
      </p:sp>
      <p:sp>
        <p:nvSpPr>
          <p:cNvPr id="353283" name="Rectangle 3"/>
          <p:cNvSpPr>
            <a:spLocks noGrp="1" noChangeArrowheads="1"/>
          </p:cNvSpPr>
          <p:nvPr>
            <p:ph type="body" idx="1"/>
          </p:nvPr>
        </p:nvSpPr>
        <p:spPr/>
        <p:txBody>
          <a:bodyPr/>
          <a:lstStyle/>
          <a:p>
            <a:r>
              <a:rPr lang="tr-TR" altLang="tr-TR"/>
              <a:t>Bir ya da birkaç kromozomun sayıca fazlalaşmasıdır. 2 değişik şekli vardır. Bunlar;</a:t>
            </a:r>
          </a:p>
        </p:txBody>
      </p:sp>
    </p:spTree>
    <p:extLst>
      <p:ext uri="{BB962C8B-B14F-4D97-AF65-F5344CB8AC3E}">
        <p14:creationId xmlns:p14="http://schemas.microsoft.com/office/powerpoint/2010/main" val="1478155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4"/>
          <p:cNvSpPr>
            <a:spLocks noGrp="1"/>
          </p:cNvSpPr>
          <p:nvPr>
            <p:ph type="sldNum" sz="quarter" idx="11"/>
          </p:nvPr>
        </p:nvSpPr>
        <p:spPr/>
        <p:txBody>
          <a:bodyPr/>
          <a:lstStyle/>
          <a:p>
            <a:pPr fontAlgn="base">
              <a:spcBef>
                <a:spcPct val="0"/>
              </a:spcBef>
              <a:spcAft>
                <a:spcPct val="0"/>
              </a:spcAft>
            </a:pPr>
            <a:fld id="{D3E487EC-939E-4731-9A35-724CD21BE0F4}" type="slidenum">
              <a:rPr lang="tr-TR" altLang="tr-TR">
                <a:solidFill>
                  <a:srgbClr val="FFFFFF"/>
                </a:solidFill>
              </a:rPr>
              <a:pPr fontAlgn="base">
                <a:spcBef>
                  <a:spcPct val="0"/>
                </a:spcBef>
                <a:spcAft>
                  <a:spcPct val="0"/>
                </a:spcAft>
              </a:pPr>
              <a:t>22</a:t>
            </a:fld>
            <a:endParaRPr lang="tr-TR" altLang="tr-TR">
              <a:solidFill>
                <a:srgbClr val="FFFFFF"/>
              </a:solidFill>
            </a:endParaRPr>
          </a:p>
        </p:txBody>
      </p:sp>
      <p:sp>
        <p:nvSpPr>
          <p:cNvPr id="354306" name="Rectangle 2"/>
          <p:cNvSpPr>
            <a:spLocks noGrp="1" noRot="1" noChangeArrowheads="1"/>
          </p:cNvSpPr>
          <p:nvPr>
            <p:ph type="title"/>
          </p:nvPr>
        </p:nvSpPr>
        <p:spPr>
          <a:xfrm>
            <a:off x="1981200" y="274638"/>
            <a:ext cx="8229600" cy="411162"/>
          </a:xfrm>
        </p:spPr>
        <p:txBody>
          <a:bodyPr/>
          <a:lstStyle/>
          <a:p>
            <a:r>
              <a:rPr lang="tr-TR" altLang="tr-TR" sz="3200" b="0" dirty="0" smtClean="0">
                <a:solidFill>
                  <a:srgbClr val="FF0000"/>
                </a:solidFill>
              </a:rPr>
              <a:t>3.1</a:t>
            </a:r>
            <a:r>
              <a:rPr lang="tr-TR" altLang="tr-TR" sz="3200" b="0" dirty="0">
                <a:solidFill>
                  <a:srgbClr val="FF0000"/>
                </a:solidFill>
              </a:rPr>
              <a:t>. </a:t>
            </a:r>
            <a:r>
              <a:rPr lang="tr-TR" altLang="tr-TR" sz="3200" b="0" dirty="0" err="1">
                <a:solidFill>
                  <a:srgbClr val="FF0000"/>
                </a:solidFill>
              </a:rPr>
              <a:t>Trisomi</a:t>
            </a:r>
            <a:r>
              <a:rPr lang="tr-TR" altLang="tr-TR" sz="3200" b="0" dirty="0">
                <a:solidFill>
                  <a:srgbClr val="FF0000"/>
                </a:solidFill>
              </a:rPr>
              <a:t> ve </a:t>
            </a:r>
            <a:r>
              <a:rPr lang="tr-TR" altLang="tr-TR" sz="3200" b="0" dirty="0" err="1">
                <a:solidFill>
                  <a:srgbClr val="FF0000"/>
                </a:solidFill>
              </a:rPr>
              <a:t>Tetrasomi</a:t>
            </a:r>
            <a:r>
              <a:rPr lang="tr-TR" altLang="tr-TR" sz="4000" dirty="0"/>
              <a:t> </a:t>
            </a:r>
          </a:p>
        </p:txBody>
      </p:sp>
      <p:sp>
        <p:nvSpPr>
          <p:cNvPr id="354307" name="Rectangle 3"/>
          <p:cNvSpPr>
            <a:spLocks noGrp="1" noChangeArrowheads="1"/>
          </p:cNvSpPr>
          <p:nvPr>
            <p:ph type="body" idx="1"/>
          </p:nvPr>
        </p:nvSpPr>
        <p:spPr>
          <a:xfrm>
            <a:off x="1981200" y="1066800"/>
            <a:ext cx="8229600" cy="685800"/>
          </a:xfrm>
        </p:spPr>
        <p:txBody>
          <a:bodyPr/>
          <a:lstStyle/>
          <a:p>
            <a:pPr>
              <a:lnSpc>
                <a:spcPct val="80000"/>
              </a:lnSpc>
            </a:pPr>
            <a:r>
              <a:rPr lang="tr-TR" altLang="tr-TR" sz="1800" b="1"/>
              <a:t>Diploid yapılı bir fertte bir kromozomun fazla bulunması olayına trisomi, bu fertlere ise trisomik fert denir. 2n+1 ile gösterilir.</a:t>
            </a:r>
          </a:p>
        </p:txBody>
      </p:sp>
      <p:pic>
        <p:nvPicPr>
          <p:cNvPr id="354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6629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54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67000"/>
            <a:ext cx="6629400" cy="1074738"/>
          </a:xfrm>
          <a:prstGeom prst="rect">
            <a:avLst/>
          </a:prstGeom>
          <a:noFill/>
          <a:extLst>
            <a:ext uri="{909E8E84-426E-40DD-AFC4-6F175D3DCCD1}">
              <a14:hiddenFill xmlns:a14="http://schemas.microsoft.com/office/drawing/2010/main">
                <a:solidFill>
                  <a:srgbClr val="FFFFFF"/>
                </a:solidFill>
              </a14:hiddenFill>
            </a:ext>
          </a:extLst>
        </p:spPr>
      </p:pic>
      <p:sp>
        <p:nvSpPr>
          <p:cNvPr id="354310" name="Rectangle 6"/>
          <p:cNvSpPr>
            <a:spLocks noChangeArrowheads="1"/>
          </p:cNvSpPr>
          <p:nvPr/>
        </p:nvSpPr>
        <p:spPr bwMode="auto">
          <a:xfrm>
            <a:off x="1524001" y="2720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tr-TR" altLang="tr-TR">
              <a:solidFill>
                <a:srgbClr val="FFFFFF"/>
              </a:solidFill>
              <a:latin typeface="Arial" panose="020B0604020202020204" pitchFamily="34" charset="0"/>
            </a:endParaRPr>
          </a:p>
        </p:txBody>
      </p:sp>
      <p:sp>
        <p:nvSpPr>
          <p:cNvPr id="354311" name="Rectangle 7"/>
          <p:cNvSpPr>
            <a:spLocks noChangeArrowheads="1"/>
          </p:cNvSpPr>
          <p:nvPr/>
        </p:nvSpPr>
        <p:spPr bwMode="auto">
          <a:xfrm>
            <a:off x="1981200" y="3733800"/>
            <a:ext cx="838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tr-TR" altLang="tr-TR">
                <a:solidFill>
                  <a:srgbClr val="FFFFFF"/>
                </a:solidFill>
                <a:latin typeface="Arial" panose="020B0604020202020204" pitchFamily="34" charset="0"/>
              </a:rPr>
              <a:t>Örneğin; insanda 21.kromozomun triploit olmasıyla ortaya çıkan mongoloit denilen geri zekâlılık. Diploid bir bireyde bir kromozomun iki misli fazla bulunması tetrasomi (2n+2) bazı kaynaklarda ise çift trisomi olarak adlandırılır.</a:t>
            </a:r>
          </a:p>
        </p:txBody>
      </p:sp>
      <p:pic>
        <p:nvPicPr>
          <p:cNvPr id="3543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648200"/>
            <a:ext cx="66294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543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410200"/>
            <a:ext cx="6629400" cy="685800"/>
          </a:xfrm>
          <a:prstGeom prst="rect">
            <a:avLst/>
          </a:prstGeom>
          <a:noFill/>
          <a:extLst>
            <a:ext uri="{909E8E84-426E-40DD-AFC4-6F175D3DCCD1}">
              <a14:hiddenFill xmlns:a14="http://schemas.microsoft.com/office/drawing/2010/main">
                <a:solidFill>
                  <a:srgbClr val="FFFFFF"/>
                </a:solidFill>
              </a14:hiddenFill>
            </a:ext>
          </a:extLst>
        </p:spPr>
      </p:pic>
      <p:sp>
        <p:nvSpPr>
          <p:cNvPr id="354314" name="Rectangle 10"/>
          <p:cNvSpPr>
            <a:spLocks noChangeArrowheads="1"/>
          </p:cNvSpPr>
          <p:nvPr/>
        </p:nvSpPr>
        <p:spPr bwMode="auto">
          <a:xfrm>
            <a:off x="1524001"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tr-TR" altLang="tr-TR">
              <a:solidFill>
                <a:srgbClr val="FFFFFF"/>
              </a:solidFill>
              <a:latin typeface="Arial" panose="020B0604020202020204" pitchFamily="34" charset="0"/>
            </a:endParaRPr>
          </a:p>
        </p:txBody>
      </p:sp>
      <p:sp>
        <p:nvSpPr>
          <p:cNvPr id="354315" name="Rectangle 11"/>
          <p:cNvSpPr>
            <a:spLocks noChangeArrowheads="1"/>
          </p:cNvSpPr>
          <p:nvPr/>
        </p:nvSpPr>
        <p:spPr bwMode="auto">
          <a:xfrm>
            <a:off x="1828800" y="60198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tr-TR" altLang="tr-TR">
                <a:solidFill>
                  <a:srgbClr val="FFFFFF"/>
                </a:solidFill>
                <a:latin typeface="Arial" panose="020B0604020202020204" pitchFamily="34" charset="0"/>
              </a:rPr>
              <a:t> n+1 kromozomlu bir gametin n kromozomlu bir gametle birleşmesi sonucunda trisomik bir zigot (2n+1) oluşur. </a:t>
            </a:r>
          </a:p>
        </p:txBody>
      </p:sp>
    </p:spTree>
    <p:extLst>
      <p:ext uri="{BB962C8B-B14F-4D97-AF65-F5344CB8AC3E}">
        <p14:creationId xmlns:p14="http://schemas.microsoft.com/office/powerpoint/2010/main" val="2025485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DDCF079B-55E9-4D4E-844D-8C1467F76C00}" type="slidenum">
              <a:rPr lang="tr-TR" altLang="tr-TR">
                <a:solidFill>
                  <a:srgbClr val="FFFFFF"/>
                </a:solidFill>
              </a:rPr>
              <a:pPr fontAlgn="base">
                <a:spcBef>
                  <a:spcPct val="0"/>
                </a:spcBef>
                <a:spcAft>
                  <a:spcPct val="0"/>
                </a:spcAft>
              </a:pPr>
              <a:t>23</a:t>
            </a:fld>
            <a:endParaRPr lang="tr-TR" altLang="tr-TR">
              <a:solidFill>
                <a:srgbClr val="FFFFFF"/>
              </a:solidFill>
            </a:endParaRPr>
          </a:p>
        </p:txBody>
      </p:sp>
      <p:sp>
        <p:nvSpPr>
          <p:cNvPr id="355330" name="Rectangle 2"/>
          <p:cNvSpPr>
            <a:spLocks noGrp="1" noRot="1" noChangeArrowheads="1"/>
          </p:cNvSpPr>
          <p:nvPr>
            <p:ph type="title"/>
          </p:nvPr>
        </p:nvSpPr>
        <p:spPr>
          <a:xfrm>
            <a:off x="1981200" y="274638"/>
            <a:ext cx="8229600" cy="563562"/>
          </a:xfrm>
        </p:spPr>
        <p:txBody>
          <a:bodyPr/>
          <a:lstStyle/>
          <a:p>
            <a:r>
              <a:rPr lang="tr-TR" altLang="tr-TR" sz="2800" b="0" dirty="0" smtClean="0">
                <a:solidFill>
                  <a:srgbClr val="FF0000"/>
                </a:solidFill>
              </a:rPr>
              <a:t>Somatik </a:t>
            </a:r>
            <a:r>
              <a:rPr lang="tr-TR" altLang="tr-TR" sz="2800" b="0" dirty="0" err="1">
                <a:solidFill>
                  <a:srgbClr val="FF0000"/>
                </a:solidFill>
              </a:rPr>
              <a:t>Aneuploidi</a:t>
            </a:r>
            <a:endParaRPr lang="tr-TR" altLang="tr-TR" sz="2800" b="0" dirty="0">
              <a:solidFill>
                <a:srgbClr val="FF0000"/>
              </a:solidFill>
            </a:endParaRPr>
          </a:p>
        </p:txBody>
      </p:sp>
      <p:sp>
        <p:nvSpPr>
          <p:cNvPr id="355331" name="Rectangle 3"/>
          <p:cNvSpPr>
            <a:spLocks noGrp="1" noChangeArrowheads="1"/>
          </p:cNvSpPr>
          <p:nvPr>
            <p:ph type="body" idx="1"/>
          </p:nvPr>
        </p:nvSpPr>
        <p:spPr>
          <a:xfrm>
            <a:off x="223024" y="838200"/>
            <a:ext cx="11485756" cy="5791200"/>
          </a:xfrm>
        </p:spPr>
        <p:txBody>
          <a:bodyPr/>
          <a:lstStyle/>
          <a:p>
            <a:pPr algn="just">
              <a:lnSpc>
                <a:spcPct val="80000"/>
              </a:lnSpc>
            </a:pPr>
            <a:r>
              <a:rPr lang="tr-TR" altLang="tr-TR" sz="2400" dirty="0"/>
              <a:t>Vücut hücrelerinin mitozu sırasında bazı kromozomlar birbirlerinden ayrılmayabilir. Yavru hücrelerin birinde </a:t>
            </a:r>
            <a:r>
              <a:rPr lang="tr-TR" altLang="tr-TR" sz="2400" dirty="0" err="1"/>
              <a:t>monosomi</a:t>
            </a:r>
            <a:r>
              <a:rPr lang="tr-TR" altLang="tr-TR" sz="2400" dirty="0"/>
              <a:t>, diğerinde ise </a:t>
            </a:r>
            <a:r>
              <a:rPr lang="tr-TR" altLang="tr-TR" sz="2400" dirty="0" err="1"/>
              <a:t>trisomi</a:t>
            </a:r>
            <a:r>
              <a:rPr lang="tr-TR" altLang="tr-TR" sz="2400" dirty="0"/>
              <a:t> ortaya çıkar. Bu bozukluk embriyonun erken ya da geç evresinde olabileceği gibi doğumdan sonar da meydana gelebilir. Eğer bu bozukluk erken embriyo döneminde olursa, hücredeki mozaik gelişimden dolayı, erginde büyük bölgeyi kaplayacak şekilde anormal kromozom sayısı gözlenir. </a:t>
            </a:r>
            <a:endParaRPr lang="tr-TR" altLang="tr-TR" sz="2400" dirty="0" smtClean="0"/>
          </a:p>
          <a:p>
            <a:pPr algn="just">
              <a:lnSpc>
                <a:spcPct val="80000"/>
              </a:lnSpc>
            </a:pPr>
            <a:r>
              <a:rPr lang="tr-TR" altLang="tr-TR" sz="2400" dirty="0" smtClean="0"/>
              <a:t>Eğer </a:t>
            </a:r>
            <a:r>
              <a:rPr lang="tr-TR" altLang="tr-TR" sz="2400" dirty="0"/>
              <a:t>embriyonun geç evresinde ya da doğumdan sonra bu anormallik ortaya çıkarsa etkileyeceği vücut bölgesi küçük olacağından ya görülmez ya da önemsiz bir şekilde kendini gösterir. </a:t>
            </a:r>
            <a:endParaRPr lang="tr-TR" altLang="tr-TR" sz="2400" dirty="0" smtClean="0"/>
          </a:p>
          <a:p>
            <a:pPr algn="just">
              <a:lnSpc>
                <a:spcPct val="80000"/>
              </a:lnSpc>
            </a:pPr>
            <a:r>
              <a:rPr lang="tr-TR" altLang="tr-TR" sz="2400" dirty="0" err="1" smtClean="0"/>
              <a:t>Down</a:t>
            </a:r>
            <a:r>
              <a:rPr lang="tr-TR" altLang="tr-TR" sz="2400" dirty="0" smtClean="0"/>
              <a:t> </a:t>
            </a:r>
            <a:r>
              <a:rPr lang="tr-TR" altLang="tr-TR" sz="2400" dirty="0"/>
              <a:t>sendromu hastalığında da bu şekilde </a:t>
            </a:r>
            <a:r>
              <a:rPr lang="tr-TR" altLang="tr-TR" sz="2400" dirty="0" err="1"/>
              <a:t>intermediyer</a:t>
            </a:r>
            <a:r>
              <a:rPr lang="tr-TR" altLang="tr-TR" sz="2400" dirty="0"/>
              <a:t> anomaliler görülebilir. </a:t>
            </a:r>
            <a:endParaRPr lang="tr-TR" altLang="tr-TR" sz="2400" dirty="0" smtClean="0"/>
          </a:p>
          <a:p>
            <a:pPr algn="just">
              <a:lnSpc>
                <a:spcPct val="80000"/>
              </a:lnSpc>
            </a:pPr>
            <a:r>
              <a:rPr lang="tr-TR" altLang="tr-TR" sz="2400" dirty="0" smtClean="0"/>
              <a:t>Yalnız </a:t>
            </a:r>
            <a:r>
              <a:rPr lang="tr-TR" altLang="tr-TR" sz="2400" dirty="0"/>
              <a:t>kanser ayrıcalık gösterir. Çünkü embriyonun geç evresinde bozukluk görülse etkisi büyük olur. Somatik </a:t>
            </a:r>
            <a:r>
              <a:rPr lang="tr-TR" altLang="tr-TR" sz="2400" dirty="0" err="1"/>
              <a:t>aneuploidinin</a:t>
            </a:r>
            <a:r>
              <a:rPr lang="tr-TR" altLang="tr-TR" sz="2400" dirty="0"/>
              <a:t> evrensel önemi yoktur. Çünkü üreme hücrelerini kapsamaz. </a:t>
            </a:r>
            <a:endParaRPr lang="tr-TR" altLang="tr-TR" sz="2400" dirty="0" smtClean="0"/>
          </a:p>
          <a:p>
            <a:pPr algn="just">
              <a:lnSpc>
                <a:spcPct val="80000"/>
              </a:lnSpc>
            </a:pPr>
            <a:r>
              <a:rPr lang="tr-TR" altLang="tr-TR" sz="2400" dirty="0" smtClean="0"/>
              <a:t>Yalnız </a:t>
            </a:r>
            <a:r>
              <a:rPr lang="tr-TR" altLang="tr-TR" sz="2400" dirty="0"/>
              <a:t>bitkilerde büyüme dokularındaki </a:t>
            </a:r>
            <a:r>
              <a:rPr lang="tr-TR" altLang="tr-TR" sz="2400" dirty="0" err="1"/>
              <a:t>aneploidiler</a:t>
            </a:r>
            <a:r>
              <a:rPr lang="tr-TR" altLang="tr-TR" sz="2400" dirty="0"/>
              <a:t> aşılama ile döller boyunca yaşatılabilir. </a:t>
            </a:r>
          </a:p>
        </p:txBody>
      </p:sp>
    </p:spTree>
    <p:extLst>
      <p:ext uri="{BB962C8B-B14F-4D97-AF65-F5344CB8AC3E}">
        <p14:creationId xmlns:p14="http://schemas.microsoft.com/office/powerpoint/2010/main" val="2668379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4F4E91C2-DAB4-443C-AEF9-FA14E3596DAD}" type="slidenum">
              <a:rPr lang="tr-TR" altLang="tr-TR">
                <a:solidFill>
                  <a:srgbClr val="FFFFFF"/>
                </a:solidFill>
              </a:rPr>
              <a:pPr fontAlgn="base">
                <a:spcBef>
                  <a:spcPct val="0"/>
                </a:spcBef>
                <a:spcAft>
                  <a:spcPct val="0"/>
                </a:spcAft>
              </a:pPr>
              <a:t>24</a:t>
            </a:fld>
            <a:endParaRPr lang="tr-TR" altLang="tr-TR">
              <a:solidFill>
                <a:srgbClr val="FFFFFF"/>
              </a:solidFill>
            </a:endParaRPr>
          </a:p>
        </p:txBody>
      </p:sp>
      <p:sp>
        <p:nvSpPr>
          <p:cNvPr id="356354" name="Rectangle 2"/>
          <p:cNvSpPr>
            <a:spLocks noGrp="1" noRot="1" noChangeArrowheads="1"/>
          </p:cNvSpPr>
          <p:nvPr>
            <p:ph type="title"/>
          </p:nvPr>
        </p:nvSpPr>
        <p:spPr>
          <a:xfrm>
            <a:off x="1981200" y="274638"/>
            <a:ext cx="8229600" cy="563562"/>
          </a:xfrm>
        </p:spPr>
        <p:txBody>
          <a:bodyPr/>
          <a:lstStyle/>
          <a:p>
            <a:r>
              <a:rPr lang="tr-TR" altLang="tr-TR" sz="2800" b="0" dirty="0" smtClean="0">
                <a:solidFill>
                  <a:srgbClr val="FF0000"/>
                </a:solidFill>
              </a:rPr>
              <a:t>İnsanlarda </a:t>
            </a:r>
            <a:r>
              <a:rPr lang="tr-TR" altLang="tr-TR" sz="2800" b="0" dirty="0">
                <a:solidFill>
                  <a:srgbClr val="FF0000"/>
                </a:solidFill>
              </a:rPr>
              <a:t>Kromozom Değişmeleri</a:t>
            </a:r>
          </a:p>
        </p:txBody>
      </p:sp>
      <p:sp>
        <p:nvSpPr>
          <p:cNvPr id="356355" name="Rectangle 3"/>
          <p:cNvSpPr>
            <a:spLocks noGrp="1" noChangeArrowheads="1"/>
          </p:cNvSpPr>
          <p:nvPr>
            <p:ph type="body" idx="1"/>
          </p:nvPr>
        </p:nvSpPr>
        <p:spPr>
          <a:xfrm>
            <a:off x="691375" y="914400"/>
            <a:ext cx="11062009" cy="5638800"/>
          </a:xfrm>
        </p:spPr>
        <p:txBody>
          <a:bodyPr/>
          <a:lstStyle/>
          <a:p>
            <a:pPr>
              <a:lnSpc>
                <a:spcPct val="80000"/>
              </a:lnSpc>
            </a:pPr>
            <a:endParaRPr lang="tr-TR" altLang="tr-TR" sz="2000" dirty="0" smtClean="0"/>
          </a:p>
          <a:p>
            <a:pPr>
              <a:lnSpc>
                <a:spcPct val="80000"/>
              </a:lnSpc>
            </a:pPr>
            <a:endParaRPr lang="tr-TR" altLang="tr-TR" sz="2000" dirty="0"/>
          </a:p>
          <a:p>
            <a:pPr algn="just">
              <a:lnSpc>
                <a:spcPct val="80000"/>
              </a:lnSpc>
            </a:pPr>
            <a:r>
              <a:rPr lang="tr-TR" altLang="tr-TR" sz="2000" dirty="0" smtClean="0"/>
              <a:t>İnsanlarda </a:t>
            </a:r>
            <a:r>
              <a:rPr lang="tr-TR" altLang="tr-TR" sz="2000" dirty="0"/>
              <a:t>kromozom anormalliklerini tespit için çeşitli yöntemler gelişmiştir. </a:t>
            </a:r>
            <a:r>
              <a:rPr lang="tr-TR" altLang="tr-TR" sz="2000" dirty="0" err="1" smtClean="0"/>
              <a:t>Casperson</a:t>
            </a:r>
            <a:r>
              <a:rPr lang="tr-TR" altLang="tr-TR" sz="2000" dirty="0" smtClean="0"/>
              <a:t> </a:t>
            </a:r>
            <a:r>
              <a:rPr lang="tr-TR" altLang="tr-TR" sz="2000" dirty="0"/>
              <a:t>ve arkadaşları kromozomların her parçasını bile tanıtacak bir yöntem bulmuşlardır. Ezilen hücreler </a:t>
            </a:r>
            <a:r>
              <a:rPr lang="tr-TR" altLang="tr-TR" sz="2000" dirty="0" err="1"/>
              <a:t>akridin</a:t>
            </a:r>
            <a:r>
              <a:rPr lang="tr-TR" altLang="tr-TR" sz="2000" dirty="0"/>
              <a:t> ile boyanarak mikroskop altında mor ötesi ışınlarla aydınlatılarak bakılıyordu. </a:t>
            </a:r>
            <a:endParaRPr lang="tr-TR" altLang="tr-TR" sz="2000" dirty="0" smtClean="0"/>
          </a:p>
          <a:p>
            <a:pPr algn="just">
              <a:lnSpc>
                <a:spcPct val="80000"/>
              </a:lnSpc>
            </a:pPr>
            <a:r>
              <a:rPr lang="tr-TR" altLang="tr-TR" sz="2000" dirty="0" smtClean="0"/>
              <a:t>Yakın </a:t>
            </a:r>
            <a:r>
              <a:rPr lang="tr-TR" altLang="tr-TR" sz="2000" dirty="0"/>
              <a:t>bir zamanda bulunan </a:t>
            </a:r>
            <a:r>
              <a:rPr lang="tr-TR" altLang="tr-TR" sz="2000" dirty="0" err="1"/>
              <a:t>giemsa</a:t>
            </a:r>
            <a:r>
              <a:rPr lang="tr-TR" altLang="tr-TR" sz="2000" dirty="0"/>
              <a:t> ile boyama tekniği, uygulamayı daha kullanışlı hale getirmiştir. </a:t>
            </a:r>
            <a:endParaRPr lang="tr-TR" altLang="tr-TR" sz="2000" dirty="0" smtClean="0"/>
          </a:p>
          <a:p>
            <a:pPr algn="just">
              <a:lnSpc>
                <a:spcPct val="80000"/>
              </a:lnSpc>
            </a:pPr>
            <a:r>
              <a:rPr lang="tr-TR" altLang="tr-TR" sz="2000" dirty="0" smtClean="0"/>
              <a:t>Uzun </a:t>
            </a:r>
            <a:r>
              <a:rPr lang="tr-TR" altLang="tr-TR" sz="2000" dirty="0"/>
              <a:t>zamandır kan yağlarını boyamada kullanılan </a:t>
            </a:r>
            <a:r>
              <a:rPr lang="tr-TR" altLang="tr-TR" sz="2000" dirty="0" err="1"/>
              <a:t>giemsa</a:t>
            </a:r>
            <a:r>
              <a:rPr lang="tr-TR" altLang="tr-TR" sz="2000" dirty="0"/>
              <a:t> boyasının, kromozom bantlarını mor ötesi ışınlar olmadan mikroskop altında tanınabilecek şekilde boyadığı görüldü. Bu iki tekniğin kullanılması ile eskiden tespit edilemeyen kromozom anormalliklerinin </a:t>
            </a:r>
            <a:r>
              <a:rPr lang="tr-TR" altLang="tr-TR" sz="2000" dirty="0" err="1"/>
              <a:t>saptanılmasında</a:t>
            </a:r>
            <a:r>
              <a:rPr lang="tr-TR" altLang="tr-TR" sz="2000" dirty="0"/>
              <a:t> büyük aşama sağlanmıştır. </a:t>
            </a:r>
            <a:endParaRPr lang="tr-TR" altLang="tr-TR" sz="2000" dirty="0" smtClean="0"/>
          </a:p>
          <a:p>
            <a:pPr algn="just">
              <a:lnSpc>
                <a:spcPct val="80000"/>
              </a:lnSpc>
            </a:pPr>
            <a:r>
              <a:rPr lang="tr-TR" altLang="tr-TR" sz="2000" dirty="0" smtClean="0"/>
              <a:t>Kromozom </a:t>
            </a:r>
            <a:r>
              <a:rPr lang="tr-TR" altLang="tr-TR" sz="2000" dirty="0"/>
              <a:t>anormalliklerinin çoğunun </a:t>
            </a:r>
            <a:r>
              <a:rPr lang="tr-TR" altLang="tr-TR" sz="2000" dirty="0" err="1"/>
              <a:t>letal</a:t>
            </a:r>
            <a:r>
              <a:rPr lang="tr-TR" altLang="tr-TR" sz="2000" dirty="0"/>
              <a:t> olduğu bilinmektedir. Ama bunların bir kısmı, doğumdan sonra kısa ya da uzun süre yaşama şansı vermektedir. Önemli kromozom </a:t>
            </a:r>
            <a:r>
              <a:rPr lang="tr-TR" altLang="tr-TR" sz="2000" dirty="0" err="1"/>
              <a:t>anomallikleri</a:t>
            </a:r>
            <a:r>
              <a:rPr lang="tr-TR" altLang="tr-TR" sz="2000" dirty="0"/>
              <a:t> aşağıda açıklanmıştır.</a:t>
            </a:r>
          </a:p>
        </p:txBody>
      </p:sp>
    </p:spTree>
    <p:extLst>
      <p:ext uri="{BB962C8B-B14F-4D97-AF65-F5344CB8AC3E}">
        <p14:creationId xmlns:p14="http://schemas.microsoft.com/office/powerpoint/2010/main" val="333206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4"/>
          <p:cNvSpPr>
            <a:spLocks noGrp="1"/>
          </p:cNvSpPr>
          <p:nvPr>
            <p:ph type="sldNum" sz="quarter" idx="11"/>
          </p:nvPr>
        </p:nvSpPr>
        <p:spPr/>
        <p:txBody>
          <a:bodyPr/>
          <a:lstStyle/>
          <a:p>
            <a:pPr fontAlgn="base">
              <a:spcBef>
                <a:spcPct val="0"/>
              </a:spcBef>
              <a:spcAft>
                <a:spcPct val="0"/>
              </a:spcAft>
            </a:pPr>
            <a:fld id="{FF799B3E-80EB-4FFF-98AF-84278B8E3AA0}" type="slidenum">
              <a:rPr lang="tr-TR" altLang="tr-TR">
                <a:solidFill>
                  <a:srgbClr val="FFFFFF"/>
                </a:solidFill>
              </a:rPr>
              <a:pPr fontAlgn="base">
                <a:spcBef>
                  <a:spcPct val="0"/>
                </a:spcBef>
                <a:spcAft>
                  <a:spcPct val="0"/>
                </a:spcAft>
              </a:pPr>
              <a:t>25</a:t>
            </a:fld>
            <a:endParaRPr lang="tr-TR" altLang="tr-TR">
              <a:solidFill>
                <a:srgbClr val="FFFFFF"/>
              </a:solidFill>
            </a:endParaRPr>
          </a:p>
        </p:txBody>
      </p:sp>
      <p:sp>
        <p:nvSpPr>
          <p:cNvPr id="357378" name="Rectangle 2"/>
          <p:cNvSpPr>
            <a:spLocks noGrp="1" noRot="1" noChangeArrowheads="1"/>
          </p:cNvSpPr>
          <p:nvPr>
            <p:ph type="title"/>
          </p:nvPr>
        </p:nvSpPr>
        <p:spPr>
          <a:xfrm>
            <a:off x="1981200" y="274638"/>
            <a:ext cx="8229600" cy="411162"/>
          </a:xfrm>
        </p:spPr>
        <p:txBody>
          <a:bodyPr/>
          <a:lstStyle/>
          <a:p>
            <a:r>
              <a:rPr lang="tr-TR" altLang="tr-TR" sz="2800" b="0" dirty="0" err="1" smtClean="0">
                <a:solidFill>
                  <a:srgbClr val="FF0000"/>
                </a:solidFill>
              </a:rPr>
              <a:t>Down</a:t>
            </a:r>
            <a:r>
              <a:rPr lang="tr-TR" altLang="tr-TR" sz="2800" b="0" dirty="0" smtClean="0">
                <a:solidFill>
                  <a:srgbClr val="FF0000"/>
                </a:solidFill>
              </a:rPr>
              <a:t> </a:t>
            </a:r>
            <a:r>
              <a:rPr lang="tr-TR" altLang="tr-TR" sz="2800" b="0" dirty="0">
                <a:solidFill>
                  <a:srgbClr val="FF0000"/>
                </a:solidFill>
              </a:rPr>
              <a:t>Sendromu (</a:t>
            </a:r>
            <a:r>
              <a:rPr lang="tr-TR" altLang="tr-TR" sz="2800" b="0" dirty="0" err="1">
                <a:solidFill>
                  <a:srgbClr val="FF0000"/>
                </a:solidFill>
              </a:rPr>
              <a:t>Mongolizm</a:t>
            </a:r>
            <a:r>
              <a:rPr lang="tr-TR" altLang="tr-TR" sz="2800" b="0" dirty="0">
                <a:solidFill>
                  <a:srgbClr val="FF0000"/>
                </a:solidFill>
              </a:rPr>
              <a:t>)</a:t>
            </a:r>
            <a:r>
              <a:rPr lang="tr-TR" altLang="tr-TR" sz="4000" dirty="0"/>
              <a:t> </a:t>
            </a:r>
          </a:p>
        </p:txBody>
      </p:sp>
      <p:sp>
        <p:nvSpPr>
          <p:cNvPr id="357379" name="Rectangle 3"/>
          <p:cNvSpPr>
            <a:spLocks noGrp="1" noChangeArrowheads="1"/>
          </p:cNvSpPr>
          <p:nvPr>
            <p:ph type="body" idx="1"/>
          </p:nvPr>
        </p:nvSpPr>
        <p:spPr>
          <a:xfrm>
            <a:off x="379141" y="838200"/>
            <a:ext cx="11474605" cy="1143000"/>
          </a:xfrm>
        </p:spPr>
        <p:txBody>
          <a:bodyPr/>
          <a:lstStyle/>
          <a:p>
            <a:pPr algn="just">
              <a:lnSpc>
                <a:spcPct val="80000"/>
              </a:lnSpc>
            </a:pPr>
            <a:r>
              <a:rPr lang="tr-TR" altLang="tr-TR" sz="2000" dirty="0" err="1"/>
              <a:t>Mongolizm</a:t>
            </a:r>
            <a:r>
              <a:rPr lang="tr-TR" altLang="tr-TR" sz="2000" dirty="0"/>
              <a:t> hastalığı farklı ırklardan çocuklarda olmasına rağmen Moğolların göz yapısına benzeyen üst göz kapakların şiş ve çekik olması, geniş elli ve kısa parmaklı, tıknaz vücutlu, geniş ve yuvarlak bir yüz, normal konuşmayı önleyici büyüklükte dile sahiptirler.</a:t>
            </a:r>
          </a:p>
        </p:txBody>
      </p:sp>
      <p:pic>
        <p:nvPicPr>
          <p:cNvPr id="357380" name="Picture 4" descr="fig1a"/>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798712" y="1974848"/>
            <a:ext cx="89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57381" name="Picture 5" descr="fig1b"/>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834189" y="1990726"/>
            <a:ext cx="9144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57382" name="Picture 6" descr="fig2"/>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798712" y="3073396"/>
            <a:ext cx="9239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357383" name="Picture 7" descr="fig3"/>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939776" y="3094037"/>
            <a:ext cx="914400" cy="1019175"/>
          </a:xfrm>
          <a:prstGeom prst="rect">
            <a:avLst/>
          </a:prstGeom>
          <a:noFill/>
          <a:extLst>
            <a:ext uri="{909E8E84-426E-40DD-AFC4-6F175D3DCCD1}">
              <a14:hiddenFill xmlns:a14="http://schemas.microsoft.com/office/drawing/2010/main">
                <a:solidFill>
                  <a:srgbClr val="FFFFFF"/>
                </a:solidFill>
              </a14:hiddenFill>
            </a:ext>
          </a:extLst>
        </p:spPr>
      </p:pic>
      <p:sp>
        <p:nvSpPr>
          <p:cNvPr id="357384" name="Rectangle 8"/>
          <p:cNvSpPr>
            <a:spLocks noChangeArrowheads="1"/>
          </p:cNvSpPr>
          <p:nvPr/>
        </p:nvSpPr>
        <p:spPr bwMode="auto">
          <a:xfrm>
            <a:off x="1524001" y="969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tr-TR" altLang="tr-TR">
              <a:solidFill>
                <a:srgbClr val="FFFFFF"/>
              </a:solidFill>
              <a:latin typeface="Arial" panose="020B0604020202020204" pitchFamily="34" charset="0"/>
            </a:endParaRPr>
          </a:p>
        </p:txBody>
      </p:sp>
      <p:sp>
        <p:nvSpPr>
          <p:cNvPr id="357385" name="Rectangle 9"/>
          <p:cNvSpPr>
            <a:spLocks noChangeArrowheads="1"/>
          </p:cNvSpPr>
          <p:nvPr/>
        </p:nvSpPr>
        <p:spPr bwMode="auto">
          <a:xfrm>
            <a:off x="5938839" y="2135189"/>
            <a:ext cx="312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tr-TR" altLang="tr-TR" sz="1200">
                <a:solidFill>
                  <a:srgbClr val="000000"/>
                </a:solidFill>
                <a:latin typeface="Arial" panose="020B0604020202020204" pitchFamily="34" charset="0"/>
                <a:cs typeface="Times New Roman" panose="02020603050405020304" pitchFamily="18" charset="0"/>
              </a:rPr>
              <a:t>   </a:t>
            </a:r>
            <a:endParaRPr lang="tr-TR" altLang="tr-TR">
              <a:solidFill>
                <a:srgbClr val="FFFFFF"/>
              </a:solidFill>
              <a:latin typeface="Arial" panose="020B0604020202020204" pitchFamily="34" charset="0"/>
            </a:endParaRPr>
          </a:p>
        </p:txBody>
      </p:sp>
      <p:sp>
        <p:nvSpPr>
          <p:cNvPr id="357386" name="Rectangle 10"/>
          <p:cNvSpPr>
            <a:spLocks noChangeArrowheads="1"/>
          </p:cNvSpPr>
          <p:nvPr/>
        </p:nvSpPr>
        <p:spPr bwMode="auto">
          <a:xfrm>
            <a:off x="1524001" y="3206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tr-TR">
              <a:solidFill>
                <a:srgbClr val="FFFFFF"/>
              </a:solidFill>
              <a:latin typeface="Garamond" panose="02020404030301010803" pitchFamily="18" charset="0"/>
            </a:endParaRPr>
          </a:p>
        </p:txBody>
      </p:sp>
      <p:sp>
        <p:nvSpPr>
          <p:cNvPr id="357387" name="Rectangle 11"/>
          <p:cNvSpPr>
            <a:spLocks noChangeArrowheads="1"/>
          </p:cNvSpPr>
          <p:nvPr/>
        </p:nvSpPr>
        <p:spPr bwMode="auto">
          <a:xfrm>
            <a:off x="5938839" y="4410075"/>
            <a:ext cx="312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tr-TR" altLang="tr-TR" sz="1200">
                <a:solidFill>
                  <a:srgbClr val="000000"/>
                </a:solidFill>
                <a:latin typeface="Arial" panose="020B0604020202020204" pitchFamily="34" charset="0"/>
                <a:cs typeface="Times New Roman" panose="02020603050405020304" pitchFamily="18" charset="0"/>
              </a:rPr>
              <a:t>   </a:t>
            </a:r>
            <a:endParaRPr lang="tr-TR" altLang="tr-TR">
              <a:solidFill>
                <a:srgbClr val="FFFFFF"/>
              </a:solidFill>
              <a:latin typeface="Arial" panose="020B0604020202020204" pitchFamily="34" charset="0"/>
            </a:endParaRPr>
          </a:p>
        </p:txBody>
      </p:sp>
      <p:sp>
        <p:nvSpPr>
          <p:cNvPr id="357388" name="Rectangle 12"/>
          <p:cNvSpPr>
            <a:spLocks noChangeArrowheads="1"/>
          </p:cNvSpPr>
          <p:nvPr/>
        </p:nvSpPr>
        <p:spPr bwMode="auto">
          <a:xfrm>
            <a:off x="737298" y="4684713"/>
            <a:ext cx="110285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 En kötü semptom ise geri zekalı olmalarıdır. Bu hastalığa </a:t>
            </a:r>
            <a:r>
              <a:rPr lang="tr-TR" altLang="tr-TR" dirty="0" err="1">
                <a:solidFill>
                  <a:srgbClr val="FFFFFF"/>
                </a:solidFill>
                <a:latin typeface="Arial" panose="020B0604020202020204" pitchFamily="34" charset="0"/>
              </a:rPr>
              <a:t>monogolizm</a:t>
            </a:r>
            <a:r>
              <a:rPr lang="tr-TR" altLang="tr-TR" dirty="0">
                <a:solidFill>
                  <a:srgbClr val="FFFFFF"/>
                </a:solidFill>
                <a:latin typeface="Arial" panose="020B0604020202020204" pitchFamily="34" charset="0"/>
              </a:rPr>
              <a:t> adını İngiliz hekim </a:t>
            </a:r>
            <a:r>
              <a:rPr lang="tr-TR" altLang="tr-TR" dirty="0" err="1">
                <a:solidFill>
                  <a:srgbClr val="FFFFFF"/>
                </a:solidFill>
                <a:latin typeface="Arial" panose="020B0604020202020204" pitchFamily="34" charset="0"/>
              </a:rPr>
              <a:t>Down</a:t>
            </a:r>
            <a:r>
              <a:rPr lang="tr-TR" altLang="tr-TR" dirty="0">
                <a:solidFill>
                  <a:srgbClr val="FFFFFF"/>
                </a:solidFill>
                <a:latin typeface="Arial" panose="020B0604020202020204" pitchFamily="34" charset="0"/>
              </a:rPr>
              <a:t> vermiştir. Bu anormalliği açıklamak için birçok teori öne sürülmüştür. Bunlardan biri ananın </a:t>
            </a:r>
            <a:r>
              <a:rPr lang="tr-TR" altLang="tr-TR" dirty="0" err="1">
                <a:solidFill>
                  <a:srgbClr val="FFFFFF"/>
                </a:solidFill>
                <a:latin typeface="Arial" panose="020B0604020202020204" pitchFamily="34" charset="0"/>
              </a:rPr>
              <a:t>uterusundaki</a:t>
            </a:r>
            <a:r>
              <a:rPr lang="tr-TR" altLang="tr-TR" dirty="0">
                <a:solidFill>
                  <a:srgbClr val="FFFFFF"/>
                </a:solidFill>
                <a:latin typeface="Arial" panose="020B0604020202020204" pitchFamily="34" charset="0"/>
              </a:rPr>
              <a:t> bozulmanın olduğu yönündedir. Çünkü bu anormalliğin, yaşı ileri kadınların doğurmuş olduğu çocuklarda görünme oranı daha yüksektir. </a:t>
            </a:r>
            <a:endParaRPr lang="tr-TR" altLang="tr-TR" dirty="0" smtClean="0">
              <a:solidFill>
                <a:srgbClr val="FFFFFF"/>
              </a:solidFill>
              <a:latin typeface="Arial" panose="020B0604020202020204" pitchFamily="34" charset="0"/>
            </a:endParaRPr>
          </a:p>
          <a:p>
            <a:pPr algn="just" fontAlgn="base">
              <a:spcBef>
                <a:spcPct val="0"/>
              </a:spcBef>
              <a:spcAft>
                <a:spcPct val="0"/>
              </a:spcAft>
            </a:pPr>
            <a:r>
              <a:rPr lang="tr-TR" altLang="tr-TR" dirty="0" smtClean="0">
                <a:solidFill>
                  <a:srgbClr val="FFFFFF"/>
                </a:solidFill>
                <a:latin typeface="Arial" panose="020B0604020202020204" pitchFamily="34" charset="0"/>
              </a:rPr>
              <a:t>Genç </a:t>
            </a:r>
            <a:r>
              <a:rPr lang="tr-TR" altLang="tr-TR" dirty="0">
                <a:solidFill>
                  <a:srgbClr val="FFFFFF"/>
                </a:solidFill>
                <a:latin typeface="Arial" panose="020B0604020202020204" pitchFamily="34" charset="0"/>
              </a:rPr>
              <a:t>annelerde 1/1000 iken yaşı 40’ın üzerinde olanlarda bu oranın 1/10’a kadar çıktığı görülmüştür.</a:t>
            </a:r>
          </a:p>
        </p:txBody>
      </p:sp>
    </p:spTree>
    <p:extLst>
      <p:ext uri="{BB962C8B-B14F-4D97-AF65-F5344CB8AC3E}">
        <p14:creationId xmlns:p14="http://schemas.microsoft.com/office/powerpoint/2010/main" val="178920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4"/>
          <p:cNvSpPr>
            <a:spLocks noGrp="1"/>
          </p:cNvSpPr>
          <p:nvPr>
            <p:ph type="sldNum" sz="quarter" idx="11"/>
          </p:nvPr>
        </p:nvSpPr>
        <p:spPr/>
        <p:txBody>
          <a:bodyPr/>
          <a:lstStyle/>
          <a:p>
            <a:pPr fontAlgn="base">
              <a:spcBef>
                <a:spcPct val="0"/>
              </a:spcBef>
              <a:spcAft>
                <a:spcPct val="0"/>
              </a:spcAft>
            </a:pPr>
            <a:fld id="{BAEA4B15-7A89-4C26-A3A5-9EE49B0C391B}" type="slidenum">
              <a:rPr lang="tr-TR" altLang="tr-TR">
                <a:solidFill>
                  <a:srgbClr val="FFFFFF"/>
                </a:solidFill>
              </a:rPr>
              <a:pPr fontAlgn="base">
                <a:spcBef>
                  <a:spcPct val="0"/>
                </a:spcBef>
                <a:spcAft>
                  <a:spcPct val="0"/>
                </a:spcAft>
              </a:pPr>
              <a:t>26</a:t>
            </a:fld>
            <a:endParaRPr lang="tr-TR" altLang="tr-TR">
              <a:solidFill>
                <a:srgbClr val="FFFFFF"/>
              </a:solidFill>
            </a:endParaRPr>
          </a:p>
        </p:txBody>
      </p:sp>
      <p:sp>
        <p:nvSpPr>
          <p:cNvPr id="358402" name="Rectangle 2"/>
          <p:cNvSpPr>
            <a:spLocks noGrp="1" noRot="1" noChangeArrowheads="1"/>
          </p:cNvSpPr>
          <p:nvPr>
            <p:ph type="title"/>
          </p:nvPr>
        </p:nvSpPr>
        <p:spPr>
          <a:xfrm>
            <a:off x="1981200" y="274638"/>
            <a:ext cx="8686800" cy="715962"/>
          </a:xfrm>
        </p:spPr>
        <p:txBody>
          <a:bodyPr/>
          <a:lstStyle/>
          <a:p>
            <a:r>
              <a:rPr lang="tr-TR" altLang="tr-TR" sz="1800" b="0"/>
              <a:t>Down sendromlu bir bebeğin 46 yerine 47 kromozom taşıdığı belirlenmiştir</a:t>
            </a:r>
            <a:r>
              <a:rPr lang="tr-TR" altLang="tr-TR" sz="4000"/>
              <a:t> </a:t>
            </a:r>
          </a:p>
        </p:txBody>
      </p:sp>
      <p:pic>
        <p:nvPicPr>
          <p:cNvPr id="3584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31580" y="930277"/>
            <a:ext cx="55626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04" name="Rectangle 4"/>
          <p:cNvSpPr>
            <a:spLocks noChangeArrowheads="1"/>
          </p:cNvSpPr>
          <p:nvPr/>
        </p:nvSpPr>
        <p:spPr bwMode="auto">
          <a:xfrm>
            <a:off x="457200" y="3939412"/>
            <a:ext cx="115415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08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tr-TR" altLang="tr-TR" sz="1600" dirty="0" err="1">
                <a:solidFill>
                  <a:srgbClr val="FFFFFF"/>
                </a:solidFill>
              </a:rPr>
              <a:t>Karyotipik</a:t>
            </a:r>
            <a:r>
              <a:rPr lang="tr-TR" altLang="tr-TR" sz="1600" dirty="0">
                <a:solidFill>
                  <a:srgbClr val="FFFFFF"/>
                </a:solidFill>
              </a:rPr>
              <a:t> analizler, çok kısa olan 21. kromozomun </a:t>
            </a:r>
            <a:r>
              <a:rPr lang="tr-TR" altLang="tr-TR" sz="1600" dirty="0" err="1">
                <a:solidFill>
                  <a:srgbClr val="FFFFFF"/>
                </a:solidFill>
              </a:rPr>
              <a:t>trisomik</a:t>
            </a:r>
            <a:r>
              <a:rPr lang="tr-TR" altLang="tr-TR" sz="1600" dirty="0">
                <a:solidFill>
                  <a:srgbClr val="FFFFFF"/>
                </a:solidFill>
              </a:rPr>
              <a:t> olduğunu göstermiştir. Her 21. kromozom </a:t>
            </a:r>
            <a:r>
              <a:rPr lang="tr-TR" altLang="tr-TR" sz="1600" dirty="0" err="1">
                <a:solidFill>
                  <a:srgbClr val="FFFFFF"/>
                </a:solidFill>
              </a:rPr>
              <a:t>trisomisi</a:t>
            </a:r>
            <a:r>
              <a:rPr lang="tr-TR" altLang="tr-TR" sz="1600" dirty="0">
                <a:solidFill>
                  <a:srgbClr val="FFFFFF"/>
                </a:solidFill>
              </a:rPr>
              <a:t> için bir 21. kromozom </a:t>
            </a:r>
            <a:r>
              <a:rPr lang="tr-TR" altLang="tr-TR" sz="1600" dirty="0" err="1">
                <a:solidFill>
                  <a:srgbClr val="FFFFFF"/>
                </a:solidFill>
              </a:rPr>
              <a:t>monosomisi</a:t>
            </a:r>
            <a:r>
              <a:rPr lang="tr-TR" altLang="tr-TR" sz="1600" dirty="0">
                <a:solidFill>
                  <a:srgbClr val="FFFFFF"/>
                </a:solidFill>
              </a:rPr>
              <a:t> olmalıdır. Çünkü </a:t>
            </a:r>
            <a:r>
              <a:rPr lang="tr-TR" altLang="tr-TR" sz="1600" dirty="0" err="1">
                <a:solidFill>
                  <a:srgbClr val="FFFFFF"/>
                </a:solidFill>
              </a:rPr>
              <a:t>mayoz</a:t>
            </a:r>
            <a:r>
              <a:rPr lang="tr-TR" altLang="tr-TR" sz="1600" dirty="0">
                <a:solidFill>
                  <a:srgbClr val="FFFFFF"/>
                </a:solidFill>
              </a:rPr>
              <a:t> bölünmede kutbun birine iki kromozom giderken, diğerine bunlar gitmez. </a:t>
            </a:r>
            <a:r>
              <a:rPr lang="tr-TR" altLang="tr-TR" sz="1600" dirty="0" err="1">
                <a:solidFill>
                  <a:srgbClr val="FFFFFF"/>
                </a:solidFill>
              </a:rPr>
              <a:t>Monosomik</a:t>
            </a:r>
            <a:r>
              <a:rPr lang="tr-TR" altLang="tr-TR" sz="1600" dirty="0">
                <a:solidFill>
                  <a:srgbClr val="FFFFFF"/>
                </a:solidFill>
              </a:rPr>
              <a:t> olanlar </a:t>
            </a:r>
            <a:r>
              <a:rPr lang="tr-TR" altLang="tr-TR" sz="1600" dirty="0" err="1">
                <a:solidFill>
                  <a:srgbClr val="FFFFFF"/>
                </a:solidFill>
              </a:rPr>
              <a:t>embriyonik</a:t>
            </a:r>
            <a:r>
              <a:rPr lang="tr-TR" altLang="tr-TR" sz="1600" dirty="0">
                <a:solidFill>
                  <a:srgbClr val="FFFFFF"/>
                </a:solidFill>
              </a:rPr>
              <a:t> gelişmelerinin erken evrelerinde ölürler ve dolayısıyla fazla tanınmazlar. Bazı durumlarda ise 21. kromozomun ayrılmama durumu </a:t>
            </a:r>
            <a:r>
              <a:rPr lang="tr-TR" altLang="tr-TR" sz="1600" dirty="0" err="1">
                <a:solidFill>
                  <a:srgbClr val="FFFFFF"/>
                </a:solidFill>
              </a:rPr>
              <a:t>mayoz</a:t>
            </a:r>
            <a:r>
              <a:rPr lang="tr-TR" altLang="tr-TR" sz="1600" dirty="0">
                <a:solidFill>
                  <a:srgbClr val="FFFFFF"/>
                </a:solidFill>
              </a:rPr>
              <a:t> bölünme sırasında değil de </a:t>
            </a:r>
            <a:r>
              <a:rPr lang="tr-TR" altLang="tr-TR" sz="1600" dirty="0" err="1">
                <a:solidFill>
                  <a:srgbClr val="FFFFFF"/>
                </a:solidFill>
              </a:rPr>
              <a:t>embriyonik</a:t>
            </a:r>
            <a:r>
              <a:rPr lang="tr-TR" altLang="tr-TR" sz="1600" dirty="0">
                <a:solidFill>
                  <a:srgbClr val="FFFFFF"/>
                </a:solidFill>
              </a:rPr>
              <a:t> dönemde meydana gelebilir. </a:t>
            </a:r>
          </a:p>
          <a:p>
            <a:pPr algn="just" fontAlgn="base">
              <a:spcBef>
                <a:spcPct val="0"/>
              </a:spcBef>
              <a:spcAft>
                <a:spcPct val="0"/>
              </a:spcAft>
            </a:pPr>
            <a:r>
              <a:rPr lang="tr-TR" altLang="tr-TR" sz="1600" dirty="0">
                <a:solidFill>
                  <a:srgbClr val="FFFFFF"/>
                </a:solidFill>
              </a:rPr>
              <a:t>Bazı durumlarda,  hasta bebekte 46 kromozom olduğu görülür. Burada yapılan kromozom incelemesinde bir kromozomun normalden uzun olduğu görülmüştür. Yani 21. </a:t>
            </a:r>
            <a:r>
              <a:rPr lang="tr-TR" altLang="tr-TR" sz="1600" dirty="0" err="1">
                <a:solidFill>
                  <a:srgbClr val="FFFFFF"/>
                </a:solidFill>
              </a:rPr>
              <a:t>kromatidin</a:t>
            </a:r>
            <a:r>
              <a:rPr lang="tr-TR" altLang="tr-TR" sz="1600" dirty="0">
                <a:solidFill>
                  <a:srgbClr val="FFFFFF"/>
                </a:solidFill>
              </a:rPr>
              <a:t> biri diğer bir kromozomun ucuna eklenmiştir. Bazı bireylerde ise bir tek serbest 21.kromozom taşır, diğeri bir kromozom üzerine </a:t>
            </a:r>
            <a:r>
              <a:rPr lang="tr-TR" altLang="tr-TR" sz="1600" dirty="0" err="1">
                <a:solidFill>
                  <a:srgbClr val="FFFFFF"/>
                </a:solidFill>
              </a:rPr>
              <a:t>transloke</a:t>
            </a:r>
            <a:r>
              <a:rPr lang="tr-TR" altLang="tr-TR" sz="1600" dirty="0">
                <a:solidFill>
                  <a:srgbClr val="FFFFFF"/>
                </a:solidFill>
              </a:rPr>
              <a:t> olmuştur. Bu bireylerde kromozom sayısı 45’tir. Bu durum normal olarak görülmesine rağmen </a:t>
            </a:r>
            <a:r>
              <a:rPr lang="tr-TR" altLang="tr-TR" sz="1600" dirty="0" err="1">
                <a:solidFill>
                  <a:srgbClr val="FFFFFF"/>
                </a:solidFill>
              </a:rPr>
              <a:t>down</a:t>
            </a:r>
            <a:r>
              <a:rPr lang="tr-TR" altLang="tr-TR" sz="1600" dirty="0">
                <a:solidFill>
                  <a:srgbClr val="FFFFFF"/>
                </a:solidFill>
              </a:rPr>
              <a:t> sendromu için taşıyıcıdır. </a:t>
            </a:r>
          </a:p>
        </p:txBody>
      </p:sp>
    </p:spTree>
    <p:extLst>
      <p:ext uri="{BB962C8B-B14F-4D97-AF65-F5344CB8AC3E}">
        <p14:creationId xmlns:p14="http://schemas.microsoft.com/office/powerpoint/2010/main" val="1005743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1"/>
          </p:nvPr>
        </p:nvSpPr>
        <p:spPr/>
        <p:txBody>
          <a:bodyPr/>
          <a:lstStyle/>
          <a:p>
            <a:pPr fontAlgn="base">
              <a:spcBef>
                <a:spcPct val="0"/>
              </a:spcBef>
              <a:spcAft>
                <a:spcPct val="0"/>
              </a:spcAft>
            </a:pPr>
            <a:fld id="{4501C4F7-8A18-43FC-8571-F0B889A1BF18}" type="slidenum">
              <a:rPr lang="tr-TR" altLang="tr-TR">
                <a:solidFill>
                  <a:srgbClr val="FFFFFF"/>
                </a:solidFill>
              </a:rPr>
              <a:pPr fontAlgn="base">
                <a:spcBef>
                  <a:spcPct val="0"/>
                </a:spcBef>
                <a:spcAft>
                  <a:spcPct val="0"/>
                </a:spcAft>
              </a:pPr>
              <a:t>27</a:t>
            </a:fld>
            <a:endParaRPr lang="tr-TR" altLang="tr-TR">
              <a:solidFill>
                <a:srgbClr val="FFFFFF"/>
              </a:solidFill>
            </a:endParaRPr>
          </a:p>
        </p:txBody>
      </p:sp>
      <p:sp>
        <p:nvSpPr>
          <p:cNvPr id="359426" name="Rectangle 2"/>
          <p:cNvSpPr>
            <a:spLocks noGrp="1" noRot="1" noChangeArrowheads="1"/>
          </p:cNvSpPr>
          <p:nvPr>
            <p:ph type="title"/>
          </p:nvPr>
        </p:nvSpPr>
        <p:spPr/>
        <p:txBody>
          <a:bodyPr/>
          <a:lstStyle/>
          <a:p>
            <a:r>
              <a:rPr lang="tr-TR" altLang="tr-TR" sz="2800" b="0" dirty="0" smtClean="0">
                <a:solidFill>
                  <a:srgbClr val="FF0000"/>
                </a:solidFill>
              </a:rPr>
              <a:t>Edward </a:t>
            </a:r>
            <a:r>
              <a:rPr lang="tr-TR" altLang="tr-TR" sz="2800" b="0" dirty="0">
                <a:solidFill>
                  <a:srgbClr val="FF0000"/>
                </a:solidFill>
              </a:rPr>
              <a:t>Sendromu</a:t>
            </a:r>
            <a:r>
              <a:rPr lang="tr-TR" altLang="tr-TR" dirty="0"/>
              <a:t> </a:t>
            </a:r>
          </a:p>
        </p:txBody>
      </p:sp>
      <p:sp>
        <p:nvSpPr>
          <p:cNvPr id="359427" name="Rectangle 3"/>
          <p:cNvSpPr>
            <a:spLocks noGrp="1" noChangeArrowheads="1"/>
          </p:cNvSpPr>
          <p:nvPr>
            <p:ph type="body" sz="half" idx="1"/>
          </p:nvPr>
        </p:nvSpPr>
        <p:spPr>
          <a:xfrm>
            <a:off x="356839" y="1600201"/>
            <a:ext cx="6568067" cy="4525963"/>
          </a:xfrm>
        </p:spPr>
        <p:txBody>
          <a:bodyPr/>
          <a:lstStyle/>
          <a:p>
            <a:pPr algn="just">
              <a:lnSpc>
                <a:spcPct val="90000"/>
              </a:lnSpc>
            </a:pPr>
            <a:r>
              <a:rPr lang="tr-TR" altLang="tr-TR" sz="2400" dirty="0"/>
              <a:t>1960 yılında </a:t>
            </a:r>
            <a:r>
              <a:rPr lang="tr-TR" altLang="tr-TR" sz="2400" dirty="0" err="1"/>
              <a:t>Edwards</a:t>
            </a:r>
            <a:r>
              <a:rPr lang="tr-TR" altLang="tr-TR" sz="2400" dirty="0"/>
              <a:t> ve arkadaşları tarafından tanımlanmıştır. 18. kromozomun </a:t>
            </a:r>
            <a:r>
              <a:rPr lang="tr-TR" altLang="tr-TR" sz="2400" dirty="0" err="1"/>
              <a:t>trisomisinden</a:t>
            </a:r>
            <a:r>
              <a:rPr lang="tr-TR" altLang="tr-TR" sz="2400" dirty="0"/>
              <a:t> dolayı ortaya çıkmaktadır.</a:t>
            </a:r>
          </a:p>
          <a:p>
            <a:pPr algn="just">
              <a:lnSpc>
                <a:spcPct val="90000"/>
              </a:lnSpc>
            </a:pPr>
            <a:endParaRPr lang="tr-TR" altLang="tr-TR" sz="2400" dirty="0" smtClean="0"/>
          </a:p>
          <a:p>
            <a:pPr algn="just">
              <a:lnSpc>
                <a:spcPct val="90000"/>
              </a:lnSpc>
            </a:pPr>
            <a:endParaRPr lang="tr-TR" altLang="tr-TR" sz="2400" dirty="0"/>
          </a:p>
          <a:p>
            <a:pPr algn="just">
              <a:lnSpc>
                <a:spcPct val="90000"/>
              </a:lnSpc>
            </a:pPr>
            <a:r>
              <a:rPr lang="tr-TR" altLang="tr-TR" sz="2400" dirty="0" smtClean="0"/>
              <a:t>1000 </a:t>
            </a:r>
            <a:r>
              <a:rPr lang="tr-TR" altLang="tr-TR" sz="2400" dirty="0"/>
              <a:t>doğumdaki frekansı 0,3 olarak belirlenmiştir. Bu bebeklerde; alt çene küçük ve geri çekik, ses kısık, deri benekli, kulaklar çarpık, ayak tabanı yuvarlaklaşmış ve orta parmakları işaret parmaklarından kısadır.</a:t>
            </a:r>
          </a:p>
        </p:txBody>
      </p:sp>
      <p:pic>
        <p:nvPicPr>
          <p:cNvPr id="359428"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493620" y="1417638"/>
            <a:ext cx="36290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7211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5"/>
          <p:cNvSpPr>
            <a:spLocks noGrp="1"/>
          </p:cNvSpPr>
          <p:nvPr>
            <p:ph type="sldNum" sz="quarter" idx="11"/>
          </p:nvPr>
        </p:nvSpPr>
        <p:spPr/>
        <p:txBody>
          <a:bodyPr/>
          <a:lstStyle/>
          <a:p>
            <a:pPr fontAlgn="base">
              <a:spcBef>
                <a:spcPct val="0"/>
              </a:spcBef>
              <a:spcAft>
                <a:spcPct val="0"/>
              </a:spcAft>
            </a:pPr>
            <a:fld id="{4651B422-2BA8-4E59-BFDF-CE6B55493B03}" type="slidenum">
              <a:rPr lang="tr-TR" altLang="tr-TR">
                <a:solidFill>
                  <a:srgbClr val="FFFFFF"/>
                </a:solidFill>
              </a:rPr>
              <a:pPr fontAlgn="base">
                <a:spcBef>
                  <a:spcPct val="0"/>
                </a:spcBef>
                <a:spcAft>
                  <a:spcPct val="0"/>
                </a:spcAft>
              </a:pPr>
              <a:t>28</a:t>
            </a:fld>
            <a:endParaRPr lang="tr-TR" altLang="tr-TR">
              <a:solidFill>
                <a:srgbClr val="FFFFFF"/>
              </a:solidFill>
            </a:endParaRPr>
          </a:p>
        </p:txBody>
      </p:sp>
      <p:sp>
        <p:nvSpPr>
          <p:cNvPr id="360450" name="Rectangle 2"/>
          <p:cNvSpPr>
            <a:spLocks noGrp="1" noRot="1" noChangeArrowheads="1"/>
          </p:cNvSpPr>
          <p:nvPr>
            <p:ph type="title"/>
          </p:nvPr>
        </p:nvSpPr>
        <p:spPr>
          <a:xfrm>
            <a:off x="1981200" y="274638"/>
            <a:ext cx="8229600" cy="639762"/>
          </a:xfrm>
        </p:spPr>
        <p:txBody>
          <a:bodyPr/>
          <a:lstStyle/>
          <a:p>
            <a:r>
              <a:rPr lang="tr-TR" altLang="tr-TR" sz="4000" dirty="0"/>
              <a:t>	</a:t>
            </a:r>
            <a:r>
              <a:rPr lang="tr-TR" altLang="tr-TR" sz="2800" b="0" dirty="0" err="1" smtClean="0">
                <a:solidFill>
                  <a:srgbClr val="FF0000"/>
                </a:solidFill>
              </a:rPr>
              <a:t>Patau</a:t>
            </a:r>
            <a:r>
              <a:rPr lang="tr-TR" altLang="tr-TR" sz="2800" b="0" dirty="0" smtClean="0">
                <a:solidFill>
                  <a:srgbClr val="FF0000"/>
                </a:solidFill>
              </a:rPr>
              <a:t> </a:t>
            </a:r>
            <a:r>
              <a:rPr lang="tr-TR" altLang="tr-TR" sz="2800" b="0" dirty="0">
                <a:solidFill>
                  <a:srgbClr val="FF0000"/>
                </a:solidFill>
              </a:rPr>
              <a:t>Sendromu</a:t>
            </a:r>
            <a:r>
              <a:rPr lang="tr-TR" altLang="tr-TR" sz="4000" dirty="0"/>
              <a:t> </a:t>
            </a:r>
          </a:p>
        </p:txBody>
      </p:sp>
      <p:sp>
        <p:nvSpPr>
          <p:cNvPr id="360451" name="Rectangle 3"/>
          <p:cNvSpPr>
            <a:spLocks noGrp="1" noChangeArrowheads="1"/>
          </p:cNvSpPr>
          <p:nvPr>
            <p:ph type="body" sz="half" idx="1"/>
          </p:nvPr>
        </p:nvSpPr>
        <p:spPr>
          <a:xfrm>
            <a:off x="144965" y="1600201"/>
            <a:ext cx="6378497" cy="4525963"/>
          </a:xfrm>
        </p:spPr>
        <p:txBody>
          <a:bodyPr/>
          <a:lstStyle/>
          <a:p>
            <a:pPr algn="just">
              <a:lnSpc>
                <a:spcPct val="90000"/>
              </a:lnSpc>
            </a:pPr>
            <a:r>
              <a:rPr lang="tr-TR" altLang="tr-TR" sz="2000" dirty="0"/>
              <a:t>13. kromozomun </a:t>
            </a:r>
            <a:r>
              <a:rPr lang="tr-TR" altLang="tr-TR" sz="2000" dirty="0" err="1"/>
              <a:t>trisomisi</a:t>
            </a:r>
            <a:r>
              <a:rPr lang="tr-TR" altLang="tr-TR" sz="2000" dirty="0"/>
              <a:t>    (D-grubu kromozomlarının birisinin </a:t>
            </a:r>
            <a:r>
              <a:rPr lang="tr-TR" altLang="tr-TR" sz="2000" dirty="0" err="1"/>
              <a:t>trisomik</a:t>
            </a:r>
            <a:r>
              <a:rPr lang="tr-TR" altLang="tr-TR" sz="2000" dirty="0"/>
              <a:t> olması) ile meydana gelir. Görülme frekansı 1000 doğum başına 0,2 </a:t>
            </a:r>
            <a:r>
              <a:rPr lang="tr-TR" altLang="tr-TR" sz="2000" dirty="0" err="1"/>
              <a:t>dir</a:t>
            </a:r>
            <a:r>
              <a:rPr lang="tr-TR" altLang="tr-TR" sz="2000" dirty="0"/>
              <a:t>. </a:t>
            </a:r>
          </a:p>
          <a:p>
            <a:pPr algn="just">
              <a:lnSpc>
                <a:spcPct val="90000"/>
              </a:lnSpc>
            </a:pPr>
            <a:endParaRPr lang="tr-TR" altLang="tr-TR" sz="2000" dirty="0" smtClean="0"/>
          </a:p>
          <a:p>
            <a:pPr algn="just">
              <a:lnSpc>
                <a:spcPct val="90000"/>
              </a:lnSpc>
            </a:pPr>
            <a:endParaRPr lang="tr-TR" altLang="tr-TR" sz="2000" dirty="0"/>
          </a:p>
          <a:p>
            <a:pPr algn="just">
              <a:lnSpc>
                <a:spcPct val="90000"/>
              </a:lnSpc>
            </a:pPr>
            <a:endParaRPr lang="tr-TR" altLang="tr-TR" sz="2000" dirty="0" smtClean="0"/>
          </a:p>
          <a:p>
            <a:pPr algn="just">
              <a:lnSpc>
                <a:spcPct val="90000"/>
              </a:lnSpc>
            </a:pPr>
            <a:r>
              <a:rPr lang="tr-TR" altLang="tr-TR" sz="2000" dirty="0" smtClean="0"/>
              <a:t>Bu </a:t>
            </a:r>
            <a:r>
              <a:rPr lang="tr-TR" altLang="tr-TR" sz="2000" dirty="0"/>
              <a:t>anomaliliğinin saptandığı bireylerde; beyin küçük, burun çatıları geniş, alın, dudak ve damaklar yarık, gözler küçük ve işlevsiz ve en kötüsü ileri derece geri zekâlılık belirtileri saptanmıştır. Bu bireyler doğumdan birkaç hafta sonra ölürler. </a:t>
            </a:r>
          </a:p>
        </p:txBody>
      </p:sp>
      <p:pic>
        <p:nvPicPr>
          <p:cNvPr id="360452" name="Picture 4" descr="peri006"/>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888162" y="1905000"/>
            <a:ext cx="1849438"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1905000"/>
            <a:ext cx="2366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14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4"/>
          <p:cNvSpPr>
            <a:spLocks noGrp="1"/>
          </p:cNvSpPr>
          <p:nvPr>
            <p:ph type="sldNum" sz="quarter" idx="11"/>
          </p:nvPr>
        </p:nvSpPr>
        <p:spPr/>
        <p:txBody>
          <a:bodyPr/>
          <a:lstStyle/>
          <a:p>
            <a:pPr fontAlgn="base">
              <a:spcBef>
                <a:spcPct val="0"/>
              </a:spcBef>
              <a:spcAft>
                <a:spcPct val="0"/>
              </a:spcAft>
            </a:pPr>
            <a:fld id="{E399F385-F4E8-43CC-92AC-DD044FED7E40}" type="slidenum">
              <a:rPr lang="tr-TR" altLang="tr-TR">
                <a:solidFill>
                  <a:srgbClr val="FFFFFF"/>
                </a:solidFill>
              </a:rPr>
              <a:pPr fontAlgn="base">
                <a:spcBef>
                  <a:spcPct val="0"/>
                </a:spcBef>
                <a:spcAft>
                  <a:spcPct val="0"/>
                </a:spcAft>
              </a:pPr>
              <a:t>29</a:t>
            </a:fld>
            <a:endParaRPr lang="tr-TR" altLang="tr-TR">
              <a:solidFill>
                <a:srgbClr val="FFFFFF"/>
              </a:solidFill>
            </a:endParaRPr>
          </a:p>
        </p:txBody>
      </p:sp>
      <p:sp>
        <p:nvSpPr>
          <p:cNvPr id="361474" name="Rectangle 2"/>
          <p:cNvSpPr>
            <a:spLocks noGrp="1" noChangeArrowheads="1"/>
          </p:cNvSpPr>
          <p:nvPr>
            <p:ph type="body" idx="1"/>
          </p:nvPr>
        </p:nvSpPr>
        <p:spPr>
          <a:xfrm>
            <a:off x="446049" y="838201"/>
            <a:ext cx="11136351" cy="5287963"/>
          </a:xfrm>
        </p:spPr>
        <p:txBody>
          <a:bodyPr/>
          <a:lstStyle/>
          <a:p>
            <a:r>
              <a:rPr lang="tr-TR" altLang="tr-TR" b="1" dirty="0" smtClean="0">
                <a:solidFill>
                  <a:srgbClr val="FF0000"/>
                </a:solidFill>
              </a:rPr>
              <a:t>Kronik </a:t>
            </a:r>
            <a:r>
              <a:rPr lang="tr-TR" altLang="tr-TR" b="1" dirty="0" err="1">
                <a:solidFill>
                  <a:srgbClr val="FF0000"/>
                </a:solidFill>
              </a:rPr>
              <a:t>Miyelojenik</a:t>
            </a:r>
            <a:r>
              <a:rPr lang="tr-TR" altLang="tr-TR" b="1" dirty="0">
                <a:solidFill>
                  <a:srgbClr val="FF0000"/>
                </a:solidFill>
              </a:rPr>
              <a:t> </a:t>
            </a:r>
            <a:r>
              <a:rPr lang="tr-TR" altLang="tr-TR" b="1" dirty="0" err="1">
                <a:solidFill>
                  <a:srgbClr val="FF0000"/>
                </a:solidFill>
              </a:rPr>
              <a:t>Lökomi</a:t>
            </a:r>
            <a:r>
              <a:rPr lang="tr-TR" altLang="tr-TR" dirty="0">
                <a:solidFill>
                  <a:srgbClr val="FF0000"/>
                </a:solidFill>
              </a:rPr>
              <a:t> </a:t>
            </a:r>
            <a:r>
              <a:rPr lang="tr-TR" altLang="tr-TR" b="1" dirty="0">
                <a:solidFill>
                  <a:srgbClr val="FF0000"/>
                </a:solidFill>
              </a:rPr>
              <a:t>(</a:t>
            </a:r>
            <a:r>
              <a:rPr lang="tr-TR" altLang="tr-TR" b="1" dirty="0" err="1">
                <a:solidFill>
                  <a:srgbClr val="FF0000"/>
                </a:solidFill>
              </a:rPr>
              <a:t>Myelogeneous</a:t>
            </a:r>
            <a:r>
              <a:rPr lang="tr-TR" altLang="tr-TR" b="1" dirty="0">
                <a:solidFill>
                  <a:srgbClr val="FF0000"/>
                </a:solidFill>
              </a:rPr>
              <a:t> </a:t>
            </a:r>
            <a:r>
              <a:rPr lang="tr-TR" altLang="tr-TR" b="1" dirty="0" err="1">
                <a:solidFill>
                  <a:srgbClr val="FF0000"/>
                </a:solidFill>
              </a:rPr>
              <a:t>Leukemia</a:t>
            </a:r>
            <a:r>
              <a:rPr lang="tr-TR" altLang="tr-TR" b="1" dirty="0">
                <a:solidFill>
                  <a:srgbClr val="FF0000"/>
                </a:solidFill>
              </a:rPr>
              <a:t>)</a:t>
            </a:r>
            <a:endParaRPr lang="tr-TR" altLang="tr-TR" dirty="0">
              <a:solidFill>
                <a:srgbClr val="FF0000"/>
              </a:solidFill>
            </a:endParaRPr>
          </a:p>
          <a:p>
            <a:pPr algn="just"/>
            <a:r>
              <a:rPr lang="tr-TR" altLang="tr-TR" sz="2800" dirty="0"/>
              <a:t>Bu tip </a:t>
            </a:r>
            <a:r>
              <a:rPr lang="tr-TR" altLang="tr-TR" sz="2800" dirty="0" err="1"/>
              <a:t>lökomi</a:t>
            </a:r>
            <a:r>
              <a:rPr lang="tr-TR" altLang="tr-TR" sz="2800" dirty="0"/>
              <a:t>, 21.kromozomun uzun kolundan (her iki </a:t>
            </a:r>
            <a:r>
              <a:rPr lang="tr-TR" altLang="tr-TR" sz="2800" dirty="0" err="1"/>
              <a:t>kromatitten</a:t>
            </a:r>
            <a:r>
              <a:rPr lang="tr-TR" altLang="tr-TR" sz="2800" dirty="0"/>
              <a:t> de) bir parça yitirmesiyle meydana gelir. </a:t>
            </a:r>
            <a:endParaRPr lang="tr-TR" altLang="tr-TR" sz="2800" dirty="0" smtClean="0"/>
          </a:p>
          <a:p>
            <a:pPr algn="just"/>
            <a:r>
              <a:rPr lang="tr-TR" altLang="tr-TR" sz="2800" dirty="0" err="1" smtClean="0"/>
              <a:t>Granülositler</a:t>
            </a:r>
            <a:r>
              <a:rPr lang="tr-TR" altLang="tr-TR" sz="2800" dirty="0" smtClean="0"/>
              <a:t> </a:t>
            </a:r>
            <a:r>
              <a:rPr lang="tr-TR" altLang="tr-TR" sz="2800" dirty="0"/>
              <a:t>kemik iliğinde, öncelikle göğüs kemiğinde üretilir. İlikteki somatik bir </a:t>
            </a:r>
            <a:r>
              <a:rPr lang="tr-TR" altLang="tr-TR" sz="2800" dirty="0" err="1"/>
              <a:t>delesyon</a:t>
            </a:r>
            <a:r>
              <a:rPr lang="tr-TR" altLang="tr-TR" sz="2800" dirty="0"/>
              <a:t>, kısa kromozomlu bir hücre kolonisinin ortaya çıkmasına neden olur. </a:t>
            </a:r>
            <a:endParaRPr lang="tr-TR" altLang="tr-TR" sz="2800" dirty="0" smtClean="0"/>
          </a:p>
          <a:p>
            <a:pPr algn="just"/>
            <a:r>
              <a:rPr lang="tr-TR" altLang="tr-TR" sz="2800" dirty="0" smtClean="0"/>
              <a:t>Bunun </a:t>
            </a:r>
            <a:r>
              <a:rPr lang="tr-TR" altLang="tr-TR" sz="2800" dirty="0"/>
              <a:t>sonucunda oransal bir kansızlık meydana gelir.</a:t>
            </a:r>
          </a:p>
        </p:txBody>
      </p:sp>
    </p:spTree>
    <p:extLst>
      <p:ext uri="{BB962C8B-B14F-4D97-AF65-F5344CB8AC3E}">
        <p14:creationId xmlns:p14="http://schemas.microsoft.com/office/powerpoint/2010/main" val="104842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2A6223E2-0695-4378-994F-D8A97C66F284}" type="slidenum">
              <a:rPr lang="tr-TR" altLang="tr-TR">
                <a:solidFill>
                  <a:srgbClr val="FFFFFF"/>
                </a:solidFill>
              </a:rPr>
              <a:pPr fontAlgn="base">
                <a:spcBef>
                  <a:spcPct val="0"/>
                </a:spcBef>
                <a:spcAft>
                  <a:spcPct val="0"/>
                </a:spcAft>
              </a:pPr>
              <a:t>3</a:t>
            </a:fld>
            <a:endParaRPr lang="tr-TR" altLang="tr-TR">
              <a:solidFill>
                <a:srgbClr val="FFFFFF"/>
              </a:solidFill>
            </a:endParaRPr>
          </a:p>
        </p:txBody>
      </p:sp>
      <p:sp>
        <p:nvSpPr>
          <p:cNvPr id="328706" name="Rectangle 2"/>
          <p:cNvSpPr>
            <a:spLocks noGrp="1" noRot="1" noChangeArrowheads="1"/>
          </p:cNvSpPr>
          <p:nvPr>
            <p:ph type="title"/>
          </p:nvPr>
        </p:nvSpPr>
        <p:spPr>
          <a:xfrm>
            <a:off x="1981200" y="274638"/>
            <a:ext cx="8229600" cy="258762"/>
          </a:xfrm>
        </p:spPr>
        <p:txBody>
          <a:bodyPr/>
          <a:lstStyle/>
          <a:p>
            <a:r>
              <a:rPr lang="tr-TR" altLang="tr-TR" sz="2800" b="0" dirty="0" smtClean="0">
                <a:solidFill>
                  <a:srgbClr val="FFFF00"/>
                </a:solidFill>
              </a:rPr>
              <a:t>Kromozom </a:t>
            </a:r>
            <a:r>
              <a:rPr lang="tr-TR" altLang="tr-TR" sz="2800" b="0" dirty="0">
                <a:solidFill>
                  <a:srgbClr val="FFFF00"/>
                </a:solidFill>
              </a:rPr>
              <a:t>Mutasyonları</a:t>
            </a:r>
          </a:p>
        </p:txBody>
      </p:sp>
      <p:sp>
        <p:nvSpPr>
          <p:cNvPr id="328707" name="Rectangle 3"/>
          <p:cNvSpPr>
            <a:spLocks noGrp="1" noChangeArrowheads="1"/>
          </p:cNvSpPr>
          <p:nvPr>
            <p:ph type="body" idx="1"/>
          </p:nvPr>
        </p:nvSpPr>
        <p:spPr>
          <a:xfrm>
            <a:off x="423746" y="1143001"/>
            <a:ext cx="11158654" cy="4983163"/>
          </a:xfrm>
        </p:spPr>
        <p:txBody>
          <a:bodyPr/>
          <a:lstStyle/>
          <a:p>
            <a:pPr>
              <a:lnSpc>
                <a:spcPct val="90000"/>
              </a:lnSpc>
            </a:pPr>
            <a:r>
              <a:rPr lang="tr-TR" altLang="tr-TR" sz="2400" b="1" dirty="0" smtClean="0">
                <a:solidFill>
                  <a:srgbClr val="FF0000"/>
                </a:solidFill>
              </a:rPr>
              <a:t>1. Kromozomların </a:t>
            </a:r>
            <a:r>
              <a:rPr lang="tr-TR" altLang="tr-TR" sz="2400" b="1" dirty="0">
                <a:solidFill>
                  <a:srgbClr val="FF0000"/>
                </a:solidFill>
              </a:rPr>
              <a:t>Yapısında</a:t>
            </a:r>
            <a:r>
              <a:rPr lang="tr-TR" altLang="tr-TR" sz="2400" dirty="0">
                <a:solidFill>
                  <a:srgbClr val="FF0000"/>
                </a:solidFill>
              </a:rPr>
              <a:t> </a:t>
            </a:r>
            <a:r>
              <a:rPr lang="tr-TR" altLang="tr-TR" sz="2400" b="1" dirty="0">
                <a:solidFill>
                  <a:srgbClr val="FF0000"/>
                </a:solidFill>
              </a:rPr>
              <a:t>Meydana Gelen Mutasyonlar</a:t>
            </a:r>
            <a:r>
              <a:rPr lang="tr-TR" altLang="tr-TR" sz="2400" dirty="0">
                <a:solidFill>
                  <a:srgbClr val="FF0000"/>
                </a:solidFill>
              </a:rPr>
              <a:t> </a:t>
            </a:r>
          </a:p>
          <a:p>
            <a:pPr>
              <a:lnSpc>
                <a:spcPct val="90000"/>
              </a:lnSpc>
            </a:pPr>
            <a:r>
              <a:rPr lang="tr-TR" altLang="tr-TR" sz="2400" dirty="0"/>
              <a:t>Kromozom yapısındaki değişmeler kromozom kırılmaları şeklinde ortaya çıkar. </a:t>
            </a:r>
            <a:endParaRPr lang="tr-TR" altLang="tr-TR" sz="2400" dirty="0" smtClean="0"/>
          </a:p>
          <a:p>
            <a:pPr>
              <a:lnSpc>
                <a:spcPct val="90000"/>
              </a:lnSpc>
            </a:pPr>
            <a:r>
              <a:rPr lang="tr-TR" altLang="tr-TR" sz="2400" dirty="0" err="1"/>
              <a:t>M</a:t>
            </a:r>
            <a:r>
              <a:rPr lang="tr-TR" altLang="tr-TR" sz="2400" dirty="0" err="1" smtClean="0"/>
              <a:t>ayozun</a:t>
            </a:r>
            <a:r>
              <a:rPr lang="tr-TR" altLang="tr-TR" sz="2400" dirty="0" smtClean="0"/>
              <a:t> </a:t>
            </a:r>
            <a:r>
              <a:rPr lang="tr-TR" altLang="tr-TR" sz="2400" dirty="0"/>
              <a:t>ilk evresinde </a:t>
            </a:r>
            <a:r>
              <a:rPr lang="tr-TR" altLang="tr-TR" sz="2400" dirty="0" err="1"/>
              <a:t>crossing-over</a:t>
            </a:r>
            <a:r>
              <a:rPr lang="tr-TR" altLang="tr-TR" sz="2400" dirty="0"/>
              <a:t> sonucu kromozomlardan kopan parçalar yer değiştirip tekrar bağlanabilmektedir. </a:t>
            </a:r>
            <a:r>
              <a:rPr lang="tr-TR" altLang="tr-TR" sz="2400" dirty="0" err="1"/>
              <a:t>Crossing-over</a:t>
            </a:r>
            <a:r>
              <a:rPr lang="tr-TR" altLang="tr-TR" sz="2400" dirty="0"/>
              <a:t>; homolog </a:t>
            </a:r>
            <a:r>
              <a:rPr lang="tr-TR" altLang="tr-TR" sz="2400" dirty="0" err="1"/>
              <a:t>kromatitler</a:t>
            </a:r>
            <a:r>
              <a:rPr lang="tr-TR" altLang="tr-TR" sz="2400" dirty="0"/>
              <a:t> arasındaki parça değişimidir. </a:t>
            </a:r>
            <a:endParaRPr lang="tr-TR" altLang="tr-TR" sz="2400" dirty="0" smtClean="0"/>
          </a:p>
          <a:p>
            <a:pPr>
              <a:lnSpc>
                <a:spcPct val="90000"/>
              </a:lnSpc>
            </a:pPr>
            <a:endParaRPr lang="tr-TR" altLang="tr-TR" sz="2400" dirty="0"/>
          </a:p>
          <a:p>
            <a:pPr>
              <a:lnSpc>
                <a:spcPct val="90000"/>
              </a:lnSpc>
            </a:pPr>
            <a:endParaRPr lang="tr-TR" altLang="tr-TR" sz="2400" dirty="0" smtClean="0"/>
          </a:p>
          <a:p>
            <a:pPr>
              <a:lnSpc>
                <a:spcPct val="90000"/>
              </a:lnSpc>
            </a:pPr>
            <a:endParaRPr lang="tr-TR" altLang="tr-TR" sz="2400" dirty="0"/>
          </a:p>
          <a:p>
            <a:pPr>
              <a:lnSpc>
                <a:spcPct val="90000"/>
              </a:lnSpc>
            </a:pPr>
            <a:endParaRPr lang="tr-TR" altLang="tr-TR" sz="2400" dirty="0" smtClean="0"/>
          </a:p>
          <a:p>
            <a:pPr>
              <a:lnSpc>
                <a:spcPct val="90000"/>
              </a:lnSpc>
            </a:pPr>
            <a:r>
              <a:rPr lang="tr-TR" altLang="tr-TR" sz="2400" dirty="0" smtClean="0"/>
              <a:t>Bu </a:t>
            </a:r>
            <a:r>
              <a:rPr lang="tr-TR" altLang="tr-TR" sz="2400" dirty="0"/>
              <a:t>durumda kromozom yapısında aşağıdaki değişmeler meydana gelir.</a:t>
            </a:r>
          </a:p>
        </p:txBody>
      </p:sp>
    </p:spTree>
    <p:extLst>
      <p:ext uri="{BB962C8B-B14F-4D97-AF65-F5344CB8AC3E}">
        <p14:creationId xmlns:p14="http://schemas.microsoft.com/office/powerpoint/2010/main" val="2607970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4"/>
          <p:cNvSpPr>
            <a:spLocks noGrp="1"/>
          </p:cNvSpPr>
          <p:nvPr>
            <p:ph type="sldNum" sz="quarter" idx="11"/>
          </p:nvPr>
        </p:nvSpPr>
        <p:spPr/>
        <p:txBody>
          <a:bodyPr/>
          <a:lstStyle/>
          <a:p>
            <a:pPr fontAlgn="base">
              <a:spcBef>
                <a:spcPct val="0"/>
              </a:spcBef>
              <a:spcAft>
                <a:spcPct val="0"/>
              </a:spcAft>
            </a:pPr>
            <a:fld id="{A10DE45E-CB0A-4B83-8819-3A20A31B0B3F}" type="slidenum">
              <a:rPr lang="tr-TR" altLang="tr-TR">
                <a:solidFill>
                  <a:srgbClr val="FFFFFF"/>
                </a:solidFill>
              </a:rPr>
              <a:pPr fontAlgn="base">
                <a:spcBef>
                  <a:spcPct val="0"/>
                </a:spcBef>
                <a:spcAft>
                  <a:spcPct val="0"/>
                </a:spcAft>
              </a:pPr>
              <a:t>30</a:t>
            </a:fld>
            <a:endParaRPr lang="tr-TR" altLang="tr-TR">
              <a:solidFill>
                <a:srgbClr val="FFFFFF"/>
              </a:solidFill>
            </a:endParaRPr>
          </a:p>
        </p:txBody>
      </p:sp>
      <p:sp>
        <p:nvSpPr>
          <p:cNvPr id="362498" name="Rectangle 2"/>
          <p:cNvSpPr>
            <a:spLocks noGrp="1" noRot="1" noChangeArrowheads="1"/>
          </p:cNvSpPr>
          <p:nvPr>
            <p:ph type="title"/>
          </p:nvPr>
        </p:nvSpPr>
        <p:spPr>
          <a:xfrm>
            <a:off x="1981200" y="274638"/>
            <a:ext cx="8229600" cy="487362"/>
          </a:xfrm>
        </p:spPr>
        <p:txBody>
          <a:bodyPr/>
          <a:lstStyle/>
          <a:p>
            <a:r>
              <a:rPr lang="tr-TR" altLang="tr-TR" sz="2400" b="0" dirty="0" err="1" smtClean="0">
                <a:solidFill>
                  <a:srgbClr val="FF0000"/>
                </a:solidFill>
              </a:rPr>
              <a:t>Cri</a:t>
            </a:r>
            <a:r>
              <a:rPr lang="tr-TR" altLang="tr-TR" sz="2400" b="0" dirty="0" smtClean="0">
                <a:solidFill>
                  <a:srgbClr val="FF0000"/>
                </a:solidFill>
              </a:rPr>
              <a:t> </a:t>
            </a:r>
            <a:r>
              <a:rPr lang="tr-TR" altLang="tr-TR" sz="2400" b="0" dirty="0">
                <a:solidFill>
                  <a:srgbClr val="FF0000"/>
                </a:solidFill>
              </a:rPr>
              <a:t>de Chat Sendromu</a:t>
            </a:r>
          </a:p>
        </p:txBody>
      </p:sp>
      <p:sp>
        <p:nvSpPr>
          <p:cNvPr id="362499" name="Rectangle 3"/>
          <p:cNvSpPr>
            <a:spLocks noGrp="1" noChangeArrowheads="1"/>
          </p:cNvSpPr>
          <p:nvPr>
            <p:ph type="body" idx="1"/>
          </p:nvPr>
        </p:nvSpPr>
        <p:spPr>
          <a:xfrm>
            <a:off x="390293" y="914400"/>
            <a:ext cx="11285034" cy="685800"/>
          </a:xfrm>
        </p:spPr>
        <p:txBody>
          <a:bodyPr/>
          <a:lstStyle/>
          <a:p>
            <a:pPr>
              <a:lnSpc>
                <a:spcPct val="80000"/>
              </a:lnSpc>
            </a:pPr>
            <a:r>
              <a:rPr lang="tr-TR" altLang="tr-TR" sz="2400" dirty="0"/>
              <a:t>Bu anomalinin 5. kromozomun kısa kolunda meydana gelen bir </a:t>
            </a:r>
            <a:r>
              <a:rPr lang="tr-TR" altLang="tr-TR" sz="2400" dirty="0" err="1"/>
              <a:t>delesyondan</a:t>
            </a:r>
            <a:r>
              <a:rPr lang="tr-TR" altLang="tr-TR" sz="2400" dirty="0"/>
              <a:t> dolayı ortaya çıktığı belirlenmiştir.</a:t>
            </a:r>
          </a:p>
        </p:txBody>
      </p:sp>
      <p:pic>
        <p:nvPicPr>
          <p:cNvPr id="362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676400"/>
            <a:ext cx="16430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1"/>
            <a:ext cx="21336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752601"/>
            <a:ext cx="33528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3" name="Rectangle 7"/>
          <p:cNvSpPr>
            <a:spLocks noChangeArrowheads="1"/>
          </p:cNvSpPr>
          <p:nvPr/>
        </p:nvSpPr>
        <p:spPr bwMode="auto">
          <a:xfrm>
            <a:off x="156117" y="4234547"/>
            <a:ext cx="117868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  Bu sendroma yakalanan bebekler genellikle ses bantlarındaki hatalı gelişim sonucu, kedi miyavlaması şeklinde ağlayarak dünyaya gelirler. Çeneleri geri çekilmiş ve beyinleri küçüktür. Normal yaşayabilirler.</a:t>
            </a:r>
          </a:p>
        </p:txBody>
      </p:sp>
    </p:spTree>
    <p:extLst>
      <p:ext uri="{BB962C8B-B14F-4D97-AF65-F5344CB8AC3E}">
        <p14:creationId xmlns:p14="http://schemas.microsoft.com/office/powerpoint/2010/main" val="657316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4"/>
          <p:cNvSpPr>
            <a:spLocks noGrp="1"/>
          </p:cNvSpPr>
          <p:nvPr>
            <p:ph type="sldNum" sz="quarter" idx="11"/>
          </p:nvPr>
        </p:nvSpPr>
        <p:spPr/>
        <p:txBody>
          <a:bodyPr/>
          <a:lstStyle/>
          <a:p>
            <a:pPr fontAlgn="base">
              <a:spcBef>
                <a:spcPct val="0"/>
              </a:spcBef>
              <a:spcAft>
                <a:spcPct val="0"/>
              </a:spcAft>
            </a:pPr>
            <a:fld id="{25CDE9D9-78E2-4602-AA7A-21776263E0D0}" type="slidenum">
              <a:rPr lang="tr-TR" altLang="tr-TR">
                <a:solidFill>
                  <a:srgbClr val="FFFFFF"/>
                </a:solidFill>
              </a:rPr>
              <a:pPr fontAlgn="base">
                <a:spcBef>
                  <a:spcPct val="0"/>
                </a:spcBef>
                <a:spcAft>
                  <a:spcPct val="0"/>
                </a:spcAft>
              </a:pPr>
              <a:t>31</a:t>
            </a:fld>
            <a:endParaRPr lang="tr-TR" altLang="tr-TR">
              <a:solidFill>
                <a:srgbClr val="FFFFFF"/>
              </a:solidFill>
            </a:endParaRPr>
          </a:p>
        </p:txBody>
      </p:sp>
      <p:sp>
        <p:nvSpPr>
          <p:cNvPr id="363522" name="Rectangle 2"/>
          <p:cNvSpPr>
            <a:spLocks noGrp="1" noRot="1" noChangeArrowheads="1"/>
          </p:cNvSpPr>
          <p:nvPr>
            <p:ph type="title"/>
          </p:nvPr>
        </p:nvSpPr>
        <p:spPr>
          <a:xfrm>
            <a:off x="1981200" y="274638"/>
            <a:ext cx="8229600" cy="411162"/>
          </a:xfrm>
        </p:spPr>
        <p:txBody>
          <a:bodyPr/>
          <a:lstStyle/>
          <a:p>
            <a:r>
              <a:rPr lang="tr-TR" altLang="tr-TR" sz="2400" b="0" dirty="0" err="1" smtClean="0">
                <a:solidFill>
                  <a:srgbClr val="FF0000"/>
                </a:solidFill>
              </a:rPr>
              <a:t>Klinefelter</a:t>
            </a:r>
            <a:r>
              <a:rPr lang="tr-TR" altLang="tr-TR" sz="2400" b="0" dirty="0" smtClean="0">
                <a:solidFill>
                  <a:srgbClr val="FF0000"/>
                </a:solidFill>
              </a:rPr>
              <a:t> </a:t>
            </a:r>
            <a:r>
              <a:rPr lang="tr-TR" altLang="tr-TR" sz="2400" b="0" dirty="0">
                <a:solidFill>
                  <a:srgbClr val="FF0000"/>
                </a:solidFill>
              </a:rPr>
              <a:t>Sendromu</a:t>
            </a:r>
          </a:p>
        </p:txBody>
      </p:sp>
      <p:sp>
        <p:nvSpPr>
          <p:cNvPr id="363523" name="Rectangle 3"/>
          <p:cNvSpPr>
            <a:spLocks noGrp="1" noChangeArrowheads="1"/>
          </p:cNvSpPr>
          <p:nvPr>
            <p:ph type="body" idx="1"/>
          </p:nvPr>
        </p:nvSpPr>
        <p:spPr>
          <a:xfrm>
            <a:off x="490653" y="914400"/>
            <a:ext cx="11329639" cy="2133600"/>
          </a:xfrm>
        </p:spPr>
        <p:txBody>
          <a:bodyPr/>
          <a:lstStyle/>
          <a:p>
            <a:pPr algn="just">
              <a:lnSpc>
                <a:spcPct val="80000"/>
              </a:lnSpc>
            </a:pPr>
            <a:r>
              <a:rPr lang="tr-TR" altLang="tr-TR" sz="2000" dirty="0" err="1"/>
              <a:t>Mayoz</a:t>
            </a:r>
            <a:r>
              <a:rPr lang="tr-TR" altLang="tr-TR" sz="2000" dirty="0"/>
              <a:t> bölünme sırasında kromozomların birbirlerinden ayrılmaması sonucu meydana gelen XX kromozomlarını taşıyan yumurtanın Y kromozomunu taşıyan normal bir sperma ile ya da X-kromozomunu taşıyan normal bir yumurtanın ayrılmama sonucu oluşan XY kromozomlarını taşıyan sperma ile döllenmesi ile XXY şeklinde bir zigot oluşur. </a:t>
            </a:r>
            <a:endParaRPr lang="tr-TR" altLang="tr-TR" sz="2000" dirty="0" smtClean="0"/>
          </a:p>
          <a:p>
            <a:pPr>
              <a:lnSpc>
                <a:spcPct val="80000"/>
              </a:lnSpc>
            </a:pPr>
            <a:r>
              <a:rPr lang="tr-TR" altLang="tr-TR" sz="2000" dirty="0" smtClean="0"/>
              <a:t>Bu </a:t>
            </a:r>
            <a:r>
              <a:rPr lang="tr-TR" altLang="tr-TR" sz="2000" dirty="0"/>
              <a:t>zigotun kromozom sayısı 47 olur (44A+XXY). Böyle bir zigotun gelişmesi ile </a:t>
            </a:r>
            <a:r>
              <a:rPr lang="tr-TR" altLang="tr-TR" sz="2000" dirty="0" err="1"/>
              <a:t>Klinelfelter</a:t>
            </a:r>
            <a:r>
              <a:rPr lang="tr-TR" altLang="tr-TR" sz="2000" dirty="0"/>
              <a:t> sendromu oluşur. </a:t>
            </a:r>
          </a:p>
        </p:txBody>
      </p:sp>
      <p:pic>
        <p:nvPicPr>
          <p:cNvPr id="363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2779713"/>
            <a:ext cx="17430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25" name="Rectangle 5"/>
          <p:cNvSpPr>
            <a:spLocks noChangeArrowheads="1"/>
          </p:cNvSpPr>
          <p:nvPr/>
        </p:nvSpPr>
        <p:spPr bwMode="auto">
          <a:xfrm>
            <a:off x="3411905" y="2986206"/>
            <a:ext cx="618892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 </a:t>
            </a:r>
            <a:r>
              <a:rPr lang="tr-TR" altLang="tr-TR" sz="1600" dirty="0">
                <a:solidFill>
                  <a:srgbClr val="FFFFFF"/>
                </a:solidFill>
                <a:latin typeface="Arial" panose="020B0604020202020204" pitchFamily="34" charset="0"/>
              </a:rPr>
              <a:t>Bu olayın meydana gelme oranı 500 erkek doğumda 1’dir. Bu bireyler </a:t>
            </a:r>
            <a:r>
              <a:rPr lang="tr-TR" altLang="tr-TR" sz="1600" dirty="0" err="1">
                <a:solidFill>
                  <a:srgbClr val="FFFFFF"/>
                </a:solidFill>
                <a:latin typeface="Arial" panose="020B0604020202020204" pitchFamily="34" charset="0"/>
              </a:rPr>
              <a:t>fenotipik</a:t>
            </a:r>
            <a:r>
              <a:rPr lang="tr-TR" altLang="tr-TR" sz="1600" dirty="0">
                <a:solidFill>
                  <a:srgbClr val="FFFFFF"/>
                </a:solidFill>
                <a:latin typeface="Arial" panose="020B0604020202020204" pitchFamily="34" charset="0"/>
              </a:rPr>
              <a:t> olarak erkek görünüşlü ama </a:t>
            </a:r>
            <a:r>
              <a:rPr lang="tr-TR" altLang="tr-TR" sz="1600" dirty="0" err="1">
                <a:solidFill>
                  <a:srgbClr val="FFFFFF"/>
                </a:solidFill>
                <a:latin typeface="Arial" panose="020B0604020202020204" pitchFamily="34" charset="0"/>
              </a:rPr>
              <a:t>genital</a:t>
            </a:r>
            <a:r>
              <a:rPr lang="tr-TR" altLang="tr-TR" sz="1600" dirty="0">
                <a:solidFill>
                  <a:srgbClr val="FFFFFF"/>
                </a:solidFill>
                <a:latin typeface="Arial" panose="020B0604020202020204" pitchFamily="34" charset="0"/>
              </a:rPr>
              <a:t> organları az gelişmiş olup sperma üretimi yoktur. Normal olarak kısırdırlar. Vücut kılları az, normalden uzun kollara ve bacaklara sahiptir. </a:t>
            </a:r>
          </a:p>
        </p:txBody>
      </p:sp>
      <p:pic>
        <p:nvPicPr>
          <p:cNvPr id="363526" name="Picture 6" descr="gen29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2856707"/>
            <a:ext cx="1373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27" name="Rectangle 7"/>
          <p:cNvSpPr>
            <a:spLocks noChangeArrowheads="1"/>
          </p:cNvSpPr>
          <p:nvPr/>
        </p:nvSpPr>
        <p:spPr bwMode="auto">
          <a:xfrm>
            <a:off x="769435" y="5715000"/>
            <a:ext cx="1067171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Resimdeki ikiz kardeşlerden kısa boylu olanı normal XY kromozomuna sahiptir. Uzun boylu olanı ise XYY kromozomlarına sahip olup, </a:t>
            </a:r>
            <a:r>
              <a:rPr lang="tr-TR" altLang="tr-TR" dirty="0" err="1">
                <a:solidFill>
                  <a:srgbClr val="FFFFFF"/>
                </a:solidFill>
                <a:latin typeface="Arial" panose="020B0604020202020204" pitchFamily="34" charset="0"/>
              </a:rPr>
              <a:t>klinifelter</a:t>
            </a:r>
            <a:r>
              <a:rPr lang="tr-TR" altLang="tr-TR" dirty="0">
                <a:solidFill>
                  <a:srgbClr val="FFFFFF"/>
                </a:solidFill>
                <a:latin typeface="Arial" panose="020B0604020202020204" pitchFamily="34" charset="0"/>
              </a:rPr>
              <a:t> sendromludur. Bu sendroma sahip bireylerde zekâ seviyesi normalin altındadır.</a:t>
            </a:r>
          </a:p>
        </p:txBody>
      </p:sp>
    </p:spTree>
    <p:extLst>
      <p:ext uri="{BB962C8B-B14F-4D97-AF65-F5344CB8AC3E}">
        <p14:creationId xmlns:p14="http://schemas.microsoft.com/office/powerpoint/2010/main" val="2003637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6C3E4293-1874-43CB-938A-9E366F3F41F9}" type="slidenum">
              <a:rPr lang="tr-TR" altLang="tr-TR">
                <a:solidFill>
                  <a:srgbClr val="FFFFFF"/>
                </a:solidFill>
              </a:rPr>
              <a:pPr fontAlgn="base">
                <a:spcBef>
                  <a:spcPct val="0"/>
                </a:spcBef>
                <a:spcAft>
                  <a:spcPct val="0"/>
                </a:spcAft>
              </a:pPr>
              <a:t>32</a:t>
            </a:fld>
            <a:endParaRPr lang="tr-TR" altLang="tr-TR">
              <a:solidFill>
                <a:srgbClr val="FFFFFF"/>
              </a:solidFill>
            </a:endParaRPr>
          </a:p>
        </p:txBody>
      </p:sp>
      <p:sp>
        <p:nvSpPr>
          <p:cNvPr id="364546" name="Rectangle 2"/>
          <p:cNvSpPr>
            <a:spLocks noGrp="1" noRot="1" noChangeArrowheads="1"/>
          </p:cNvSpPr>
          <p:nvPr>
            <p:ph type="title"/>
          </p:nvPr>
        </p:nvSpPr>
        <p:spPr>
          <a:xfrm>
            <a:off x="1981200" y="274638"/>
            <a:ext cx="8229600" cy="411162"/>
          </a:xfrm>
        </p:spPr>
        <p:txBody>
          <a:bodyPr/>
          <a:lstStyle/>
          <a:p>
            <a:r>
              <a:rPr lang="tr-TR" altLang="tr-TR" sz="2400" b="0" dirty="0" smtClean="0">
                <a:solidFill>
                  <a:srgbClr val="FF0000"/>
                </a:solidFill>
              </a:rPr>
              <a:t> </a:t>
            </a:r>
            <a:r>
              <a:rPr lang="tr-TR" altLang="tr-TR" sz="2400" b="0" dirty="0" err="1">
                <a:solidFill>
                  <a:srgbClr val="FF0000"/>
                </a:solidFill>
              </a:rPr>
              <a:t>Turner</a:t>
            </a:r>
            <a:r>
              <a:rPr lang="tr-TR" altLang="tr-TR" sz="2400" b="0" dirty="0">
                <a:solidFill>
                  <a:srgbClr val="FF0000"/>
                </a:solidFill>
              </a:rPr>
              <a:t> Sendromu</a:t>
            </a:r>
          </a:p>
        </p:txBody>
      </p:sp>
      <p:sp>
        <p:nvSpPr>
          <p:cNvPr id="364547" name="Rectangle 3"/>
          <p:cNvSpPr>
            <a:spLocks noGrp="1" noChangeArrowheads="1"/>
          </p:cNvSpPr>
          <p:nvPr>
            <p:ph type="body" idx="1"/>
          </p:nvPr>
        </p:nvSpPr>
        <p:spPr>
          <a:xfrm>
            <a:off x="669073" y="1143001"/>
            <a:ext cx="10660566" cy="5105399"/>
          </a:xfrm>
        </p:spPr>
        <p:txBody>
          <a:bodyPr/>
          <a:lstStyle/>
          <a:p>
            <a:pPr algn="just">
              <a:lnSpc>
                <a:spcPct val="80000"/>
              </a:lnSpc>
            </a:pPr>
            <a:r>
              <a:rPr lang="tr-TR" altLang="tr-TR" sz="2400" dirty="0" err="1"/>
              <a:t>Nondisjunction</a:t>
            </a:r>
            <a:r>
              <a:rPr lang="tr-TR" altLang="tr-TR" sz="2400" dirty="0"/>
              <a:t> sonucu oluşan O kromozomlu yumurta, X-kromozomunu taşıyan bir sperma ile ya da X-kromozomunu taşıyan normal bir yumurta ayrılmama sonucu oluşan O-kromozomlu bir sperma ile döllenirse XO </a:t>
            </a:r>
            <a:r>
              <a:rPr lang="tr-TR" altLang="tr-TR" sz="2400" dirty="0" err="1"/>
              <a:t>genotipli</a:t>
            </a:r>
            <a:r>
              <a:rPr lang="tr-TR" altLang="tr-TR" sz="2400" dirty="0"/>
              <a:t> zigot meydana gelir ve kromozom sayısı 45 olur (44A+X). </a:t>
            </a:r>
            <a:endParaRPr lang="tr-TR" altLang="tr-TR" sz="2400" dirty="0" smtClean="0"/>
          </a:p>
          <a:p>
            <a:pPr algn="just">
              <a:lnSpc>
                <a:spcPct val="80000"/>
              </a:lnSpc>
            </a:pPr>
            <a:r>
              <a:rPr lang="tr-TR" altLang="tr-TR" sz="2400" dirty="0" smtClean="0"/>
              <a:t>Bu </a:t>
            </a:r>
            <a:r>
              <a:rPr lang="tr-TR" altLang="tr-TR" sz="2400" dirty="0"/>
              <a:t>zigotun gelişmesi ile </a:t>
            </a:r>
            <a:r>
              <a:rPr lang="tr-TR" altLang="tr-TR" sz="2400" dirty="0" err="1"/>
              <a:t>Turner</a:t>
            </a:r>
            <a:r>
              <a:rPr lang="tr-TR" altLang="tr-TR" sz="2400" dirty="0"/>
              <a:t> sendromuna sahip bireyler meydana gelir. Bu zigotun embriyolar arasında yaygın olduğu ama %99’unun öldüğü </a:t>
            </a:r>
            <a:r>
              <a:rPr lang="tr-TR" altLang="tr-TR" sz="2400" dirty="0" err="1"/>
              <a:t>tesbit</a:t>
            </a:r>
            <a:r>
              <a:rPr lang="tr-TR" altLang="tr-TR" sz="2400" dirty="0"/>
              <a:t> edilmiştir. Doğanlarda oran 1/1000’dir. </a:t>
            </a:r>
            <a:endParaRPr lang="tr-TR" altLang="tr-TR" sz="2400" dirty="0" smtClean="0"/>
          </a:p>
          <a:p>
            <a:pPr algn="just">
              <a:lnSpc>
                <a:spcPct val="80000"/>
              </a:lnSpc>
            </a:pPr>
            <a:r>
              <a:rPr lang="tr-TR" altLang="tr-TR" sz="2400" dirty="0" smtClean="0"/>
              <a:t>Bireyler </a:t>
            </a:r>
            <a:r>
              <a:rPr lang="tr-TR" altLang="tr-TR" sz="2400" dirty="0"/>
              <a:t>dişi </a:t>
            </a:r>
            <a:r>
              <a:rPr lang="tr-TR" altLang="tr-TR" sz="2400" dirty="0" err="1"/>
              <a:t>fenotipinde</a:t>
            </a:r>
            <a:r>
              <a:rPr lang="tr-TR" altLang="tr-TR" sz="2400" dirty="0"/>
              <a:t> yalnız az gelişmiş </a:t>
            </a:r>
            <a:r>
              <a:rPr lang="tr-TR" altLang="tr-TR" sz="2400" dirty="0" err="1"/>
              <a:t>ovaryumu</a:t>
            </a:r>
            <a:r>
              <a:rPr lang="tr-TR" altLang="tr-TR" sz="2400" dirty="0"/>
              <a:t> ile karakterize olup, bireyler kısırdırlar. Bu sendromda; bireyler kısa boylu, boyunları omuzlarına doğru genişlemiş, ayrıca kısa ve küt parmaklara sahiptirler. Bu tip bireylerde göğüs ya az gelişmiş ya da hiç gelişmemiştir. </a:t>
            </a:r>
          </a:p>
        </p:txBody>
      </p:sp>
    </p:spTree>
    <p:extLst>
      <p:ext uri="{BB962C8B-B14F-4D97-AF65-F5344CB8AC3E}">
        <p14:creationId xmlns:p14="http://schemas.microsoft.com/office/powerpoint/2010/main" val="67359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2E9CB2A5-475A-4E14-A86C-4F1A68DB200E}" type="slidenum">
              <a:rPr lang="tr-TR" altLang="tr-TR">
                <a:solidFill>
                  <a:srgbClr val="FFFFFF"/>
                </a:solidFill>
              </a:rPr>
              <a:pPr fontAlgn="base">
                <a:spcBef>
                  <a:spcPct val="0"/>
                </a:spcBef>
                <a:spcAft>
                  <a:spcPct val="0"/>
                </a:spcAft>
              </a:pPr>
              <a:t>33</a:t>
            </a:fld>
            <a:endParaRPr lang="tr-TR" altLang="tr-TR">
              <a:solidFill>
                <a:srgbClr val="FFFFFF"/>
              </a:solidFill>
            </a:endParaRPr>
          </a:p>
        </p:txBody>
      </p:sp>
      <p:pic>
        <p:nvPicPr>
          <p:cNvPr id="3655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7300" y="570572"/>
            <a:ext cx="3886200" cy="3495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5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570572"/>
            <a:ext cx="46482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3" name="Rectangle 5"/>
          <p:cNvSpPr>
            <a:spLocks noChangeArrowheads="1"/>
          </p:cNvSpPr>
          <p:nvPr/>
        </p:nvSpPr>
        <p:spPr bwMode="auto">
          <a:xfrm>
            <a:off x="453483" y="5015345"/>
            <a:ext cx="11285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 Bu bireylerde cinsiyet </a:t>
            </a:r>
            <a:r>
              <a:rPr lang="tr-TR" altLang="tr-TR" dirty="0" err="1">
                <a:solidFill>
                  <a:srgbClr val="FFFFFF"/>
                </a:solidFill>
                <a:latin typeface="Arial" panose="020B0604020202020204" pitchFamily="34" charset="0"/>
              </a:rPr>
              <a:t>kromatitinin</a:t>
            </a:r>
            <a:r>
              <a:rPr lang="tr-TR" altLang="tr-TR" dirty="0">
                <a:solidFill>
                  <a:srgbClr val="FFFFFF"/>
                </a:solidFill>
                <a:latin typeface="Arial" panose="020B0604020202020204" pitchFamily="34" charset="0"/>
              </a:rPr>
              <a:t> tek olması çift X-kromozomu yerine tek X-kromozomuna sahip olmasındandır. Hâlbuki normal bir dişiliğin gelişebilmesi için 2X kromozomunun olması gerekir.          </a:t>
            </a:r>
          </a:p>
        </p:txBody>
      </p:sp>
    </p:spTree>
    <p:extLst>
      <p:ext uri="{BB962C8B-B14F-4D97-AF65-F5344CB8AC3E}">
        <p14:creationId xmlns:p14="http://schemas.microsoft.com/office/powerpoint/2010/main" val="1259172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1"/>
          </p:nvPr>
        </p:nvSpPr>
        <p:spPr/>
        <p:txBody>
          <a:bodyPr/>
          <a:lstStyle/>
          <a:p>
            <a:pPr fontAlgn="base">
              <a:spcBef>
                <a:spcPct val="0"/>
              </a:spcBef>
              <a:spcAft>
                <a:spcPct val="0"/>
              </a:spcAft>
            </a:pPr>
            <a:fld id="{E7F04B59-A4A8-43A8-B548-D5F624C04217}" type="slidenum">
              <a:rPr lang="tr-TR" altLang="tr-TR">
                <a:solidFill>
                  <a:srgbClr val="FFFFFF"/>
                </a:solidFill>
              </a:rPr>
              <a:pPr fontAlgn="base">
                <a:spcBef>
                  <a:spcPct val="0"/>
                </a:spcBef>
                <a:spcAft>
                  <a:spcPct val="0"/>
                </a:spcAft>
              </a:pPr>
              <a:t>34</a:t>
            </a:fld>
            <a:endParaRPr lang="tr-TR" altLang="tr-TR">
              <a:solidFill>
                <a:srgbClr val="FFFFFF"/>
              </a:solidFill>
            </a:endParaRPr>
          </a:p>
        </p:txBody>
      </p:sp>
      <p:sp>
        <p:nvSpPr>
          <p:cNvPr id="366594" name="Rectangle 2"/>
          <p:cNvSpPr>
            <a:spLocks noGrp="1" noRot="1" noChangeArrowheads="1"/>
          </p:cNvSpPr>
          <p:nvPr>
            <p:ph type="title"/>
          </p:nvPr>
        </p:nvSpPr>
        <p:spPr/>
        <p:txBody>
          <a:bodyPr/>
          <a:lstStyle/>
          <a:p>
            <a:r>
              <a:rPr lang="tr-TR" altLang="tr-TR" sz="4800" dirty="0">
                <a:solidFill>
                  <a:srgbClr val="FF0000"/>
                </a:solidFill>
              </a:rPr>
              <a:t> </a:t>
            </a:r>
            <a:r>
              <a:rPr lang="tr-TR" altLang="tr-TR" sz="4000" b="0" dirty="0" smtClean="0">
                <a:solidFill>
                  <a:srgbClr val="FF0000"/>
                </a:solidFill>
              </a:rPr>
              <a:t>Üç </a:t>
            </a:r>
            <a:r>
              <a:rPr lang="tr-TR" altLang="tr-TR" sz="4000" b="0" dirty="0" err="1">
                <a:solidFill>
                  <a:srgbClr val="FF0000"/>
                </a:solidFill>
              </a:rPr>
              <a:t>X’li</a:t>
            </a:r>
            <a:r>
              <a:rPr lang="tr-TR" altLang="tr-TR" sz="4000" b="0" dirty="0">
                <a:solidFill>
                  <a:srgbClr val="FF0000"/>
                </a:solidFill>
              </a:rPr>
              <a:t> Sendrom (</a:t>
            </a:r>
            <a:r>
              <a:rPr lang="tr-TR" altLang="tr-TR" sz="4000" b="0" dirty="0" err="1">
                <a:solidFill>
                  <a:srgbClr val="FF0000"/>
                </a:solidFill>
              </a:rPr>
              <a:t>Triple</a:t>
            </a:r>
            <a:r>
              <a:rPr lang="tr-TR" altLang="tr-TR" sz="4000" b="0" dirty="0">
                <a:solidFill>
                  <a:srgbClr val="FF0000"/>
                </a:solidFill>
              </a:rPr>
              <a:t> Dişilik)</a:t>
            </a:r>
          </a:p>
        </p:txBody>
      </p:sp>
      <p:sp>
        <p:nvSpPr>
          <p:cNvPr id="366595" name="Rectangle 3"/>
          <p:cNvSpPr>
            <a:spLocks noGrp="1" noChangeArrowheads="1"/>
          </p:cNvSpPr>
          <p:nvPr>
            <p:ph type="body" sz="half" idx="1"/>
          </p:nvPr>
        </p:nvSpPr>
        <p:spPr>
          <a:xfrm>
            <a:off x="367990" y="1600201"/>
            <a:ext cx="5626410" cy="4648199"/>
          </a:xfrm>
        </p:spPr>
        <p:txBody>
          <a:bodyPr/>
          <a:lstStyle/>
          <a:p>
            <a:pPr algn="just">
              <a:lnSpc>
                <a:spcPct val="80000"/>
              </a:lnSpc>
            </a:pPr>
            <a:r>
              <a:rPr lang="tr-TR" altLang="tr-TR" sz="2000" dirty="0"/>
              <a:t>Bu sendrom XXX yapıdaki zigotun gelişmesi ile meydana gelir. Ayrılmamanın sonucu oluşan XX kromozomlarını taşıyan yumurta ile X-kromozomunu taşıyan spermanın birleşmesi ile XXX yapısında zigot oluşur ve bu bireylerde (44A+XXX) 47 kromozom vardır.</a:t>
            </a:r>
          </a:p>
          <a:p>
            <a:pPr algn="just">
              <a:lnSpc>
                <a:spcPct val="80000"/>
              </a:lnSpc>
            </a:pPr>
            <a:endParaRPr lang="tr-TR" altLang="tr-TR" sz="2000" dirty="0" smtClean="0"/>
          </a:p>
          <a:p>
            <a:pPr algn="just">
              <a:lnSpc>
                <a:spcPct val="80000"/>
              </a:lnSpc>
            </a:pPr>
            <a:r>
              <a:rPr lang="tr-TR" altLang="tr-TR" sz="2000" dirty="0" smtClean="0"/>
              <a:t>Meydana </a:t>
            </a:r>
            <a:r>
              <a:rPr lang="tr-TR" altLang="tr-TR" sz="2000" dirty="0"/>
              <a:t>gelme olasılığı 1/1200 dür. Bu insanların birçoğu normal dişi görünümünde ve de doğurgandır. Yalnız bazılarında kısırlık ve zekâ geriliği görülebilmektedir. </a:t>
            </a:r>
          </a:p>
        </p:txBody>
      </p:sp>
      <p:pic>
        <p:nvPicPr>
          <p:cNvPr id="366596"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019693" y="1417638"/>
            <a:ext cx="4038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4273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pPr fontAlgn="base">
              <a:spcBef>
                <a:spcPct val="0"/>
              </a:spcBef>
              <a:spcAft>
                <a:spcPct val="0"/>
              </a:spcAft>
            </a:pPr>
            <a:fld id="{EB9AAA2A-174B-4E47-BF7E-7CA9790CE2A4}" type="slidenum">
              <a:rPr lang="tr-TR" altLang="tr-TR">
                <a:solidFill>
                  <a:srgbClr val="FFFFFF"/>
                </a:solidFill>
              </a:rPr>
              <a:pPr fontAlgn="base">
                <a:spcBef>
                  <a:spcPct val="0"/>
                </a:spcBef>
                <a:spcAft>
                  <a:spcPct val="0"/>
                </a:spcAft>
              </a:pPr>
              <a:t>35</a:t>
            </a:fld>
            <a:endParaRPr lang="tr-TR" altLang="tr-TR">
              <a:solidFill>
                <a:srgbClr val="FFFFFF"/>
              </a:solidFill>
            </a:endParaRPr>
          </a:p>
        </p:txBody>
      </p:sp>
      <p:sp>
        <p:nvSpPr>
          <p:cNvPr id="367618" name="Rectangle 2"/>
          <p:cNvSpPr>
            <a:spLocks noGrp="1" noRot="1" noChangeArrowheads="1"/>
          </p:cNvSpPr>
          <p:nvPr>
            <p:ph type="title"/>
          </p:nvPr>
        </p:nvSpPr>
        <p:spPr>
          <a:xfrm>
            <a:off x="1981200" y="0"/>
            <a:ext cx="8229600" cy="609600"/>
          </a:xfrm>
        </p:spPr>
        <p:txBody>
          <a:bodyPr/>
          <a:lstStyle/>
          <a:p>
            <a:r>
              <a:rPr lang="tr-TR" altLang="tr-TR" sz="2400" b="0" dirty="0" smtClean="0">
                <a:solidFill>
                  <a:srgbClr val="FF0000"/>
                </a:solidFill>
              </a:rPr>
              <a:t> </a:t>
            </a:r>
            <a:r>
              <a:rPr lang="tr-TR" altLang="tr-TR" sz="2400" b="0" dirty="0">
                <a:solidFill>
                  <a:srgbClr val="FF0000"/>
                </a:solidFill>
              </a:rPr>
              <a:t>XYY Sendromu</a:t>
            </a:r>
            <a:r>
              <a:rPr lang="tr-TR" altLang="tr-TR" sz="4000" dirty="0"/>
              <a:t> </a:t>
            </a:r>
          </a:p>
        </p:txBody>
      </p:sp>
      <p:sp>
        <p:nvSpPr>
          <p:cNvPr id="367619" name="Rectangle 3"/>
          <p:cNvSpPr>
            <a:spLocks noGrp="1" noChangeArrowheads="1"/>
          </p:cNvSpPr>
          <p:nvPr>
            <p:ph type="body" idx="1"/>
          </p:nvPr>
        </p:nvSpPr>
        <p:spPr>
          <a:xfrm>
            <a:off x="379141" y="685800"/>
            <a:ext cx="11203259" cy="1524000"/>
          </a:xfrm>
        </p:spPr>
        <p:txBody>
          <a:bodyPr/>
          <a:lstStyle/>
          <a:p>
            <a:pPr algn="just">
              <a:lnSpc>
                <a:spcPct val="80000"/>
              </a:lnSpc>
            </a:pPr>
            <a:r>
              <a:rPr lang="tr-TR" altLang="tr-TR" sz="2000" dirty="0" err="1"/>
              <a:t>Mayoz</a:t>
            </a:r>
            <a:r>
              <a:rPr lang="tr-TR" altLang="tr-TR" sz="2000" dirty="0"/>
              <a:t> bölünmenin ikinci </a:t>
            </a:r>
            <a:r>
              <a:rPr lang="tr-TR" altLang="tr-TR" sz="2000" dirty="0" err="1"/>
              <a:t>anafaz</a:t>
            </a:r>
            <a:r>
              <a:rPr lang="tr-TR" altLang="tr-TR" sz="2000" dirty="0"/>
              <a:t> evresinde kromozomların ayrılmaması görülebilmektedir. Ayrılmama sonucu bazı spermalar YY kromozomlarını birlikte taşır. Bu durumdaki bir sperma bir X-kromozomu taşıyan normal bir yumurta ile döllenirse; XYY şeklinde bir zigot oluşur ve kromozom sayısı 47 (44A+XYY) olur </a:t>
            </a:r>
          </a:p>
        </p:txBody>
      </p:sp>
      <p:pic>
        <p:nvPicPr>
          <p:cNvPr id="367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771" y="2209800"/>
            <a:ext cx="480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1" name="Rectangle 5"/>
          <p:cNvSpPr>
            <a:spLocks noChangeArrowheads="1"/>
          </p:cNvSpPr>
          <p:nvPr/>
        </p:nvSpPr>
        <p:spPr bwMode="auto">
          <a:xfrm>
            <a:off x="278780" y="4382225"/>
            <a:ext cx="1151921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Bu zigotlar gelişerek XYY kromozomları içeren uzun boylu ve zekâ düzeyi düşük bireyleri oluştururlar. Bu kromozom yapısına sahip olanlar saldırgan ve suça meyilli bireylerdir. </a:t>
            </a:r>
            <a:endParaRPr lang="tr-TR" altLang="tr-TR" dirty="0" smtClean="0">
              <a:solidFill>
                <a:srgbClr val="FFFFFF"/>
              </a:solidFill>
              <a:latin typeface="Arial" panose="020B0604020202020204" pitchFamily="34" charset="0"/>
            </a:endParaRPr>
          </a:p>
          <a:p>
            <a:pPr algn="just" fontAlgn="base">
              <a:spcBef>
                <a:spcPct val="0"/>
              </a:spcBef>
              <a:spcAft>
                <a:spcPct val="0"/>
              </a:spcAft>
            </a:pPr>
            <a:r>
              <a:rPr lang="tr-TR" altLang="tr-TR" dirty="0" smtClean="0">
                <a:solidFill>
                  <a:srgbClr val="FFFFFF"/>
                </a:solidFill>
                <a:latin typeface="Arial" panose="020B0604020202020204" pitchFamily="34" charset="0"/>
              </a:rPr>
              <a:t>Bunun </a:t>
            </a:r>
            <a:r>
              <a:rPr lang="tr-TR" altLang="tr-TR" dirty="0">
                <a:solidFill>
                  <a:srgbClr val="FFFFFF"/>
                </a:solidFill>
                <a:latin typeface="Arial" panose="020B0604020202020204" pitchFamily="34" charset="0"/>
              </a:rPr>
              <a:t>yanında sakin ve zekâ düzeyi normal bireylerde vardır. 1965 yılında İskoçya’da ağır suçluların bulunduğu bir ceza evinde bilim adamı </a:t>
            </a:r>
            <a:r>
              <a:rPr lang="tr-TR" altLang="tr-TR" dirty="0" err="1">
                <a:solidFill>
                  <a:srgbClr val="FFFFFF"/>
                </a:solidFill>
                <a:latin typeface="Arial" panose="020B0604020202020204" pitchFamily="34" charset="0"/>
              </a:rPr>
              <a:t>Patricia</a:t>
            </a:r>
            <a:r>
              <a:rPr lang="tr-TR" altLang="tr-TR" dirty="0">
                <a:solidFill>
                  <a:srgbClr val="FFFFFF"/>
                </a:solidFill>
                <a:latin typeface="Arial" panose="020B0604020202020204" pitchFamily="34" charset="0"/>
              </a:rPr>
              <a:t> </a:t>
            </a:r>
            <a:r>
              <a:rPr lang="tr-TR" altLang="tr-TR" dirty="0" err="1">
                <a:solidFill>
                  <a:srgbClr val="FFFFFF"/>
                </a:solidFill>
                <a:latin typeface="Arial" panose="020B0604020202020204" pitchFamily="34" charset="0"/>
              </a:rPr>
              <a:t>Jacobs’un</a:t>
            </a:r>
            <a:r>
              <a:rPr lang="tr-TR" altLang="tr-TR" dirty="0">
                <a:solidFill>
                  <a:srgbClr val="FFFFFF"/>
                </a:solidFill>
                <a:latin typeface="Arial" panose="020B0604020202020204" pitchFamily="34" charset="0"/>
              </a:rPr>
              <a:t> yaptığı </a:t>
            </a:r>
            <a:r>
              <a:rPr lang="tr-TR" altLang="tr-TR" dirty="0" err="1">
                <a:solidFill>
                  <a:srgbClr val="FFFFFF"/>
                </a:solidFill>
                <a:latin typeface="Arial" panose="020B0604020202020204" pitchFamily="34" charset="0"/>
              </a:rPr>
              <a:t>karyotip</a:t>
            </a:r>
            <a:r>
              <a:rPr lang="tr-TR" altLang="tr-TR" dirty="0">
                <a:solidFill>
                  <a:srgbClr val="FFFFFF"/>
                </a:solidFill>
                <a:latin typeface="Arial" panose="020B0604020202020204" pitchFamily="34" charset="0"/>
              </a:rPr>
              <a:t> belirleme çalışmasında 315 suçludan 9 tanesinin genetik yapısının XYY şeklinde olduğu bildirilmiştir. 9 kişiden 7 tanesinin sosyal davranışlarının bozuk ve zekâ düzeyinin düşük olduğu saptanmıştır.        </a:t>
            </a:r>
          </a:p>
        </p:txBody>
      </p:sp>
    </p:spTree>
    <p:extLst>
      <p:ext uri="{BB962C8B-B14F-4D97-AF65-F5344CB8AC3E}">
        <p14:creationId xmlns:p14="http://schemas.microsoft.com/office/powerpoint/2010/main" val="2202131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1ACC14F9-59BA-4E79-B60A-2DFD9A0C6A7B}" type="slidenum">
              <a:rPr lang="tr-TR" altLang="tr-TR">
                <a:solidFill>
                  <a:srgbClr val="FFFFFF"/>
                </a:solidFill>
              </a:rPr>
              <a:pPr fontAlgn="base">
                <a:spcBef>
                  <a:spcPct val="0"/>
                </a:spcBef>
                <a:spcAft>
                  <a:spcPct val="0"/>
                </a:spcAft>
              </a:pPr>
              <a:t>36</a:t>
            </a:fld>
            <a:endParaRPr lang="tr-TR" altLang="tr-TR">
              <a:solidFill>
                <a:srgbClr val="FFFFFF"/>
              </a:solidFill>
            </a:endParaRPr>
          </a:p>
        </p:txBody>
      </p:sp>
      <p:sp>
        <p:nvSpPr>
          <p:cNvPr id="368642" name="Rectangle 2"/>
          <p:cNvSpPr>
            <a:spLocks noGrp="1" noRot="1" noChangeArrowheads="1"/>
          </p:cNvSpPr>
          <p:nvPr>
            <p:ph type="title"/>
          </p:nvPr>
        </p:nvSpPr>
        <p:spPr/>
        <p:txBody>
          <a:bodyPr/>
          <a:lstStyle/>
          <a:p>
            <a:r>
              <a:rPr lang="tr-TR" altLang="tr-TR" b="0" dirty="0" smtClean="0">
                <a:solidFill>
                  <a:srgbClr val="FF0000"/>
                </a:solidFill>
              </a:rPr>
              <a:t> </a:t>
            </a:r>
            <a:r>
              <a:rPr lang="tr-TR" altLang="tr-TR" b="0" dirty="0" err="1">
                <a:solidFill>
                  <a:srgbClr val="FF0000"/>
                </a:solidFill>
              </a:rPr>
              <a:t>Chondrodystrophic</a:t>
            </a:r>
            <a:r>
              <a:rPr lang="tr-TR" altLang="tr-TR" b="0" dirty="0">
                <a:solidFill>
                  <a:srgbClr val="FF0000"/>
                </a:solidFill>
              </a:rPr>
              <a:t> Cücelik</a:t>
            </a:r>
            <a:r>
              <a:rPr lang="tr-TR" altLang="tr-TR" dirty="0"/>
              <a:t> </a:t>
            </a:r>
          </a:p>
        </p:txBody>
      </p:sp>
      <p:sp>
        <p:nvSpPr>
          <p:cNvPr id="368643" name="Rectangle 3"/>
          <p:cNvSpPr>
            <a:spLocks noGrp="1" noChangeArrowheads="1"/>
          </p:cNvSpPr>
          <p:nvPr>
            <p:ph type="body" idx="1"/>
          </p:nvPr>
        </p:nvSpPr>
        <p:spPr/>
        <p:txBody>
          <a:bodyPr/>
          <a:lstStyle/>
          <a:p>
            <a:pPr algn="just">
              <a:lnSpc>
                <a:spcPct val="90000"/>
              </a:lnSpc>
            </a:pPr>
            <a:r>
              <a:rPr lang="tr-TR" altLang="tr-TR" sz="2800" dirty="0"/>
              <a:t>Bu mutasyonlar genellikle birinci dölde görülebilir. Çünkü normal genlerin çoğu başattır. Ebeveynleri sağlam olan bir çiftten bu şekilde bir çocuk doğarsa, her iki </a:t>
            </a:r>
            <a:r>
              <a:rPr lang="tr-TR" altLang="tr-TR" sz="2800" dirty="0" err="1"/>
              <a:t>ebeveyinden</a:t>
            </a:r>
            <a:r>
              <a:rPr lang="tr-TR" altLang="tr-TR" sz="2800" dirty="0"/>
              <a:t> birinin eşeysel hücrelerinde mutasyon meydana geldiği anlaşılır. </a:t>
            </a:r>
            <a:endParaRPr lang="tr-TR" altLang="tr-TR" sz="2800" dirty="0" smtClean="0"/>
          </a:p>
          <a:p>
            <a:pPr algn="just">
              <a:lnSpc>
                <a:spcPct val="90000"/>
              </a:lnSpc>
            </a:pPr>
            <a:r>
              <a:rPr lang="tr-TR" altLang="tr-TR" sz="2800" dirty="0" smtClean="0"/>
              <a:t>Aynı </a:t>
            </a:r>
            <a:r>
              <a:rPr lang="tr-TR" altLang="tr-TR" sz="2800" dirty="0"/>
              <a:t>şekilde </a:t>
            </a:r>
            <a:r>
              <a:rPr lang="tr-TR" altLang="tr-TR" sz="2800" dirty="0" err="1"/>
              <a:t>intermediyer</a:t>
            </a:r>
            <a:r>
              <a:rPr lang="tr-TR" altLang="tr-TR" sz="2800" dirty="0"/>
              <a:t> ve </a:t>
            </a:r>
            <a:r>
              <a:rPr lang="tr-TR" altLang="tr-TR" sz="2800" dirty="0" err="1"/>
              <a:t>kodominant</a:t>
            </a:r>
            <a:r>
              <a:rPr lang="tr-TR" altLang="tr-TR" sz="2800" dirty="0"/>
              <a:t> </a:t>
            </a:r>
            <a:r>
              <a:rPr lang="tr-TR" altLang="tr-TR" sz="2800" dirty="0" err="1"/>
              <a:t>mutant</a:t>
            </a:r>
            <a:r>
              <a:rPr lang="tr-TR" altLang="tr-TR" sz="2800" dirty="0"/>
              <a:t> genlere birinci dölde rastlanabilir. Şöyle ki; her iki </a:t>
            </a:r>
            <a:r>
              <a:rPr lang="tr-TR" altLang="tr-TR" sz="2800" dirty="0" err="1"/>
              <a:t>ebeveyinden</a:t>
            </a:r>
            <a:r>
              <a:rPr lang="tr-TR" altLang="tr-TR" sz="2800" dirty="0"/>
              <a:t> resesif </a:t>
            </a:r>
            <a:r>
              <a:rPr lang="tr-TR" altLang="tr-TR" sz="2800" dirty="0" err="1"/>
              <a:t>mutant</a:t>
            </a:r>
            <a:r>
              <a:rPr lang="tr-TR" altLang="tr-TR" sz="2800" dirty="0"/>
              <a:t> gen geçerse, I. dölün </a:t>
            </a:r>
            <a:r>
              <a:rPr lang="tr-TR" altLang="tr-TR" sz="2800" dirty="0" err="1"/>
              <a:t>fenotipinde</a:t>
            </a:r>
            <a:r>
              <a:rPr lang="tr-TR" altLang="tr-TR" sz="2800" dirty="0"/>
              <a:t> görülür. </a:t>
            </a:r>
            <a:endParaRPr lang="tr-TR" altLang="tr-TR" sz="2800" dirty="0" smtClean="0"/>
          </a:p>
          <a:p>
            <a:pPr algn="just">
              <a:lnSpc>
                <a:spcPct val="90000"/>
              </a:lnSpc>
            </a:pPr>
            <a:r>
              <a:rPr lang="tr-TR" altLang="tr-TR" sz="2800" dirty="0" smtClean="0"/>
              <a:t>Kadınlarda </a:t>
            </a:r>
            <a:r>
              <a:rPr lang="tr-TR" altLang="tr-TR" sz="2800" dirty="0"/>
              <a:t>mutasyon meydana gelirse erkek çocuklarında (birinci dölde) görülebilir. Erkeklerin X kromozomunda mutasyon meydana gelirse kız çocukları taşıyıcıdır.</a:t>
            </a:r>
          </a:p>
        </p:txBody>
      </p:sp>
    </p:spTree>
    <p:extLst>
      <p:ext uri="{BB962C8B-B14F-4D97-AF65-F5344CB8AC3E}">
        <p14:creationId xmlns:p14="http://schemas.microsoft.com/office/powerpoint/2010/main" val="2733879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pPr fontAlgn="base">
              <a:spcBef>
                <a:spcPct val="0"/>
              </a:spcBef>
              <a:spcAft>
                <a:spcPct val="0"/>
              </a:spcAft>
            </a:pPr>
            <a:fld id="{52AF7F4B-C6BD-4115-B0FA-A50D793371AD}" type="slidenum">
              <a:rPr lang="tr-TR" altLang="tr-TR">
                <a:solidFill>
                  <a:srgbClr val="FFFFFF"/>
                </a:solidFill>
              </a:rPr>
              <a:pPr fontAlgn="base">
                <a:spcBef>
                  <a:spcPct val="0"/>
                </a:spcBef>
                <a:spcAft>
                  <a:spcPct val="0"/>
                </a:spcAft>
              </a:pPr>
              <a:t>37</a:t>
            </a:fld>
            <a:endParaRPr lang="tr-TR" altLang="tr-TR">
              <a:solidFill>
                <a:srgbClr val="FFFFFF"/>
              </a:solidFill>
            </a:endParaRPr>
          </a:p>
        </p:txBody>
      </p:sp>
      <p:sp>
        <p:nvSpPr>
          <p:cNvPr id="323586" name="Rectangle 2"/>
          <p:cNvSpPr>
            <a:spLocks noGrp="1" noRot="1" noChangeArrowheads="1"/>
          </p:cNvSpPr>
          <p:nvPr>
            <p:ph type="title"/>
          </p:nvPr>
        </p:nvSpPr>
        <p:spPr>
          <a:xfrm>
            <a:off x="1981200" y="274638"/>
            <a:ext cx="8229600" cy="563562"/>
          </a:xfrm>
        </p:spPr>
        <p:txBody>
          <a:bodyPr/>
          <a:lstStyle/>
          <a:p>
            <a:r>
              <a:rPr lang="tr-TR" altLang="tr-TR" sz="2800" dirty="0" smtClean="0">
                <a:solidFill>
                  <a:srgbClr val="FFFF00"/>
                </a:solidFill>
              </a:rPr>
              <a:t>Gen </a:t>
            </a:r>
            <a:r>
              <a:rPr lang="tr-TR" altLang="tr-TR" sz="2800" dirty="0">
                <a:solidFill>
                  <a:srgbClr val="FFFF00"/>
                </a:solidFill>
              </a:rPr>
              <a:t>Mutasyonları</a:t>
            </a:r>
          </a:p>
        </p:txBody>
      </p:sp>
      <p:sp>
        <p:nvSpPr>
          <p:cNvPr id="323587" name="Rectangle 3"/>
          <p:cNvSpPr>
            <a:spLocks noGrp="1" noChangeArrowheads="1"/>
          </p:cNvSpPr>
          <p:nvPr>
            <p:ph type="body" idx="1"/>
          </p:nvPr>
        </p:nvSpPr>
        <p:spPr/>
        <p:txBody>
          <a:bodyPr/>
          <a:lstStyle/>
          <a:p>
            <a:pPr algn="just">
              <a:lnSpc>
                <a:spcPct val="80000"/>
              </a:lnSpc>
            </a:pPr>
            <a:r>
              <a:rPr lang="tr-TR" altLang="tr-TR" sz="2400" dirty="0"/>
              <a:t>Bir genin yapısında meydana gelen değişimlere gen mutasyonları denir. </a:t>
            </a:r>
            <a:endParaRPr lang="tr-TR" altLang="tr-TR" sz="2400" dirty="0" smtClean="0"/>
          </a:p>
          <a:p>
            <a:pPr algn="just">
              <a:lnSpc>
                <a:spcPct val="80000"/>
              </a:lnSpc>
            </a:pPr>
            <a:r>
              <a:rPr lang="tr-TR" altLang="tr-TR" sz="2400" dirty="0" smtClean="0"/>
              <a:t>Gen </a:t>
            </a:r>
            <a:r>
              <a:rPr lang="tr-TR" altLang="tr-TR" sz="2400" dirty="0"/>
              <a:t>mutasyonları eşey hücrelerinde meydana gelirse kalıtsaldır, döllere nakledilirler. Somatik hücrelerindeki gen mutasyonları ise döllere aktarılamaz. </a:t>
            </a:r>
            <a:endParaRPr lang="tr-TR" altLang="tr-TR" sz="2400" dirty="0" smtClean="0"/>
          </a:p>
          <a:p>
            <a:pPr algn="just">
              <a:lnSpc>
                <a:spcPct val="80000"/>
              </a:lnSpc>
            </a:pPr>
            <a:r>
              <a:rPr lang="tr-TR" altLang="tr-TR" sz="2400" dirty="0" smtClean="0"/>
              <a:t>Mutasyon </a:t>
            </a:r>
            <a:r>
              <a:rPr lang="tr-TR" altLang="tr-TR" sz="2400" dirty="0"/>
              <a:t>resesif nitelikte ise her zaman görülmeyebilir. Kanser gibi kötü huylu tümörlerin meydana gelişinde bu tip mutasyonların etkili olduğu sanılmaktadır. </a:t>
            </a:r>
            <a:endParaRPr lang="tr-TR" altLang="tr-TR" sz="2400" dirty="0" smtClean="0"/>
          </a:p>
          <a:p>
            <a:pPr algn="just">
              <a:lnSpc>
                <a:spcPct val="80000"/>
              </a:lnSpc>
            </a:pPr>
            <a:r>
              <a:rPr lang="tr-TR" altLang="tr-TR" sz="2400" dirty="0" smtClean="0"/>
              <a:t>Gen </a:t>
            </a:r>
            <a:r>
              <a:rPr lang="tr-TR" altLang="tr-TR" sz="2400" dirty="0"/>
              <a:t>mutasyonları nokta mutasyonları ve çerçeve mutasyonları şeklinde gruplandırılır. Bazı kaynaklarda nokta mutasyonları DNA’nın yalnızca çok kısıtlı bir bölümünde meydana gelen mutasyon olarak tanımlanmaktadır. Bir veya birkaç baz sırasının kopması veya yerlerinin değişmesi nokta mutasyonuna örnek verilebilir. </a:t>
            </a:r>
            <a:endParaRPr lang="tr-TR" altLang="tr-TR" sz="2400" dirty="0" smtClean="0"/>
          </a:p>
          <a:p>
            <a:pPr algn="just">
              <a:lnSpc>
                <a:spcPct val="80000"/>
              </a:lnSpc>
            </a:pPr>
            <a:r>
              <a:rPr lang="tr-TR" altLang="tr-TR" sz="2400" dirty="0" smtClean="0"/>
              <a:t>Radyasyon</a:t>
            </a:r>
            <a:r>
              <a:rPr lang="tr-TR" altLang="tr-TR" sz="2400" dirty="0"/>
              <a:t>, yüksek sıcaklık, </a:t>
            </a:r>
            <a:r>
              <a:rPr lang="tr-TR" altLang="tr-TR" sz="2400" dirty="0" err="1"/>
              <a:t>pH</a:t>
            </a:r>
            <a:r>
              <a:rPr lang="tr-TR" altLang="tr-TR" sz="2400" dirty="0"/>
              <a:t> değişimi gibi etkenler nokta mutasyonunun nedenleri arasındadır.</a:t>
            </a:r>
          </a:p>
        </p:txBody>
      </p:sp>
    </p:spTree>
    <p:extLst>
      <p:ext uri="{BB962C8B-B14F-4D97-AF65-F5344CB8AC3E}">
        <p14:creationId xmlns:p14="http://schemas.microsoft.com/office/powerpoint/2010/main" val="1497521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2"/>
          <p:cNvSpPr>
            <a:spLocks noGrp="1"/>
          </p:cNvSpPr>
          <p:nvPr>
            <p:ph type="sldNum" sz="quarter" idx="11"/>
          </p:nvPr>
        </p:nvSpPr>
        <p:spPr/>
        <p:txBody>
          <a:bodyPr/>
          <a:lstStyle/>
          <a:p>
            <a:pPr fontAlgn="base">
              <a:spcBef>
                <a:spcPct val="0"/>
              </a:spcBef>
              <a:spcAft>
                <a:spcPct val="0"/>
              </a:spcAft>
            </a:pPr>
            <a:fld id="{89804C72-BF31-4129-AF0F-4172FEFACC9B}" type="slidenum">
              <a:rPr lang="tr-TR" altLang="tr-TR">
                <a:solidFill>
                  <a:srgbClr val="FFFFFF"/>
                </a:solidFill>
              </a:rPr>
              <a:pPr fontAlgn="base">
                <a:spcBef>
                  <a:spcPct val="0"/>
                </a:spcBef>
                <a:spcAft>
                  <a:spcPct val="0"/>
                </a:spcAft>
              </a:pPr>
              <a:t>38</a:t>
            </a:fld>
            <a:endParaRPr lang="tr-TR" altLang="tr-TR">
              <a:solidFill>
                <a:srgbClr val="FFFFFF"/>
              </a:solidFill>
            </a:endParaRPr>
          </a:p>
        </p:txBody>
      </p:sp>
      <p:pic>
        <p:nvPicPr>
          <p:cNvPr id="325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92" y="285423"/>
            <a:ext cx="4382429" cy="596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5" name="Rectangle 3"/>
          <p:cNvSpPr>
            <a:spLocks noChangeArrowheads="1"/>
          </p:cNvSpPr>
          <p:nvPr/>
        </p:nvSpPr>
        <p:spPr bwMode="auto">
          <a:xfrm>
            <a:off x="5932449" y="2691536"/>
            <a:ext cx="5943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tr-TR" altLang="tr-TR" dirty="0">
                <a:solidFill>
                  <a:srgbClr val="FFFFFF"/>
                </a:solidFill>
                <a:latin typeface="Arial" panose="020B0604020202020204" pitchFamily="34" charset="0"/>
              </a:rPr>
              <a:t>Sığırlarda </a:t>
            </a:r>
            <a:r>
              <a:rPr lang="tr-TR" altLang="tr-TR" dirty="0" err="1">
                <a:solidFill>
                  <a:srgbClr val="FFFFFF"/>
                </a:solidFill>
                <a:latin typeface="Arial" panose="020B0604020202020204" pitchFamily="34" charset="0"/>
              </a:rPr>
              <a:t>Bovine</a:t>
            </a:r>
            <a:r>
              <a:rPr lang="tr-TR" altLang="tr-TR" dirty="0">
                <a:solidFill>
                  <a:srgbClr val="FFFFFF"/>
                </a:solidFill>
                <a:latin typeface="Arial" panose="020B0604020202020204" pitchFamily="34" charset="0"/>
              </a:rPr>
              <a:t> </a:t>
            </a:r>
            <a:r>
              <a:rPr lang="tr-TR" altLang="tr-TR" dirty="0" err="1">
                <a:solidFill>
                  <a:srgbClr val="FFFFFF"/>
                </a:solidFill>
                <a:latin typeface="Arial" panose="020B0604020202020204" pitchFamily="34" charset="0"/>
              </a:rPr>
              <a:t>Leucocyte</a:t>
            </a:r>
            <a:r>
              <a:rPr lang="tr-TR" altLang="tr-TR" dirty="0">
                <a:solidFill>
                  <a:srgbClr val="FFFFFF"/>
                </a:solidFill>
                <a:latin typeface="Arial" panose="020B0604020202020204" pitchFamily="34" charset="0"/>
              </a:rPr>
              <a:t> </a:t>
            </a:r>
            <a:r>
              <a:rPr lang="tr-TR" altLang="tr-TR" dirty="0" err="1">
                <a:solidFill>
                  <a:srgbClr val="FFFFFF"/>
                </a:solidFill>
                <a:latin typeface="Arial" panose="020B0604020202020204" pitchFamily="34" charset="0"/>
              </a:rPr>
              <a:t>Adhesion</a:t>
            </a:r>
            <a:r>
              <a:rPr lang="tr-TR" altLang="tr-TR" dirty="0">
                <a:solidFill>
                  <a:srgbClr val="FFFFFF"/>
                </a:solidFill>
                <a:latin typeface="Arial" panose="020B0604020202020204" pitchFamily="34" charset="0"/>
              </a:rPr>
              <a:t> </a:t>
            </a:r>
            <a:r>
              <a:rPr lang="tr-TR" altLang="tr-TR" dirty="0" err="1">
                <a:solidFill>
                  <a:srgbClr val="FFFFFF"/>
                </a:solidFill>
                <a:latin typeface="Arial" panose="020B0604020202020204" pitchFamily="34" charset="0"/>
              </a:rPr>
              <a:t>Deficiency</a:t>
            </a:r>
            <a:r>
              <a:rPr lang="tr-TR" altLang="tr-TR" dirty="0">
                <a:solidFill>
                  <a:srgbClr val="FFFFFF"/>
                </a:solidFill>
                <a:latin typeface="Arial" panose="020B0604020202020204" pitchFamily="34" charset="0"/>
              </a:rPr>
              <a:t> (BLAD) olarak bilinen bağışıklık sistemi yetersizliğine neden olan hastalık </a:t>
            </a:r>
            <a:r>
              <a:rPr lang="tr-TR" altLang="tr-TR" dirty="0" err="1">
                <a:solidFill>
                  <a:srgbClr val="FFFFFF"/>
                </a:solidFill>
                <a:latin typeface="Arial" panose="020B0604020202020204" pitchFamily="34" charset="0"/>
              </a:rPr>
              <a:t>otozomal</a:t>
            </a:r>
            <a:r>
              <a:rPr lang="tr-TR" altLang="tr-TR" dirty="0">
                <a:solidFill>
                  <a:srgbClr val="FFFFFF"/>
                </a:solidFill>
                <a:latin typeface="Arial" panose="020B0604020202020204" pitchFamily="34" charset="0"/>
              </a:rPr>
              <a:t> resesif olarak ortaya çıkar. </a:t>
            </a:r>
            <a:endParaRPr lang="tr-TR" altLang="tr-TR" dirty="0" smtClean="0">
              <a:solidFill>
                <a:srgbClr val="FFFFFF"/>
              </a:solidFill>
              <a:latin typeface="Arial" panose="020B0604020202020204" pitchFamily="34" charset="0"/>
            </a:endParaRPr>
          </a:p>
          <a:p>
            <a:pPr algn="just" fontAlgn="base">
              <a:spcBef>
                <a:spcPct val="0"/>
              </a:spcBef>
              <a:spcAft>
                <a:spcPct val="0"/>
              </a:spcAft>
            </a:pPr>
            <a:r>
              <a:rPr lang="tr-TR" altLang="tr-TR" dirty="0" smtClean="0">
                <a:solidFill>
                  <a:srgbClr val="FFFFFF"/>
                </a:solidFill>
                <a:latin typeface="Arial" panose="020B0604020202020204" pitchFamily="34" charset="0"/>
              </a:rPr>
              <a:t>Hastalığın </a:t>
            </a:r>
            <a:r>
              <a:rPr lang="tr-TR" altLang="tr-TR" dirty="0">
                <a:solidFill>
                  <a:srgbClr val="FFFFFF"/>
                </a:solidFill>
                <a:latin typeface="Arial" panose="020B0604020202020204" pitchFamily="34" charset="0"/>
              </a:rPr>
              <a:t>nedeni CD 18 olarak adlandırılan gendeki nokta mutasyonudur. Burada amino asit 128’de </a:t>
            </a:r>
            <a:r>
              <a:rPr lang="tr-TR" altLang="tr-TR" dirty="0" err="1">
                <a:solidFill>
                  <a:srgbClr val="FFFFFF"/>
                </a:solidFill>
                <a:latin typeface="Arial" panose="020B0604020202020204" pitchFamily="34" charset="0"/>
              </a:rPr>
              <a:t>aspartik</a:t>
            </a:r>
            <a:r>
              <a:rPr lang="tr-TR" altLang="tr-TR" dirty="0">
                <a:solidFill>
                  <a:srgbClr val="FFFFFF"/>
                </a:solidFill>
                <a:latin typeface="Arial" panose="020B0604020202020204" pitchFamily="34" charset="0"/>
              </a:rPr>
              <a:t> asit yerini </a:t>
            </a:r>
            <a:r>
              <a:rPr lang="tr-TR" altLang="tr-TR" dirty="0" err="1">
                <a:solidFill>
                  <a:srgbClr val="FFFFFF"/>
                </a:solidFill>
                <a:latin typeface="Arial" panose="020B0604020202020204" pitchFamily="34" charset="0"/>
              </a:rPr>
              <a:t>glisin</a:t>
            </a:r>
            <a:r>
              <a:rPr lang="tr-TR" altLang="tr-TR" dirty="0">
                <a:solidFill>
                  <a:srgbClr val="FFFFFF"/>
                </a:solidFill>
                <a:latin typeface="Arial" panose="020B0604020202020204" pitchFamily="34" charset="0"/>
              </a:rPr>
              <a:t> almıştır.</a:t>
            </a:r>
          </a:p>
        </p:txBody>
      </p:sp>
    </p:spTree>
    <p:extLst>
      <p:ext uri="{BB962C8B-B14F-4D97-AF65-F5344CB8AC3E}">
        <p14:creationId xmlns:p14="http://schemas.microsoft.com/office/powerpoint/2010/main" val="2925770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1"/>
          </p:nvPr>
        </p:nvSpPr>
        <p:spPr/>
        <p:txBody>
          <a:bodyPr/>
          <a:lstStyle/>
          <a:p>
            <a:fld id="{AF7681A5-E12B-491E-92AC-E6104B59B404}" type="slidenum">
              <a:rPr lang="tr-TR" altLang="tr-TR"/>
              <a:pPr/>
              <a:t>4</a:t>
            </a:fld>
            <a:endParaRPr lang="tr-TR" altLang="tr-TR"/>
          </a:p>
        </p:txBody>
      </p:sp>
      <p:sp>
        <p:nvSpPr>
          <p:cNvPr id="329730" name="Rectangle 2"/>
          <p:cNvSpPr>
            <a:spLocks noGrp="1" noRot="1" noChangeArrowheads="1"/>
          </p:cNvSpPr>
          <p:nvPr>
            <p:ph type="title"/>
          </p:nvPr>
        </p:nvSpPr>
        <p:spPr>
          <a:xfrm>
            <a:off x="1981200" y="274638"/>
            <a:ext cx="8229600" cy="563562"/>
          </a:xfrm>
        </p:spPr>
        <p:txBody>
          <a:bodyPr/>
          <a:lstStyle/>
          <a:p>
            <a:r>
              <a:rPr lang="tr-TR" altLang="tr-TR" sz="2400" b="0" dirty="0" smtClean="0">
                <a:solidFill>
                  <a:srgbClr val="FFFF00"/>
                </a:solidFill>
              </a:rPr>
              <a:t>1</a:t>
            </a:r>
            <a:r>
              <a:rPr lang="tr-TR" altLang="tr-TR" sz="2400" b="0" dirty="0">
                <a:solidFill>
                  <a:srgbClr val="FFFF00"/>
                </a:solidFill>
              </a:rPr>
              <a:t>. </a:t>
            </a:r>
            <a:r>
              <a:rPr lang="tr-TR" altLang="tr-TR" sz="2400" b="0" dirty="0" err="1">
                <a:solidFill>
                  <a:srgbClr val="FFFF00"/>
                </a:solidFill>
              </a:rPr>
              <a:t>Delesyon</a:t>
            </a:r>
            <a:r>
              <a:rPr lang="tr-TR" altLang="tr-TR" sz="2400" b="0" dirty="0">
                <a:solidFill>
                  <a:srgbClr val="FFFF00"/>
                </a:solidFill>
              </a:rPr>
              <a:t>  (Parça Kaybı)</a:t>
            </a:r>
            <a:r>
              <a:rPr lang="tr-TR" altLang="tr-TR" sz="4000" dirty="0">
                <a:solidFill>
                  <a:srgbClr val="FFFF00"/>
                </a:solidFill>
              </a:rPr>
              <a:t> </a:t>
            </a:r>
          </a:p>
        </p:txBody>
      </p:sp>
      <p:sp>
        <p:nvSpPr>
          <p:cNvPr id="329731" name="Rectangle 3"/>
          <p:cNvSpPr>
            <a:spLocks noGrp="1" noChangeArrowheads="1"/>
          </p:cNvSpPr>
          <p:nvPr>
            <p:ph type="body" sz="half" idx="1"/>
          </p:nvPr>
        </p:nvSpPr>
        <p:spPr>
          <a:xfrm>
            <a:off x="223024" y="1143001"/>
            <a:ext cx="5796776" cy="4983163"/>
          </a:xfrm>
        </p:spPr>
        <p:txBody>
          <a:bodyPr/>
          <a:lstStyle/>
          <a:p>
            <a:pPr algn="just">
              <a:lnSpc>
                <a:spcPct val="90000"/>
              </a:lnSpc>
            </a:pPr>
            <a:r>
              <a:rPr lang="tr-TR" altLang="tr-TR" sz="2000" dirty="0"/>
              <a:t>Bir kromozomun herhangi bir parçasının koparak kaybolmasına denir. </a:t>
            </a:r>
            <a:endParaRPr lang="tr-TR" altLang="tr-TR" sz="2000" dirty="0" smtClean="0"/>
          </a:p>
          <a:p>
            <a:pPr algn="just">
              <a:lnSpc>
                <a:spcPct val="90000"/>
              </a:lnSpc>
            </a:pPr>
            <a:r>
              <a:rPr lang="tr-TR" altLang="tr-TR" sz="2000" dirty="0" smtClean="0"/>
              <a:t>Kopan </a:t>
            </a:r>
            <a:r>
              <a:rPr lang="tr-TR" altLang="tr-TR" sz="2000" dirty="0"/>
              <a:t>parça diğer bir kromozoma bağlanmaz ve hücre bölünmesine de katılmaz. Çünkü </a:t>
            </a:r>
            <a:r>
              <a:rPr lang="tr-TR" altLang="tr-TR" sz="2000" dirty="0" err="1"/>
              <a:t>sentromerlerden</a:t>
            </a:r>
            <a:r>
              <a:rPr lang="tr-TR" altLang="tr-TR" sz="2000" dirty="0"/>
              <a:t> yoksun herhangi bir kromozom parçası kutuplara ulaşamaz. </a:t>
            </a:r>
            <a:endParaRPr lang="tr-TR" altLang="tr-TR" sz="2000" dirty="0" smtClean="0"/>
          </a:p>
          <a:p>
            <a:pPr algn="just">
              <a:lnSpc>
                <a:spcPct val="90000"/>
              </a:lnSpc>
            </a:pPr>
            <a:r>
              <a:rPr lang="tr-TR" altLang="tr-TR" sz="2000" dirty="0" smtClean="0"/>
              <a:t>Dolayısı </a:t>
            </a:r>
            <a:r>
              <a:rPr lang="tr-TR" altLang="tr-TR" sz="2000" dirty="0"/>
              <a:t>ile bu kromozomu taşıyan hücre kaybolan parça üzerindeki genleri de yitirmiş olur. </a:t>
            </a:r>
          </a:p>
          <a:p>
            <a:pPr algn="just">
              <a:lnSpc>
                <a:spcPct val="90000"/>
              </a:lnSpc>
            </a:pPr>
            <a:endParaRPr lang="tr-TR" altLang="tr-TR" sz="2000" dirty="0"/>
          </a:p>
          <a:p>
            <a:pPr algn="just">
              <a:lnSpc>
                <a:spcPct val="90000"/>
              </a:lnSpc>
            </a:pPr>
            <a:endParaRPr lang="tr-TR" altLang="tr-TR" sz="2000" dirty="0"/>
          </a:p>
          <a:p>
            <a:pPr algn="just">
              <a:lnSpc>
                <a:spcPct val="90000"/>
              </a:lnSpc>
            </a:pPr>
            <a:r>
              <a:rPr lang="tr-TR" altLang="tr-TR" sz="2000" dirty="0" err="1"/>
              <a:t>Delesyon</a:t>
            </a:r>
            <a:r>
              <a:rPr lang="tr-TR" altLang="tr-TR" sz="2000" dirty="0"/>
              <a:t> kromozom üzerinde farklı yerlerde olabilir. Bunlar;</a:t>
            </a:r>
          </a:p>
        </p:txBody>
      </p:sp>
      <p:pic>
        <p:nvPicPr>
          <p:cNvPr id="329732"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465741" y="1460811"/>
            <a:ext cx="3295650" cy="366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93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1"/>
          </p:nvPr>
        </p:nvSpPr>
        <p:spPr/>
        <p:txBody>
          <a:bodyPr/>
          <a:lstStyle/>
          <a:p>
            <a:fld id="{9F1EF92B-D4A7-45FF-83D4-E46A1E47DA2F}" type="slidenum">
              <a:rPr lang="tr-TR" altLang="tr-TR"/>
              <a:pPr/>
              <a:t>5</a:t>
            </a:fld>
            <a:endParaRPr lang="tr-TR" altLang="tr-TR"/>
          </a:p>
        </p:txBody>
      </p:sp>
      <p:sp>
        <p:nvSpPr>
          <p:cNvPr id="330754" name="Rectangle 2"/>
          <p:cNvSpPr>
            <a:spLocks noGrp="1" noRot="1" noChangeArrowheads="1"/>
          </p:cNvSpPr>
          <p:nvPr>
            <p:ph type="title"/>
          </p:nvPr>
        </p:nvSpPr>
        <p:spPr/>
        <p:txBody>
          <a:bodyPr/>
          <a:lstStyle/>
          <a:p>
            <a:r>
              <a:rPr lang="tr-TR" altLang="tr-TR" sz="2800" b="0" dirty="0" smtClean="0">
                <a:solidFill>
                  <a:srgbClr val="FF0000"/>
                </a:solidFill>
              </a:rPr>
              <a:t>1.1</a:t>
            </a:r>
            <a:r>
              <a:rPr lang="tr-TR" altLang="tr-TR" sz="2800" b="0" dirty="0">
                <a:solidFill>
                  <a:srgbClr val="FF0000"/>
                </a:solidFill>
              </a:rPr>
              <a:t>. Uçta Parça Kaybı (Terminal</a:t>
            </a:r>
            <a:r>
              <a:rPr lang="tr-TR" altLang="tr-TR" sz="2800" dirty="0">
                <a:solidFill>
                  <a:srgbClr val="FF0000"/>
                </a:solidFill>
              </a:rPr>
              <a:t> </a:t>
            </a:r>
            <a:r>
              <a:rPr lang="tr-TR" altLang="tr-TR" sz="2800" b="0" dirty="0" err="1">
                <a:solidFill>
                  <a:srgbClr val="FF0000"/>
                </a:solidFill>
              </a:rPr>
              <a:t>Delesyon</a:t>
            </a:r>
            <a:r>
              <a:rPr lang="tr-TR" altLang="tr-TR" sz="2800" b="0" dirty="0">
                <a:solidFill>
                  <a:srgbClr val="FF0000"/>
                </a:solidFill>
              </a:rPr>
              <a:t>)</a:t>
            </a:r>
          </a:p>
        </p:txBody>
      </p:sp>
      <p:sp>
        <p:nvSpPr>
          <p:cNvPr id="330755" name="Rectangle 3"/>
          <p:cNvSpPr>
            <a:spLocks noGrp="1" noChangeArrowheads="1"/>
          </p:cNvSpPr>
          <p:nvPr>
            <p:ph type="body" sz="half" idx="1"/>
          </p:nvPr>
        </p:nvSpPr>
        <p:spPr/>
        <p:txBody>
          <a:bodyPr/>
          <a:lstStyle/>
          <a:p>
            <a:r>
              <a:rPr lang="tr-TR" altLang="tr-TR" sz="2800"/>
              <a:t>Kromozomların uç bölgede parça yitirmesine denir.</a:t>
            </a:r>
          </a:p>
        </p:txBody>
      </p:sp>
      <p:pic>
        <p:nvPicPr>
          <p:cNvPr id="330756"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527926" y="1447800"/>
            <a:ext cx="1381125"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418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1"/>
          </p:nvPr>
        </p:nvSpPr>
        <p:spPr/>
        <p:txBody>
          <a:bodyPr/>
          <a:lstStyle/>
          <a:p>
            <a:fld id="{AECAD17A-ED4A-4D44-8D68-E81773F0B66C}" type="slidenum">
              <a:rPr lang="tr-TR" altLang="tr-TR"/>
              <a:pPr/>
              <a:t>6</a:t>
            </a:fld>
            <a:endParaRPr lang="tr-TR" altLang="tr-TR"/>
          </a:p>
        </p:txBody>
      </p:sp>
      <p:sp>
        <p:nvSpPr>
          <p:cNvPr id="331778" name="Rectangle 2"/>
          <p:cNvSpPr>
            <a:spLocks noGrp="1" noRot="1" noChangeArrowheads="1"/>
          </p:cNvSpPr>
          <p:nvPr>
            <p:ph type="title"/>
          </p:nvPr>
        </p:nvSpPr>
        <p:spPr>
          <a:xfrm>
            <a:off x="1981200" y="274638"/>
            <a:ext cx="8229600" cy="563562"/>
          </a:xfrm>
        </p:spPr>
        <p:txBody>
          <a:bodyPr/>
          <a:lstStyle/>
          <a:p>
            <a:r>
              <a:rPr lang="tr-TR" altLang="tr-TR" sz="2400" b="0" dirty="0" smtClean="0">
                <a:solidFill>
                  <a:srgbClr val="FF0000"/>
                </a:solidFill>
              </a:rPr>
              <a:t>1.2</a:t>
            </a:r>
            <a:r>
              <a:rPr lang="tr-TR" altLang="tr-TR" sz="2400" b="0" dirty="0">
                <a:solidFill>
                  <a:srgbClr val="FF0000"/>
                </a:solidFill>
              </a:rPr>
              <a:t>. Ara Yerde Parça Kaybı</a:t>
            </a:r>
            <a:r>
              <a:rPr lang="tr-TR" altLang="tr-TR" sz="4000" dirty="0"/>
              <a:t> </a:t>
            </a:r>
          </a:p>
        </p:txBody>
      </p:sp>
      <p:sp>
        <p:nvSpPr>
          <p:cNvPr id="331779" name="Rectangle 3"/>
          <p:cNvSpPr>
            <a:spLocks noGrp="1" noChangeArrowheads="1"/>
          </p:cNvSpPr>
          <p:nvPr>
            <p:ph type="body" sz="half" idx="1"/>
          </p:nvPr>
        </p:nvSpPr>
        <p:spPr/>
        <p:txBody>
          <a:bodyPr/>
          <a:lstStyle/>
          <a:p>
            <a:r>
              <a:rPr lang="tr-TR" altLang="tr-TR" sz="2800"/>
              <a:t>Kromozomun bir çember oluşturarak kıvrılması ve bu çemberin koparak ayrılması ile meydana gelebilir </a:t>
            </a:r>
          </a:p>
        </p:txBody>
      </p:sp>
      <p:pic>
        <p:nvPicPr>
          <p:cNvPr id="331780"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338888" y="1371600"/>
            <a:ext cx="385445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5789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fld id="{31DD63D8-873F-4337-9807-AE67172EBD24}" type="slidenum">
              <a:rPr lang="tr-TR" altLang="tr-TR"/>
              <a:pPr/>
              <a:t>7</a:t>
            </a:fld>
            <a:endParaRPr lang="tr-TR" altLang="tr-TR"/>
          </a:p>
        </p:txBody>
      </p:sp>
      <p:sp>
        <p:nvSpPr>
          <p:cNvPr id="332802" name="Rectangle 2"/>
          <p:cNvSpPr>
            <a:spLocks noGrp="1" noRot="1" noChangeArrowheads="1"/>
          </p:cNvSpPr>
          <p:nvPr>
            <p:ph type="title"/>
          </p:nvPr>
        </p:nvSpPr>
        <p:spPr>
          <a:xfrm>
            <a:off x="1981200" y="274638"/>
            <a:ext cx="8229600" cy="563562"/>
          </a:xfrm>
        </p:spPr>
        <p:txBody>
          <a:bodyPr/>
          <a:lstStyle/>
          <a:p>
            <a:r>
              <a:rPr lang="tr-TR" altLang="tr-TR" sz="2800" b="0" dirty="0" smtClean="0">
                <a:solidFill>
                  <a:srgbClr val="FF0000"/>
                </a:solidFill>
              </a:rPr>
              <a:t>1.3</a:t>
            </a:r>
            <a:r>
              <a:rPr lang="tr-TR" altLang="tr-TR" sz="2800" b="0" dirty="0">
                <a:solidFill>
                  <a:srgbClr val="FF0000"/>
                </a:solidFill>
              </a:rPr>
              <a:t>. </a:t>
            </a:r>
            <a:r>
              <a:rPr lang="tr-TR" altLang="tr-TR" sz="2800" b="0" dirty="0" err="1">
                <a:solidFill>
                  <a:srgbClr val="FF0000"/>
                </a:solidFill>
              </a:rPr>
              <a:t>İzokromozomlar</a:t>
            </a:r>
            <a:endParaRPr lang="tr-TR" altLang="tr-TR" sz="2800" b="0" dirty="0">
              <a:solidFill>
                <a:srgbClr val="FF0000"/>
              </a:solidFill>
            </a:endParaRPr>
          </a:p>
        </p:txBody>
      </p:sp>
      <p:sp>
        <p:nvSpPr>
          <p:cNvPr id="332803" name="Rectangle 3"/>
          <p:cNvSpPr>
            <a:spLocks noGrp="1" noChangeArrowheads="1"/>
          </p:cNvSpPr>
          <p:nvPr>
            <p:ph type="body" idx="1"/>
          </p:nvPr>
        </p:nvSpPr>
        <p:spPr>
          <a:xfrm>
            <a:off x="356839" y="990600"/>
            <a:ext cx="10928195" cy="1828800"/>
          </a:xfrm>
        </p:spPr>
        <p:txBody>
          <a:bodyPr/>
          <a:lstStyle/>
          <a:p>
            <a:pPr>
              <a:lnSpc>
                <a:spcPct val="90000"/>
              </a:lnSpc>
            </a:pPr>
            <a:r>
              <a:rPr lang="tr-TR" altLang="tr-TR" sz="2400" dirty="0"/>
              <a:t>Mitoz bölünme sırasında </a:t>
            </a:r>
            <a:r>
              <a:rPr lang="tr-TR" altLang="tr-TR" sz="2400" dirty="0" err="1"/>
              <a:t>sentromerler</a:t>
            </a:r>
            <a:r>
              <a:rPr lang="tr-TR" altLang="tr-TR" sz="2400" dirty="0"/>
              <a:t> her </a:t>
            </a:r>
            <a:r>
              <a:rPr lang="tr-TR" altLang="tr-TR" sz="2400" dirty="0" err="1"/>
              <a:t>kromatidin</a:t>
            </a:r>
            <a:r>
              <a:rPr lang="tr-TR" altLang="tr-TR" sz="2400" dirty="0"/>
              <a:t> bir </a:t>
            </a:r>
            <a:r>
              <a:rPr lang="tr-TR" altLang="tr-TR" sz="2400" dirty="0" err="1"/>
              <a:t>sentromeri</a:t>
            </a:r>
            <a:r>
              <a:rPr lang="tr-TR" altLang="tr-TR" sz="2400" dirty="0"/>
              <a:t> olması için uzunlamasına bölünerek bağlı bulunduğu </a:t>
            </a:r>
            <a:r>
              <a:rPr lang="tr-TR" altLang="tr-TR" sz="2400" dirty="0" err="1"/>
              <a:t>kromatidleri</a:t>
            </a:r>
            <a:r>
              <a:rPr lang="tr-TR" altLang="tr-TR" sz="2400" dirty="0"/>
              <a:t> kutuplara çeker. Bazı durumlarda ise </a:t>
            </a:r>
            <a:r>
              <a:rPr lang="tr-TR" altLang="tr-TR" sz="2400" dirty="0" err="1"/>
              <a:t>sentromerler</a:t>
            </a:r>
            <a:r>
              <a:rPr lang="tr-TR" altLang="tr-TR" sz="2400" dirty="0"/>
              <a:t> enine bölünür dolayısı ile yeni </a:t>
            </a:r>
            <a:r>
              <a:rPr lang="tr-TR" altLang="tr-TR" sz="2400" dirty="0" err="1"/>
              <a:t>sentromerler</a:t>
            </a:r>
            <a:r>
              <a:rPr lang="tr-TR" altLang="tr-TR" sz="2400" dirty="0"/>
              <a:t> homolog kromozomların aynı taraftaki kollarına bağlanır. </a:t>
            </a:r>
          </a:p>
        </p:txBody>
      </p:sp>
      <p:pic>
        <p:nvPicPr>
          <p:cNvPr id="332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741" y="2650932"/>
            <a:ext cx="43434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5" name="Rectangle 5"/>
          <p:cNvSpPr>
            <a:spLocks noChangeArrowheads="1"/>
          </p:cNvSpPr>
          <p:nvPr/>
        </p:nvSpPr>
        <p:spPr bwMode="auto">
          <a:xfrm>
            <a:off x="512957" y="5325070"/>
            <a:ext cx="114076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b="1" dirty="0" err="1">
                <a:latin typeface="Arial" panose="020B0604020202020204" pitchFamily="34" charset="0"/>
              </a:rPr>
              <a:t>Sentromerler</a:t>
            </a:r>
            <a:r>
              <a:rPr lang="tr-TR" altLang="tr-TR" b="1" dirty="0">
                <a:latin typeface="Arial" panose="020B0604020202020204" pitchFamily="34" charset="0"/>
              </a:rPr>
              <a:t> kutuplara hareket ettiği zaman, her kromozom aslında homolog kolların ikisini birden taşıyan bir yapıdadır. Bu durumda homolog kromozomların p veya q kollarından birisi kaybolur. Bunun sonucu oluşan yeni kromozomlara </a:t>
            </a:r>
            <a:r>
              <a:rPr lang="tr-TR" altLang="tr-TR" b="1" dirty="0" err="1">
                <a:latin typeface="Arial" panose="020B0604020202020204" pitchFamily="34" charset="0"/>
              </a:rPr>
              <a:t>izokromozomlar</a:t>
            </a:r>
            <a:r>
              <a:rPr lang="tr-TR" altLang="tr-TR" b="1" dirty="0">
                <a:latin typeface="Arial" panose="020B0604020202020204" pitchFamily="34" charset="0"/>
              </a:rPr>
              <a:t> denir.</a:t>
            </a:r>
          </a:p>
        </p:txBody>
      </p:sp>
    </p:spTree>
    <p:extLst>
      <p:ext uri="{BB962C8B-B14F-4D97-AF65-F5344CB8AC3E}">
        <p14:creationId xmlns:p14="http://schemas.microsoft.com/office/powerpoint/2010/main" val="3335837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fld id="{C9AC31B3-9850-4A00-8AF0-EE38196461DF}" type="slidenum">
              <a:rPr lang="tr-TR" altLang="tr-TR"/>
              <a:pPr/>
              <a:t>8</a:t>
            </a:fld>
            <a:endParaRPr lang="tr-TR" altLang="tr-TR"/>
          </a:p>
        </p:txBody>
      </p:sp>
      <p:sp>
        <p:nvSpPr>
          <p:cNvPr id="333826" name="Rectangle 2"/>
          <p:cNvSpPr>
            <a:spLocks noGrp="1" noRot="1" noChangeArrowheads="1"/>
          </p:cNvSpPr>
          <p:nvPr>
            <p:ph type="title"/>
          </p:nvPr>
        </p:nvSpPr>
        <p:spPr>
          <a:xfrm>
            <a:off x="1981200" y="274638"/>
            <a:ext cx="8229600" cy="487362"/>
          </a:xfrm>
        </p:spPr>
        <p:txBody>
          <a:bodyPr/>
          <a:lstStyle/>
          <a:p>
            <a:r>
              <a:rPr lang="tr-TR" altLang="tr-TR" sz="2400" b="0" dirty="0" smtClean="0">
                <a:solidFill>
                  <a:srgbClr val="FFFF00"/>
                </a:solidFill>
              </a:rPr>
              <a:t>2</a:t>
            </a:r>
            <a:r>
              <a:rPr lang="tr-TR" altLang="tr-TR" sz="2400" b="0" dirty="0">
                <a:solidFill>
                  <a:srgbClr val="FFFF00"/>
                </a:solidFill>
              </a:rPr>
              <a:t>. </a:t>
            </a:r>
            <a:r>
              <a:rPr lang="tr-TR" altLang="tr-TR" sz="2400" b="0" dirty="0" err="1">
                <a:solidFill>
                  <a:srgbClr val="FFFF00"/>
                </a:solidFill>
              </a:rPr>
              <a:t>Duplikasyon</a:t>
            </a:r>
            <a:r>
              <a:rPr lang="tr-TR" altLang="tr-TR" sz="2400" b="0" dirty="0">
                <a:solidFill>
                  <a:srgbClr val="FFFF00"/>
                </a:solidFill>
              </a:rPr>
              <a:t>(Çift Olma)</a:t>
            </a:r>
          </a:p>
        </p:txBody>
      </p:sp>
      <p:sp>
        <p:nvSpPr>
          <p:cNvPr id="333827" name="Rectangle 3"/>
          <p:cNvSpPr>
            <a:spLocks noGrp="1" noChangeArrowheads="1"/>
          </p:cNvSpPr>
          <p:nvPr>
            <p:ph type="body" idx="1"/>
          </p:nvPr>
        </p:nvSpPr>
        <p:spPr>
          <a:xfrm>
            <a:off x="200722" y="914400"/>
            <a:ext cx="11664176" cy="1447800"/>
          </a:xfrm>
        </p:spPr>
        <p:txBody>
          <a:bodyPr/>
          <a:lstStyle/>
          <a:p>
            <a:pPr>
              <a:lnSpc>
                <a:spcPct val="90000"/>
              </a:lnSpc>
            </a:pPr>
            <a:r>
              <a:rPr lang="tr-TR" altLang="tr-TR" sz="2400" dirty="0"/>
              <a:t> Homolog kromozom çiftlerinin birinden bir parçanın kopup diğer eşine eklenmesidir. </a:t>
            </a:r>
            <a:r>
              <a:rPr lang="tr-TR" altLang="tr-TR" sz="2400" dirty="0" err="1"/>
              <a:t>Duplikasyonda</a:t>
            </a:r>
            <a:r>
              <a:rPr lang="tr-TR" altLang="tr-TR" sz="2400" dirty="0"/>
              <a:t> homolog çiftin birinde </a:t>
            </a:r>
            <a:r>
              <a:rPr lang="tr-TR" altLang="tr-TR" sz="2400" dirty="0" err="1"/>
              <a:t>delesyon</a:t>
            </a:r>
            <a:r>
              <a:rPr lang="tr-TR" altLang="tr-TR" sz="2400" dirty="0"/>
              <a:t> olurken, diğerinde </a:t>
            </a:r>
            <a:r>
              <a:rPr lang="tr-TR" altLang="tr-TR" sz="2400" dirty="0" err="1"/>
              <a:t>duplikasyon</a:t>
            </a:r>
            <a:r>
              <a:rPr lang="tr-TR" altLang="tr-TR" sz="2400" dirty="0"/>
              <a:t> olur. </a:t>
            </a:r>
          </a:p>
        </p:txBody>
      </p:sp>
      <p:pic>
        <p:nvPicPr>
          <p:cNvPr id="333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23622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29" name="Rectangle 5"/>
          <p:cNvSpPr>
            <a:spLocks noChangeArrowheads="1"/>
          </p:cNvSpPr>
          <p:nvPr/>
        </p:nvSpPr>
        <p:spPr bwMode="auto">
          <a:xfrm>
            <a:off x="646771" y="5486400"/>
            <a:ext cx="112181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b="1" dirty="0" err="1">
                <a:latin typeface="Arial" panose="020B0604020202020204" pitchFamily="34" charset="0"/>
              </a:rPr>
              <a:t>Duplikasyon</a:t>
            </a:r>
            <a:r>
              <a:rPr lang="tr-TR" altLang="tr-TR" b="1" dirty="0">
                <a:latin typeface="Arial" panose="020B0604020202020204" pitchFamily="34" charset="0"/>
              </a:rPr>
              <a:t>, hücreye ek DNA girmesini ve böylece orijinal gen yapısını bozmadan mutasyonların meydana gelmesini sağlar.  Genelde zararlı bir etkisi yoktur. Ama bazen gen dengesini bozduğu için zararlı sonuç verebilir. </a:t>
            </a:r>
            <a:r>
              <a:rPr lang="tr-TR" altLang="tr-TR" b="1" dirty="0" err="1">
                <a:latin typeface="Arial" panose="020B0604020202020204" pitchFamily="34" charset="0"/>
              </a:rPr>
              <a:t>Drosophila’da</a:t>
            </a:r>
            <a:r>
              <a:rPr lang="tr-TR" altLang="tr-TR" b="1" dirty="0">
                <a:latin typeface="Arial" panose="020B0604020202020204" pitchFamily="34" charset="0"/>
              </a:rPr>
              <a:t> görülen bar </a:t>
            </a:r>
            <a:r>
              <a:rPr lang="tr-TR" altLang="tr-TR" b="1" dirty="0" err="1">
                <a:latin typeface="Arial" panose="020B0604020202020204" pitchFamily="34" charset="0"/>
              </a:rPr>
              <a:t>duplikasyonu</a:t>
            </a:r>
            <a:r>
              <a:rPr lang="tr-TR" altLang="tr-TR" b="1" dirty="0">
                <a:latin typeface="Arial" panose="020B0604020202020204" pitchFamily="34" charset="0"/>
              </a:rPr>
              <a:t> buna örnektir.</a:t>
            </a:r>
          </a:p>
        </p:txBody>
      </p:sp>
    </p:spTree>
    <p:extLst>
      <p:ext uri="{BB962C8B-B14F-4D97-AF65-F5344CB8AC3E}">
        <p14:creationId xmlns:p14="http://schemas.microsoft.com/office/powerpoint/2010/main" val="361500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1"/>
          </p:nvPr>
        </p:nvSpPr>
        <p:spPr/>
        <p:txBody>
          <a:bodyPr/>
          <a:lstStyle/>
          <a:p>
            <a:fld id="{8BA035B7-7E85-4971-9417-54BBF1593C9A}" type="slidenum">
              <a:rPr lang="tr-TR" altLang="tr-TR"/>
              <a:pPr/>
              <a:t>9</a:t>
            </a:fld>
            <a:endParaRPr lang="tr-TR" altLang="tr-TR"/>
          </a:p>
        </p:txBody>
      </p:sp>
      <p:sp>
        <p:nvSpPr>
          <p:cNvPr id="334850" name="Rectangle 2"/>
          <p:cNvSpPr>
            <a:spLocks noGrp="1" noRot="1" noChangeArrowheads="1"/>
          </p:cNvSpPr>
          <p:nvPr>
            <p:ph type="title"/>
          </p:nvPr>
        </p:nvSpPr>
        <p:spPr>
          <a:xfrm>
            <a:off x="2132014" y="274638"/>
            <a:ext cx="7958137" cy="393700"/>
          </a:xfrm>
        </p:spPr>
        <p:txBody>
          <a:bodyPr/>
          <a:lstStyle/>
          <a:p>
            <a:r>
              <a:rPr lang="tr-TR" altLang="tr-TR" sz="2400" b="0" dirty="0" smtClean="0">
                <a:solidFill>
                  <a:srgbClr val="FFFF00"/>
                </a:solidFill>
              </a:rPr>
              <a:t>3</a:t>
            </a:r>
            <a:r>
              <a:rPr lang="tr-TR" altLang="tr-TR" sz="2400" b="0" dirty="0">
                <a:solidFill>
                  <a:srgbClr val="FFFF00"/>
                </a:solidFill>
              </a:rPr>
              <a:t>. </a:t>
            </a:r>
            <a:r>
              <a:rPr lang="tr-TR" altLang="tr-TR" sz="2400" b="0" dirty="0" err="1">
                <a:solidFill>
                  <a:srgbClr val="FFFF00"/>
                </a:solidFill>
              </a:rPr>
              <a:t>İnversiyon</a:t>
            </a:r>
            <a:r>
              <a:rPr lang="tr-TR" altLang="tr-TR" sz="2400" b="0" dirty="0">
                <a:solidFill>
                  <a:srgbClr val="FFFF00"/>
                </a:solidFill>
              </a:rPr>
              <a:t> (Dönme)</a:t>
            </a:r>
          </a:p>
        </p:txBody>
      </p:sp>
      <p:sp>
        <p:nvSpPr>
          <p:cNvPr id="334851" name="Rectangle 3"/>
          <p:cNvSpPr>
            <a:spLocks noGrp="1" noChangeArrowheads="1"/>
          </p:cNvSpPr>
          <p:nvPr>
            <p:ph type="body" idx="1"/>
          </p:nvPr>
        </p:nvSpPr>
        <p:spPr>
          <a:xfrm>
            <a:off x="323385" y="685800"/>
            <a:ext cx="11374244" cy="1447800"/>
          </a:xfrm>
        </p:spPr>
        <p:txBody>
          <a:bodyPr/>
          <a:lstStyle/>
          <a:p>
            <a:pPr algn="just">
              <a:lnSpc>
                <a:spcPct val="80000"/>
              </a:lnSpc>
            </a:pPr>
            <a:r>
              <a:rPr lang="tr-TR" altLang="tr-TR" sz="2000" dirty="0"/>
              <a:t>Homolog kromozomlardan birinden kopan bir parçanın 180 derece dönerek aynı kromozomla tekrar birleşmesi olayına </a:t>
            </a:r>
            <a:r>
              <a:rPr lang="tr-TR" altLang="tr-TR" sz="2000" dirty="0" err="1"/>
              <a:t>inversiyon</a:t>
            </a:r>
            <a:r>
              <a:rPr lang="tr-TR" altLang="tr-TR" sz="2000" dirty="0"/>
              <a:t> denir. </a:t>
            </a:r>
            <a:r>
              <a:rPr lang="tr-TR" altLang="tr-TR" sz="2000" dirty="0" err="1"/>
              <a:t>İnversiyon</a:t>
            </a:r>
            <a:r>
              <a:rPr lang="tr-TR" altLang="tr-TR" sz="2000" dirty="0"/>
              <a:t> </a:t>
            </a:r>
            <a:r>
              <a:rPr lang="tr-TR" altLang="tr-TR" sz="2000" dirty="0" err="1"/>
              <a:t>gerçeleşen</a:t>
            </a:r>
            <a:r>
              <a:rPr lang="tr-TR" altLang="tr-TR" sz="2000" dirty="0"/>
              <a:t> </a:t>
            </a:r>
            <a:r>
              <a:rPr lang="tr-TR" altLang="tr-TR" sz="2000" dirty="0" err="1"/>
              <a:t>homoloğ</a:t>
            </a:r>
            <a:r>
              <a:rPr lang="tr-TR" altLang="tr-TR" sz="2000" dirty="0"/>
              <a:t> kromozom kolundan kopan parçada </a:t>
            </a:r>
            <a:r>
              <a:rPr lang="tr-TR" altLang="tr-TR" sz="2000" dirty="0" err="1"/>
              <a:t>setromer</a:t>
            </a:r>
            <a:r>
              <a:rPr lang="tr-TR" altLang="tr-TR" sz="2000" dirty="0"/>
              <a:t> yer almıyorsa </a:t>
            </a:r>
            <a:r>
              <a:rPr lang="tr-TR" altLang="tr-TR" sz="2000" dirty="0" err="1"/>
              <a:t>parasentrik</a:t>
            </a:r>
            <a:r>
              <a:rPr lang="tr-TR" altLang="tr-TR" sz="2000" dirty="0"/>
              <a:t>, kopan parçada </a:t>
            </a:r>
            <a:r>
              <a:rPr lang="tr-TR" altLang="tr-TR" sz="2000" dirty="0" err="1"/>
              <a:t>sentromer</a:t>
            </a:r>
            <a:r>
              <a:rPr lang="tr-TR" altLang="tr-TR" sz="2000" dirty="0"/>
              <a:t> bulunuyorsa </a:t>
            </a:r>
            <a:r>
              <a:rPr lang="tr-TR" altLang="tr-TR" sz="2000" dirty="0" err="1"/>
              <a:t>perisentrik</a:t>
            </a:r>
            <a:r>
              <a:rPr lang="tr-TR" altLang="tr-TR" sz="2000" dirty="0"/>
              <a:t> </a:t>
            </a:r>
            <a:r>
              <a:rPr lang="tr-TR" altLang="tr-TR" sz="2000" dirty="0" err="1"/>
              <a:t>inversiyon</a:t>
            </a:r>
            <a:r>
              <a:rPr lang="tr-TR" altLang="tr-TR" sz="2000" dirty="0"/>
              <a:t> adını alır. </a:t>
            </a:r>
          </a:p>
        </p:txBody>
      </p:sp>
      <p:pic>
        <p:nvPicPr>
          <p:cNvPr id="334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057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401"/>
            <a:ext cx="21336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4" name="Rectangle 6"/>
          <p:cNvSpPr>
            <a:spLocks noChangeArrowheads="1"/>
          </p:cNvSpPr>
          <p:nvPr/>
        </p:nvSpPr>
        <p:spPr bwMode="auto">
          <a:xfrm>
            <a:off x="323385" y="4560431"/>
            <a:ext cx="1163072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08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tr-TR" altLang="tr-TR" dirty="0"/>
              <a:t>Gen sayısı ve niteliği aynı olmasına rağmen gen diziliş sırası değişmiş olur. Çok yakın türler ve alt türler arasında yapılan melezlemelerde bazı uygun olmayan </a:t>
            </a:r>
            <a:r>
              <a:rPr lang="tr-TR" altLang="tr-TR" dirty="0" err="1"/>
              <a:t>sinapsların</a:t>
            </a:r>
            <a:r>
              <a:rPr lang="tr-TR" altLang="tr-TR" dirty="0"/>
              <a:t> görülmesinin en önemli nedeni, doğada kromozom değişiminin en yaygın şekli olarak görülen </a:t>
            </a:r>
            <a:r>
              <a:rPr lang="tr-TR" altLang="tr-TR" dirty="0" err="1"/>
              <a:t>inversiyonlar</a:t>
            </a:r>
            <a:r>
              <a:rPr lang="tr-TR" altLang="tr-TR" dirty="0"/>
              <a:t> olduğu bulunmuştur. </a:t>
            </a:r>
          </a:p>
          <a:p>
            <a:pPr algn="just"/>
            <a:r>
              <a:rPr lang="tr-TR" altLang="tr-TR" dirty="0"/>
              <a:t>Bilindiği gibi yakın olan genler birbirlerinin işlevlerini etkilemektedir. Bu etkileşime durum etkileşmesi denir. Eğer genlerin sırası değişirse, bu etkilerde de değişmeler olur ve işlevler değişeceği için </a:t>
            </a:r>
            <a:r>
              <a:rPr lang="tr-TR" altLang="tr-TR" dirty="0" err="1"/>
              <a:t>fenotipte</a:t>
            </a:r>
            <a:r>
              <a:rPr lang="tr-TR" altLang="tr-TR" dirty="0"/>
              <a:t> değişmeler meydana gelecektir. Bu değişmeler </a:t>
            </a:r>
            <a:r>
              <a:rPr lang="tr-TR" altLang="tr-TR" dirty="0" err="1"/>
              <a:t>homozigot</a:t>
            </a:r>
            <a:r>
              <a:rPr lang="tr-TR" altLang="tr-TR" dirty="0"/>
              <a:t> halde öldürücü, </a:t>
            </a:r>
            <a:r>
              <a:rPr lang="tr-TR" altLang="tr-TR" dirty="0" err="1"/>
              <a:t>heterozigot</a:t>
            </a:r>
            <a:r>
              <a:rPr lang="tr-TR" altLang="tr-TR" dirty="0"/>
              <a:t> halde ise verimin azalmasına neden olur.</a:t>
            </a:r>
          </a:p>
        </p:txBody>
      </p:sp>
    </p:spTree>
    <p:extLst>
      <p:ext uri="{BB962C8B-B14F-4D97-AF65-F5344CB8AC3E}">
        <p14:creationId xmlns:p14="http://schemas.microsoft.com/office/powerpoint/2010/main" val="3860064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2957</Words>
  <Application>Microsoft Office PowerPoint</Application>
  <PresentationFormat>Geniş ekran</PresentationFormat>
  <Paragraphs>197</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6</vt:i4>
      </vt:variant>
      <vt:variant>
        <vt:lpstr>Slayt Başlıkları</vt:lpstr>
      </vt:variant>
      <vt:variant>
        <vt:i4>38</vt:i4>
      </vt:variant>
    </vt:vector>
  </HeadingPairs>
  <TitlesOfParts>
    <vt:vector size="48" baseType="lpstr">
      <vt:lpstr>Arial</vt:lpstr>
      <vt:lpstr>Garamond</vt:lpstr>
      <vt:lpstr>Times New Roman</vt:lpstr>
      <vt:lpstr>Wingdings</vt:lpstr>
      <vt:lpstr>Dere</vt:lpstr>
      <vt:lpstr>1_Dere</vt:lpstr>
      <vt:lpstr>2_Dere</vt:lpstr>
      <vt:lpstr>3_Dere</vt:lpstr>
      <vt:lpstr>4_Dere</vt:lpstr>
      <vt:lpstr>5_Dere</vt:lpstr>
      <vt:lpstr>Tıbbi biyoloji ve Genetik</vt:lpstr>
      <vt:lpstr>PowerPoint Sunusu</vt:lpstr>
      <vt:lpstr>Kromozom Mutasyonları</vt:lpstr>
      <vt:lpstr>1. Delesyon  (Parça Kaybı) </vt:lpstr>
      <vt:lpstr>1.1. Uçta Parça Kaybı (Terminal Delesyon)</vt:lpstr>
      <vt:lpstr>1.2. Ara Yerde Parça Kaybı </vt:lpstr>
      <vt:lpstr>1.3. İzokromozomlar</vt:lpstr>
      <vt:lpstr>2. Duplikasyon(Çift Olma)</vt:lpstr>
      <vt:lpstr>3. İnversiyon (Dönme)</vt:lpstr>
      <vt:lpstr>4. Translokasyon  (Karşılıklı Parça Değişimi)</vt:lpstr>
      <vt:lpstr>PowerPoint Sunusu</vt:lpstr>
      <vt:lpstr>2.2. Kromozomların Sayısında Meydana Gelen Mutasyonlar</vt:lpstr>
      <vt:lpstr>PowerPoint Sunusu</vt:lpstr>
      <vt:lpstr>PowerPoint Sunusu</vt:lpstr>
      <vt:lpstr>PowerPoint Sunusu</vt:lpstr>
      <vt:lpstr>2.1. Autopoliploidi</vt:lpstr>
      <vt:lpstr>2.2. Allopoliploidi</vt:lpstr>
      <vt:lpstr>2.3.Endopoliploidi </vt:lpstr>
      <vt:lpstr>2.3. Aneuploidi (Anöployidi)</vt:lpstr>
      <vt:lpstr>3.1. Monosomi</vt:lpstr>
      <vt:lpstr>3.3. Polisomi</vt:lpstr>
      <vt:lpstr>3.1. Trisomi ve Tetrasomi </vt:lpstr>
      <vt:lpstr>Somatik Aneuploidi</vt:lpstr>
      <vt:lpstr>İnsanlarda Kromozom Değişmeleri</vt:lpstr>
      <vt:lpstr>Down Sendromu (Mongolizm) </vt:lpstr>
      <vt:lpstr>Down sendromlu bir bebeğin 46 yerine 47 kromozom taşıdığı belirlenmiştir </vt:lpstr>
      <vt:lpstr>Edward Sendromu </vt:lpstr>
      <vt:lpstr> Patau Sendromu </vt:lpstr>
      <vt:lpstr>PowerPoint Sunusu</vt:lpstr>
      <vt:lpstr>Cri de Chat Sendromu</vt:lpstr>
      <vt:lpstr>Klinefelter Sendromu</vt:lpstr>
      <vt:lpstr> Turner Sendromu</vt:lpstr>
      <vt:lpstr>PowerPoint Sunusu</vt:lpstr>
      <vt:lpstr> Üç X’li Sendrom (Triple Dişilik)</vt:lpstr>
      <vt:lpstr> XYY Sendromu </vt:lpstr>
      <vt:lpstr> Chondrodystrophic Cücelik </vt:lpstr>
      <vt:lpstr>Gen Mutasyonları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Genetik</dc:title>
  <dc:creator>ibrahim</dc:creator>
  <cp:lastModifiedBy>mehmet</cp:lastModifiedBy>
  <cp:revision>12</cp:revision>
  <dcterms:created xsi:type="dcterms:W3CDTF">2019-05-13T10:20:12Z</dcterms:created>
  <dcterms:modified xsi:type="dcterms:W3CDTF">2020-11-18T12:17:38Z</dcterms:modified>
</cp:coreProperties>
</file>