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61"/>
  </p:notesMasterIdLst>
  <p:sldIdLst>
    <p:sldId id="258" r:id="rId3"/>
    <p:sldId id="262" r:id="rId4"/>
    <p:sldId id="309" r:id="rId5"/>
    <p:sldId id="315" r:id="rId6"/>
    <p:sldId id="263" r:id="rId7"/>
    <p:sldId id="264" r:id="rId8"/>
    <p:sldId id="265" r:id="rId9"/>
    <p:sldId id="338" r:id="rId10"/>
    <p:sldId id="281" r:id="rId11"/>
    <p:sldId id="267" r:id="rId12"/>
    <p:sldId id="268" r:id="rId13"/>
    <p:sldId id="332" r:id="rId14"/>
    <p:sldId id="282" r:id="rId15"/>
    <p:sldId id="269" r:id="rId16"/>
    <p:sldId id="283" r:id="rId17"/>
    <p:sldId id="293" r:id="rId18"/>
    <p:sldId id="270" r:id="rId19"/>
    <p:sldId id="271" r:id="rId20"/>
    <p:sldId id="284" r:id="rId21"/>
    <p:sldId id="318" r:id="rId22"/>
    <p:sldId id="327" r:id="rId23"/>
    <p:sldId id="317" r:id="rId24"/>
    <p:sldId id="328" r:id="rId25"/>
    <p:sldId id="288" r:id="rId26"/>
    <p:sldId id="296" r:id="rId27"/>
    <p:sldId id="272" r:id="rId28"/>
    <p:sldId id="291" r:id="rId29"/>
    <p:sldId id="290" r:id="rId30"/>
    <p:sldId id="292" r:id="rId31"/>
    <p:sldId id="276" r:id="rId32"/>
    <p:sldId id="277" r:id="rId33"/>
    <p:sldId id="278" r:id="rId34"/>
    <p:sldId id="275" r:id="rId35"/>
    <p:sldId id="310" r:id="rId36"/>
    <p:sldId id="329" r:id="rId37"/>
    <p:sldId id="330" r:id="rId38"/>
    <p:sldId id="313" r:id="rId39"/>
    <p:sldId id="314" r:id="rId40"/>
    <p:sldId id="279" r:id="rId41"/>
    <p:sldId id="280" r:id="rId42"/>
    <p:sldId id="308" r:id="rId43"/>
    <p:sldId id="339" r:id="rId44"/>
    <p:sldId id="331" r:id="rId45"/>
    <p:sldId id="341" r:id="rId46"/>
    <p:sldId id="340" r:id="rId47"/>
    <p:sldId id="320" r:id="rId48"/>
    <p:sldId id="324" r:id="rId49"/>
    <p:sldId id="323" r:id="rId50"/>
    <p:sldId id="321" r:id="rId51"/>
    <p:sldId id="342" r:id="rId52"/>
    <p:sldId id="325" r:id="rId53"/>
    <p:sldId id="326" r:id="rId54"/>
    <p:sldId id="333" r:id="rId55"/>
    <p:sldId id="334" r:id="rId56"/>
    <p:sldId id="337" r:id="rId57"/>
    <p:sldId id="336" r:id="rId58"/>
    <p:sldId id="335" r:id="rId59"/>
    <p:sldId id="343" r:id="rId6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54F72"/>
    <a:srgbClr val="CAA7B8"/>
    <a:srgbClr val="FFFFFF"/>
    <a:srgbClr val="1E1162"/>
    <a:srgbClr val="110F50"/>
    <a:srgbClr val="100D50"/>
    <a:srgbClr val="0F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64" autoAdjust="0"/>
  </p:normalViewPr>
  <p:slideViewPr>
    <p:cSldViewPr snapToGrid="0" snapToObjects="1">
      <p:cViewPr varScale="1">
        <p:scale>
          <a:sx n="64" d="100"/>
          <a:sy n="64" d="100"/>
        </p:scale>
        <p:origin x="84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C8D0D-7507-44B5-BF86-9B7EE280158D}" type="datetimeFigureOut">
              <a:rPr lang="tr-TR" smtClean="0"/>
              <a:t>2.12.2020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8F55-591F-4C82-A106-4949E9E692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91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70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Örneğin, bir araştırmacının işlevini anlamak istediği bir gen veya adli tıp bilimcileri tarafından olay yeri DNA'sını şüphelilerle eşleştirmek için kullanılan bir genetik işaretleyici olabilir.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691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T. </a:t>
            </a:r>
            <a:r>
              <a:rPr lang="tr-TR" dirty="0" err="1" smtClean="0"/>
              <a:t>aquaticus</a:t>
            </a:r>
            <a:r>
              <a:rPr lang="tr-TR" dirty="0" smtClean="0"/>
              <a:t> kaplıcalarda ve </a:t>
            </a:r>
            <a:r>
              <a:rPr lang="tr-TR" dirty="0" err="1" smtClean="0"/>
              <a:t>hidrotermal</a:t>
            </a:r>
            <a:r>
              <a:rPr lang="tr-TR" dirty="0" smtClean="0"/>
              <a:t> menfezlerde yaşar. DNA </a:t>
            </a:r>
            <a:r>
              <a:rPr lang="tr-TR" dirty="0" err="1" smtClean="0"/>
              <a:t>polimerazı</a:t>
            </a:r>
            <a:r>
              <a:rPr lang="tr-TR" dirty="0" smtClean="0"/>
              <a:t> ısıya karşı oldukça kararlıdır ve en çok 70 ° C civarında aktiftir (bir insan veya E. </a:t>
            </a:r>
            <a:r>
              <a:rPr lang="tr-TR" dirty="0" err="1" smtClean="0"/>
              <a:t>coli</a:t>
            </a:r>
            <a:r>
              <a:rPr lang="tr-TR" dirty="0" smtClean="0"/>
              <a:t> DNA </a:t>
            </a:r>
            <a:r>
              <a:rPr lang="tr-TR" dirty="0" err="1" smtClean="0"/>
              <a:t>polimerazının</a:t>
            </a:r>
            <a:r>
              <a:rPr lang="tr-TR" dirty="0" smtClean="0"/>
              <a:t> işlevsel olmayacağı bir sıcaklık). Bu ısı </a:t>
            </a:r>
            <a:r>
              <a:rPr lang="tr-TR" dirty="0" err="1" smtClean="0"/>
              <a:t>stabilitesi</a:t>
            </a:r>
            <a:r>
              <a:rPr lang="tr-TR" dirty="0" smtClean="0"/>
              <a:t>, </a:t>
            </a:r>
            <a:r>
              <a:rPr lang="tr-TR" dirty="0" err="1" smtClean="0"/>
              <a:t>Taq</a:t>
            </a:r>
            <a:r>
              <a:rPr lang="tr-TR" dirty="0" smtClean="0"/>
              <a:t> </a:t>
            </a:r>
            <a:r>
              <a:rPr lang="tr-TR" dirty="0" err="1" smtClean="0"/>
              <a:t>polimerazı</a:t>
            </a:r>
            <a:r>
              <a:rPr lang="tr-TR" dirty="0" smtClean="0"/>
              <a:t> PCR için ideal kılar. Göreceğimiz gibi, </a:t>
            </a:r>
            <a:r>
              <a:rPr lang="tr-TR" dirty="0" err="1" smtClean="0"/>
              <a:t>PCR'da</a:t>
            </a:r>
            <a:r>
              <a:rPr lang="tr-TR" dirty="0" smtClean="0"/>
              <a:t> şablon DNA'yı </a:t>
            </a:r>
            <a:r>
              <a:rPr lang="tr-TR" dirty="0" err="1" smtClean="0"/>
              <a:t>denatüre</a:t>
            </a:r>
            <a:r>
              <a:rPr lang="tr-TR" dirty="0" smtClean="0"/>
              <a:t> etmek veya ipliklerini ayırmak için tekrar tekrar yüksek sıcaklık kullanılır.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47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300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Genetik işaret (marker), bireyi veya türleri tanımlamak için kullanılan bilinen gen veya DNA sekansıdır (kromozom üzerinde bilinen bir konumla).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599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42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67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7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4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04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50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38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3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50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8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78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5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5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22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73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3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36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5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1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 FAKÜLTESİ – BİYOLOJİ BÖLÜMÜ</a:t>
            </a:r>
            <a:endParaRPr lang="tr-TR" sz="1000" b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b="0" baseline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baseline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endParaRPr lang="tr-TR" sz="1000" b="0" baseline="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17.11.2020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doi.org/10.3390/pathogens9050331" TargetMode="Externa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813909" y="2042319"/>
            <a:ext cx="11601431" cy="2793292"/>
          </a:xfrm>
        </p:spPr>
        <p:txBody>
          <a:bodyPr>
            <a:normAutofit fontScale="90000"/>
          </a:bodyPr>
          <a:lstStyle/>
          <a:p>
            <a:r>
              <a:rPr lang="tr-TR" sz="4800" dirty="0"/>
              <a:t>5</a:t>
            </a:r>
            <a:r>
              <a:rPr lang="tr-TR" sz="4800" dirty="0" smtClean="0"/>
              <a:t>. Ders: PCR / PZR</a:t>
            </a:r>
            <a:br>
              <a:rPr lang="tr-TR" sz="4800" dirty="0" smtClean="0"/>
            </a:br>
            <a:r>
              <a:rPr lang="tr-TR" sz="4800" dirty="0"/>
              <a:t/>
            </a:r>
            <a:br>
              <a:rPr lang="tr-TR" sz="4800" dirty="0"/>
            </a:br>
            <a:r>
              <a:rPr lang="tr-TR" sz="4800" dirty="0" err="1" smtClean="0"/>
              <a:t>Polymerase</a:t>
            </a:r>
            <a:r>
              <a:rPr lang="tr-TR" sz="4800" dirty="0" smtClean="0"/>
              <a:t> </a:t>
            </a:r>
            <a:r>
              <a:rPr lang="tr-TR" sz="4800" dirty="0" err="1" smtClean="0"/>
              <a:t>Chain</a:t>
            </a:r>
            <a:r>
              <a:rPr lang="tr-TR" sz="4800" dirty="0" smtClean="0"/>
              <a:t> </a:t>
            </a:r>
            <a:r>
              <a:rPr lang="tr-TR" sz="4800" dirty="0" err="1" smtClean="0"/>
              <a:t>Reaction</a:t>
            </a:r>
            <a:r>
              <a:rPr lang="tr-TR" sz="4800" dirty="0" smtClean="0"/>
              <a:t> /</a:t>
            </a:r>
            <a:br>
              <a:rPr lang="tr-TR" sz="4800" dirty="0" smtClean="0"/>
            </a:br>
            <a:r>
              <a:rPr lang="tr-TR" sz="4800" dirty="0" smtClean="0"/>
              <a:t>Polimeraz Zincir Reaksiyonu</a:t>
            </a:r>
            <a:br>
              <a:rPr lang="tr-TR" sz="4800" dirty="0" smtClean="0"/>
            </a:br>
            <a:endParaRPr lang="tr-TR" sz="4800" dirty="0"/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Hınıs </a:t>
            </a:r>
            <a:r>
              <a:rPr lang="tr-T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myo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lt Başlık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10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6925235" cy="4351338"/>
          </a:xfrm>
        </p:spPr>
        <p:txBody>
          <a:bodyPr/>
          <a:lstStyle/>
          <a:p>
            <a:r>
              <a:rPr lang="tr-TR" dirty="0"/>
              <a:t>Genetik bilgi aktarımı </a:t>
            </a:r>
            <a:r>
              <a:rPr lang="tr-TR" dirty="0" err="1"/>
              <a:t>replikasyon</a:t>
            </a:r>
            <a:r>
              <a:rPr lang="tr-TR" dirty="0"/>
              <a:t>, transkripsiyon ve </a:t>
            </a:r>
            <a:r>
              <a:rPr lang="tr-TR" dirty="0" err="1"/>
              <a:t>translasyon</a:t>
            </a:r>
            <a:r>
              <a:rPr lang="tr-TR" dirty="0"/>
              <a:t> ile gerçekleşir. </a:t>
            </a:r>
            <a:endParaRPr lang="tr-TR" dirty="0" smtClean="0"/>
          </a:p>
          <a:p>
            <a:r>
              <a:rPr lang="tr-TR" dirty="0" err="1" smtClean="0"/>
              <a:t>Replikasyonda</a:t>
            </a:r>
            <a:r>
              <a:rPr lang="tr-TR" dirty="0" smtClean="0"/>
              <a:t> </a:t>
            </a:r>
            <a:r>
              <a:rPr lang="tr-TR" dirty="0"/>
              <a:t>genetik bilginin korunarak sürekliliğinin sağlanması için çift iplikli bir nükleik asit molekülü eş kopyalar verebilmek için birebir çoğalır. </a:t>
            </a:r>
            <a:endParaRPr lang="en-US" dirty="0"/>
          </a:p>
          <a:p>
            <a:endParaRPr lang="en-US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09016" y="923898"/>
            <a:ext cx="10515600" cy="722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C00000"/>
                </a:solidFill>
              </a:rPr>
              <a:t>DNA’nın yapısı</a:t>
            </a:r>
            <a:endParaRPr lang="en-US" dirty="0"/>
          </a:p>
        </p:txBody>
      </p:sp>
      <p:pic>
        <p:nvPicPr>
          <p:cNvPr id="5122" name="Picture 2" descr="DNA replication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80" y="923898"/>
            <a:ext cx="232162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4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23424" y="19631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8204" y="1225779"/>
            <a:ext cx="11804904" cy="3230880"/>
          </a:xfrm>
        </p:spPr>
        <p:txBody>
          <a:bodyPr>
            <a:normAutofit/>
          </a:bodyPr>
          <a:lstStyle/>
          <a:p>
            <a:r>
              <a:rPr lang="tr-TR" dirty="0" err="1"/>
              <a:t>Replikasyon</a:t>
            </a:r>
            <a:r>
              <a:rPr lang="tr-TR" dirty="0"/>
              <a:t> sırasında DNA’nın sarmal yapısı çözülerek açılır ve her iplik yeni bir tamamlayıcı ipliğin sentezi için ata olur. </a:t>
            </a:r>
            <a:endParaRPr lang="tr-TR" dirty="0" smtClean="0"/>
          </a:p>
          <a:p>
            <a:r>
              <a:rPr lang="tr-TR" dirty="0" smtClean="0"/>
              <a:t>Çift </a:t>
            </a:r>
            <a:r>
              <a:rPr lang="tr-TR" dirty="0"/>
              <a:t>sarmalın açılması ve yeni DNA ipliğinin sentezlenmesi için birçok enzim gerekir. </a:t>
            </a:r>
            <a:endParaRPr lang="tr-TR" dirty="0" smtClean="0"/>
          </a:p>
          <a:p>
            <a:endParaRPr lang="tr-TR" dirty="0" smtClean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115" y="2886635"/>
            <a:ext cx="7064386" cy="39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23424" y="19631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8204" y="1124119"/>
            <a:ext cx="11804904" cy="3230880"/>
          </a:xfrm>
        </p:spPr>
        <p:txBody>
          <a:bodyPr>
            <a:normAutofit/>
          </a:bodyPr>
          <a:lstStyle/>
          <a:p>
            <a:r>
              <a:rPr lang="tr-TR" u="sng" dirty="0" err="1" smtClean="0"/>
              <a:t>Topoizomeraz</a:t>
            </a:r>
            <a:r>
              <a:rPr lang="tr-TR" u="sng" dirty="0" smtClean="0"/>
              <a:t> </a:t>
            </a:r>
            <a:r>
              <a:rPr lang="tr-TR" u="sng" dirty="0"/>
              <a:t>ve </a:t>
            </a:r>
            <a:r>
              <a:rPr lang="tr-TR" u="sng" dirty="0" err="1"/>
              <a:t>helikazlar</a:t>
            </a:r>
            <a:r>
              <a:rPr lang="tr-TR" u="sng" dirty="0"/>
              <a:t> </a:t>
            </a:r>
            <a:r>
              <a:rPr lang="tr-TR" dirty="0"/>
              <a:t>DNA sarmalını kırarak çözmek ve tek </a:t>
            </a:r>
            <a:r>
              <a:rPr lang="tr-TR" dirty="0" err="1"/>
              <a:t>iplikçiğin</a:t>
            </a:r>
            <a:r>
              <a:rPr lang="tr-TR" dirty="0"/>
              <a:t> </a:t>
            </a:r>
            <a:r>
              <a:rPr lang="tr-TR" dirty="0" err="1"/>
              <a:t>çentiklenerek</a:t>
            </a:r>
            <a:r>
              <a:rPr lang="tr-TR" dirty="0"/>
              <a:t> açılmasından sorumludur. </a:t>
            </a:r>
            <a:endParaRPr lang="tr-TR" dirty="0" smtClean="0"/>
          </a:p>
          <a:p>
            <a:r>
              <a:rPr lang="tr-TR" u="sng" dirty="0" err="1" smtClean="0"/>
              <a:t>Primaz</a:t>
            </a:r>
            <a:r>
              <a:rPr lang="tr-TR" u="sng" dirty="0" smtClean="0"/>
              <a:t> </a:t>
            </a:r>
            <a:r>
              <a:rPr lang="tr-TR" u="sng" dirty="0"/>
              <a:t>enzimi </a:t>
            </a:r>
            <a:r>
              <a:rPr lang="tr-TR" dirty="0"/>
              <a:t>DNA </a:t>
            </a:r>
            <a:r>
              <a:rPr lang="tr-TR" dirty="0" err="1"/>
              <a:t>polimerazın</a:t>
            </a:r>
            <a:r>
              <a:rPr lang="tr-TR" dirty="0"/>
              <a:t> senteze başlayacağı 3’OH bölgesinde görev yapmak için küçük bir </a:t>
            </a:r>
            <a:r>
              <a:rPr lang="tr-TR" b="1" u="sng" dirty="0">
                <a:solidFill>
                  <a:srgbClr val="C00000"/>
                </a:solidFill>
              </a:rPr>
              <a:t>RNA </a:t>
            </a:r>
            <a:r>
              <a:rPr lang="tr-TR" b="1" u="sng" dirty="0" err="1">
                <a:solidFill>
                  <a:srgbClr val="C00000"/>
                </a:solidFill>
              </a:rPr>
              <a:t>primerini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dirty="0"/>
              <a:t>tek iplikli DNA’ya bağlar. </a:t>
            </a:r>
            <a:endParaRPr lang="tr-TR" dirty="0" smtClean="0"/>
          </a:p>
          <a:p>
            <a:endParaRPr lang="tr-TR" dirty="0" smtClean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24" y="2908396"/>
            <a:ext cx="6778412" cy="376106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" y="4995603"/>
            <a:ext cx="5050754" cy="9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7096" y="1112365"/>
            <a:ext cx="11804904" cy="3230880"/>
          </a:xfrm>
        </p:spPr>
        <p:txBody>
          <a:bodyPr>
            <a:normAutofit/>
          </a:bodyPr>
          <a:lstStyle/>
          <a:p>
            <a:r>
              <a:rPr lang="tr-TR" sz="2600" dirty="0" smtClean="0"/>
              <a:t>Bu </a:t>
            </a:r>
            <a:r>
              <a:rPr lang="tr-TR" sz="2600" dirty="0"/>
              <a:t>safhada DNA </a:t>
            </a:r>
            <a:r>
              <a:rPr lang="tr-TR" sz="2600" dirty="0" err="1"/>
              <a:t>polimeraz</a:t>
            </a:r>
            <a:r>
              <a:rPr lang="tr-TR" sz="2600" dirty="0"/>
              <a:t> DNA’nın tek ipliğine ilerler. </a:t>
            </a:r>
            <a:r>
              <a:rPr lang="tr-TR" sz="2600" dirty="0" err="1"/>
              <a:t>Prokaryotlarda</a:t>
            </a:r>
            <a:r>
              <a:rPr lang="tr-TR" sz="2600" dirty="0"/>
              <a:t> yeni DNA ipliklerinin ilerleyen sentezinden sorumlu enzim  </a:t>
            </a:r>
            <a:r>
              <a:rPr lang="tr-TR" sz="2600" u="sng" dirty="0"/>
              <a:t>DNA </a:t>
            </a:r>
            <a:r>
              <a:rPr lang="tr-TR" sz="2600" u="sng" dirty="0" err="1"/>
              <a:t>polimeraz</a:t>
            </a:r>
            <a:r>
              <a:rPr lang="tr-TR" sz="2600" u="sng" dirty="0"/>
              <a:t> </a:t>
            </a:r>
            <a:r>
              <a:rPr lang="tr-TR" sz="2600" u="sng" dirty="0" err="1"/>
              <a:t>III’</a:t>
            </a:r>
            <a:r>
              <a:rPr lang="tr-TR" sz="2600" dirty="0" err="1"/>
              <a:t>dur</a:t>
            </a:r>
            <a:r>
              <a:rPr lang="tr-TR" sz="2600" dirty="0"/>
              <a:t>. </a:t>
            </a:r>
            <a:endParaRPr lang="tr-TR" sz="2600" dirty="0" smtClean="0"/>
          </a:p>
          <a:p>
            <a:r>
              <a:rPr lang="tr-TR" sz="2600" dirty="0" smtClean="0"/>
              <a:t>DNA </a:t>
            </a:r>
            <a:r>
              <a:rPr lang="tr-TR" sz="2600" dirty="0" err="1"/>
              <a:t>polimeraz</a:t>
            </a:r>
            <a:r>
              <a:rPr lang="tr-TR" sz="2600" dirty="0"/>
              <a:t> ata iplikteki bazları uygun </a:t>
            </a:r>
            <a:r>
              <a:rPr lang="tr-TR" sz="2600" dirty="0" err="1"/>
              <a:t>komplementer</a:t>
            </a:r>
            <a:r>
              <a:rPr lang="tr-TR" sz="2600" dirty="0"/>
              <a:t> serbest </a:t>
            </a:r>
            <a:r>
              <a:rPr lang="tr-TR" sz="2600" dirty="0" err="1"/>
              <a:t>dNTP</a:t>
            </a:r>
            <a:r>
              <a:rPr lang="tr-TR" sz="2600" dirty="0"/>
              <a:t> ile </a:t>
            </a:r>
            <a:r>
              <a:rPr lang="tr-TR" sz="2600" b="1" u="sng" dirty="0">
                <a:solidFill>
                  <a:schemeClr val="accent1"/>
                </a:solidFill>
              </a:rPr>
              <a:t>hidrojen bağları</a:t>
            </a:r>
            <a:r>
              <a:rPr lang="tr-TR" sz="2600" b="1" dirty="0">
                <a:solidFill>
                  <a:schemeClr val="accent1"/>
                </a:solidFill>
              </a:rPr>
              <a:t> </a:t>
            </a:r>
            <a:r>
              <a:rPr lang="tr-TR" sz="2600" dirty="0"/>
              <a:t>ile bağlar. Aynı zamanda oluşan ipliğin bir önceki nükleotidi ile bu yeni nükleotid arasında </a:t>
            </a:r>
            <a:r>
              <a:rPr lang="tr-TR" sz="2600" b="1" u="sng" dirty="0" err="1">
                <a:solidFill>
                  <a:schemeClr val="accent1"/>
                </a:solidFill>
              </a:rPr>
              <a:t>kovalent</a:t>
            </a:r>
            <a:r>
              <a:rPr lang="tr-TR" sz="2600" b="1" u="sng" dirty="0">
                <a:solidFill>
                  <a:schemeClr val="accent1"/>
                </a:solidFill>
              </a:rPr>
              <a:t> </a:t>
            </a:r>
            <a:r>
              <a:rPr lang="tr-TR" sz="2600" b="1" u="sng" dirty="0" err="1">
                <a:solidFill>
                  <a:schemeClr val="accent1"/>
                </a:solidFill>
              </a:rPr>
              <a:t>fosfodiester</a:t>
            </a:r>
            <a:r>
              <a:rPr lang="tr-TR" sz="2600" b="1" dirty="0">
                <a:solidFill>
                  <a:schemeClr val="accent1"/>
                </a:solidFill>
              </a:rPr>
              <a:t> </a:t>
            </a:r>
            <a:r>
              <a:rPr lang="tr-TR" sz="2600" dirty="0"/>
              <a:t>bağ oluşturur. </a:t>
            </a:r>
            <a:endParaRPr lang="tr-TR" sz="2600" dirty="0" smtClean="0"/>
          </a:p>
          <a:p>
            <a:endParaRPr lang="tr-TR" sz="2600" dirty="0" smtClean="0"/>
          </a:p>
          <a:p>
            <a:endParaRPr lang="en-US" sz="2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115" y="3455644"/>
            <a:ext cx="6038882" cy="3350728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5723424" y="0"/>
            <a:ext cx="4191103" cy="67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smtClean="0">
                <a:solidFill>
                  <a:srgbClr val="C00000"/>
                </a:solidFill>
              </a:rPr>
              <a:t>DNA 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947" y="2823641"/>
            <a:ext cx="6970818" cy="386989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6693" y="780397"/>
            <a:ext cx="11183112" cy="2938272"/>
          </a:xfrm>
        </p:spPr>
        <p:txBody>
          <a:bodyPr>
            <a:normAutofit/>
          </a:bodyPr>
          <a:lstStyle/>
          <a:p>
            <a:r>
              <a:rPr lang="tr-TR" sz="2600" b="1" u="sng" dirty="0" smtClean="0">
                <a:solidFill>
                  <a:schemeClr val="accent6">
                    <a:lumMod val="75000"/>
                  </a:schemeClr>
                </a:solidFill>
              </a:rPr>
              <a:t>DNA </a:t>
            </a:r>
            <a:r>
              <a:rPr lang="tr-TR" sz="2600" b="1" u="sng" dirty="0" err="1">
                <a:solidFill>
                  <a:schemeClr val="accent6">
                    <a:lumMod val="75000"/>
                  </a:schemeClr>
                </a:solidFill>
              </a:rPr>
              <a:t>polimeraz</a:t>
            </a:r>
            <a:r>
              <a:rPr lang="tr-TR" sz="2600" b="1" u="sng" dirty="0">
                <a:solidFill>
                  <a:schemeClr val="accent6">
                    <a:lumMod val="75000"/>
                  </a:schemeClr>
                </a:solidFill>
              </a:rPr>
              <a:t> yalnızca 5’ uçtan 3’ uca doğru çalışır</a:t>
            </a:r>
            <a:r>
              <a:rPr lang="tr-TR" sz="26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tr-TR" sz="2600" dirty="0" smtClean="0"/>
              <a:t>DNA </a:t>
            </a:r>
            <a:r>
              <a:rPr lang="tr-TR" sz="2600" dirty="0" err="1"/>
              <a:t>polimeraz</a:t>
            </a:r>
            <a:r>
              <a:rPr lang="tr-TR" sz="2600" dirty="0"/>
              <a:t>  5’ uçtan 3’ uca doğru olan ipliğin (</a:t>
            </a:r>
            <a:r>
              <a:rPr lang="tr-TR" sz="2600" u="sng" dirty="0" err="1"/>
              <a:t>lagging</a:t>
            </a:r>
            <a:r>
              <a:rPr lang="tr-TR" sz="2600" u="sng" dirty="0"/>
              <a:t> </a:t>
            </a:r>
            <a:r>
              <a:rPr lang="tr-TR" sz="2600" u="sng" dirty="0" err="1"/>
              <a:t>strand</a:t>
            </a:r>
            <a:r>
              <a:rPr lang="tr-TR" sz="2600" dirty="0"/>
              <a:t>) ikinci kopyasını parçalar halinde (</a:t>
            </a:r>
            <a:r>
              <a:rPr lang="tr-TR" sz="2600" dirty="0" err="1"/>
              <a:t>okazaki</a:t>
            </a:r>
            <a:r>
              <a:rPr lang="tr-TR" sz="2600" dirty="0"/>
              <a:t> fragmanları) oluşturur. Diğer iplik (</a:t>
            </a:r>
            <a:r>
              <a:rPr lang="tr-TR" sz="2600" u="sng" dirty="0" err="1"/>
              <a:t>leading</a:t>
            </a:r>
            <a:r>
              <a:rPr lang="tr-TR" sz="2600" u="sng" dirty="0"/>
              <a:t> </a:t>
            </a:r>
            <a:r>
              <a:rPr lang="tr-TR" sz="2600" u="sng" dirty="0" err="1"/>
              <a:t>strand</a:t>
            </a:r>
            <a:r>
              <a:rPr lang="tr-TR" sz="2600" dirty="0"/>
              <a:t>) sarmal açıldıkça 5’ uçtan 3’ uca doğru direkt sentezlenir. </a:t>
            </a:r>
            <a:endParaRPr lang="tr-TR" sz="2600" dirty="0" smtClean="0"/>
          </a:p>
          <a:p>
            <a:r>
              <a:rPr lang="tr-TR" sz="2600" b="1" u="sng" dirty="0" smtClean="0">
                <a:solidFill>
                  <a:schemeClr val="accent1"/>
                </a:solidFill>
              </a:rPr>
              <a:t>DNA </a:t>
            </a:r>
            <a:r>
              <a:rPr lang="tr-TR" sz="2600" b="1" u="sng" dirty="0" err="1">
                <a:solidFill>
                  <a:schemeClr val="accent1"/>
                </a:solidFill>
              </a:rPr>
              <a:t>polimeraz</a:t>
            </a:r>
            <a:r>
              <a:rPr lang="tr-TR" sz="2600" b="1" u="sng" dirty="0">
                <a:solidFill>
                  <a:schemeClr val="accent1"/>
                </a:solidFill>
              </a:rPr>
              <a:t> mutlaka </a:t>
            </a:r>
            <a:r>
              <a:rPr lang="tr-TR" sz="2600" b="1" u="sng" dirty="0" err="1">
                <a:solidFill>
                  <a:schemeClr val="accent1"/>
                </a:solidFill>
              </a:rPr>
              <a:t>dNTP’yi</a:t>
            </a:r>
            <a:r>
              <a:rPr lang="tr-TR" sz="2600" b="1" u="sng" dirty="0">
                <a:solidFill>
                  <a:schemeClr val="accent1"/>
                </a:solidFill>
              </a:rPr>
              <a:t> bağlayacağı serbest bir OH grubuna sahip bir </a:t>
            </a:r>
            <a:r>
              <a:rPr lang="tr-TR" sz="2600" b="1" u="sng" dirty="0" err="1">
                <a:solidFill>
                  <a:schemeClr val="accent1"/>
                </a:solidFill>
              </a:rPr>
              <a:t>primere</a:t>
            </a:r>
            <a:r>
              <a:rPr lang="tr-TR" sz="2600" b="1" u="sng" dirty="0">
                <a:solidFill>
                  <a:schemeClr val="accent1"/>
                </a:solidFill>
              </a:rPr>
              <a:t> ihtiyaç duyar</a:t>
            </a:r>
            <a:r>
              <a:rPr lang="tr-TR" sz="2600" b="1" dirty="0">
                <a:solidFill>
                  <a:schemeClr val="accent1"/>
                </a:solidFill>
              </a:rPr>
              <a:t>. </a:t>
            </a:r>
            <a:endParaRPr lang="tr-TR" sz="2600" b="1" dirty="0" smtClean="0">
              <a:solidFill>
                <a:schemeClr val="accent1"/>
              </a:solidFill>
            </a:endParaRPr>
          </a:p>
          <a:p>
            <a:endParaRPr lang="en-US" sz="2600" dirty="0"/>
          </a:p>
        </p:txBody>
      </p:sp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23424" y="0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6693" y="1012871"/>
            <a:ext cx="11183112" cy="2938272"/>
          </a:xfrm>
        </p:spPr>
        <p:txBody>
          <a:bodyPr>
            <a:normAutofit/>
          </a:bodyPr>
          <a:lstStyle/>
          <a:p>
            <a:r>
              <a:rPr lang="tr-TR" b="1" dirty="0" err="1" smtClean="0"/>
              <a:t>Ligaz</a:t>
            </a:r>
            <a:r>
              <a:rPr lang="tr-TR" b="1" dirty="0" smtClean="0"/>
              <a:t> </a:t>
            </a:r>
            <a:r>
              <a:rPr lang="tr-TR" b="1" dirty="0"/>
              <a:t>enzimi </a:t>
            </a:r>
            <a:r>
              <a:rPr lang="tr-TR" dirty="0"/>
              <a:t>serbest ama komşu olan 3’ OH ve 5’ fosfat grupları arasında </a:t>
            </a:r>
            <a:r>
              <a:rPr lang="tr-TR" dirty="0" err="1"/>
              <a:t>fosfodiester</a:t>
            </a:r>
            <a:r>
              <a:rPr lang="tr-TR" dirty="0"/>
              <a:t> bağın oluşumunu katalize eder. Bu aktivite RNA </a:t>
            </a:r>
            <a:r>
              <a:rPr lang="tr-TR" dirty="0" err="1"/>
              <a:t>primerinin</a:t>
            </a:r>
            <a:r>
              <a:rPr lang="tr-TR" dirty="0"/>
              <a:t> ayrılmasını takiben arada kalan küçük bölümlerin molekülün geri kalanına bağlanmasını sağlar. </a:t>
            </a:r>
            <a:endParaRPr lang="tr-TR" dirty="0" smtClean="0"/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649" y="2665707"/>
            <a:ext cx="6647940" cy="3690643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23424" y="0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6693" y="1090363"/>
            <a:ext cx="11183112" cy="2938272"/>
          </a:xfrm>
        </p:spPr>
        <p:txBody>
          <a:bodyPr>
            <a:normAutofit/>
          </a:bodyPr>
          <a:lstStyle/>
          <a:p>
            <a:r>
              <a:rPr lang="tr-TR" dirty="0" smtClean="0"/>
              <a:t>Tek iplikli DNA kırılgan ve dayanıksızdır. </a:t>
            </a:r>
            <a:r>
              <a:rPr lang="tr-TR" b="1" dirty="0" smtClean="0"/>
              <a:t>SSBP (</a:t>
            </a:r>
            <a:r>
              <a:rPr lang="tr-TR" b="1" dirty="0" err="1" smtClean="0"/>
              <a:t>single</a:t>
            </a:r>
            <a:r>
              <a:rPr lang="tr-TR" b="1" dirty="0" smtClean="0"/>
              <a:t> </a:t>
            </a:r>
            <a:r>
              <a:rPr lang="tr-TR" b="1" dirty="0" err="1" smtClean="0"/>
              <a:t>strand</a:t>
            </a:r>
            <a:r>
              <a:rPr lang="tr-TR" b="1" dirty="0" smtClean="0"/>
              <a:t> </a:t>
            </a:r>
            <a:r>
              <a:rPr lang="tr-TR" b="1" dirty="0" err="1" smtClean="0"/>
              <a:t>binding</a:t>
            </a:r>
            <a:r>
              <a:rPr lang="tr-TR" b="1" dirty="0" smtClean="0"/>
              <a:t> protein) </a:t>
            </a:r>
            <a:r>
              <a:rPr lang="tr-TR" dirty="0" err="1" smtClean="0"/>
              <a:t>replikasyon</a:t>
            </a:r>
            <a:r>
              <a:rPr lang="tr-TR" dirty="0" smtClean="0"/>
              <a:t> çatalının dayanıklılığını korumak için önemlidir, DNA’ya bağlanarak onu parçalanmaktan korur.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228" y="2693653"/>
            <a:ext cx="7255299" cy="4027822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23424" y="0"/>
            <a:ext cx="4191103" cy="670560"/>
          </a:xfrm>
        </p:spPr>
        <p:txBody>
          <a:bodyPr>
            <a:norm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</a:rPr>
              <a:t>DNA </a:t>
            </a:r>
            <a:r>
              <a:rPr lang="tr-TR" sz="4000" b="1" dirty="0" err="1" smtClean="0">
                <a:solidFill>
                  <a:srgbClr val="C00000"/>
                </a:solidFill>
              </a:rPr>
              <a:t>Replikasyonu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0519" y="1682470"/>
            <a:ext cx="11841481" cy="4351338"/>
          </a:xfrm>
        </p:spPr>
        <p:txBody>
          <a:bodyPr/>
          <a:lstStyle/>
          <a:p>
            <a:r>
              <a:rPr lang="tr-TR" dirty="0"/>
              <a:t>Hücre içinde (in </a:t>
            </a:r>
            <a:r>
              <a:rPr lang="tr-TR" dirty="0" err="1"/>
              <a:t>vivo</a:t>
            </a:r>
            <a:r>
              <a:rPr lang="tr-TR" dirty="0"/>
              <a:t>) DNA’nın kendini eşlemesi mekanizmasına dayanır. </a:t>
            </a:r>
          </a:p>
          <a:p>
            <a:r>
              <a:rPr lang="tr-TR" dirty="0"/>
              <a:t>Çift zincirli DNA (</a:t>
            </a:r>
            <a:r>
              <a:rPr lang="tr-TR" dirty="0" err="1"/>
              <a:t>dsDNA</a:t>
            </a:r>
            <a:r>
              <a:rPr lang="tr-TR" dirty="0"/>
              <a:t>) tek zincirli DNA (</a:t>
            </a:r>
            <a:r>
              <a:rPr lang="tr-TR" dirty="0" err="1"/>
              <a:t>ssDNA</a:t>
            </a:r>
            <a:r>
              <a:rPr lang="tr-TR" dirty="0"/>
              <a:t>) biçimine çözülür, kopyalanarak çoğaltılır ve tekrar bağlanır</a:t>
            </a:r>
            <a:r>
              <a:rPr lang="tr-TR" dirty="0" smtClean="0"/>
              <a:t>.</a:t>
            </a:r>
          </a:p>
          <a:p>
            <a:endParaRPr lang="en-US" dirty="0"/>
          </a:p>
          <a:p>
            <a:r>
              <a:rPr lang="tr-TR" dirty="0" smtClean="0"/>
              <a:t>G</a:t>
            </a:r>
            <a:r>
              <a:rPr lang="en-US" dirty="0" err="1" smtClean="0"/>
              <a:t>enel</a:t>
            </a:r>
            <a:r>
              <a:rPr lang="en-US" dirty="0" smtClean="0"/>
              <a:t> </a:t>
            </a:r>
            <a:r>
              <a:rPr lang="en-US" dirty="0" err="1"/>
              <a:t>itibariyle</a:t>
            </a:r>
            <a:r>
              <a:rPr lang="en-US" dirty="0"/>
              <a:t> DNA </a:t>
            </a:r>
            <a:r>
              <a:rPr lang="en-US" dirty="0" err="1"/>
              <a:t>çoğaltmada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enzime</a:t>
            </a:r>
            <a:r>
              <a:rPr lang="en-US" dirty="0"/>
              <a:t> </a:t>
            </a:r>
            <a:r>
              <a:rPr lang="en-US" dirty="0" err="1"/>
              <a:t>dayanmakla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 </a:t>
            </a:r>
            <a:r>
              <a:rPr lang="en-US" dirty="0" err="1"/>
              <a:t>ısıtma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soğutma</a:t>
            </a:r>
            <a:r>
              <a:rPr lang="en-US" dirty="0"/>
              <a:t> </a:t>
            </a:r>
            <a:r>
              <a:rPr lang="en-US" dirty="0" err="1"/>
              <a:t>işlemlerinin</a:t>
            </a:r>
            <a:r>
              <a:rPr lang="en-US" dirty="0"/>
              <a:t> </a:t>
            </a:r>
            <a:r>
              <a:rPr lang="en-US" dirty="0" err="1"/>
              <a:t>devirli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kontrollü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kullanılmasını</a:t>
            </a:r>
            <a:r>
              <a:rPr lang="en-US" dirty="0"/>
              <a:t> da </a:t>
            </a:r>
            <a:r>
              <a:rPr lang="en-US" dirty="0" err="1"/>
              <a:t>içerir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838200" y="3384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C00000"/>
                </a:solidFill>
              </a:rPr>
              <a:t>Polimeraz Zincir Reaksiyonu (PCR=PZR)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İÇİN GEREKLİ </a:t>
            </a:r>
            <a:r>
              <a:rPr lang="tr-TR" b="1" dirty="0" smtClean="0">
                <a:solidFill>
                  <a:srgbClr val="C00000"/>
                </a:solidFill>
              </a:rPr>
              <a:t>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1670" y="1567751"/>
            <a:ext cx="11283337" cy="4351338"/>
          </a:xfrm>
        </p:spPr>
        <p:txBody>
          <a:bodyPr>
            <a:noAutofit/>
          </a:bodyPr>
          <a:lstStyle/>
          <a:p>
            <a:pPr lvl="0"/>
            <a:r>
              <a:rPr lang="tr-TR" sz="2400" b="1" dirty="0"/>
              <a:t>Kalıp </a:t>
            </a:r>
            <a:r>
              <a:rPr lang="tr-TR" sz="2400" b="1" dirty="0" smtClean="0"/>
              <a:t>DNA</a:t>
            </a:r>
          </a:p>
          <a:p>
            <a:r>
              <a:rPr lang="tr-TR" sz="2400" b="1" dirty="0" err="1"/>
              <a:t>Taq</a:t>
            </a:r>
            <a:r>
              <a:rPr lang="tr-TR" sz="2400" b="1" dirty="0"/>
              <a:t> DNA </a:t>
            </a:r>
            <a:r>
              <a:rPr lang="tr-TR" sz="2400" b="1" dirty="0" err="1"/>
              <a:t>polimeraz</a:t>
            </a:r>
            <a:endParaRPr lang="tr-TR" sz="2400" dirty="0"/>
          </a:p>
          <a:p>
            <a:r>
              <a:rPr lang="tr-TR" sz="2400" b="1" dirty="0"/>
              <a:t>MgCl</a:t>
            </a:r>
            <a:r>
              <a:rPr lang="tr-TR" sz="2400" b="1" baseline="-25000" dirty="0"/>
              <a:t>2</a:t>
            </a:r>
          </a:p>
          <a:p>
            <a:pPr lvl="0"/>
            <a:r>
              <a:rPr lang="tr-TR" sz="2400" b="1" dirty="0" err="1" smtClean="0"/>
              <a:t>Primer</a:t>
            </a:r>
            <a:endParaRPr lang="tr-TR" sz="2400" dirty="0"/>
          </a:p>
          <a:p>
            <a:pPr lvl="0"/>
            <a:r>
              <a:rPr lang="tr-TR" sz="2400" b="1" dirty="0" smtClean="0"/>
              <a:t>Tampon solüsyonları</a:t>
            </a:r>
          </a:p>
          <a:p>
            <a:pPr lvl="0"/>
            <a:r>
              <a:rPr lang="tr-TR" sz="2400" b="1" dirty="0" err="1" smtClean="0"/>
              <a:t>dNTP</a:t>
            </a:r>
            <a:r>
              <a:rPr lang="tr-TR" sz="2400" b="1" dirty="0" smtClean="0"/>
              <a:t> karışımı </a:t>
            </a:r>
            <a:endParaRPr lang="tr-TR" sz="2400" dirty="0" smtClean="0"/>
          </a:p>
          <a:p>
            <a:pPr lvl="0"/>
            <a:r>
              <a:rPr lang="tr-TR" sz="2400" b="1" dirty="0" smtClean="0"/>
              <a:t>Steril </a:t>
            </a:r>
            <a:r>
              <a:rPr lang="tr-TR" sz="2400" b="1" dirty="0"/>
              <a:t>ddH</a:t>
            </a:r>
            <a:r>
              <a:rPr lang="tr-TR" sz="2400" b="1" baseline="-25000" dirty="0"/>
              <a:t>2</a:t>
            </a:r>
            <a:r>
              <a:rPr lang="tr-TR" sz="2400" b="1" dirty="0"/>
              <a:t>0 </a:t>
            </a:r>
            <a:endParaRPr lang="en-US" sz="2400" dirty="0"/>
          </a:p>
          <a:p>
            <a:pPr lvl="0"/>
            <a:r>
              <a:rPr lang="tr-TR" sz="2400" b="1" dirty="0"/>
              <a:t>Termal döngü </a:t>
            </a:r>
            <a:r>
              <a:rPr lang="tr-TR" sz="2400" b="1" dirty="0" smtClean="0"/>
              <a:t>cihazı</a:t>
            </a:r>
            <a:endParaRPr lang="en-US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67" y="1793270"/>
            <a:ext cx="7003741" cy="24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3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02093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866334"/>
            <a:ext cx="11548872" cy="4351338"/>
          </a:xfrm>
        </p:spPr>
        <p:txBody>
          <a:bodyPr>
            <a:noAutofit/>
          </a:bodyPr>
          <a:lstStyle/>
          <a:p>
            <a:pPr lvl="0"/>
            <a:r>
              <a:rPr lang="tr-TR" b="1" dirty="0"/>
              <a:t>Kalıp DNA: </a:t>
            </a:r>
            <a:r>
              <a:rPr lang="tr-TR" dirty="0"/>
              <a:t>çoğaltılması hedeflenen DNA (</a:t>
            </a:r>
            <a:r>
              <a:rPr lang="tr-TR" dirty="0" err="1"/>
              <a:t>genomik</a:t>
            </a:r>
            <a:r>
              <a:rPr lang="tr-TR" dirty="0"/>
              <a:t>, </a:t>
            </a:r>
            <a:r>
              <a:rPr lang="tr-TR" dirty="0" err="1"/>
              <a:t>plasmid</a:t>
            </a:r>
            <a:r>
              <a:rPr lang="tr-TR" dirty="0"/>
              <a:t> vb</a:t>
            </a:r>
            <a:r>
              <a:rPr lang="tr-TR" dirty="0" smtClean="0"/>
              <a:t>.)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4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11444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Polimeraz Zincir </a:t>
            </a:r>
            <a:r>
              <a:rPr lang="tr-TR" b="1" dirty="0" smtClean="0">
                <a:solidFill>
                  <a:srgbClr val="C00000"/>
                </a:solidFill>
              </a:rPr>
              <a:t>Reaksiyonu (PCR=PZR)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8056" y="1665287"/>
            <a:ext cx="11470990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PCR bir </a:t>
            </a:r>
            <a:r>
              <a:rPr lang="tr-TR" dirty="0"/>
              <a:t>DNA zincirinin bilinen iki parçası arasındaki özel bir DNA bölümünün </a:t>
            </a:r>
            <a:r>
              <a:rPr lang="tr-TR" dirty="0" err="1"/>
              <a:t>enzimatik</a:t>
            </a:r>
            <a:r>
              <a:rPr lang="tr-TR" dirty="0"/>
              <a:t> olarak kopyalandığı in </a:t>
            </a:r>
            <a:r>
              <a:rPr lang="tr-TR" dirty="0" err="1"/>
              <a:t>vitro</a:t>
            </a:r>
            <a:r>
              <a:rPr lang="tr-TR" dirty="0"/>
              <a:t> bir biyokimyasal tekniktir. </a:t>
            </a:r>
            <a:endParaRPr lang="tr-TR" dirty="0" smtClean="0"/>
          </a:p>
          <a:p>
            <a:r>
              <a:rPr lang="tr-TR" dirty="0" smtClean="0"/>
              <a:t>PCR</a:t>
            </a:r>
            <a:r>
              <a:rPr lang="tr-TR" dirty="0"/>
              <a:t>; basit, hızlı, spesifik ve hassas bir tekniktir (</a:t>
            </a:r>
            <a:r>
              <a:rPr lang="tr-TR" dirty="0" err="1"/>
              <a:t>Saiki</a:t>
            </a:r>
            <a:r>
              <a:rPr lang="tr-TR" dirty="0"/>
              <a:t> ve ark, 1985; </a:t>
            </a:r>
            <a:r>
              <a:rPr lang="tr-TR" dirty="0" err="1"/>
              <a:t>Mullis</a:t>
            </a:r>
            <a:r>
              <a:rPr lang="tr-TR" dirty="0"/>
              <a:t>, 1990).  </a:t>
            </a:r>
            <a:endParaRPr lang="tr-TR" dirty="0" smtClean="0"/>
          </a:p>
          <a:p>
            <a:r>
              <a:rPr lang="tr-TR" dirty="0" smtClean="0"/>
              <a:t>Birkaç saat içinde bir genin milyonlarca kopyası çıkarılabilir.</a:t>
            </a:r>
          </a:p>
          <a:p>
            <a:endParaRPr lang="tr-TR" dirty="0"/>
          </a:p>
          <a:p>
            <a:endParaRPr lang="tr-TR" dirty="0" smtClean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273" y="4303012"/>
            <a:ext cx="9295076" cy="18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778093"/>
            <a:ext cx="11548872" cy="4351338"/>
          </a:xfrm>
        </p:spPr>
        <p:txBody>
          <a:bodyPr>
            <a:noAutofit/>
          </a:bodyPr>
          <a:lstStyle/>
          <a:p>
            <a:pPr lvl="0"/>
            <a:r>
              <a:rPr lang="tr-TR" sz="3200" b="1" dirty="0" smtClean="0"/>
              <a:t>DNA </a:t>
            </a:r>
            <a:r>
              <a:rPr lang="tr-TR" sz="3200" b="1" dirty="0" err="1" smtClean="0"/>
              <a:t>polimeraz</a:t>
            </a:r>
            <a:r>
              <a:rPr lang="tr-TR" sz="3200" dirty="0"/>
              <a:t>: </a:t>
            </a:r>
            <a:endParaRPr lang="tr-TR" sz="3200" dirty="0" smtClean="0"/>
          </a:p>
          <a:p>
            <a:pPr lvl="1"/>
            <a:r>
              <a:rPr lang="tr-TR" sz="2800" b="1" dirty="0" err="1" smtClean="0"/>
              <a:t>Taq</a:t>
            </a:r>
            <a:r>
              <a:rPr lang="tr-TR" sz="2800" b="1" dirty="0" smtClean="0"/>
              <a:t> DNA </a:t>
            </a:r>
            <a:r>
              <a:rPr lang="tr-TR" sz="2800" b="1" dirty="0" err="1"/>
              <a:t>polimeraz</a:t>
            </a:r>
            <a:r>
              <a:rPr lang="tr-TR" sz="2800" b="1" dirty="0"/>
              <a:t> </a:t>
            </a:r>
            <a:r>
              <a:rPr lang="tr-TR" sz="2800" i="1" dirty="0" err="1"/>
              <a:t>Thermus</a:t>
            </a:r>
            <a:r>
              <a:rPr lang="tr-TR" sz="2800" i="1" dirty="0"/>
              <a:t> </a:t>
            </a:r>
            <a:r>
              <a:rPr lang="tr-TR" sz="2800" i="1" dirty="0" err="1"/>
              <a:t>aquaticus</a:t>
            </a:r>
            <a:r>
              <a:rPr lang="tr-TR" sz="2800" dirty="0"/>
              <a:t> bakterisinden izole edilen, yüksek sıcaklıklara dayanıklı bir enzimdir. DNA </a:t>
            </a:r>
            <a:r>
              <a:rPr lang="tr-TR" sz="2800" dirty="0" err="1"/>
              <a:t>polimeraz</a:t>
            </a:r>
            <a:r>
              <a:rPr lang="tr-TR" sz="2800" dirty="0"/>
              <a:t>, </a:t>
            </a:r>
            <a:r>
              <a:rPr lang="tr-TR" sz="2800" dirty="0" err="1"/>
              <a:t>enzimatik</a:t>
            </a:r>
            <a:r>
              <a:rPr lang="tr-TR" sz="2800" dirty="0"/>
              <a:t> olarak DNA </a:t>
            </a:r>
            <a:r>
              <a:rPr lang="tr-TR" sz="2800" dirty="0" err="1"/>
              <a:t>nükleotitlerini</a:t>
            </a:r>
            <a:r>
              <a:rPr lang="tr-TR" sz="2800" dirty="0"/>
              <a:t> birbirine bağlar. </a:t>
            </a:r>
          </a:p>
          <a:p>
            <a:pPr lvl="1"/>
            <a:r>
              <a:rPr lang="en-US" sz="2800" dirty="0" err="1" smtClean="0"/>
              <a:t>Pfu</a:t>
            </a:r>
            <a:r>
              <a:rPr lang="en-US" sz="2800" dirty="0" smtClean="0"/>
              <a:t> </a:t>
            </a:r>
            <a:r>
              <a:rPr lang="en-US" sz="2800" dirty="0"/>
              <a:t>DNA </a:t>
            </a:r>
            <a:r>
              <a:rPr lang="en-US" sz="2800" dirty="0" smtClean="0"/>
              <a:t>pol</a:t>
            </a:r>
            <a:r>
              <a:rPr lang="tr-TR" sz="2800" dirty="0" err="1" smtClean="0"/>
              <a:t>imeraz</a:t>
            </a:r>
            <a:r>
              <a:rPr lang="en-US" sz="2800" dirty="0" smtClean="0"/>
              <a:t> </a:t>
            </a:r>
            <a:r>
              <a:rPr lang="tr-TR" sz="2800" dirty="0" smtClean="0"/>
              <a:t>– </a:t>
            </a:r>
            <a:r>
              <a:rPr lang="en-US" sz="2800" dirty="0" smtClean="0"/>
              <a:t>h</a:t>
            </a:r>
            <a:r>
              <a:rPr lang="tr-TR" sz="2800" dirty="0" smtClean="0"/>
              <a:t>i</a:t>
            </a:r>
            <a:r>
              <a:rPr lang="en-US" sz="2800" dirty="0" smtClean="0"/>
              <a:t>pert</a:t>
            </a:r>
            <a:r>
              <a:rPr lang="tr-TR" sz="2800" dirty="0" err="1" smtClean="0"/>
              <a:t>ermofilik</a:t>
            </a:r>
            <a:r>
              <a:rPr lang="tr-TR" sz="2800" dirty="0" smtClean="0"/>
              <a:t> </a:t>
            </a:r>
            <a:r>
              <a:rPr lang="tr-TR" sz="2800" dirty="0" err="1" smtClean="0"/>
              <a:t>arke</a:t>
            </a:r>
            <a:r>
              <a:rPr lang="tr-TR" sz="2800" dirty="0" smtClean="0"/>
              <a:t> </a:t>
            </a:r>
            <a:r>
              <a:rPr lang="en-US" sz="2800" i="1" dirty="0" err="1" smtClean="0"/>
              <a:t>Pyrococcus</a:t>
            </a:r>
            <a:r>
              <a:rPr lang="en-US" sz="2800" i="1" dirty="0" smtClean="0"/>
              <a:t> </a:t>
            </a:r>
            <a:r>
              <a:rPr lang="en-US" sz="2800" i="1" dirty="0" err="1"/>
              <a:t>furiosus</a:t>
            </a:r>
            <a:r>
              <a:rPr lang="tr-TR" sz="2800" dirty="0" smtClean="0"/>
              <a:t>)</a:t>
            </a: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80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778093"/>
            <a:ext cx="11548872" cy="4351338"/>
          </a:xfrm>
        </p:spPr>
        <p:txBody>
          <a:bodyPr>
            <a:noAutofit/>
          </a:bodyPr>
          <a:lstStyle/>
          <a:p>
            <a:pPr lvl="0"/>
            <a:r>
              <a:rPr lang="tr-TR" b="1" dirty="0" smtClean="0"/>
              <a:t>MgCl</a:t>
            </a:r>
            <a:r>
              <a:rPr lang="tr-TR" b="1" baseline="-25000" dirty="0" smtClean="0"/>
              <a:t>2</a:t>
            </a:r>
            <a:r>
              <a:rPr lang="tr-TR" dirty="0"/>
              <a:t>: </a:t>
            </a:r>
            <a:r>
              <a:rPr lang="tr-TR" dirty="0" err="1"/>
              <a:t>Primerin</a:t>
            </a:r>
            <a:r>
              <a:rPr lang="tr-TR" dirty="0"/>
              <a:t> kalıp </a:t>
            </a:r>
            <a:r>
              <a:rPr lang="tr-TR" dirty="0" smtClean="0"/>
              <a:t>DNA’ya </a:t>
            </a:r>
            <a:r>
              <a:rPr lang="tr-TR" dirty="0"/>
              <a:t>bağlanmasına yardımcı olur ve oluşan DNA-</a:t>
            </a:r>
            <a:r>
              <a:rPr lang="tr-TR" dirty="0" err="1"/>
              <a:t>primer</a:t>
            </a:r>
            <a:r>
              <a:rPr lang="tr-TR" dirty="0"/>
              <a:t> kompleksini stabilize eder ve DNA </a:t>
            </a:r>
            <a:r>
              <a:rPr lang="tr-TR" dirty="0" err="1"/>
              <a:t>polimeraz</a:t>
            </a:r>
            <a:r>
              <a:rPr lang="tr-TR" dirty="0"/>
              <a:t> aktivitesini artırır</a:t>
            </a:r>
            <a:r>
              <a:rPr lang="tr-TR" dirty="0" smtClean="0"/>
              <a:t>.</a:t>
            </a:r>
          </a:p>
          <a:p>
            <a:pPr lvl="1"/>
            <a:r>
              <a:rPr lang="tr-TR" sz="2600" dirty="0"/>
              <a:t>Gereğinden fazla miktarda </a:t>
            </a:r>
            <a:r>
              <a:rPr lang="tr-TR" sz="2600" dirty="0" smtClean="0"/>
              <a:t>Mg</a:t>
            </a:r>
            <a:r>
              <a:rPr lang="tr-TR" sz="2600" baseline="30000" dirty="0" smtClean="0"/>
              <a:t>+2</a:t>
            </a:r>
            <a:r>
              <a:rPr lang="tr-TR" sz="2600" dirty="0" smtClean="0"/>
              <a:t> </a:t>
            </a:r>
            <a:r>
              <a:rPr lang="tr-TR" sz="2600" dirty="0"/>
              <a:t>ortamda bulunması </a:t>
            </a:r>
            <a:r>
              <a:rPr lang="tr-TR" sz="2600" dirty="0" err="1" smtClean="0"/>
              <a:t>non</a:t>
            </a:r>
            <a:r>
              <a:rPr lang="tr-TR" sz="2600" dirty="0" smtClean="0"/>
              <a:t>-spesifik </a:t>
            </a:r>
            <a:r>
              <a:rPr lang="tr-TR" sz="2600" dirty="0"/>
              <a:t>ürünlerin oluşumuna yol açarken; </a:t>
            </a:r>
            <a:endParaRPr lang="tr-TR" sz="2600" dirty="0" smtClean="0"/>
          </a:p>
          <a:p>
            <a:pPr lvl="1"/>
            <a:r>
              <a:rPr lang="tr-TR" sz="2600" dirty="0" smtClean="0"/>
              <a:t>Gerektiğinden </a:t>
            </a:r>
            <a:r>
              <a:rPr lang="tr-TR" sz="2600" dirty="0"/>
              <a:t>az miktarlar ise istenen ürünün yeterince sentezlenmemesine neden olur.</a:t>
            </a:r>
            <a:endParaRPr lang="tr-TR" sz="2600" dirty="0" smtClean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2700" y="1497717"/>
            <a:ext cx="11548872" cy="4351338"/>
          </a:xfrm>
        </p:spPr>
        <p:txBody>
          <a:bodyPr>
            <a:noAutofit/>
          </a:bodyPr>
          <a:lstStyle/>
          <a:p>
            <a:r>
              <a:rPr lang="tr-TR" sz="2600" dirty="0"/>
              <a:t>Diğer DNA </a:t>
            </a:r>
            <a:r>
              <a:rPr lang="tr-TR" sz="2600" dirty="0" err="1"/>
              <a:t>polimerazlar</a:t>
            </a:r>
            <a:r>
              <a:rPr lang="tr-TR" sz="2600" dirty="0"/>
              <a:t> gibi, </a:t>
            </a:r>
            <a:r>
              <a:rPr lang="tr-TR" sz="2600" dirty="0" err="1"/>
              <a:t>Taq</a:t>
            </a:r>
            <a:r>
              <a:rPr lang="tr-TR" sz="2600" dirty="0"/>
              <a:t> </a:t>
            </a:r>
            <a:r>
              <a:rPr lang="tr-TR" sz="2600" dirty="0" err="1"/>
              <a:t>polimeraz</a:t>
            </a:r>
            <a:r>
              <a:rPr lang="tr-TR" sz="2600" dirty="0"/>
              <a:t> da DNA sentezi için bir başlangıç noktası sağlayan kısa bir nükleotid </a:t>
            </a:r>
            <a:r>
              <a:rPr lang="tr-TR" sz="2600" dirty="0" smtClean="0"/>
              <a:t>dizisi varlığında </a:t>
            </a:r>
            <a:r>
              <a:rPr lang="tr-TR" sz="2600" dirty="0"/>
              <a:t>DNA yapabilir. Bir PCR </a:t>
            </a:r>
            <a:r>
              <a:rPr lang="tr-TR" sz="2600" dirty="0" smtClean="0"/>
              <a:t>reaksiyonunda, seçilen </a:t>
            </a:r>
            <a:r>
              <a:rPr lang="tr-TR" sz="2600" dirty="0" err="1" smtClean="0"/>
              <a:t>primerlerle</a:t>
            </a:r>
            <a:r>
              <a:rPr lang="tr-TR" sz="2600" dirty="0" smtClean="0"/>
              <a:t> çoğaltılacak DNA bölgesi belirlenir</a:t>
            </a:r>
            <a:r>
              <a:rPr lang="tr-TR" sz="2600" dirty="0"/>
              <a:t>.</a:t>
            </a:r>
          </a:p>
          <a:p>
            <a:pPr lvl="0"/>
            <a:endParaRPr lang="en-US" sz="500" dirty="0"/>
          </a:p>
          <a:p>
            <a:pPr lvl="0"/>
            <a:r>
              <a:rPr lang="tr-TR" sz="2600" b="1" dirty="0" err="1"/>
              <a:t>Primer</a:t>
            </a:r>
            <a:r>
              <a:rPr lang="tr-TR" sz="2600" dirty="0"/>
              <a:t>: 10-40 bazlık, tek </a:t>
            </a:r>
            <a:r>
              <a:rPr lang="tr-TR" sz="2600" dirty="0" err="1"/>
              <a:t>iplikçikli</a:t>
            </a:r>
            <a:r>
              <a:rPr lang="tr-TR" sz="2600" dirty="0"/>
              <a:t> sentetik </a:t>
            </a:r>
            <a:r>
              <a:rPr lang="tr-TR" sz="2600" dirty="0" err="1"/>
              <a:t>oligonükleotidlerdir</a:t>
            </a:r>
            <a:r>
              <a:rPr lang="tr-TR" sz="2600" dirty="0"/>
              <a:t>. DNA sentezinin başlangıç/uzama noktasını oluşturur. </a:t>
            </a:r>
            <a:r>
              <a:rPr lang="tr-TR" sz="2600" dirty="0" smtClean="0"/>
              <a:t>Her PCR için iki </a:t>
            </a:r>
            <a:r>
              <a:rPr lang="tr-TR" sz="2600" dirty="0" err="1" smtClean="0"/>
              <a:t>primere</a:t>
            </a:r>
            <a:r>
              <a:rPr lang="tr-TR" sz="2600" dirty="0" smtClean="0"/>
              <a:t> ihtiyaç vardır.</a:t>
            </a:r>
            <a:endParaRPr lang="en-US" sz="2600" dirty="0"/>
          </a:p>
          <a:p>
            <a:pPr lvl="1"/>
            <a:r>
              <a:rPr lang="tr-TR" sz="2600" dirty="0"/>
              <a:t>İleri </a:t>
            </a:r>
            <a:r>
              <a:rPr lang="tr-TR" sz="2600" dirty="0" err="1"/>
              <a:t>primer</a:t>
            </a:r>
            <a:r>
              <a:rPr lang="tr-TR" sz="2600" dirty="0"/>
              <a:t> (</a:t>
            </a:r>
            <a:r>
              <a:rPr lang="tr-TR" sz="2600" dirty="0" err="1" smtClean="0"/>
              <a:t>Forward</a:t>
            </a:r>
            <a:r>
              <a:rPr lang="tr-TR" sz="2600" dirty="0" smtClean="0"/>
              <a:t>) </a:t>
            </a:r>
            <a:endParaRPr lang="en-US" sz="2600" dirty="0"/>
          </a:p>
          <a:p>
            <a:pPr lvl="1"/>
            <a:r>
              <a:rPr lang="tr-TR" sz="2600" dirty="0"/>
              <a:t>Geri </a:t>
            </a:r>
            <a:r>
              <a:rPr lang="tr-TR" sz="2600" dirty="0" err="1"/>
              <a:t>primer</a:t>
            </a:r>
            <a:r>
              <a:rPr lang="tr-TR" sz="2600" dirty="0"/>
              <a:t> (</a:t>
            </a:r>
            <a:r>
              <a:rPr lang="tr-TR" sz="2600" dirty="0" err="1" smtClean="0"/>
              <a:t>Reverse</a:t>
            </a:r>
            <a:r>
              <a:rPr lang="tr-TR" sz="2600" dirty="0" smtClean="0"/>
              <a:t>)</a:t>
            </a:r>
            <a:endParaRPr lang="en-US" sz="2600" dirty="0"/>
          </a:p>
          <a:p>
            <a:endParaRPr lang="en-US" sz="2600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02093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95" y="4444956"/>
            <a:ext cx="8404412" cy="238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5072" y="922370"/>
            <a:ext cx="11777472" cy="2880487"/>
          </a:xfrm>
        </p:spPr>
        <p:txBody>
          <a:bodyPr/>
          <a:lstStyle/>
          <a:p>
            <a:r>
              <a:rPr lang="tr-TR" dirty="0" err="1"/>
              <a:t>Primerler</a:t>
            </a:r>
            <a:r>
              <a:rPr lang="tr-TR" dirty="0"/>
              <a:t> birbirinden dizin olarak farklıdır ve çoğaltılacak hedef DNA’ya komşu tanımlama bölgelerine eştir.</a:t>
            </a:r>
            <a:endParaRPr lang="en-US" dirty="0"/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810" y="1740593"/>
            <a:ext cx="7623723" cy="433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567751"/>
            <a:ext cx="11548872" cy="4351338"/>
          </a:xfrm>
        </p:spPr>
        <p:txBody>
          <a:bodyPr>
            <a:noAutofit/>
          </a:bodyPr>
          <a:lstStyle/>
          <a:p>
            <a:r>
              <a:rPr lang="tr-TR" sz="2400" b="1" dirty="0" smtClean="0"/>
              <a:t>Tampon </a:t>
            </a:r>
            <a:r>
              <a:rPr lang="tr-TR" sz="2400" b="1" dirty="0"/>
              <a:t>solüsyonları</a:t>
            </a:r>
            <a:r>
              <a:rPr lang="tr-TR" sz="2400" dirty="0"/>
              <a:t>: PCR için uygun ortamı sağlar. Genellikle 10X kullanılır ve </a:t>
            </a:r>
            <a:r>
              <a:rPr lang="tr-TR" sz="2400" dirty="0" err="1"/>
              <a:t>Taq</a:t>
            </a:r>
            <a:r>
              <a:rPr lang="tr-TR" sz="2400" dirty="0"/>
              <a:t> </a:t>
            </a:r>
            <a:r>
              <a:rPr lang="tr-TR" sz="2400" dirty="0" err="1"/>
              <a:t>polimeraz</a:t>
            </a:r>
            <a:r>
              <a:rPr lang="tr-TR" sz="2400" dirty="0"/>
              <a:t> ile birlikte </a:t>
            </a:r>
            <a:r>
              <a:rPr lang="tr-TR" sz="2400" dirty="0" smtClean="0"/>
              <a:t>satılır </a:t>
            </a:r>
            <a:r>
              <a:rPr lang="tr-TR" sz="2400" dirty="0"/>
              <a:t>(</a:t>
            </a:r>
            <a:r>
              <a:rPr lang="tr-TR" sz="2400" dirty="0" err="1"/>
              <a:t>Tris</a:t>
            </a:r>
            <a:r>
              <a:rPr lang="tr-TR" sz="2400" dirty="0"/>
              <a:t>, </a:t>
            </a:r>
            <a:r>
              <a:rPr lang="tr-TR" sz="2400" dirty="0" err="1"/>
              <a:t>KCl</a:t>
            </a:r>
            <a:r>
              <a:rPr lang="tr-TR" sz="2400" dirty="0" smtClean="0"/>
              <a:t>)</a:t>
            </a:r>
          </a:p>
          <a:p>
            <a:endParaRPr lang="tr-TR" sz="2400" dirty="0"/>
          </a:p>
          <a:p>
            <a:pPr lvl="0"/>
            <a:r>
              <a:rPr lang="tr-TR" sz="2400" b="1" dirty="0" err="1"/>
              <a:t>dNTP</a:t>
            </a:r>
            <a:r>
              <a:rPr lang="tr-TR" sz="2400" b="1" dirty="0"/>
              <a:t> karışımı</a:t>
            </a:r>
            <a:r>
              <a:rPr lang="tr-TR" sz="2400" dirty="0"/>
              <a:t>: </a:t>
            </a:r>
            <a:r>
              <a:rPr lang="tr-TR" sz="2400" dirty="0" err="1"/>
              <a:t>Deoksinükleosidtrifosfat</a:t>
            </a:r>
            <a:r>
              <a:rPr lang="tr-TR" sz="2400" dirty="0"/>
              <a:t> karışımı eşit miktarlarda </a:t>
            </a:r>
            <a:r>
              <a:rPr lang="tr-TR" sz="2400" dirty="0" err="1"/>
              <a:t>dATP</a:t>
            </a:r>
            <a:r>
              <a:rPr lang="tr-TR" sz="2400" dirty="0"/>
              <a:t>, </a:t>
            </a:r>
            <a:r>
              <a:rPr lang="tr-TR" sz="2400" dirty="0" err="1"/>
              <a:t>dCTP</a:t>
            </a:r>
            <a:r>
              <a:rPr lang="tr-TR" sz="2400" dirty="0"/>
              <a:t>, </a:t>
            </a:r>
            <a:r>
              <a:rPr lang="tr-TR" sz="2400" dirty="0" err="1"/>
              <a:t>dGTP</a:t>
            </a:r>
            <a:r>
              <a:rPr lang="tr-TR" sz="2400" dirty="0"/>
              <a:t> ve </a:t>
            </a:r>
            <a:r>
              <a:rPr lang="tr-TR" sz="2400" dirty="0" err="1"/>
              <a:t>dTTP</a:t>
            </a:r>
            <a:r>
              <a:rPr lang="tr-TR" sz="2400" dirty="0"/>
              <a:t> içerir.</a:t>
            </a:r>
            <a:endParaRPr lang="en-US" sz="2400" dirty="0"/>
          </a:p>
          <a:p>
            <a:endParaRPr lang="en-US" sz="2400" dirty="0"/>
          </a:p>
          <a:p>
            <a:r>
              <a:rPr lang="tr-TR" sz="2400" b="1" dirty="0"/>
              <a:t>Steril ddH</a:t>
            </a:r>
            <a:r>
              <a:rPr lang="tr-TR" sz="2400" b="1" baseline="-25000" dirty="0"/>
              <a:t>2</a:t>
            </a:r>
            <a:r>
              <a:rPr lang="tr-TR" sz="2400" b="1" dirty="0"/>
              <a:t>0 </a:t>
            </a:r>
            <a:endParaRPr lang="tr-TR" sz="2400" b="1" dirty="0" smtClean="0"/>
          </a:p>
          <a:p>
            <a:endParaRPr lang="tr-TR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38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2312" y="467708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İçin Gerekli Malzemeler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6136" y="1567751"/>
            <a:ext cx="11548872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tr-TR" sz="2400" b="1" dirty="0" smtClean="0"/>
              <a:t>Termal </a:t>
            </a:r>
            <a:r>
              <a:rPr lang="tr-TR" sz="2400" b="1" dirty="0"/>
              <a:t>döngü cihazı</a:t>
            </a:r>
            <a:r>
              <a:rPr lang="tr-TR" sz="2400" dirty="0"/>
              <a:t>: PCR cihazı, </a:t>
            </a:r>
            <a:r>
              <a:rPr lang="tr-TR" sz="2400" dirty="0" err="1"/>
              <a:t>T</a:t>
            </a:r>
            <a:r>
              <a:rPr lang="tr-TR" sz="2400" dirty="0" err="1" smtClean="0"/>
              <a:t>hermocycler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043" y="329936"/>
            <a:ext cx="3729417" cy="558915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11714" r="5975" b="22942"/>
          <a:stretch/>
        </p:blipFill>
        <p:spPr>
          <a:xfrm>
            <a:off x="4352607" y="3675529"/>
            <a:ext cx="3258778" cy="224356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36" y="2051534"/>
            <a:ext cx="3438442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16721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BASAMAKLARI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0062" y="1728613"/>
            <a:ext cx="10919242" cy="4593189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Başlangıç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Denatürasyonu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Initial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Denaturation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): </a:t>
            </a:r>
            <a:endParaRPr lang="tr-T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lvl="0" indent="-514350">
              <a:buAutoNum type="arabicPeriod"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Çoğaltma 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Amplification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): 30-40 döngü </a:t>
            </a: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tekrarlanır </a:t>
            </a:r>
            <a:r>
              <a:rPr lang="tr-TR" b="1" dirty="0" smtClean="0"/>
              <a:t>*</a:t>
            </a:r>
          </a:p>
          <a:p>
            <a:pPr marL="914400" lvl="1" indent="-457200">
              <a:buFont typeface="+mj-lt"/>
              <a:buAutoNum type="alphaLcParenR"/>
            </a:pPr>
            <a:r>
              <a:rPr lang="tr-TR" b="1" dirty="0" err="1" smtClean="0"/>
              <a:t>Denatürasyon</a:t>
            </a:r>
            <a:r>
              <a:rPr lang="tr-TR" b="1" dirty="0" smtClean="0"/>
              <a:t> </a:t>
            </a:r>
          </a:p>
          <a:p>
            <a:pPr marL="914400" lvl="1" indent="-457200">
              <a:buFont typeface="+mj-lt"/>
              <a:buAutoNum type="alphaLcParenR"/>
            </a:pPr>
            <a:r>
              <a:rPr lang="tr-TR" b="1" dirty="0" err="1" smtClean="0"/>
              <a:t>Primerlerle</a:t>
            </a:r>
            <a:r>
              <a:rPr lang="tr-TR" b="1" dirty="0" smtClean="0"/>
              <a:t> </a:t>
            </a:r>
            <a:r>
              <a:rPr lang="tr-TR" b="1" dirty="0"/>
              <a:t>eşleşme (</a:t>
            </a:r>
            <a:r>
              <a:rPr lang="tr-TR" b="1" dirty="0" err="1"/>
              <a:t>Annealing</a:t>
            </a:r>
            <a:r>
              <a:rPr lang="tr-TR" b="1" dirty="0" smtClean="0"/>
              <a:t>: </a:t>
            </a:r>
            <a:r>
              <a:rPr lang="tr-TR" b="1" dirty="0" err="1" smtClean="0"/>
              <a:t>Hibridizasyon</a:t>
            </a:r>
            <a:r>
              <a:rPr lang="tr-TR" b="1" dirty="0" smtClean="0"/>
              <a:t> </a:t>
            </a:r>
            <a:r>
              <a:rPr lang="tr-TR" b="1" dirty="0"/>
              <a:t>)</a:t>
            </a:r>
            <a:endParaRPr lang="tr-TR" dirty="0" smtClean="0"/>
          </a:p>
          <a:p>
            <a:pPr marL="914400" lvl="1" indent="-457200">
              <a:buFont typeface="+mj-lt"/>
              <a:buAutoNum type="alphaLcParenR"/>
            </a:pPr>
            <a:r>
              <a:rPr lang="tr-TR" b="1" dirty="0" smtClean="0"/>
              <a:t>Uzama </a:t>
            </a:r>
            <a:r>
              <a:rPr lang="tr-TR" b="1" dirty="0"/>
              <a:t>(</a:t>
            </a:r>
            <a:r>
              <a:rPr lang="tr-TR" b="1" dirty="0" err="1"/>
              <a:t>Extension</a:t>
            </a:r>
            <a:r>
              <a:rPr lang="tr-TR" b="1" dirty="0" smtClean="0"/>
              <a:t>)</a:t>
            </a:r>
            <a:endParaRPr lang="tr-TR" sz="2400" dirty="0"/>
          </a:p>
          <a:p>
            <a:pPr marL="514350" lvl="0" indent="-514350">
              <a:buAutoNum type="arabicPeriod"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Son 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Uzama (Final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Extension</a:t>
            </a: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1068" y="479361"/>
            <a:ext cx="10515600" cy="1325563"/>
          </a:xfrm>
        </p:spPr>
        <p:txBody>
          <a:bodyPr/>
          <a:lstStyle/>
          <a:p>
            <a:r>
              <a:rPr lang="tr-TR" b="1" smtClean="0">
                <a:solidFill>
                  <a:srgbClr val="C00000"/>
                </a:solidFill>
              </a:rPr>
              <a:t>PCR BASAMAKLARI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753" y="1801110"/>
            <a:ext cx="11535853" cy="3747284"/>
          </a:xfrm>
        </p:spPr>
        <p:txBody>
          <a:bodyPr>
            <a:normAutofit/>
          </a:bodyPr>
          <a:lstStyle/>
          <a:p>
            <a:pPr marL="514350" lvl="0" indent="-514350">
              <a:buAutoNum type="arabicPeriod"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Başlangıç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Denatürasyonu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Initial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Denaturation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): </a:t>
            </a:r>
            <a:r>
              <a:rPr lang="tr-TR" dirty="0"/>
              <a:t>Çoğaltılacak DNA’nın ilk </a:t>
            </a:r>
            <a:r>
              <a:rPr lang="tr-TR" dirty="0" err="1"/>
              <a:t>denatürasyonu</a:t>
            </a:r>
            <a:r>
              <a:rPr lang="tr-TR" dirty="0"/>
              <a:t> yüksek sıcaklıkta </a:t>
            </a:r>
            <a:r>
              <a:rPr lang="tr-TR" dirty="0" smtClean="0"/>
              <a:t>(95 </a:t>
            </a:r>
            <a:r>
              <a:rPr lang="tr-TR" dirty="0"/>
              <a:t>°C) 5-10 </a:t>
            </a:r>
            <a:r>
              <a:rPr lang="tr-TR" dirty="0" err="1"/>
              <a:t>dk</a:t>
            </a:r>
            <a:r>
              <a:rPr lang="tr-TR" dirty="0"/>
              <a:t> yapılarak H bağları kırılır, çift sarmalın tamamının tek iplikli hale gelmesi sağlanır. </a:t>
            </a:r>
            <a:endParaRPr lang="tr-TR" dirty="0" smtClean="0"/>
          </a:p>
          <a:p>
            <a:pPr marL="0" lvl="0" indent="0">
              <a:buNone/>
            </a:pPr>
            <a:r>
              <a:rPr lang="tr-TR" dirty="0"/>
              <a:t>	</a:t>
            </a:r>
            <a:r>
              <a:rPr lang="tr-TR" dirty="0" smtClean="0"/>
              <a:t>Enzimin </a:t>
            </a:r>
            <a:r>
              <a:rPr lang="tr-TR" dirty="0"/>
              <a:t>aktivasyonu için de </a:t>
            </a:r>
            <a:r>
              <a:rPr lang="tr-TR" dirty="0" smtClean="0"/>
              <a:t>gereklidir.</a:t>
            </a:r>
            <a:endParaRPr lang="tr-TR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3544" y="385309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BASAMAKLARI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872" y="1522142"/>
            <a:ext cx="8360322" cy="519933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2. Çoğaltma (</a:t>
            </a:r>
            <a:r>
              <a:rPr lang="tr-TR" b="1" dirty="0" err="1" smtClean="0">
                <a:solidFill>
                  <a:schemeClr val="accent2">
                    <a:lumMod val="75000"/>
                  </a:schemeClr>
                </a:solidFill>
              </a:rPr>
              <a:t>Amplification</a:t>
            </a: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): 30-40 döngü şeklinde tekrarlanır </a:t>
            </a:r>
            <a:r>
              <a:rPr lang="tr-TR" b="1" dirty="0" smtClean="0"/>
              <a:t>*</a:t>
            </a:r>
            <a:endParaRPr lang="en-US" sz="2400" dirty="0" smtClean="0"/>
          </a:p>
          <a:p>
            <a:pPr marL="627063" lvl="1" indent="-358775">
              <a:buFont typeface="+mj-lt"/>
              <a:buAutoNum type="alphaLcParenR"/>
            </a:pPr>
            <a:r>
              <a:rPr lang="tr-TR" b="1" dirty="0" err="1" smtClean="0"/>
              <a:t>Denatürasyon</a:t>
            </a:r>
            <a:r>
              <a:rPr lang="tr-TR" b="1" dirty="0" smtClean="0"/>
              <a:t>: </a:t>
            </a:r>
            <a:r>
              <a:rPr lang="tr-TR" dirty="0" smtClean="0"/>
              <a:t>95 °C’de 1 </a:t>
            </a:r>
            <a:r>
              <a:rPr lang="tr-TR" dirty="0" err="1" smtClean="0"/>
              <a:t>dk</a:t>
            </a:r>
            <a:r>
              <a:rPr lang="tr-TR" dirty="0" smtClean="0"/>
              <a:t> tutulan kalıp DNA’nın bazları arasındaki hidrojen bağları kopar, başlangıçta çift sarmal olan DNA tek iplikli hale gelir ve </a:t>
            </a:r>
            <a:r>
              <a:rPr lang="tr-TR" dirty="0" err="1" smtClean="0"/>
              <a:t>primerlerin</a:t>
            </a:r>
            <a:r>
              <a:rPr lang="tr-TR" dirty="0" smtClean="0"/>
              <a:t> bağlanabilmesi için hazırlanır.</a:t>
            </a:r>
            <a:endParaRPr lang="en-US" sz="2000" dirty="0" smtClean="0"/>
          </a:p>
          <a:p>
            <a:pPr marL="627063" lvl="1" indent="-358775">
              <a:buFont typeface="+mj-lt"/>
              <a:buAutoNum type="alphaLcParenR"/>
            </a:pPr>
            <a:r>
              <a:rPr lang="tr-TR" b="1" dirty="0" err="1" smtClean="0"/>
              <a:t>Primerlerle</a:t>
            </a:r>
            <a:r>
              <a:rPr lang="tr-TR" b="1" dirty="0" smtClean="0"/>
              <a:t> eşleşme (</a:t>
            </a:r>
            <a:r>
              <a:rPr lang="tr-TR" b="1" dirty="0" err="1" smtClean="0"/>
              <a:t>Annealing</a:t>
            </a:r>
            <a:r>
              <a:rPr lang="tr-TR" b="1" dirty="0" smtClean="0"/>
              <a:t>):</a:t>
            </a:r>
            <a:r>
              <a:rPr lang="tr-TR" dirty="0" smtClean="0"/>
              <a:t> 55-60 °C’de 1 </a:t>
            </a:r>
            <a:r>
              <a:rPr lang="tr-TR" dirty="0" err="1" smtClean="0"/>
              <a:t>dk</a:t>
            </a:r>
            <a:r>
              <a:rPr lang="tr-TR" dirty="0" smtClean="0"/>
              <a:t> boyunca </a:t>
            </a:r>
            <a:r>
              <a:rPr lang="tr-TR" dirty="0" err="1" smtClean="0"/>
              <a:t>primerlerin</a:t>
            </a:r>
            <a:r>
              <a:rPr lang="tr-TR" dirty="0" smtClean="0"/>
              <a:t> kalıp DNA zincirleri üzerinde kendi baz dizilerine karşılık gelen bölgesine bağlanması gerçekleşir (H bağları). </a:t>
            </a:r>
            <a:endParaRPr lang="en-US" sz="2000" dirty="0" smtClean="0"/>
          </a:p>
          <a:p>
            <a:pPr marL="627063" lvl="1" indent="-358775">
              <a:buFont typeface="+mj-lt"/>
              <a:buAutoNum type="alphaLcParenR"/>
            </a:pPr>
            <a:r>
              <a:rPr lang="tr-TR" b="1" dirty="0" smtClean="0"/>
              <a:t>Uzama (</a:t>
            </a:r>
            <a:r>
              <a:rPr lang="tr-TR" b="1" dirty="0" err="1" smtClean="0"/>
              <a:t>Extension</a:t>
            </a:r>
            <a:r>
              <a:rPr lang="tr-TR" b="1" dirty="0" smtClean="0"/>
              <a:t>):</a:t>
            </a:r>
            <a:r>
              <a:rPr lang="tr-TR" dirty="0" smtClean="0"/>
              <a:t> 72 °C’de 1dk boyunca DNA </a:t>
            </a:r>
            <a:r>
              <a:rPr lang="tr-TR" dirty="0" err="1" smtClean="0"/>
              <a:t>polimeraz</a:t>
            </a:r>
            <a:r>
              <a:rPr lang="tr-TR" dirty="0" smtClean="0"/>
              <a:t> kalıp DNA’daki baz dizilimine göre </a:t>
            </a:r>
            <a:r>
              <a:rPr lang="tr-TR" dirty="0" err="1" smtClean="0"/>
              <a:t>primerlerin</a:t>
            </a:r>
            <a:r>
              <a:rPr lang="tr-TR" dirty="0" smtClean="0"/>
              <a:t> 3’OH ucuna </a:t>
            </a:r>
            <a:r>
              <a:rPr lang="tr-TR" dirty="0" err="1" smtClean="0"/>
              <a:t>dNTP’leri</a:t>
            </a:r>
            <a:r>
              <a:rPr lang="tr-TR" dirty="0" smtClean="0"/>
              <a:t> bağlayarak yeni DNA ipliciğini 5’ den 3’ yönünde oluşturur.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855" y="536197"/>
            <a:ext cx="3596952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6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3544" y="472409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</a:t>
            </a:r>
            <a:r>
              <a:rPr lang="tr-TR" b="1" dirty="0" smtClean="0">
                <a:solidFill>
                  <a:srgbClr val="C00000"/>
                </a:solidFill>
              </a:rPr>
              <a:t>BASAMAKLARI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7988" y="1739789"/>
            <a:ext cx="10570318" cy="4616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3. Son Uzama (Final </a:t>
            </a:r>
            <a:r>
              <a:rPr lang="tr-TR" b="1" dirty="0" err="1" smtClean="0">
                <a:solidFill>
                  <a:schemeClr val="accent2">
                    <a:lumMod val="75000"/>
                  </a:schemeClr>
                </a:solidFill>
              </a:rPr>
              <a:t>Extension</a:t>
            </a:r>
            <a:r>
              <a:rPr lang="tr-TR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tr-TR" dirty="0" smtClean="0"/>
              <a:t> 72 °C’de 5 </a:t>
            </a:r>
            <a:r>
              <a:rPr lang="tr-TR" dirty="0" err="1" smtClean="0"/>
              <a:t>dk</a:t>
            </a:r>
            <a:r>
              <a:rPr lang="tr-TR" dirty="0" smtClean="0"/>
              <a:t> boyunca son PCR ürünlerinin oluşumu ve tek iplikli DNA’ların çift iplikli hale gelmesi için beklenir.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2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CC0000"/>
                </a:solidFill>
              </a:rPr>
              <a:t>PCR’da</a:t>
            </a:r>
            <a:r>
              <a:rPr lang="tr-TR" b="1" dirty="0" smtClean="0">
                <a:solidFill>
                  <a:srgbClr val="CC0000"/>
                </a:solidFill>
              </a:rPr>
              <a:t> Çoğaltılacak DNA</a:t>
            </a:r>
            <a:endParaRPr lang="tr-TR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Amplifikasyon</a:t>
            </a:r>
            <a:r>
              <a:rPr lang="tr-TR" dirty="0"/>
              <a:t> </a:t>
            </a:r>
            <a:r>
              <a:rPr lang="tr-TR" dirty="0" smtClean="0"/>
              <a:t>için tüm </a:t>
            </a:r>
            <a:r>
              <a:rPr lang="tr-TR" dirty="0"/>
              <a:t>DNA dizisinin bilinmesi gerekli değildir. </a:t>
            </a:r>
            <a:endParaRPr lang="tr-TR" dirty="0" smtClean="0"/>
          </a:p>
          <a:p>
            <a:r>
              <a:rPr lang="tr-TR" dirty="0" smtClean="0"/>
              <a:t>Bilinen </a:t>
            </a:r>
            <a:r>
              <a:rPr lang="tr-TR" dirty="0"/>
              <a:t>bir diziye bitişik bilinmeyen DNA </a:t>
            </a:r>
            <a:r>
              <a:rPr lang="tr-TR" dirty="0" smtClean="0"/>
              <a:t>dizileri </a:t>
            </a:r>
            <a:r>
              <a:rPr lang="tr-TR" dirty="0"/>
              <a:t>PCR </a:t>
            </a:r>
            <a:r>
              <a:rPr lang="tr-TR" dirty="0" smtClean="0"/>
              <a:t>ile çoğaltılabilir.</a:t>
            </a:r>
          </a:p>
          <a:p>
            <a:r>
              <a:rPr lang="tr-TR" dirty="0" smtClean="0"/>
              <a:t>PCR </a:t>
            </a:r>
            <a:r>
              <a:rPr lang="tr-TR" dirty="0"/>
              <a:t>için saf DNA kullanmaya gerek yoktur. Kaba hücre özütü, total DNA preparatı, bir damla kan yada sperm başarılı bir PCR için başlangıç materyali olabilir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İşlevi araştırılan bir </a:t>
            </a:r>
            <a:r>
              <a:rPr lang="tr-TR" dirty="0"/>
              <a:t>gen veya adli </a:t>
            </a:r>
            <a:r>
              <a:rPr lang="tr-TR" dirty="0" smtClean="0"/>
              <a:t>tıpta olay </a:t>
            </a:r>
            <a:r>
              <a:rPr lang="tr-TR" dirty="0"/>
              <a:t>yeri DNA'sını şüphelilerle eşleştirmek için kullanılan bir genetik işaretleyici olabilir.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05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http://www.mun.ca/biology/scarr/PCR_sketch_3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69" y="1057834"/>
            <a:ext cx="8104460" cy="4988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1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97" y="609600"/>
            <a:ext cx="8458200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877" y="621410"/>
            <a:ext cx="8111319" cy="57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40" y="134112"/>
            <a:ext cx="8741852" cy="64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PCR </a:t>
            </a:r>
            <a:r>
              <a:rPr lang="tr-TR" dirty="0" smtClean="0">
                <a:solidFill>
                  <a:srgbClr val="C00000"/>
                </a:solidFill>
              </a:rPr>
              <a:t>Sonuçlarının Değerlendirilmesi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PCR </a:t>
            </a:r>
            <a:r>
              <a:rPr lang="tr-TR" dirty="0"/>
              <a:t>ile </a:t>
            </a:r>
            <a:r>
              <a:rPr lang="tr-TR" dirty="0" err="1"/>
              <a:t>amplifiye</a:t>
            </a:r>
            <a:r>
              <a:rPr lang="tr-TR" dirty="0"/>
              <a:t> edilmiş ürünlerin saptanmasında en yaygın kullanılan </a:t>
            </a:r>
            <a:r>
              <a:rPr lang="tr-TR" dirty="0" smtClean="0"/>
              <a:t>metot </a:t>
            </a:r>
            <a:r>
              <a:rPr lang="tr-TR" dirty="0" err="1" smtClean="0"/>
              <a:t>agaroz</a:t>
            </a:r>
            <a:r>
              <a:rPr lang="tr-TR" dirty="0" smtClean="0"/>
              <a:t> jel </a:t>
            </a:r>
            <a:r>
              <a:rPr lang="tr-TR" dirty="0" err="1" smtClean="0"/>
              <a:t>elektroforezidir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634" y="2724711"/>
            <a:ext cx="3970791" cy="34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12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PCR </a:t>
            </a:r>
            <a:r>
              <a:rPr lang="tr-TR" dirty="0" smtClean="0">
                <a:solidFill>
                  <a:srgbClr val="C00000"/>
                </a:solidFill>
              </a:rPr>
              <a:t>Sonuçlarının Değerlendirilmesi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PCR’ın</a:t>
            </a:r>
            <a:r>
              <a:rPr lang="tr-TR" dirty="0" smtClean="0"/>
              <a:t> </a:t>
            </a:r>
            <a:r>
              <a:rPr lang="tr-TR" dirty="0"/>
              <a:t>en önemli avantajlarından biri olan çok yüksek duyarlılığı aynı zamanda bir dezavantaj olabilir.</a:t>
            </a:r>
          </a:p>
          <a:p>
            <a:r>
              <a:rPr lang="tr-TR" dirty="0" err="1"/>
              <a:t>PCR’da</a:t>
            </a:r>
            <a:r>
              <a:rPr lang="tr-TR" dirty="0"/>
              <a:t> en büyük risk </a:t>
            </a:r>
            <a:r>
              <a:rPr lang="tr-TR" dirty="0" err="1"/>
              <a:t>kontaminasyondur</a:t>
            </a:r>
            <a:r>
              <a:rPr lang="tr-TR" dirty="0"/>
              <a:t>.</a:t>
            </a:r>
          </a:p>
          <a:p>
            <a:r>
              <a:rPr lang="tr-TR" dirty="0" smtClean="0"/>
              <a:t>Kalıp </a:t>
            </a:r>
            <a:r>
              <a:rPr lang="tr-TR" dirty="0"/>
              <a:t>DNA içermeyen negatif kontrol her </a:t>
            </a:r>
            <a:r>
              <a:rPr lang="tr-TR" dirty="0" err="1"/>
              <a:t>PCR’da</a:t>
            </a:r>
            <a:r>
              <a:rPr lang="tr-TR" dirty="0"/>
              <a:t> birlikte yürütülmeli ve bu şekilde muhtemel bir </a:t>
            </a:r>
            <a:r>
              <a:rPr lang="tr-TR" dirty="0" err="1"/>
              <a:t>kontaminasyonun</a:t>
            </a:r>
            <a:r>
              <a:rPr lang="tr-TR" dirty="0"/>
              <a:t> olup olmadığı saptanmalıdır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Varsa pozitif kontrol de eklenmelidir.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83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22" y="891260"/>
            <a:ext cx="10056474" cy="52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PCR Sonuçlarının Değerlendirilmesi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Sıklıkla</a:t>
            </a:r>
            <a:r>
              <a:rPr lang="tr-TR" dirty="0"/>
              <a:t>, çift veya daha çok DNA bandı oluşması veya daha az yada hiç reaksiyon olmaması gibi problemler ortaya çıkabilmektedir.</a:t>
            </a:r>
          </a:p>
          <a:p>
            <a:pPr marL="0" indent="0">
              <a:buNone/>
            </a:pPr>
            <a:r>
              <a:rPr lang="tr-TR" u="sng" dirty="0"/>
              <a:t>Çift veya daha fazla </a:t>
            </a:r>
            <a:r>
              <a:rPr lang="tr-TR" u="sng" dirty="0" smtClean="0"/>
              <a:t>bant, </a:t>
            </a:r>
          </a:p>
          <a:p>
            <a:r>
              <a:rPr lang="tr-TR" dirty="0" smtClean="0"/>
              <a:t>çok </a:t>
            </a:r>
            <a:r>
              <a:rPr lang="tr-TR" dirty="0"/>
              <a:t>fazla kalıp DNA ilavesi, </a:t>
            </a:r>
            <a:endParaRPr lang="tr-TR" dirty="0" smtClean="0"/>
          </a:p>
          <a:p>
            <a:r>
              <a:rPr lang="tr-TR" dirty="0" err="1" smtClean="0"/>
              <a:t>primer-dimerlerin</a:t>
            </a:r>
            <a:r>
              <a:rPr lang="tr-TR" dirty="0" smtClean="0"/>
              <a:t> </a:t>
            </a:r>
            <a:r>
              <a:rPr lang="tr-TR" dirty="0"/>
              <a:t>oluşması, </a:t>
            </a:r>
            <a:endParaRPr lang="tr-TR" dirty="0" smtClean="0"/>
          </a:p>
          <a:p>
            <a:r>
              <a:rPr lang="tr-TR" dirty="0" err="1" smtClean="0"/>
              <a:t>primerlerin</a:t>
            </a:r>
            <a:r>
              <a:rPr lang="tr-TR" dirty="0" smtClean="0"/>
              <a:t> kalıp DNA’nın </a:t>
            </a:r>
            <a:r>
              <a:rPr lang="tr-TR" dirty="0"/>
              <a:t>birden fazla yerine bağlanması veya </a:t>
            </a:r>
            <a:endParaRPr lang="tr-TR" dirty="0" smtClean="0"/>
          </a:p>
          <a:p>
            <a:r>
              <a:rPr lang="tr-TR" dirty="0" smtClean="0"/>
              <a:t>yabancı </a:t>
            </a:r>
            <a:r>
              <a:rPr lang="tr-TR" dirty="0"/>
              <a:t>bir genin bulunması nedeniyle </a:t>
            </a:r>
            <a:r>
              <a:rPr lang="tr-TR" dirty="0" smtClean="0"/>
              <a:t>gerçekleşebilir.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4121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PCR Sonuçlarının Değerlendirilmesi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u="sng" dirty="0" smtClean="0"/>
              <a:t>Çok </a:t>
            </a:r>
            <a:r>
              <a:rPr lang="tr-TR" u="sng" dirty="0"/>
              <a:t>az veya hiç reaksiyon ürünü olamaması</a:t>
            </a:r>
            <a:r>
              <a:rPr lang="tr-TR" dirty="0"/>
              <a:t>, </a:t>
            </a:r>
            <a:endParaRPr lang="tr-TR" dirty="0" smtClean="0"/>
          </a:p>
          <a:p>
            <a:r>
              <a:rPr lang="tr-TR" dirty="0" smtClean="0"/>
              <a:t>çok </a:t>
            </a:r>
            <a:r>
              <a:rPr lang="tr-TR" dirty="0"/>
              <a:t>düşük kalitede veya çok düşük miktarda </a:t>
            </a:r>
            <a:r>
              <a:rPr lang="tr-TR" dirty="0" smtClean="0"/>
              <a:t>kalıp DNA kullanılmasına</a:t>
            </a:r>
            <a:r>
              <a:rPr lang="tr-TR" dirty="0"/>
              <a:t>, </a:t>
            </a:r>
            <a:endParaRPr lang="tr-TR" dirty="0" smtClean="0"/>
          </a:p>
          <a:p>
            <a:r>
              <a:rPr lang="tr-TR" dirty="0" smtClean="0"/>
              <a:t>uygun </a:t>
            </a:r>
            <a:r>
              <a:rPr lang="tr-TR" dirty="0"/>
              <a:t>olmayan </a:t>
            </a:r>
            <a:r>
              <a:rPr lang="tr-TR" dirty="0" err="1"/>
              <a:t>denatürasyon</a:t>
            </a:r>
            <a:r>
              <a:rPr lang="tr-TR" dirty="0"/>
              <a:t>-bağlanma-çoğalma süresi zamanı veya sıcaklığına yada </a:t>
            </a:r>
            <a:endParaRPr lang="tr-TR" dirty="0" smtClean="0"/>
          </a:p>
          <a:p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/>
              <a:t>ile birleşecek DNA alanında </a:t>
            </a:r>
            <a:r>
              <a:rPr lang="tr-TR" dirty="0" err="1" smtClean="0"/>
              <a:t>sekonder</a:t>
            </a:r>
            <a:r>
              <a:rPr lang="tr-TR" dirty="0" smtClean="0"/>
              <a:t> </a:t>
            </a:r>
            <a:r>
              <a:rPr lang="tr-TR" dirty="0"/>
              <a:t>yapı oluşumuna bağlıdır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67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80845" y="415407"/>
            <a:ext cx="10515600" cy="1052513"/>
          </a:xfrm>
        </p:spPr>
        <p:txBody>
          <a:bodyPr/>
          <a:lstStyle/>
          <a:p>
            <a:r>
              <a:rPr lang="tr-TR" b="1" dirty="0" smtClean="0">
                <a:solidFill>
                  <a:srgbClr val="CC0000"/>
                </a:solidFill>
              </a:rPr>
              <a:t>Laboratuvarda Uygulama</a:t>
            </a:r>
            <a:endParaRPr lang="en-US" dirty="0">
              <a:solidFill>
                <a:srgbClr val="CC000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3110232"/>
              </p:ext>
            </p:extLst>
          </p:nvPr>
        </p:nvGraphicFramePr>
        <p:xfrm>
          <a:off x="1180845" y="1235072"/>
          <a:ext cx="9012325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6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9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Ana Karışım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 x 50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r>
                        <a:rPr lang="tr-TR" sz="2000" dirty="0">
                          <a:effectLst/>
                        </a:rPr>
                        <a:t> reaksiyon için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 x 50 μl reaksiyon için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dH</a:t>
                      </a:r>
                      <a:r>
                        <a:rPr lang="tr-TR" sz="2000" baseline="-25000" dirty="0">
                          <a:effectLst/>
                        </a:rPr>
                        <a:t>2</a:t>
                      </a:r>
                      <a:r>
                        <a:rPr lang="tr-TR" sz="2000" dirty="0">
                          <a:effectLst/>
                        </a:rPr>
                        <a:t>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31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124 μl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5X </a:t>
                      </a:r>
                      <a:r>
                        <a:rPr lang="tr-TR" sz="2000" dirty="0" err="1">
                          <a:effectLst/>
                        </a:rPr>
                        <a:t>Go</a:t>
                      </a:r>
                      <a:r>
                        <a:rPr lang="tr-TR" sz="2000" dirty="0">
                          <a:effectLst/>
                        </a:rPr>
                        <a:t> </a:t>
                      </a:r>
                      <a:r>
                        <a:rPr lang="tr-TR" sz="2000" dirty="0" err="1">
                          <a:effectLst/>
                        </a:rPr>
                        <a:t>Taq</a:t>
                      </a:r>
                      <a:r>
                        <a:rPr lang="tr-TR" sz="2000" dirty="0">
                          <a:effectLst/>
                        </a:rPr>
                        <a:t> </a:t>
                      </a:r>
                      <a:r>
                        <a:rPr lang="tr-TR" sz="2000" dirty="0" err="1">
                          <a:effectLst/>
                        </a:rPr>
                        <a:t>Flexi</a:t>
                      </a:r>
                      <a:r>
                        <a:rPr lang="tr-TR" sz="2000" dirty="0">
                          <a:effectLst/>
                        </a:rPr>
                        <a:t> </a:t>
                      </a:r>
                      <a:r>
                        <a:rPr lang="tr-TR" sz="2000" dirty="0" err="1">
                          <a:effectLst/>
                        </a:rPr>
                        <a:t>Buffer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10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40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MgCl</a:t>
                      </a:r>
                      <a:r>
                        <a:rPr lang="tr-TR" sz="2000" baseline="-25000" dirty="0">
                          <a:effectLst/>
                        </a:rPr>
                        <a:t>2</a:t>
                      </a:r>
                      <a:r>
                        <a:rPr lang="tr-TR" sz="2000" dirty="0">
                          <a:effectLst/>
                        </a:rPr>
                        <a:t>  [25 mM]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3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12 μl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dNTPs [10 mM]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4 μl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Primer 1 invA-F [12.5 mM]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8 μl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Primer 2 invA – R [12.5 mM]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2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8 μl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</a:rPr>
                        <a:t>Go</a:t>
                      </a:r>
                      <a:r>
                        <a:rPr lang="tr-TR" sz="2000" dirty="0">
                          <a:effectLst/>
                        </a:rPr>
                        <a:t> </a:t>
                      </a:r>
                      <a:r>
                        <a:rPr lang="tr-TR" sz="2000" dirty="0" err="1">
                          <a:effectLst/>
                        </a:rPr>
                        <a:t>Taq</a:t>
                      </a:r>
                      <a:r>
                        <a:rPr lang="tr-TR" sz="2000" dirty="0">
                          <a:effectLst/>
                        </a:rPr>
                        <a:t> DNA Polimeraz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0.25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903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Toplam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49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</a:rPr>
                        <a:t>196 </a:t>
                      </a:r>
                      <a:r>
                        <a:rPr lang="tr-TR" sz="2000" dirty="0" err="1">
                          <a:effectLst/>
                        </a:rPr>
                        <a:t>μl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74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CC0000"/>
                </a:solidFill>
              </a:rPr>
              <a:t>PCR’da</a:t>
            </a:r>
            <a:r>
              <a:rPr lang="tr-TR" b="1" dirty="0" smtClean="0">
                <a:solidFill>
                  <a:srgbClr val="CC0000"/>
                </a:solidFill>
              </a:rPr>
              <a:t> Çoğaltılan DNA</a:t>
            </a:r>
            <a:endParaRPr lang="tr-TR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PCR ile </a:t>
            </a:r>
            <a:r>
              <a:rPr lang="tr-TR" dirty="0" err="1"/>
              <a:t>amplifiye</a:t>
            </a:r>
            <a:r>
              <a:rPr lang="tr-TR" dirty="0"/>
              <a:t> edilen DNA </a:t>
            </a:r>
            <a:endParaRPr lang="tr-TR" dirty="0" smtClean="0"/>
          </a:p>
          <a:p>
            <a:r>
              <a:rPr lang="tr-TR" dirty="0" err="1" smtClean="0"/>
              <a:t>Sekanslamada</a:t>
            </a:r>
            <a:r>
              <a:rPr lang="tr-TR" dirty="0" smtClean="0"/>
              <a:t> kullanılabilir, </a:t>
            </a:r>
          </a:p>
          <a:p>
            <a:r>
              <a:rPr lang="tr-TR" dirty="0" smtClean="0"/>
              <a:t>jel </a:t>
            </a:r>
            <a:r>
              <a:rPr lang="tr-TR" dirty="0" err="1"/>
              <a:t>elektroforezi</a:t>
            </a:r>
            <a:r>
              <a:rPr lang="tr-TR" dirty="0"/>
              <a:t> ile görselleştirilebilir veya </a:t>
            </a:r>
            <a:endParaRPr lang="tr-TR" dirty="0" smtClean="0"/>
          </a:p>
          <a:p>
            <a:r>
              <a:rPr lang="tr-TR" dirty="0" smtClean="0"/>
              <a:t>daha </a:t>
            </a:r>
            <a:r>
              <a:rPr lang="tr-TR" dirty="0"/>
              <a:t>ileri deneyler için </a:t>
            </a:r>
            <a:r>
              <a:rPr lang="tr-TR" dirty="0" err="1" smtClean="0"/>
              <a:t>restriksiyon</a:t>
            </a:r>
            <a:r>
              <a:rPr lang="tr-TR" dirty="0" smtClean="0"/>
              <a:t> enzimleri ile kesilip bir </a:t>
            </a:r>
            <a:r>
              <a:rPr lang="tr-TR" dirty="0" err="1"/>
              <a:t>plazmide</a:t>
            </a:r>
            <a:r>
              <a:rPr lang="tr-TR" dirty="0"/>
              <a:t> klonlanabilir.</a:t>
            </a:r>
          </a:p>
        </p:txBody>
      </p:sp>
    </p:spTree>
    <p:extLst>
      <p:ext uri="{BB962C8B-B14F-4D97-AF65-F5344CB8AC3E}">
        <p14:creationId xmlns:p14="http://schemas.microsoft.com/office/powerpoint/2010/main" val="21617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Laboratuvarda Uygulama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tr-TR" dirty="0"/>
              <a:t>4 PCR reaksiyonu için hazırlanan ana karışım (196</a:t>
            </a:r>
            <a:r>
              <a:rPr lang="tr-TR" b="1" dirty="0"/>
              <a:t> </a:t>
            </a:r>
            <a:r>
              <a:rPr lang="tr-TR" dirty="0" err="1"/>
              <a:t>μl</a:t>
            </a:r>
            <a:r>
              <a:rPr lang="tr-TR" dirty="0"/>
              <a:t>) </a:t>
            </a:r>
            <a:r>
              <a:rPr lang="tr-TR" dirty="0" err="1"/>
              <a:t>vorteksle</a:t>
            </a:r>
            <a:r>
              <a:rPr lang="tr-TR" dirty="0"/>
              <a:t> iyice karıştırılır.</a:t>
            </a:r>
            <a:endParaRPr lang="en-US" sz="2400" dirty="0"/>
          </a:p>
          <a:p>
            <a:pPr lvl="0"/>
            <a:r>
              <a:rPr lang="tr-TR" dirty="0"/>
              <a:t>3 tane 0,2 ml’lik PCR tüpü “Örnek”, “Pozitif”, “Negatif” şeklinde etiketlenir.</a:t>
            </a:r>
            <a:endParaRPr lang="en-US" sz="2400" dirty="0"/>
          </a:p>
          <a:p>
            <a:pPr lvl="0"/>
            <a:r>
              <a:rPr lang="tr-TR" dirty="0"/>
              <a:t>Ana karışımdan 49 </a:t>
            </a:r>
            <a:r>
              <a:rPr lang="tr-TR" dirty="0" err="1"/>
              <a:t>μl</a:t>
            </a:r>
            <a:r>
              <a:rPr lang="tr-TR" dirty="0"/>
              <a:t> </a:t>
            </a:r>
            <a:endParaRPr lang="en-US" sz="2400" dirty="0"/>
          </a:p>
          <a:p>
            <a:pPr lvl="1"/>
            <a:r>
              <a:rPr lang="tr-TR" b="1" dirty="0"/>
              <a:t>Örnek </a:t>
            </a:r>
            <a:r>
              <a:rPr lang="tr-TR" dirty="0"/>
              <a:t>tüpüne aktarılır ve üzerine hedef 1 </a:t>
            </a:r>
            <a:r>
              <a:rPr lang="tr-TR" dirty="0" err="1"/>
              <a:t>μl</a:t>
            </a:r>
            <a:r>
              <a:rPr lang="tr-TR" dirty="0"/>
              <a:t> DNA eklenir </a:t>
            </a:r>
            <a:endParaRPr lang="en-US" sz="2000" dirty="0"/>
          </a:p>
          <a:p>
            <a:pPr lvl="1"/>
            <a:r>
              <a:rPr lang="tr-TR" b="1" dirty="0"/>
              <a:t>Pozitif </a:t>
            </a:r>
            <a:r>
              <a:rPr lang="tr-TR" dirty="0"/>
              <a:t>tüpüne aktarılır ve üzerine 1 </a:t>
            </a:r>
            <a:r>
              <a:rPr lang="tr-TR" dirty="0" err="1"/>
              <a:t>μl</a:t>
            </a:r>
            <a:r>
              <a:rPr lang="tr-TR" dirty="0"/>
              <a:t> referans DNA eklenir (Pozitif kontrol)</a:t>
            </a:r>
            <a:endParaRPr lang="en-US" sz="2000" dirty="0"/>
          </a:p>
          <a:p>
            <a:pPr lvl="1"/>
            <a:r>
              <a:rPr lang="tr-TR" b="1" dirty="0"/>
              <a:t>Negatif </a:t>
            </a:r>
            <a:r>
              <a:rPr lang="tr-TR" dirty="0"/>
              <a:t>tüpüne aktarılır ve üzerine 1 </a:t>
            </a:r>
            <a:r>
              <a:rPr lang="tr-TR" dirty="0" err="1"/>
              <a:t>μl</a:t>
            </a:r>
            <a:r>
              <a:rPr lang="tr-TR" dirty="0"/>
              <a:t> dH</a:t>
            </a:r>
            <a:r>
              <a:rPr lang="tr-TR" baseline="-25000" dirty="0"/>
              <a:t>2</a:t>
            </a:r>
            <a:r>
              <a:rPr lang="tr-TR" dirty="0"/>
              <a:t>O eklenir</a:t>
            </a:r>
            <a:r>
              <a:rPr lang="tr-TR" b="1" dirty="0"/>
              <a:t> </a:t>
            </a:r>
            <a:r>
              <a:rPr lang="tr-TR" dirty="0"/>
              <a:t>(Negatif kontrol)</a:t>
            </a:r>
            <a:endParaRPr lang="en-US" sz="2000" dirty="0"/>
          </a:p>
          <a:p>
            <a:pPr lvl="0"/>
            <a:r>
              <a:rPr lang="tr-TR" dirty="0"/>
              <a:t>Tüpler PCR cihazına yerleştirilir, uygun program seçilir ve çalıştırılır.</a:t>
            </a:r>
            <a:endParaRPr lang="en-US" sz="2400" dirty="0"/>
          </a:p>
          <a:p>
            <a:pPr lvl="0"/>
            <a:r>
              <a:rPr lang="tr-TR" dirty="0"/>
              <a:t>PCR veriminin analizi, PCR ürünlerinin</a:t>
            </a:r>
            <a:r>
              <a:rPr lang="tr-TR" b="1" dirty="0"/>
              <a:t> </a:t>
            </a:r>
            <a:r>
              <a:rPr lang="tr-TR" dirty="0" err="1"/>
              <a:t>agaroz</a:t>
            </a:r>
            <a:r>
              <a:rPr lang="tr-TR" dirty="0"/>
              <a:t> jel </a:t>
            </a:r>
            <a:r>
              <a:rPr lang="tr-TR" dirty="0" err="1"/>
              <a:t>elektroforezinde</a:t>
            </a:r>
            <a:r>
              <a:rPr lang="tr-TR" dirty="0"/>
              <a:t> yürütülmesiyle yapılabilir.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Gelişmiş PCR Tekniklerinden RT-PCR (Real-Time)</a:t>
            </a:r>
            <a:endParaRPr lang="tr-T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Gerçek zamanlı kantitatif PCR nükleik asitlerin miktarlarının belirlenmesinde günümüzde kullanılan bir </a:t>
            </a:r>
            <a:r>
              <a:rPr lang="tr-TR" dirty="0" err="1"/>
              <a:t>metotdur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/>
              <a:t>teknoloji “</a:t>
            </a:r>
            <a:r>
              <a:rPr lang="tr-TR" dirty="0" err="1"/>
              <a:t>kinetic</a:t>
            </a:r>
            <a:r>
              <a:rPr lang="tr-TR" dirty="0"/>
              <a:t> PCR” ve “</a:t>
            </a:r>
            <a:r>
              <a:rPr lang="tr-TR" dirty="0" err="1"/>
              <a:t>homogenous</a:t>
            </a:r>
            <a:r>
              <a:rPr lang="tr-TR" dirty="0"/>
              <a:t> PCR” isimleriyle de tarif edilmektedir.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03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Gelişmiş PCR Tekniklerinden RT-PCR</a:t>
            </a:r>
            <a:endParaRPr lang="tr-T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8057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RT-PCR sisteminin </a:t>
            </a:r>
            <a:r>
              <a:rPr lang="tr-TR" dirty="0"/>
              <a:t>diğer PCR cihazlara göre en büyük avantajı </a:t>
            </a:r>
            <a:r>
              <a:rPr lang="tr-TR" dirty="0" err="1"/>
              <a:t>amplifikasyon</a:t>
            </a:r>
            <a:r>
              <a:rPr lang="tr-TR" dirty="0"/>
              <a:t> ürün oluşumunun anında «</a:t>
            </a:r>
            <a:r>
              <a:rPr lang="tr-TR" dirty="0" err="1"/>
              <a:t>real</a:t>
            </a:r>
            <a:r>
              <a:rPr lang="tr-TR" dirty="0"/>
              <a:t>-time» </a:t>
            </a:r>
            <a:r>
              <a:rPr lang="tr-TR" dirty="0" err="1"/>
              <a:t>izlenebilinmesidir</a:t>
            </a:r>
            <a:r>
              <a:rPr lang="tr-TR" dirty="0"/>
              <a:t>.</a:t>
            </a:r>
          </a:p>
          <a:p>
            <a:r>
              <a:rPr lang="tr-TR" dirty="0"/>
              <a:t>Bunu, </a:t>
            </a:r>
            <a:r>
              <a:rPr lang="tr-TR" dirty="0" err="1"/>
              <a:t>fluoresansa</a:t>
            </a:r>
            <a:r>
              <a:rPr lang="tr-TR" dirty="0"/>
              <a:t> dayanan iki </a:t>
            </a:r>
            <a:r>
              <a:rPr lang="tr-TR" dirty="0" err="1"/>
              <a:t>metodla</a:t>
            </a:r>
            <a:r>
              <a:rPr lang="tr-TR" dirty="0"/>
              <a:t> gerçekleştirir:</a:t>
            </a:r>
          </a:p>
          <a:p>
            <a:pPr marL="0" indent="0">
              <a:buNone/>
            </a:pPr>
            <a:r>
              <a:rPr lang="tr-TR" dirty="0"/>
              <a:t>1. DNA bağlayıcı boya SYBR </a:t>
            </a:r>
            <a:r>
              <a:rPr lang="tr-TR" dirty="0" err="1"/>
              <a:t>Green</a:t>
            </a:r>
            <a:r>
              <a:rPr lang="tr-TR" dirty="0"/>
              <a:t> </a:t>
            </a:r>
            <a:r>
              <a:rPr lang="tr-TR" dirty="0" smtClean="0"/>
              <a:t>I – (spesifik değil)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2. </a:t>
            </a:r>
            <a:r>
              <a:rPr lang="tr-TR" dirty="0" err="1"/>
              <a:t>Hibridizasyon</a:t>
            </a:r>
            <a:r>
              <a:rPr lang="tr-TR" dirty="0"/>
              <a:t> </a:t>
            </a:r>
            <a:r>
              <a:rPr lang="tr-TR" dirty="0" err="1" smtClean="0"/>
              <a:t>probları</a:t>
            </a:r>
            <a:r>
              <a:rPr lang="tr-TR" dirty="0" smtClean="0"/>
              <a:t> – (Spesifik)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63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14519"/>
            <a:ext cx="10515600" cy="792764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accent6">
                    <a:lumMod val="75000"/>
                  </a:schemeClr>
                </a:solidFill>
              </a:rPr>
              <a:t>Gelişmiş PCR Tekniklerinden RT-PCR</a:t>
            </a:r>
            <a:endParaRPr lang="tr-T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506" y="2005011"/>
            <a:ext cx="49886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600" b="1" dirty="0" smtClean="0">
                <a:solidFill>
                  <a:srgbClr val="C00000"/>
                </a:solidFill>
              </a:rPr>
              <a:t>1</a:t>
            </a:r>
            <a:r>
              <a:rPr lang="tr-TR" sz="2600" b="1" dirty="0">
                <a:solidFill>
                  <a:srgbClr val="C00000"/>
                </a:solidFill>
              </a:rPr>
              <a:t>. DNA bağlayıcı boya SYBR </a:t>
            </a:r>
            <a:r>
              <a:rPr lang="tr-TR" sz="2600" b="1" dirty="0" err="1">
                <a:solidFill>
                  <a:srgbClr val="C00000"/>
                </a:solidFill>
              </a:rPr>
              <a:t>Green</a:t>
            </a:r>
            <a:r>
              <a:rPr lang="tr-TR" sz="2600" b="1" dirty="0">
                <a:solidFill>
                  <a:srgbClr val="C00000"/>
                </a:solidFill>
              </a:rPr>
              <a:t> l</a:t>
            </a:r>
          </a:p>
          <a:p>
            <a:r>
              <a:rPr lang="tr-TR" sz="2600" dirty="0" smtClean="0"/>
              <a:t>SYBR </a:t>
            </a:r>
            <a:r>
              <a:rPr lang="tr-TR" sz="2600" dirty="0" err="1"/>
              <a:t>Green</a:t>
            </a:r>
            <a:r>
              <a:rPr lang="tr-TR" sz="2600" dirty="0"/>
              <a:t> I boyası </a:t>
            </a:r>
            <a:r>
              <a:rPr lang="tr-TR" sz="2600" u="sng" dirty="0"/>
              <a:t>çift sarmal </a:t>
            </a:r>
            <a:r>
              <a:rPr lang="tr-TR" sz="2600" dirty="0"/>
              <a:t>DNA’nın küçük girintisine bağlanır</a:t>
            </a:r>
            <a:r>
              <a:rPr lang="tr-TR" sz="2600" dirty="0" smtClean="0"/>
              <a:t>.</a:t>
            </a:r>
          </a:p>
          <a:p>
            <a:r>
              <a:rPr lang="tr-TR" altLang="tr-TR" sz="2600" dirty="0" err="1"/>
              <a:t>Cift</a:t>
            </a:r>
            <a:r>
              <a:rPr lang="tr-TR" altLang="tr-TR" sz="2600" dirty="0"/>
              <a:t> sarmal DNA</a:t>
            </a:r>
            <a:r>
              <a:rPr lang="tr-TR" altLang="en-US" sz="2600" dirty="0"/>
              <a:t>’</a:t>
            </a:r>
            <a:r>
              <a:rPr lang="tr-TR" altLang="tr-TR" sz="2600" dirty="0"/>
              <a:t>ya </a:t>
            </a:r>
            <a:r>
              <a:rPr lang="tr-TR" altLang="tr-TR" sz="2600" dirty="0" smtClean="0"/>
              <a:t>bağlandığı </a:t>
            </a:r>
            <a:r>
              <a:rPr lang="tr-TR" altLang="tr-TR" sz="2600" dirty="0"/>
              <a:t>zaman floresan ışıması yapmaya başlar</a:t>
            </a:r>
            <a:endParaRPr lang="tr-TR" sz="2600" dirty="0"/>
          </a:p>
          <a:p>
            <a:endParaRPr lang="tr-TR" sz="2600" dirty="0"/>
          </a:p>
          <a:p>
            <a:pPr marL="0" indent="0">
              <a:buNone/>
            </a:pPr>
            <a:endParaRPr lang="tr-TR" sz="26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69" y="1322934"/>
            <a:ext cx="6648915" cy="503341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65" y="4531057"/>
            <a:ext cx="3304618" cy="11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2596" y="847139"/>
            <a:ext cx="10515600" cy="792764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accent6">
                    <a:lumMod val="75000"/>
                  </a:schemeClr>
                </a:solidFill>
              </a:rPr>
              <a:t>Gelişmiş PCR Tekniklerinden RT-PCR</a:t>
            </a:r>
            <a:endParaRPr lang="tr-T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1404" y="1825625"/>
            <a:ext cx="6096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C00000"/>
                </a:solidFill>
              </a:rPr>
              <a:t>2</a:t>
            </a:r>
            <a:r>
              <a:rPr lang="tr-TR" b="1" dirty="0">
                <a:solidFill>
                  <a:srgbClr val="C00000"/>
                </a:solidFill>
              </a:rPr>
              <a:t>. </a:t>
            </a:r>
            <a:r>
              <a:rPr lang="tr-TR" b="1" dirty="0" err="1">
                <a:solidFill>
                  <a:srgbClr val="C00000"/>
                </a:solidFill>
              </a:rPr>
              <a:t>Hibridizasyon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probları</a:t>
            </a:r>
            <a:endParaRPr lang="tr-TR" b="1" dirty="0">
              <a:solidFill>
                <a:srgbClr val="C00000"/>
              </a:solidFill>
            </a:endParaRPr>
          </a:p>
          <a:p>
            <a:r>
              <a:rPr lang="tr-TR" dirty="0" err="1" smtClean="0"/>
              <a:t>Hibridizasyon</a:t>
            </a:r>
            <a:r>
              <a:rPr lang="tr-TR" dirty="0" smtClean="0"/>
              <a:t> </a:t>
            </a:r>
            <a:r>
              <a:rPr lang="tr-TR" dirty="0" err="1" smtClean="0"/>
              <a:t>probları</a:t>
            </a:r>
            <a:r>
              <a:rPr lang="tr-TR" dirty="0"/>
              <a:t> </a:t>
            </a:r>
            <a:r>
              <a:rPr lang="tr-TR" dirty="0" smtClean="0"/>
              <a:t>(«</a:t>
            </a:r>
            <a:r>
              <a:rPr lang="tr-TR" dirty="0" err="1" smtClean="0"/>
              <a:t>TaqMan</a:t>
            </a:r>
            <a:r>
              <a:rPr lang="tr-TR" dirty="0" smtClean="0"/>
              <a:t>» </a:t>
            </a:r>
            <a:r>
              <a:rPr lang="tr-TR" dirty="0" err="1"/>
              <a:t>prob</a:t>
            </a:r>
            <a:r>
              <a:rPr lang="tr-TR" dirty="0"/>
              <a:t>, </a:t>
            </a:r>
            <a:r>
              <a:rPr lang="tr-TR" dirty="0" smtClean="0"/>
              <a:t>«</a:t>
            </a:r>
            <a:r>
              <a:rPr lang="tr-TR" dirty="0" err="1" smtClean="0"/>
              <a:t>Molecular</a:t>
            </a:r>
            <a:r>
              <a:rPr lang="tr-TR" dirty="0" smtClean="0"/>
              <a:t> </a:t>
            </a:r>
            <a:r>
              <a:rPr lang="tr-TR" dirty="0" err="1" smtClean="0"/>
              <a:t>beacon</a:t>
            </a:r>
            <a:r>
              <a:rPr lang="tr-TR" dirty="0" smtClean="0"/>
              <a:t>», «</a:t>
            </a:r>
            <a:r>
              <a:rPr lang="tr-TR" dirty="0" err="1" smtClean="0"/>
              <a:t>Light-up</a:t>
            </a:r>
            <a:r>
              <a:rPr lang="tr-TR" dirty="0" smtClean="0"/>
              <a:t>» </a:t>
            </a:r>
            <a:r>
              <a:rPr lang="tr-TR" dirty="0" err="1"/>
              <a:t>prob</a:t>
            </a:r>
            <a:r>
              <a:rPr lang="tr-TR" dirty="0"/>
              <a:t>, </a:t>
            </a:r>
            <a:r>
              <a:rPr lang="tr-TR" dirty="0" err="1"/>
              <a:t>hibridizasyon</a:t>
            </a:r>
            <a:r>
              <a:rPr lang="tr-TR" dirty="0"/>
              <a:t> </a:t>
            </a:r>
            <a:r>
              <a:rPr lang="tr-TR" dirty="0" err="1"/>
              <a:t>prob</a:t>
            </a:r>
            <a:r>
              <a:rPr lang="tr-TR" dirty="0"/>
              <a:t> ve “</a:t>
            </a:r>
            <a:r>
              <a:rPr lang="tr-TR" dirty="0" err="1"/>
              <a:t>Scorpion</a:t>
            </a:r>
            <a:r>
              <a:rPr lang="tr-TR" dirty="0"/>
              <a:t>” </a:t>
            </a:r>
            <a:r>
              <a:rPr lang="tr-TR" dirty="0" err="1"/>
              <a:t>primer</a:t>
            </a:r>
            <a:r>
              <a:rPr lang="tr-TR" dirty="0"/>
              <a:t> gibi floresan işaretli </a:t>
            </a:r>
            <a:r>
              <a:rPr lang="tr-TR" dirty="0" err="1" smtClean="0"/>
              <a:t>problar</a:t>
            </a:r>
            <a:r>
              <a:rPr lang="tr-TR" dirty="0" smtClean="0"/>
              <a:t>) ile DNA işaretlenir.</a:t>
            </a:r>
            <a:endParaRPr lang="tr-TR" dirty="0"/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018" y="661418"/>
            <a:ext cx="4441320" cy="581966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533400" y="485457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000" dirty="0" err="1"/>
              <a:t>Taq</a:t>
            </a:r>
            <a:r>
              <a:rPr lang="tr-TR" sz="2000" dirty="0"/>
              <a:t> </a:t>
            </a:r>
            <a:r>
              <a:rPr lang="tr-TR" sz="2000" dirty="0" err="1"/>
              <a:t>polimerazın</a:t>
            </a:r>
            <a:r>
              <a:rPr lang="tr-TR" sz="2000" dirty="0"/>
              <a:t> 5’Exonucleaz aktivitesi sayesinde </a:t>
            </a:r>
            <a:r>
              <a:rPr lang="tr-TR" sz="2000" dirty="0" err="1"/>
              <a:t>proba</a:t>
            </a:r>
            <a:r>
              <a:rPr lang="tr-TR" sz="2000" dirty="0"/>
              <a:t> bağlı </a:t>
            </a:r>
            <a:r>
              <a:rPr lang="tr-TR" sz="2000" dirty="0" err="1"/>
              <a:t>florofor</a:t>
            </a:r>
            <a:r>
              <a:rPr lang="tr-TR" sz="2000" dirty="0"/>
              <a:t> kesilir ve floresan açığa çıkar.</a:t>
            </a:r>
          </a:p>
        </p:txBody>
      </p:sp>
    </p:spTree>
    <p:extLst>
      <p:ext uri="{BB962C8B-B14F-4D97-AF65-F5344CB8AC3E}">
        <p14:creationId xmlns:p14="http://schemas.microsoft.com/office/powerpoint/2010/main" val="751727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6">
                    <a:lumMod val="75000"/>
                  </a:schemeClr>
                </a:solidFill>
              </a:rPr>
              <a:t>Gelişmiş PCR Tekniklerinden RT-PCR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9433" y="1825625"/>
            <a:ext cx="64417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600" dirty="0"/>
              <a:t>Bu yöntem tipik olarak floresan ışıma değişiminin ölçülmesi esasına dayanır. </a:t>
            </a:r>
            <a:endParaRPr lang="tr-TR" sz="2600" dirty="0" smtClean="0"/>
          </a:p>
          <a:p>
            <a:pPr marL="0" indent="0">
              <a:buNone/>
            </a:pPr>
            <a:r>
              <a:rPr lang="tr-TR" sz="2600" dirty="0" smtClean="0"/>
              <a:t>Real-time </a:t>
            </a:r>
            <a:r>
              <a:rPr lang="tr-TR" sz="2600" dirty="0" err="1" smtClean="0"/>
              <a:t>PCR’da</a:t>
            </a:r>
            <a:r>
              <a:rPr lang="tr-TR" sz="2600" dirty="0" smtClean="0"/>
              <a:t> </a:t>
            </a:r>
            <a:r>
              <a:rPr lang="tr-TR" sz="2600" dirty="0"/>
              <a:t>oluşan ürün miktarı reaksiyon boyunca oluşan ürün miktarıyla orantılı olarak artan floresan boya ve </a:t>
            </a:r>
            <a:r>
              <a:rPr lang="tr-TR" sz="2600" dirty="0" err="1"/>
              <a:t>probların</a:t>
            </a:r>
            <a:r>
              <a:rPr lang="tr-TR" sz="2600" dirty="0"/>
              <a:t> verdiği sinyalin izlenmesiyle </a:t>
            </a:r>
            <a:r>
              <a:rPr lang="tr-TR" sz="2600" dirty="0" smtClean="0"/>
              <a:t>anlaşılır.</a:t>
            </a:r>
          </a:p>
          <a:p>
            <a:pPr marL="0" indent="0">
              <a:buNone/>
            </a:pPr>
            <a:r>
              <a:rPr lang="tr-TR" sz="2600" dirty="0" smtClean="0"/>
              <a:t>DNA </a:t>
            </a:r>
            <a:r>
              <a:rPr lang="tr-TR" sz="2600" dirty="0"/>
              <a:t>boyaları ya da diziye özgül </a:t>
            </a:r>
            <a:r>
              <a:rPr lang="tr-TR" sz="2600" dirty="0" err="1"/>
              <a:t>problardan</a:t>
            </a:r>
            <a:r>
              <a:rPr lang="tr-TR" sz="2600" dirty="0"/>
              <a:t> elde edilen </a:t>
            </a:r>
            <a:r>
              <a:rPr lang="tr-TR" sz="2600" dirty="0" err="1"/>
              <a:t>floresans</a:t>
            </a:r>
            <a:r>
              <a:rPr lang="tr-TR" sz="2600" dirty="0"/>
              <a:t> değişimi </a:t>
            </a:r>
            <a:r>
              <a:rPr lang="tr-TR" sz="2600" dirty="0" err="1"/>
              <a:t>PCR‟nin</a:t>
            </a:r>
            <a:r>
              <a:rPr lang="tr-TR" sz="2600" dirty="0"/>
              <a:t> her döngüsünde izlenebilir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17135" t="23522" r="41942" b="19360"/>
          <a:stretch/>
        </p:blipFill>
        <p:spPr>
          <a:xfrm>
            <a:off x="7166103" y="1870075"/>
            <a:ext cx="4434495" cy="34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2771"/>
            <a:ext cx="10515600" cy="792764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C0000"/>
                </a:solidFill>
              </a:rPr>
              <a:t>Örnek problem: Adli tıpta </a:t>
            </a:r>
            <a:r>
              <a:rPr lang="tr-TR" b="1" dirty="0" smtClean="0">
                <a:solidFill>
                  <a:srgbClr val="CC0000"/>
                </a:solidFill>
              </a:rPr>
              <a:t>PCR</a:t>
            </a:r>
            <a:endParaRPr lang="tr-TR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012" y="1508219"/>
            <a:ext cx="11102788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Bir </a:t>
            </a:r>
            <a:r>
              <a:rPr lang="tr-TR" dirty="0"/>
              <a:t>adli tıp </a:t>
            </a:r>
            <a:r>
              <a:rPr lang="tr-TR" dirty="0" err="1"/>
              <a:t>laboratuarında</a:t>
            </a:r>
            <a:r>
              <a:rPr lang="tr-TR" dirty="0"/>
              <a:t> çalıştığınızı varsayalım. Suç mahallinde bırakılan bir </a:t>
            </a:r>
            <a:r>
              <a:rPr lang="tr-TR" u="sng" dirty="0"/>
              <a:t>saçtan DNA örneği </a:t>
            </a:r>
            <a:r>
              <a:rPr lang="tr-TR" dirty="0"/>
              <a:t>ve </a:t>
            </a:r>
            <a:r>
              <a:rPr lang="tr-TR" u="sng" dirty="0"/>
              <a:t>üç olası şüpheliden </a:t>
            </a:r>
            <a:r>
              <a:rPr lang="tr-TR" dirty="0"/>
              <a:t>DNA örneği aldınız. </a:t>
            </a:r>
            <a:endParaRPr lang="tr-TR" dirty="0" smtClean="0"/>
          </a:p>
          <a:p>
            <a:r>
              <a:rPr lang="tr-TR" dirty="0" smtClean="0"/>
              <a:t>İşiniz</a:t>
            </a:r>
            <a:r>
              <a:rPr lang="tr-TR" dirty="0"/>
              <a:t>, belirli bir genetik işaretleyiciyi incelemek ve üç şüpheliden herhangi birinin bu işaretin saç DNA'sıyla eşleşip eşleşmediğini görmek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82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2771"/>
            <a:ext cx="10515600" cy="792764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C0000"/>
                </a:solidFill>
              </a:rPr>
              <a:t>Örnek problem: Adli tıpta </a:t>
            </a:r>
            <a:r>
              <a:rPr lang="tr-TR" b="1" dirty="0" smtClean="0">
                <a:solidFill>
                  <a:srgbClr val="CC0000"/>
                </a:solidFill>
              </a:rPr>
              <a:t>PCR</a:t>
            </a:r>
            <a:endParaRPr lang="tr-TR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012" y="1508219"/>
            <a:ext cx="11102788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İşaretçi (Marker) </a:t>
            </a:r>
            <a:r>
              <a:rPr lang="tr-TR" dirty="0"/>
              <a:t>iki </a:t>
            </a:r>
            <a:r>
              <a:rPr lang="tr-TR" dirty="0" err="1"/>
              <a:t>allel</a:t>
            </a:r>
            <a:r>
              <a:rPr lang="tr-TR" dirty="0"/>
              <a:t> veya versiyon halinde gelir. Biri tek bir tekrar içerir (aşağıdaki kahverengi bölge), diğeri ise tekrarın iki kopyasını içerir. </a:t>
            </a:r>
            <a:endParaRPr lang="tr-TR" dirty="0" smtClean="0"/>
          </a:p>
          <a:p>
            <a:r>
              <a:rPr lang="tr-TR" dirty="0"/>
              <a:t>Tekrar bölgesini çevreleyen </a:t>
            </a:r>
            <a:r>
              <a:rPr lang="tr-TR" dirty="0" err="1"/>
              <a:t>primerler</a:t>
            </a:r>
            <a:r>
              <a:rPr lang="tr-TR" dirty="0"/>
              <a:t> içeren bir PCR reaksiyonunda, ilk </a:t>
            </a:r>
            <a:r>
              <a:rPr lang="tr-TR" dirty="0" err="1"/>
              <a:t>alel</a:t>
            </a:r>
            <a:r>
              <a:rPr lang="tr-TR" dirty="0"/>
              <a:t> 200 </a:t>
            </a:r>
            <a:r>
              <a:rPr lang="tr-TR" dirty="0" err="1"/>
              <a:t>bp</a:t>
            </a:r>
            <a:r>
              <a:rPr lang="tr-TR" dirty="0"/>
              <a:t> DNA fragmanı üretirken, ikincisi 300 </a:t>
            </a:r>
            <a:r>
              <a:rPr lang="tr-TR" dirty="0" err="1"/>
              <a:t>bp</a:t>
            </a:r>
            <a:r>
              <a:rPr lang="tr-TR" dirty="0"/>
              <a:t> </a:t>
            </a:r>
            <a:r>
              <a:rPr lang="tr-TR" dirty="0" smtClean="0"/>
              <a:t>üretir.</a:t>
            </a:r>
            <a:endParaRPr lang="tr-TR" dirty="0"/>
          </a:p>
          <a:p>
            <a:endParaRPr lang="tr-TR" dirty="0" smtClean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6" y="3765176"/>
            <a:ext cx="10942314" cy="234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C0000"/>
                </a:solidFill>
              </a:rPr>
              <a:t>Örnek problem: Adli tıpta PCR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2596" y="1690688"/>
            <a:ext cx="10515600" cy="4351338"/>
          </a:xfrm>
        </p:spPr>
        <p:txBody>
          <a:bodyPr/>
          <a:lstStyle/>
          <a:p>
            <a:r>
              <a:rPr lang="en-US" dirty="0" err="1"/>
              <a:t>Aşağıda</a:t>
            </a:r>
            <a:r>
              <a:rPr lang="en-US" dirty="0"/>
              <a:t> </a:t>
            </a:r>
            <a:r>
              <a:rPr lang="en-US" dirty="0" err="1"/>
              <a:t>gösterildiği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dört</a:t>
            </a:r>
            <a:r>
              <a:rPr lang="en-US" dirty="0"/>
              <a:t> DNA </a:t>
            </a:r>
            <a:r>
              <a:rPr lang="en-US" dirty="0" err="1"/>
              <a:t>örneği</a:t>
            </a:r>
            <a:r>
              <a:rPr lang="en-US" dirty="0"/>
              <a:t> </a:t>
            </a:r>
            <a:r>
              <a:rPr lang="en-US" dirty="0" err="1"/>
              <a:t>üzerinde</a:t>
            </a:r>
            <a:r>
              <a:rPr lang="en-US" dirty="0"/>
              <a:t> PCR </a:t>
            </a:r>
            <a:r>
              <a:rPr lang="en-US" dirty="0" err="1"/>
              <a:t>gerçekleştirirsiniz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sonuçları</a:t>
            </a:r>
            <a:r>
              <a:rPr lang="en-US" dirty="0"/>
              <a:t> </a:t>
            </a:r>
            <a:r>
              <a:rPr lang="en-US" dirty="0" err="1"/>
              <a:t>jel</a:t>
            </a:r>
            <a:r>
              <a:rPr lang="en-US" dirty="0"/>
              <a:t> </a:t>
            </a:r>
            <a:r>
              <a:rPr lang="en-US" dirty="0" err="1"/>
              <a:t>elektroforezi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görselleştirirsiniz</a:t>
            </a:r>
            <a:r>
              <a:rPr lang="en-US" dirty="0" smtClean="0"/>
              <a:t>: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6629400" y="3128683"/>
            <a:ext cx="4303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Olay </a:t>
            </a:r>
            <a:r>
              <a:rPr lang="tr-TR" sz="2400" dirty="0"/>
              <a:t>yerindeki DNA ile hangi şüphelinin DNA'sı eşleşiyor?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53" y="2600222"/>
            <a:ext cx="4822354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Açıklama</a:t>
            </a:r>
            <a:endParaRPr lang="tr-TR" dirty="0"/>
          </a:p>
        </p:txBody>
      </p:sp>
      <p:sp>
        <p:nvSpPr>
          <p:cNvPr id="7" name="İçerik Yer Tutucusu 6"/>
          <p:cNvSpPr>
            <a:spLocks noGrp="1"/>
          </p:cNvSpPr>
          <p:nvPr>
            <p:ph idx="1"/>
          </p:nvPr>
        </p:nvSpPr>
        <p:spPr>
          <a:xfrm>
            <a:off x="600501" y="1825625"/>
            <a:ext cx="10753299" cy="4351338"/>
          </a:xfrm>
        </p:spPr>
        <p:txBody>
          <a:bodyPr>
            <a:normAutofit/>
          </a:bodyPr>
          <a:lstStyle/>
          <a:p>
            <a:r>
              <a:rPr lang="tr-TR" dirty="0"/>
              <a:t>İnsanlar </a:t>
            </a:r>
            <a:r>
              <a:rPr lang="tr-TR" dirty="0" err="1"/>
              <a:t>diploiddir</a:t>
            </a:r>
            <a:r>
              <a:rPr lang="tr-TR" dirty="0"/>
              <a:t>, yani DNA'larının </a:t>
            </a:r>
            <a:r>
              <a:rPr lang="tr-TR" dirty="0" smtClean="0"/>
              <a:t>iki </a:t>
            </a:r>
            <a:r>
              <a:rPr lang="tr-TR" dirty="0"/>
              <a:t>kopyasına sahipler. Böylece, DNA örneklerinin her birinde incelediğimiz markörün iki kopyası olacaktır</a:t>
            </a:r>
            <a:r>
              <a:rPr lang="tr-TR" dirty="0" smtClean="0"/>
              <a:t>.</a:t>
            </a:r>
          </a:p>
          <a:p>
            <a:r>
              <a:rPr lang="tr-TR" dirty="0"/>
              <a:t>Bir kişinin iki farklı markör </a:t>
            </a:r>
            <a:r>
              <a:rPr lang="tr-TR" dirty="0" err="1"/>
              <a:t>aleline</a:t>
            </a:r>
            <a:r>
              <a:rPr lang="tr-TR" dirty="0"/>
              <a:t> sahip olması (</a:t>
            </a:r>
            <a:r>
              <a:rPr lang="tr-TR" dirty="0" err="1"/>
              <a:t>heterozigot</a:t>
            </a:r>
            <a:r>
              <a:rPr lang="tr-TR" dirty="0"/>
              <a:t> olması), iki farklı boyutlu bant (</a:t>
            </a:r>
            <a:r>
              <a:rPr lang="tr-TR" dirty="0" smtClean="0"/>
              <a:t>200 </a:t>
            </a:r>
            <a:r>
              <a:rPr lang="tr-TR" dirty="0" err="1"/>
              <a:t>bp</a:t>
            </a:r>
            <a:r>
              <a:rPr lang="tr-TR" dirty="0"/>
              <a:t> ve </a:t>
            </a:r>
            <a:r>
              <a:rPr lang="tr-TR" dirty="0" smtClean="0"/>
              <a:t>300 </a:t>
            </a:r>
            <a:r>
              <a:rPr lang="tr-TR" dirty="0" err="1"/>
              <a:t>bp</a:t>
            </a:r>
            <a:r>
              <a:rPr lang="tr-TR" dirty="0"/>
              <a:t>) PCR sırasında </a:t>
            </a:r>
            <a:r>
              <a:rPr lang="tr-TR" dirty="0" err="1"/>
              <a:t>amplifiye</a:t>
            </a:r>
            <a:r>
              <a:rPr lang="tr-TR" dirty="0"/>
              <a:t> edilecektir. Bunlar, </a:t>
            </a:r>
            <a:r>
              <a:rPr lang="tr-TR" dirty="0" smtClean="0"/>
              <a:t>200 </a:t>
            </a:r>
            <a:r>
              <a:rPr lang="tr-TR" dirty="0" err="1" smtClean="0"/>
              <a:t>bp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smtClean="0"/>
              <a:t>300 </a:t>
            </a:r>
            <a:r>
              <a:rPr lang="tr-TR" dirty="0" err="1"/>
              <a:t>bp</a:t>
            </a:r>
            <a:r>
              <a:rPr lang="tr-TR" dirty="0"/>
              <a:t> </a:t>
            </a:r>
            <a:r>
              <a:rPr lang="tr-TR" dirty="0" err="1"/>
              <a:t>lokasyonlarında</a:t>
            </a:r>
            <a:r>
              <a:rPr lang="tr-TR" dirty="0"/>
              <a:t> jelde DNA bantları olarak görünecektir.</a:t>
            </a:r>
          </a:p>
          <a:p>
            <a:r>
              <a:rPr lang="tr-TR" dirty="0"/>
              <a:t>Bir kişi aynı </a:t>
            </a:r>
            <a:r>
              <a:rPr lang="tr-TR" dirty="0" err="1"/>
              <a:t>alelin</a:t>
            </a:r>
            <a:r>
              <a:rPr lang="tr-TR" dirty="0"/>
              <a:t> iki kopyasına sahipse (</a:t>
            </a:r>
            <a:r>
              <a:rPr lang="tr-TR" dirty="0" err="1"/>
              <a:t>homozigot</a:t>
            </a:r>
            <a:r>
              <a:rPr lang="tr-TR" dirty="0"/>
              <a:t> ise), PCR sırasında yalnızca bir bant </a:t>
            </a:r>
            <a:r>
              <a:rPr lang="tr-TR" dirty="0" err="1"/>
              <a:t>amplifiye</a:t>
            </a:r>
            <a:r>
              <a:rPr lang="tr-TR" dirty="0"/>
              <a:t> edilecektir. Kişi </a:t>
            </a:r>
            <a:r>
              <a:rPr lang="tr-TR" dirty="0" smtClean="0"/>
              <a:t>200 </a:t>
            </a:r>
            <a:r>
              <a:rPr lang="tr-TR" dirty="0" err="1"/>
              <a:t>bp</a:t>
            </a:r>
            <a:r>
              <a:rPr lang="tr-TR" dirty="0"/>
              <a:t> </a:t>
            </a:r>
            <a:r>
              <a:rPr lang="tr-TR" dirty="0" err="1"/>
              <a:t>alel</a:t>
            </a:r>
            <a:r>
              <a:rPr lang="tr-TR" dirty="0"/>
              <a:t> için </a:t>
            </a:r>
            <a:r>
              <a:rPr lang="tr-TR" dirty="0" err="1"/>
              <a:t>homozigot</a:t>
            </a:r>
            <a:r>
              <a:rPr lang="tr-TR" dirty="0"/>
              <a:t> ise, jelde sadece </a:t>
            </a:r>
            <a:r>
              <a:rPr lang="tr-TR" dirty="0" smtClean="0"/>
              <a:t>200 </a:t>
            </a:r>
            <a:r>
              <a:rPr lang="tr-TR" dirty="0" err="1" smtClean="0"/>
              <a:t>bp</a:t>
            </a:r>
            <a:r>
              <a:rPr lang="tr-TR" dirty="0" smtClean="0"/>
              <a:t> </a:t>
            </a:r>
            <a:r>
              <a:rPr lang="tr-TR" dirty="0"/>
              <a:t>bandı görünecektir. Benzer şekilde, kişi </a:t>
            </a:r>
            <a:r>
              <a:rPr lang="tr-TR" dirty="0" smtClean="0"/>
              <a:t>300 </a:t>
            </a:r>
            <a:r>
              <a:rPr lang="tr-TR" dirty="0" err="1"/>
              <a:t>bp</a:t>
            </a:r>
            <a:r>
              <a:rPr lang="tr-TR" dirty="0"/>
              <a:t> </a:t>
            </a:r>
            <a:r>
              <a:rPr lang="tr-TR" dirty="0" err="1"/>
              <a:t>alel</a:t>
            </a:r>
            <a:r>
              <a:rPr lang="tr-TR" dirty="0"/>
              <a:t> için </a:t>
            </a:r>
            <a:r>
              <a:rPr lang="tr-TR" dirty="0" err="1"/>
              <a:t>homozigotsa</a:t>
            </a:r>
            <a:r>
              <a:rPr lang="tr-TR" dirty="0"/>
              <a:t>, jelde sadece </a:t>
            </a:r>
            <a:r>
              <a:rPr lang="tr-TR" dirty="0" smtClean="0"/>
              <a:t>300 </a:t>
            </a:r>
            <a:r>
              <a:rPr lang="tr-TR" dirty="0" err="1" smtClean="0"/>
              <a:t>bp</a:t>
            </a:r>
            <a:r>
              <a:rPr lang="tr-TR" dirty="0" smtClean="0"/>
              <a:t> </a:t>
            </a:r>
            <a:r>
              <a:rPr lang="tr-TR" dirty="0"/>
              <a:t>bant görünür olacaktır.</a:t>
            </a:r>
          </a:p>
        </p:txBody>
      </p:sp>
    </p:spTree>
    <p:extLst>
      <p:ext uri="{BB962C8B-B14F-4D97-AF65-F5344CB8AC3E}">
        <p14:creationId xmlns:p14="http://schemas.microsoft.com/office/powerpoint/2010/main" val="19212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23544" y="511444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PCR KULLANIM </a:t>
            </a:r>
            <a:r>
              <a:rPr lang="tr-TR" b="1" dirty="0" smtClean="0">
                <a:solidFill>
                  <a:srgbClr val="C00000"/>
                </a:solidFill>
              </a:rPr>
              <a:t>ALANLARI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3704" y="1695837"/>
            <a:ext cx="11269538" cy="4202940"/>
          </a:xfrm>
        </p:spPr>
        <p:txBody>
          <a:bodyPr numCol="2">
            <a:normAutofit/>
          </a:bodyPr>
          <a:lstStyle/>
          <a:p>
            <a:pPr lvl="0"/>
            <a:r>
              <a:rPr lang="tr-TR" dirty="0"/>
              <a:t>DNA’nın dizi analizi ve DNA haritalamasında</a:t>
            </a:r>
            <a:endParaRPr lang="en-US" dirty="0"/>
          </a:p>
          <a:p>
            <a:pPr lvl="0"/>
            <a:r>
              <a:rPr lang="tr-TR" dirty="0" smtClean="0"/>
              <a:t>Genom projesi araştırmalarında</a:t>
            </a:r>
            <a:endParaRPr lang="en-US" dirty="0"/>
          </a:p>
          <a:p>
            <a:pPr lvl="0"/>
            <a:r>
              <a:rPr lang="tr-TR" dirty="0"/>
              <a:t>Genetik hastalıkların teşhisinde</a:t>
            </a:r>
            <a:endParaRPr lang="en-US" dirty="0"/>
          </a:p>
          <a:p>
            <a:pPr lvl="0"/>
            <a:r>
              <a:rPr lang="tr-TR" dirty="0"/>
              <a:t>DNA parmak izi analizinde</a:t>
            </a:r>
            <a:endParaRPr lang="en-US" dirty="0"/>
          </a:p>
          <a:p>
            <a:pPr lvl="0"/>
            <a:r>
              <a:rPr lang="tr-TR" dirty="0"/>
              <a:t>Adli tıpta genetik </a:t>
            </a:r>
            <a:r>
              <a:rPr lang="tr-TR" dirty="0" err="1"/>
              <a:t>tiplendirme</a:t>
            </a:r>
            <a:endParaRPr lang="en-US" dirty="0"/>
          </a:p>
          <a:p>
            <a:pPr lvl="0"/>
            <a:r>
              <a:rPr lang="tr-TR" dirty="0" err="1"/>
              <a:t>Allellik</a:t>
            </a:r>
            <a:r>
              <a:rPr lang="tr-TR" dirty="0"/>
              <a:t> dizi varyasyonlarının </a:t>
            </a:r>
            <a:r>
              <a:rPr lang="tr-TR" dirty="0" smtClean="0"/>
              <a:t>gösterilmesinde </a:t>
            </a:r>
          </a:p>
          <a:p>
            <a:pPr lvl="0"/>
            <a:r>
              <a:rPr lang="tr-TR" dirty="0" smtClean="0"/>
              <a:t>Tarımda </a:t>
            </a:r>
            <a:r>
              <a:rPr lang="tr-TR" dirty="0"/>
              <a:t>(tohum saflığının belirlenmesi)</a:t>
            </a:r>
            <a:endParaRPr lang="en-US" dirty="0"/>
          </a:p>
          <a:p>
            <a:pPr lvl="0"/>
            <a:r>
              <a:rPr lang="tr-TR" dirty="0"/>
              <a:t>Sistematik ve evrim çalışmalarında (tanı, </a:t>
            </a:r>
            <a:r>
              <a:rPr lang="tr-TR" dirty="0" err="1"/>
              <a:t>polimorfizm</a:t>
            </a:r>
            <a:r>
              <a:rPr lang="tr-TR" dirty="0"/>
              <a:t>)</a:t>
            </a:r>
            <a:endParaRPr lang="en-US" dirty="0"/>
          </a:p>
          <a:p>
            <a:pPr lvl="0"/>
            <a:r>
              <a:rPr lang="tr-TR" dirty="0"/>
              <a:t>Klonlama deneylerinde</a:t>
            </a:r>
            <a:endParaRPr lang="en-US" dirty="0"/>
          </a:p>
          <a:p>
            <a:pPr lvl="0"/>
            <a:r>
              <a:rPr lang="tr-TR" dirty="0" err="1"/>
              <a:t>Mutagenez</a:t>
            </a:r>
            <a:r>
              <a:rPr lang="tr-TR" dirty="0"/>
              <a:t> çalışmalarında</a:t>
            </a:r>
            <a:endParaRPr lang="en-US" dirty="0"/>
          </a:p>
          <a:p>
            <a:pPr lvl="0"/>
            <a:r>
              <a:rPr lang="tr-TR" dirty="0"/>
              <a:t>Fosil DNA çalışmalarında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925" y="1460309"/>
            <a:ext cx="6080081" cy="40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10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C0000"/>
                </a:solidFill>
              </a:rPr>
              <a:t>Sonuç</a:t>
            </a:r>
            <a:endParaRPr lang="tr-TR" b="1" dirty="0">
              <a:solidFill>
                <a:srgbClr val="CC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DNA örneklerinin işaretleyici </a:t>
            </a:r>
            <a:r>
              <a:rPr lang="tr-TR" dirty="0" err="1"/>
              <a:t>genotipleri</a:t>
            </a:r>
            <a:r>
              <a:rPr lang="tr-TR" dirty="0"/>
              <a:t> şunlardır:</a:t>
            </a:r>
          </a:p>
          <a:p>
            <a:r>
              <a:rPr lang="tr-TR" dirty="0"/>
              <a:t>Suç mahalli DNA: </a:t>
            </a:r>
            <a:r>
              <a:rPr lang="tr-TR" dirty="0" err="1"/>
              <a:t>homozigot</a:t>
            </a:r>
            <a:r>
              <a:rPr lang="tr-TR" dirty="0"/>
              <a:t> </a:t>
            </a:r>
            <a:r>
              <a:rPr lang="tr-TR" dirty="0" smtClean="0"/>
              <a:t>200 </a:t>
            </a:r>
            <a:r>
              <a:rPr lang="tr-TR" dirty="0" err="1"/>
              <a:t>bp</a:t>
            </a:r>
            <a:r>
              <a:rPr lang="tr-TR" dirty="0"/>
              <a:t> </a:t>
            </a:r>
            <a:r>
              <a:rPr lang="tr-TR" dirty="0" err="1"/>
              <a:t>alel</a:t>
            </a:r>
            <a:endParaRPr lang="tr-TR" dirty="0"/>
          </a:p>
          <a:p>
            <a:r>
              <a:rPr lang="tr-TR" dirty="0"/>
              <a:t>Şüpheli </a:t>
            </a:r>
            <a:r>
              <a:rPr lang="tr-TR" dirty="0" smtClean="0"/>
              <a:t>1: </a:t>
            </a:r>
            <a:r>
              <a:rPr lang="tr-TR" dirty="0" err="1"/>
              <a:t>homozigot</a:t>
            </a:r>
            <a:r>
              <a:rPr lang="tr-TR" dirty="0"/>
              <a:t> </a:t>
            </a:r>
            <a:r>
              <a:rPr lang="tr-TR" dirty="0" smtClean="0"/>
              <a:t>300 </a:t>
            </a:r>
            <a:r>
              <a:rPr lang="tr-TR" dirty="0" err="1" smtClean="0"/>
              <a:t>bp</a:t>
            </a:r>
            <a:r>
              <a:rPr lang="tr-TR" dirty="0" smtClean="0"/>
              <a:t> </a:t>
            </a:r>
            <a:r>
              <a:rPr lang="tr-TR" dirty="0" err="1"/>
              <a:t>alel</a:t>
            </a:r>
            <a:endParaRPr lang="tr-TR" dirty="0"/>
          </a:p>
          <a:p>
            <a:r>
              <a:rPr lang="tr-TR" dirty="0"/>
              <a:t>Şüpheli </a:t>
            </a:r>
            <a:r>
              <a:rPr lang="tr-TR" dirty="0" smtClean="0"/>
              <a:t>2: </a:t>
            </a:r>
            <a:r>
              <a:rPr lang="tr-TR" dirty="0" err="1"/>
              <a:t>heterozigot</a:t>
            </a:r>
            <a:endParaRPr lang="tr-TR" dirty="0"/>
          </a:p>
          <a:p>
            <a:r>
              <a:rPr lang="tr-TR" dirty="0"/>
              <a:t>Şüpheli </a:t>
            </a:r>
            <a:r>
              <a:rPr lang="tr-TR" dirty="0" smtClean="0"/>
              <a:t>3 </a:t>
            </a:r>
            <a:r>
              <a:rPr lang="tr-TR" dirty="0" err="1"/>
              <a:t>homozigot</a:t>
            </a:r>
            <a:r>
              <a:rPr lang="tr-TR" dirty="0"/>
              <a:t> </a:t>
            </a:r>
            <a:r>
              <a:rPr lang="tr-TR" dirty="0" smtClean="0"/>
              <a:t>200 </a:t>
            </a:r>
            <a:r>
              <a:rPr lang="tr-TR" dirty="0" err="1"/>
              <a:t>bp</a:t>
            </a:r>
            <a:r>
              <a:rPr lang="tr-TR" dirty="0"/>
              <a:t> </a:t>
            </a:r>
            <a:r>
              <a:rPr lang="tr-TR" dirty="0" err="1"/>
              <a:t>alel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646" y="2190647"/>
            <a:ext cx="4822354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973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84901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Gerçek Adli Testler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8235" y="1688163"/>
            <a:ext cx="11205883" cy="4351338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Bir suç mahallinden DNA'nın gerçek adli testlerinde, </a:t>
            </a:r>
            <a:r>
              <a:rPr lang="tr-TR" dirty="0" smtClean="0"/>
              <a:t>kavramsal </a:t>
            </a:r>
            <a:r>
              <a:rPr lang="tr-TR" dirty="0"/>
              <a:t>olarak yukarıdaki örnektekine benzer bir analiz </a:t>
            </a:r>
            <a:r>
              <a:rPr lang="tr-TR" dirty="0" smtClean="0"/>
              <a:t>yapılacaktır. </a:t>
            </a:r>
            <a:r>
              <a:rPr lang="tr-TR" dirty="0"/>
              <a:t>Ancak, olay yeri DNA'sı ile şüphelilerin DNA'sı arasında </a:t>
            </a:r>
            <a:r>
              <a:rPr lang="tr-TR" u="sng" dirty="0"/>
              <a:t>bir dizi farklı işaret </a:t>
            </a:r>
            <a:r>
              <a:rPr lang="tr-TR" dirty="0"/>
              <a:t>(örnekteki tek işaret değil) karşılaştırılacaktır.</a:t>
            </a:r>
          </a:p>
          <a:p>
            <a:r>
              <a:rPr lang="tr-TR" dirty="0"/>
              <a:t>Ayrıca, tipik bir adli analizde kullanılan belirteçler sadece iki farklı biçimde gelmez. Bunun yerine, oldukça </a:t>
            </a:r>
            <a:r>
              <a:rPr lang="tr-TR" u="sng" dirty="0" err="1" smtClean="0"/>
              <a:t>polimorfiktirler</a:t>
            </a:r>
            <a:r>
              <a:rPr lang="tr-TR" dirty="0" smtClean="0"/>
              <a:t>. </a:t>
            </a:r>
            <a:r>
              <a:rPr lang="tr-TR" dirty="0"/>
              <a:t>Yani, küçük uzunluk artışlarıyla değişen birçok </a:t>
            </a:r>
            <a:r>
              <a:rPr lang="tr-TR" dirty="0" err="1"/>
              <a:t>alelde</a:t>
            </a:r>
            <a:r>
              <a:rPr lang="tr-TR" dirty="0"/>
              <a:t> gelirler.</a:t>
            </a:r>
          </a:p>
          <a:p>
            <a:r>
              <a:rPr lang="tr-TR" dirty="0"/>
              <a:t>Adli tıpta </a:t>
            </a:r>
            <a:r>
              <a:rPr lang="tr-TR" u="sng" dirty="0"/>
              <a:t>kısa tandem tekrarlar (STR) </a:t>
            </a:r>
            <a:r>
              <a:rPr lang="tr-TR" dirty="0"/>
              <a:t>olarak adlandırılan en yaygın kullanılan işaretçi türü, aynı kısa nükleotid dizisinin (tipik olarak </a:t>
            </a:r>
            <a:r>
              <a:rPr lang="tr-TR" dirty="0" smtClean="0"/>
              <a:t>2 ila 5 </a:t>
            </a:r>
            <a:r>
              <a:rPr lang="tr-TR" dirty="0"/>
              <a:t>nükleotid uzunluğunda) birçok tekrar eden kopyasından oluşur. Bir </a:t>
            </a:r>
            <a:r>
              <a:rPr lang="tr-TR" dirty="0" err="1"/>
              <a:t>STR'nin</a:t>
            </a:r>
            <a:r>
              <a:rPr lang="tr-TR" dirty="0"/>
              <a:t> bir </a:t>
            </a:r>
            <a:r>
              <a:rPr lang="tr-TR" dirty="0" err="1"/>
              <a:t>alleli</a:t>
            </a:r>
            <a:r>
              <a:rPr lang="tr-TR" dirty="0"/>
              <a:t> </a:t>
            </a:r>
            <a:r>
              <a:rPr lang="tr-TR" dirty="0" smtClean="0"/>
              <a:t>20 tekrarına </a:t>
            </a:r>
            <a:r>
              <a:rPr lang="tr-TR" dirty="0"/>
              <a:t>sahipken, bir diğeri </a:t>
            </a:r>
            <a:r>
              <a:rPr lang="tr-TR" dirty="0" smtClean="0"/>
              <a:t>18 'e </a:t>
            </a:r>
            <a:r>
              <a:rPr lang="tr-TR" dirty="0"/>
              <a:t>sahip olabilir ve bir diğeri sadece </a:t>
            </a:r>
            <a:r>
              <a:rPr lang="tr-TR" dirty="0" smtClean="0"/>
              <a:t>10 olabilir</a:t>
            </a:r>
            <a:r>
              <a:rPr lang="tr-TR" dirty="0"/>
              <a:t>.</a:t>
            </a:r>
          </a:p>
          <a:p>
            <a:r>
              <a:rPr lang="tr-TR" dirty="0" smtClean="0"/>
              <a:t>Adli </a:t>
            </a:r>
            <a:r>
              <a:rPr lang="tr-TR" dirty="0"/>
              <a:t>tıp uzmanları, her biri birçok </a:t>
            </a:r>
            <a:r>
              <a:rPr lang="tr-TR" dirty="0" err="1"/>
              <a:t>alel</a:t>
            </a:r>
            <a:r>
              <a:rPr lang="tr-TR" dirty="0"/>
              <a:t> </a:t>
            </a:r>
            <a:r>
              <a:rPr lang="tr-TR" dirty="0" smtClean="0"/>
              <a:t>formunda </a:t>
            </a:r>
            <a:r>
              <a:rPr lang="tr-TR" dirty="0"/>
              <a:t>bulunan birden fazla markörü inceleyerek, bir DNA örneğinden benzersiz bir genetik </a:t>
            </a:r>
            <a:r>
              <a:rPr lang="tr-TR" b="1" dirty="0" smtClean="0"/>
              <a:t>"parmak izi (</a:t>
            </a:r>
            <a:r>
              <a:rPr lang="tr-TR" b="1" dirty="0" err="1" smtClean="0"/>
              <a:t>Fingerprinting</a:t>
            </a:r>
            <a:r>
              <a:rPr lang="tr-TR" b="1" dirty="0" smtClean="0"/>
              <a:t>)" </a:t>
            </a:r>
            <a:r>
              <a:rPr lang="tr-TR" dirty="0" smtClean="0"/>
              <a:t>oluşturabilirler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 smtClean="0"/>
              <a:t>13 </a:t>
            </a:r>
            <a:r>
              <a:rPr lang="tr-TR" dirty="0"/>
              <a:t>markörün kullanıldığı tipik bir STR analizinde, yanlış pozitif olma olasılığı (aynı DNA "parmak izine" sahip iki kişi) 10 milyarda 1'den azdır.</a:t>
            </a:r>
          </a:p>
        </p:txBody>
      </p:sp>
    </p:spTree>
    <p:extLst>
      <p:ext uri="{BB962C8B-B14F-4D97-AF65-F5344CB8AC3E}">
        <p14:creationId xmlns:p14="http://schemas.microsoft.com/office/powerpoint/2010/main" val="24531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5771" t="15813" r="34545" b="14226"/>
          <a:stretch/>
        </p:blipFill>
        <p:spPr>
          <a:xfrm>
            <a:off x="1105469" y="112294"/>
            <a:ext cx="10058400" cy="66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SARS-CoV-2 adlı yeni koronavirüsün tanısı için iki ana çeşit test vardır</a:t>
            </a:r>
            <a:r>
              <a:rPr lang="en-US" b="1" smtClean="0"/>
              <a:t>: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7095" y="2082299"/>
            <a:ext cx="11049000" cy="4351338"/>
          </a:xfrm>
        </p:spPr>
        <p:txBody>
          <a:bodyPr>
            <a:normAutofit/>
          </a:bodyPr>
          <a:lstStyle/>
          <a:p>
            <a:r>
              <a:rPr lang="en-US" dirty="0"/>
              <a:t>PCR </a:t>
            </a:r>
            <a:r>
              <a:rPr lang="en-US" dirty="0" err="1"/>
              <a:t>testi</a:t>
            </a:r>
            <a:r>
              <a:rPr lang="en-US" dirty="0"/>
              <a:t>, </a:t>
            </a:r>
            <a:r>
              <a:rPr lang="en-US" dirty="0" err="1"/>
              <a:t>nazofaringeal</a:t>
            </a:r>
            <a:r>
              <a:rPr lang="en-US" dirty="0"/>
              <a:t> </a:t>
            </a:r>
            <a:r>
              <a:rPr lang="en-US" dirty="0" err="1"/>
              <a:t>örnekten</a:t>
            </a:r>
            <a:r>
              <a:rPr lang="en-US" dirty="0"/>
              <a:t> (</a:t>
            </a:r>
            <a:r>
              <a:rPr lang="en-US" dirty="0" err="1"/>
              <a:t>geniz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burun</a:t>
            </a:r>
            <a:r>
              <a:rPr lang="en-US" dirty="0"/>
              <a:t> </a:t>
            </a:r>
            <a:r>
              <a:rPr lang="en-US" dirty="0" err="1"/>
              <a:t>sürüntüsü</a:t>
            </a:r>
            <a:r>
              <a:rPr lang="en-US" dirty="0"/>
              <a:t>) </a:t>
            </a:r>
            <a:r>
              <a:rPr lang="en-US" dirty="0" err="1"/>
              <a:t>virüs</a:t>
            </a:r>
            <a:r>
              <a:rPr lang="en-US" dirty="0"/>
              <a:t> </a:t>
            </a:r>
            <a:r>
              <a:rPr lang="en-US" dirty="0" err="1"/>
              <a:t>genomunun</a:t>
            </a:r>
            <a:r>
              <a:rPr lang="en-US" dirty="0"/>
              <a:t> -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koronavirüs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RNA'dır</a:t>
            </a:r>
            <a:r>
              <a:rPr lang="en-US" dirty="0"/>
              <a:t> - </a:t>
            </a:r>
            <a:r>
              <a:rPr lang="en-US" dirty="0" err="1"/>
              <a:t>tarandığı</a:t>
            </a:r>
            <a:r>
              <a:rPr lang="en-US" dirty="0"/>
              <a:t> </a:t>
            </a:r>
            <a:r>
              <a:rPr lang="en-US" dirty="0" err="1"/>
              <a:t>testlerdir</a:t>
            </a:r>
            <a:r>
              <a:rPr lang="en-US" dirty="0"/>
              <a:t>. </a:t>
            </a:r>
            <a:r>
              <a:rPr lang="en-US" dirty="0" err="1"/>
              <a:t>İşlem</a:t>
            </a:r>
            <a:r>
              <a:rPr lang="en-US" dirty="0"/>
              <a:t> 45 - 90 </a:t>
            </a:r>
            <a:r>
              <a:rPr lang="en-US" dirty="0" err="1"/>
              <a:t>dk</a:t>
            </a:r>
            <a:r>
              <a:rPr lang="en-US" dirty="0"/>
              <a:t> </a:t>
            </a:r>
            <a:r>
              <a:rPr lang="en-US" dirty="0" err="1"/>
              <a:t>arası</a:t>
            </a:r>
            <a:r>
              <a:rPr lang="en-US" dirty="0"/>
              <a:t> </a:t>
            </a:r>
            <a:r>
              <a:rPr lang="en-US" dirty="0" err="1"/>
              <a:t>sürmektedir</a:t>
            </a:r>
            <a:r>
              <a:rPr lang="en-US" dirty="0"/>
              <a:t>. Buna </a:t>
            </a:r>
            <a:r>
              <a:rPr lang="en-US" dirty="0" err="1"/>
              <a:t>moleküler</a:t>
            </a:r>
            <a:r>
              <a:rPr lang="en-US" dirty="0"/>
              <a:t> </a:t>
            </a:r>
            <a:r>
              <a:rPr lang="en-US" dirty="0" err="1"/>
              <a:t>tanı</a:t>
            </a:r>
            <a:r>
              <a:rPr lang="en-US" dirty="0"/>
              <a:t> </a:t>
            </a:r>
            <a:r>
              <a:rPr lang="en-US" dirty="0" err="1"/>
              <a:t>testi</a:t>
            </a:r>
            <a:r>
              <a:rPr lang="en-US" dirty="0"/>
              <a:t> de </a:t>
            </a:r>
            <a:r>
              <a:rPr lang="en-US" dirty="0" err="1"/>
              <a:t>denmektedir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tanı</a:t>
            </a:r>
            <a:r>
              <a:rPr lang="en-US" dirty="0"/>
              <a:t> </a:t>
            </a:r>
            <a:r>
              <a:rPr lang="en-US" dirty="0" err="1"/>
              <a:t>testlerinde</a:t>
            </a:r>
            <a:r>
              <a:rPr lang="en-US" dirty="0"/>
              <a:t> 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virüsün</a:t>
            </a:r>
            <a:r>
              <a:rPr lang="en-US" dirty="0"/>
              <a:t> </a:t>
            </a:r>
            <a:r>
              <a:rPr lang="en-US" dirty="0" err="1"/>
              <a:t>antijenleri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virüse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 smtClean="0"/>
              <a:t>insan</a:t>
            </a:r>
            <a:r>
              <a:rPr lang="en-US" dirty="0"/>
              <a:t> </a:t>
            </a:r>
            <a:r>
              <a:rPr lang="en-US" dirty="0" err="1"/>
              <a:t>bağışıklık</a:t>
            </a:r>
            <a:r>
              <a:rPr lang="en-US" dirty="0"/>
              <a:t> </a:t>
            </a:r>
            <a:r>
              <a:rPr lang="en-US" dirty="0" err="1" smtClean="0"/>
              <a:t>sisteminin</a:t>
            </a:r>
            <a:r>
              <a:rPr lang="tr-TR" dirty="0" smtClean="0"/>
              <a:t> </a:t>
            </a:r>
            <a:r>
              <a:rPr lang="en-US" dirty="0" err="1" smtClean="0"/>
              <a:t>geliştirdiği</a:t>
            </a:r>
            <a:r>
              <a:rPr lang="en-US" dirty="0"/>
              <a:t> </a:t>
            </a:r>
            <a:r>
              <a:rPr lang="en-US" dirty="0" err="1"/>
              <a:t>antikorlar</a:t>
            </a:r>
            <a:r>
              <a:rPr lang="en-US" dirty="0"/>
              <a:t> </a:t>
            </a:r>
            <a:r>
              <a:rPr lang="en-US" dirty="0" err="1"/>
              <a:t>taranır</a:t>
            </a:r>
            <a:r>
              <a:rPr lang="en-US" dirty="0"/>
              <a:t>.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tanı</a:t>
            </a:r>
            <a:r>
              <a:rPr lang="en-US" dirty="0"/>
              <a:t> </a:t>
            </a:r>
            <a:r>
              <a:rPr lang="en-US" dirty="0" err="1"/>
              <a:t>testleri</a:t>
            </a:r>
            <a:r>
              <a:rPr lang="en-US" dirty="0"/>
              <a:t> hem </a:t>
            </a:r>
            <a:r>
              <a:rPr lang="en-US" dirty="0" err="1"/>
              <a:t>geniz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burun</a:t>
            </a:r>
            <a:r>
              <a:rPr lang="en-US" dirty="0"/>
              <a:t> </a:t>
            </a:r>
            <a:r>
              <a:rPr lang="en-US" dirty="0" err="1"/>
              <a:t>sürüntüsünden</a:t>
            </a:r>
            <a:r>
              <a:rPr lang="en-US" dirty="0"/>
              <a:t> hem </a:t>
            </a:r>
            <a:r>
              <a:rPr lang="en-US" dirty="0" err="1"/>
              <a:t>kandan</a:t>
            </a:r>
            <a:r>
              <a:rPr lang="en-US" dirty="0"/>
              <a:t> </a:t>
            </a:r>
            <a:r>
              <a:rPr lang="en-US" dirty="0" err="1"/>
              <a:t>bakılabilir</a:t>
            </a:r>
            <a:r>
              <a:rPr lang="en-US" dirty="0"/>
              <a:t>. </a:t>
            </a:r>
            <a:endParaRPr lang="tr-TR" dirty="0" smtClean="0"/>
          </a:p>
          <a:p>
            <a:pPr lvl="1"/>
            <a:r>
              <a:rPr lang="en-US" dirty="0" err="1" smtClean="0"/>
              <a:t>Geniz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burun</a:t>
            </a:r>
            <a:r>
              <a:rPr lang="en-US" dirty="0"/>
              <a:t> </a:t>
            </a:r>
            <a:r>
              <a:rPr lang="en-US" dirty="0" err="1"/>
              <a:t>sürüntüsünden</a:t>
            </a:r>
            <a:r>
              <a:rPr lang="en-US" dirty="0"/>
              <a:t> </a:t>
            </a:r>
            <a:r>
              <a:rPr lang="en-US" dirty="0" err="1"/>
              <a:t>bakıldığı</a:t>
            </a:r>
            <a:r>
              <a:rPr lang="en-US" dirty="0"/>
              <a:t> zaman </a:t>
            </a:r>
            <a:r>
              <a:rPr lang="en-US" dirty="0" err="1"/>
              <a:t>aranan</a:t>
            </a:r>
            <a:r>
              <a:rPr lang="en-US" dirty="0"/>
              <a:t> </a:t>
            </a:r>
            <a:r>
              <a:rPr lang="en-US" dirty="0" err="1"/>
              <a:t>şey</a:t>
            </a:r>
            <a:r>
              <a:rPr lang="en-US" dirty="0"/>
              <a:t> </a:t>
            </a:r>
            <a:r>
              <a:rPr lang="en-US" dirty="0" err="1"/>
              <a:t>virüs</a:t>
            </a:r>
            <a:r>
              <a:rPr lang="en-US" dirty="0"/>
              <a:t> </a:t>
            </a:r>
            <a:r>
              <a:rPr lang="en-US" dirty="0" err="1"/>
              <a:t>antijenidir</a:t>
            </a:r>
            <a:r>
              <a:rPr lang="en-US" dirty="0"/>
              <a:t>; </a:t>
            </a:r>
            <a:endParaRPr lang="tr-TR" dirty="0" smtClean="0"/>
          </a:p>
          <a:p>
            <a:pPr lvl="1"/>
            <a:r>
              <a:rPr lang="tr-TR" dirty="0" smtClean="0"/>
              <a:t>K</a:t>
            </a:r>
            <a:r>
              <a:rPr lang="en-US" dirty="0" err="1" smtClean="0"/>
              <a:t>andan</a:t>
            </a:r>
            <a:r>
              <a:rPr lang="en-US" dirty="0" smtClean="0"/>
              <a:t> </a:t>
            </a:r>
            <a:r>
              <a:rPr lang="en-US" dirty="0" err="1"/>
              <a:t>bakıldığı</a:t>
            </a:r>
            <a:r>
              <a:rPr lang="en-US" dirty="0"/>
              <a:t> zaman </a:t>
            </a:r>
            <a:r>
              <a:rPr lang="en-US" dirty="0" err="1"/>
              <a:t>aranan</a:t>
            </a:r>
            <a:r>
              <a:rPr lang="en-US" dirty="0"/>
              <a:t> </a:t>
            </a:r>
            <a:r>
              <a:rPr lang="en-US" dirty="0" err="1"/>
              <a:t>şey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virüse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/>
              <a:t>gelişen</a:t>
            </a:r>
            <a:r>
              <a:rPr lang="en-US" dirty="0"/>
              <a:t> </a:t>
            </a:r>
            <a:r>
              <a:rPr lang="en-US" dirty="0" err="1"/>
              <a:t>antikorlardır</a:t>
            </a:r>
            <a:r>
              <a:rPr lang="en-US" dirty="0"/>
              <a:t>.</a:t>
            </a:r>
            <a:endParaRPr lang="tr-T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4248149" y="120035"/>
            <a:ext cx="7518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Human Coronavirus Disease COVID-19: Its Origin, Characteristics, and Insights into Potential Drugs and Its </a:t>
            </a:r>
            <a:r>
              <a:rPr lang="en-US" sz="1400" dirty="0" smtClean="0"/>
              <a:t>Mechanisms</a:t>
            </a:r>
            <a:r>
              <a:rPr lang="tr-TR" sz="1400" dirty="0" smtClean="0"/>
              <a:t>.  </a:t>
            </a:r>
            <a:r>
              <a:rPr lang="nl-NL" sz="1400" i="1" dirty="0"/>
              <a:t>Pathogens</a:t>
            </a:r>
            <a:r>
              <a:rPr lang="nl-NL" sz="1400" dirty="0"/>
              <a:t> </a:t>
            </a:r>
            <a:r>
              <a:rPr lang="nl-NL" sz="1400" b="1" dirty="0"/>
              <a:t>2020</a:t>
            </a:r>
            <a:r>
              <a:rPr lang="nl-NL" sz="1400" dirty="0"/>
              <a:t>, </a:t>
            </a:r>
            <a:r>
              <a:rPr lang="nl-NL" sz="1400" i="1" dirty="0"/>
              <a:t>9</a:t>
            </a:r>
            <a:r>
              <a:rPr lang="nl-NL" sz="1400" dirty="0"/>
              <a:t>(5), 331; </a:t>
            </a:r>
            <a:r>
              <a:rPr lang="nl-NL" sz="1400" b="1" dirty="0">
                <a:hlinkClick r:id="rId2"/>
              </a:rPr>
              <a:t>https://doi.org/10.3390/pathogens9050331</a:t>
            </a:r>
            <a:endParaRPr lang="tr-TR" sz="14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434" y="779761"/>
            <a:ext cx="9065538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6992487" y="652307"/>
            <a:ext cx="4755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Iran J </a:t>
            </a:r>
            <a:r>
              <a:rPr lang="tr-TR" dirty="0" err="1"/>
              <a:t>Microbiol</a:t>
            </a:r>
            <a:r>
              <a:rPr lang="tr-TR" dirty="0"/>
              <a:t>. 2020 </a:t>
            </a:r>
            <a:r>
              <a:rPr lang="tr-TR" dirty="0" err="1"/>
              <a:t>Jun</a:t>
            </a:r>
            <a:r>
              <a:rPr lang="tr-TR" dirty="0"/>
              <a:t>; 12(3): 185–193.</a:t>
            </a:r>
          </a:p>
          <a:p>
            <a:r>
              <a:rPr lang="tr-TR" dirty="0" err="1" smtClean="0"/>
              <a:t>Comparison</a:t>
            </a:r>
            <a:r>
              <a:rPr lang="tr-TR" dirty="0" smtClean="0"/>
              <a:t> </a:t>
            </a:r>
            <a:r>
              <a:rPr lang="tr-TR" dirty="0" err="1"/>
              <a:t>five</a:t>
            </a:r>
            <a:r>
              <a:rPr lang="tr-TR" dirty="0"/>
              <a:t> </a:t>
            </a:r>
            <a:r>
              <a:rPr lang="tr-TR" dirty="0" err="1"/>
              <a:t>primer</a:t>
            </a:r>
            <a:r>
              <a:rPr lang="tr-TR" dirty="0"/>
              <a:t> </a:t>
            </a:r>
            <a:r>
              <a:rPr lang="tr-TR" dirty="0" err="1"/>
              <a:t>sets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different</a:t>
            </a:r>
            <a:r>
              <a:rPr lang="tr-TR" dirty="0"/>
              <a:t> </a:t>
            </a:r>
            <a:r>
              <a:rPr lang="tr-TR" dirty="0" err="1"/>
              <a:t>genome</a:t>
            </a:r>
            <a:r>
              <a:rPr lang="tr-TR" dirty="0"/>
              <a:t> </a:t>
            </a:r>
            <a:r>
              <a:rPr lang="tr-TR" dirty="0" err="1"/>
              <a:t>region</a:t>
            </a:r>
            <a:r>
              <a:rPr lang="tr-TR" dirty="0"/>
              <a:t> of COVID-19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detection</a:t>
            </a:r>
            <a:r>
              <a:rPr lang="tr-TR" dirty="0"/>
              <a:t> of </a:t>
            </a:r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infection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conventional</a:t>
            </a:r>
            <a:r>
              <a:rPr lang="tr-TR" dirty="0"/>
              <a:t> RT-PCR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235" y="2229000"/>
            <a:ext cx="7437765" cy="41273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4" y="829846"/>
            <a:ext cx="470652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26256" t="13505" r="15853" b="5138"/>
          <a:stretch/>
        </p:blipFill>
        <p:spPr>
          <a:xfrm>
            <a:off x="3578170" y="115503"/>
            <a:ext cx="8347129" cy="65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716677" y="5342710"/>
            <a:ext cx="982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i="1" dirty="0" smtClean="0"/>
              <a:t>Bu sunum, Dr. </a:t>
            </a:r>
            <a:r>
              <a:rPr lang="tr-TR" sz="1400" i="1" dirty="0" err="1" smtClean="0"/>
              <a:t>Öğ</a:t>
            </a:r>
            <a:r>
              <a:rPr lang="tr-TR" sz="1400" i="1" dirty="0" smtClean="0"/>
              <a:t>. Üyesi </a:t>
            </a:r>
            <a:r>
              <a:rPr lang="tr-TR" sz="1400" i="1" dirty="0" err="1" smtClean="0"/>
              <a:t>sümeyray</a:t>
            </a:r>
            <a:r>
              <a:rPr lang="tr-TR" sz="1400" i="1" dirty="0" smtClean="0"/>
              <a:t> </a:t>
            </a:r>
            <a:r>
              <a:rPr lang="tr-TR" sz="1400" i="1" dirty="0" err="1" smtClean="0"/>
              <a:t>gürkök</a:t>
            </a:r>
            <a:r>
              <a:rPr lang="tr-TR" sz="1400" i="1" dirty="0" smtClean="0"/>
              <a:t> ün yüksek lisans derslerinden hazırlanmıştır teşekkür ederiz. </a:t>
            </a:r>
            <a:endParaRPr lang="tr-TR" sz="1400" i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41320" y="283464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400" b="1" dirty="0" smtClean="0"/>
              <a:t>teşekkürler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31137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49524"/>
            <a:ext cx="10515600" cy="792764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DNA’nın </a:t>
            </a:r>
            <a:r>
              <a:rPr lang="tr-TR" b="1" dirty="0" smtClean="0">
                <a:solidFill>
                  <a:srgbClr val="C00000"/>
                </a:solidFill>
              </a:rPr>
              <a:t>yapısı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6914" y="1696529"/>
            <a:ext cx="7275346" cy="4351338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DNA </a:t>
            </a:r>
            <a:r>
              <a:rPr lang="tr-TR" dirty="0"/>
              <a:t>genetik bilgiyi taşıdığı nükleotidlerin sekansında şifreler. </a:t>
            </a:r>
            <a:endParaRPr lang="en-US" dirty="0"/>
          </a:p>
          <a:p>
            <a:r>
              <a:rPr lang="tr-TR" dirty="0"/>
              <a:t>Bir </a:t>
            </a:r>
            <a:r>
              <a:rPr lang="tr-TR" b="1" dirty="0">
                <a:solidFill>
                  <a:srgbClr val="C00000"/>
                </a:solidFill>
              </a:rPr>
              <a:t>nükleotid</a:t>
            </a:r>
            <a:r>
              <a:rPr lang="tr-TR" dirty="0"/>
              <a:t> 3 bölümden oluşur; </a:t>
            </a:r>
            <a:endParaRPr lang="en-US" dirty="0"/>
          </a:p>
          <a:p>
            <a:pPr marL="514350" lvl="0" indent="-514350">
              <a:buAutoNum type="arabicPeriod"/>
            </a:pPr>
            <a:r>
              <a:rPr lang="tr-TR" dirty="0" smtClean="0"/>
              <a:t>pürin </a:t>
            </a:r>
            <a:r>
              <a:rPr lang="tr-TR" dirty="0"/>
              <a:t>(A-G) veya </a:t>
            </a:r>
            <a:r>
              <a:rPr lang="tr-TR" dirty="0" err="1"/>
              <a:t>pirimidin</a:t>
            </a:r>
            <a:r>
              <a:rPr lang="tr-TR" dirty="0"/>
              <a:t> (C-T) </a:t>
            </a:r>
            <a:r>
              <a:rPr lang="tr-TR" dirty="0" smtClean="0"/>
              <a:t>bazları </a:t>
            </a:r>
            <a:endParaRPr lang="tr-TR" dirty="0"/>
          </a:p>
          <a:p>
            <a:pPr marL="514350" lvl="0" indent="-514350">
              <a:buAutoNum type="arabicPeriod"/>
            </a:pPr>
            <a:r>
              <a:rPr lang="tr-TR" dirty="0" err="1" smtClean="0"/>
              <a:t>pentoz</a:t>
            </a:r>
            <a:r>
              <a:rPr lang="tr-TR" dirty="0" smtClean="0"/>
              <a:t> </a:t>
            </a:r>
            <a:r>
              <a:rPr lang="tr-TR" dirty="0"/>
              <a:t>şeker molekülü (</a:t>
            </a:r>
            <a:r>
              <a:rPr lang="tr-TR" dirty="0" err="1"/>
              <a:t>deoksiriboz</a:t>
            </a:r>
            <a:r>
              <a:rPr lang="tr-TR" dirty="0" smtClean="0"/>
              <a:t>)</a:t>
            </a:r>
          </a:p>
          <a:p>
            <a:pPr marL="514350" lvl="0" indent="-514350">
              <a:buAutoNum type="arabicPeriod"/>
            </a:pPr>
            <a:r>
              <a:rPr lang="tr-TR" dirty="0" err="1" smtClean="0"/>
              <a:t>trifosfat</a:t>
            </a:r>
            <a:r>
              <a:rPr lang="tr-TR" dirty="0" smtClean="0"/>
              <a:t> </a:t>
            </a:r>
            <a:r>
              <a:rPr lang="tr-TR" dirty="0"/>
              <a:t>grubu. </a:t>
            </a:r>
            <a:endParaRPr lang="en-US" dirty="0"/>
          </a:p>
          <a:p>
            <a:endParaRPr lang="tr-TR" dirty="0" smtClean="0"/>
          </a:p>
          <a:p>
            <a:r>
              <a:rPr lang="tr-TR" dirty="0"/>
              <a:t>Bazlar </a:t>
            </a:r>
            <a:r>
              <a:rPr lang="tr-TR" dirty="0" err="1"/>
              <a:t>pentoz</a:t>
            </a:r>
            <a:r>
              <a:rPr lang="tr-TR" dirty="0"/>
              <a:t> zincirine 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N-</a:t>
            </a:r>
            <a:r>
              <a:rPr lang="tr-TR" u="sng" dirty="0" err="1">
                <a:solidFill>
                  <a:schemeClr val="accent1">
                    <a:lumMod val="75000"/>
                  </a:schemeClr>
                </a:solidFill>
              </a:rPr>
              <a:t>glikosidik</a:t>
            </a:r>
            <a:r>
              <a:rPr lang="tr-TR" dirty="0"/>
              <a:t> bağ ile </a:t>
            </a:r>
            <a:r>
              <a:rPr lang="tr-TR" dirty="0" smtClean="0"/>
              <a:t>ve fosfat </a:t>
            </a:r>
            <a:r>
              <a:rPr lang="tr-TR" dirty="0"/>
              <a:t>grubu 5’ şekerin C atomuna </a:t>
            </a:r>
            <a:r>
              <a:rPr lang="tr-TR" u="sng" dirty="0" err="1">
                <a:solidFill>
                  <a:schemeClr val="accent1">
                    <a:lumMod val="75000"/>
                  </a:schemeClr>
                </a:solidFill>
              </a:rPr>
              <a:t>diester</a:t>
            </a:r>
            <a:r>
              <a:rPr lang="tr-TR" u="sng" dirty="0">
                <a:solidFill>
                  <a:schemeClr val="accent1">
                    <a:lumMod val="75000"/>
                  </a:schemeClr>
                </a:solidFill>
              </a:rPr>
              <a:t> bağ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/>
              <a:t>ile bağlanır.</a:t>
            </a:r>
          </a:p>
          <a:p>
            <a:endParaRPr lang="en-US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260" y="1221363"/>
            <a:ext cx="4157832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1092" y="738320"/>
            <a:ext cx="10515600" cy="72234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DNA’nın yapısı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955" y="1596925"/>
            <a:ext cx="5268456" cy="4899864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DNA </a:t>
            </a:r>
            <a:r>
              <a:rPr lang="tr-TR" dirty="0"/>
              <a:t>nükleotidleri fosfat grubunun (Şekerin 5. Karbon atomuna bağlı) önceki nükleotidin şeker molekülünün 3. karbon atomundaki OH grup ile bağlanmasıyla oluşur. </a:t>
            </a:r>
            <a:endParaRPr lang="tr-TR" dirty="0" smtClean="0"/>
          </a:p>
          <a:p>
            <a:endParaRPr lang="tr-TR" dirty="0" smtClean="0"/>
          </a:p>
          <a:p>
            <a:pPr marL="342900" indent="-342900"/>
            <a:r>
              <a:rPr lang="tr-TR" b="1" dirty="0">
                <a:solidFill>
                  <a:srgbClr val="C00000"/>
                </a:solidFill>
              </a:rPr>
              <a:t>DNA </a:t>
            </a:r>
            <a:r>
              <a:rPr lang="tr-TR" b="1" dirty="0" err="1">
                <a:solidFill>
                  <a:srgbClr val="C00000"/>
                </a:solidFill>
              </a:rPr>
              <a:t>replikasyonu</a:t>
            </a:r>
            <a:r>
              <a:rPr lang="tr-TR" b="1" dirty="0">
                <a:solidFill>
                  <a:srgbClr val="C00000"/>
                </a:solidFill>
              </a:rPr>
              <a:t> daima 5</a:t>
            </a:r>
            <a:r>
              <a:rPr lang="en-GB" b="1" dirty="0">
                <a:solidFill>
                  <a:srgbClr val="C00000"/>
                </a:solidFill>
              </a:rPr>
              <a:t>'</a:t>
            </a:r>
            <a:r>
              <a:rPr lang="tr-TR" b="1" dirty="0">
                <a:solidFill>
                  <a:srgbClr val="C00000"/>
                </a:solidFill>
              </a:rPr>
              <a:t>-fosfat uçtan 3'-hidroksil uca doğru ilerler.</a:t>
            </a:r>
          </a:p>
          <a:p>
            <a:pPr marL="342900" indent="-342900"/>
            <a:endParaRPr lang="tr-TR" b="1" dirty="0">
              <a:solidFill>
                <a:srgbClr val="C00000"/>
              </a:solidFill>
            </a:endParaRPr>
          </a:p>
          <a:p>
            <a:pPr marL="342900" indent="-342900"/>
            <a:r>
              <a:rPr lang="tr-TR" b="1" dirty="0">
                <a:solidFill>
                  <a:srgbClr val="C00000"/>
                </a:solidFill>
              </a:rPr>
              <a:t>Yeni gelen nükleotidin 5</a:t>
            </a:r>
            <a:r>
              <a:rPr lang="en-GB" b="1" dirty="0">
                <a:solidFill>
                  <a:srgbClr val="C00000"/>
                </a:solidFill>
              </a:rPr>
              <a:t>'</a:t>
            </a:r>
            <a:r>
              <a:rPr lang="tr-TR" b="1" dirty="0">
                <a:solidFill>
                  <a:srgbClr val="C00000"/>
                </a:solidFill>
              </a:rPr>
              <a:t>-</a:t>
            </a:r>
            <a:r>
              <a:rPr lang="tr-TR" b="1" dirty="0" err="1">
                <a:solidFill>
                  <a:srgbClr val="C00000"/>
                </a:solidFill>
              </a:rPr>
              <a:t>P’ı</a:t>
            </a:r>
            <a:r>
              <a:rPr lang="tr-TR" b="1" dirty="0">
                <a:solidFill>
                  <a:srgbClr val="C00000"/>
                </a:solidFill>
              </a:rPr>
              <a:t>  daha önce ilave edilmiş olan nükleotidin 3'- </a:t>
            </a:r>
            <a:r>
              <a:rPr lang="tr-TR" b="1" dirty="0" err="1">
                <a:solidFill>
                  <a:srgbClr val="C00000"/>
                </a:solidFill>
              </a:rPr>
              <a:t>OH’ına</a:t>
            </a:r>
            <a:r>
              <a:rPr lang="tr-TR" b="1" dirty="0">
                <a:solidFill>
                  <a:srgbClr val="C00000"/>
                </a:solidFill>
              </a:rPr>
              <a:t> tutunur.</a:t>
            </a:r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25" y="1078676"/>
            <a:ext cx="6351474" cy="4763605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108556" y="66463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</a:rPr>
              <a:t>5’ Uç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5976954" y="5712498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3</a:t>
            </a:r>
            <a:r>
              <a:rPr lang="tr-TR" sz="2400" b="1" dirty="0" smtClean="0">
                <a:solidFill>
                  <a:srgbClr val="C00000"/>
                </a:solidFill>
              </a:rPr>
              <a:t>’ Uç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449" y="513347"/>
            <a:ext cx="4386226" cy="58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9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9469" y="770370"/>
            <a:ext cx="10515600" cy="72234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DNA’nın yapısı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9469" y="1655866"/>
            <a:ext cx="6283548" cy="4899864"/>
          </a:xfrm>
        </p:spPr>
        <p:txBody>
          <a:bodyPr>
            <a:normAutofit/>
          </a:bodyPr>
          <a:lstStyle/>
          <a:p>
            <a:r>
              <a:rPr lang="tr-TR" dirty="0" smtClean="0"/>
              <a:t>Bunu </a:t>
            </a:r>
            <a:r>
              <a:rPr lang="tr-TR" dirty="0"/>
              <a:t>sağlamak için </a:t>
            </a:r>
            <a:r>
              <a:rPr lang="tr-TR" dirty="0" err="1"/>
              <a:t>difosfat</a:t>
            </a:r>
            <a:r>
              <a:rPr lang="tr-TR" dirty="0"/>
              <a:t> </a:t>
            </a:r>
            <a:r>
              <a:rPr lang="tr-TR" dirty="0" smtClean="0"/>
              <a:t>grubu </a:t>
            </a:r>
            <a:r>
              <a:rPr lang="tr-TR" dirty="0"/>
              <a:t>ayrılır ve enerji açığa çıkar. Bu zincirin daima </a:t>
            </a:r>
            <a:r>
              <a:rPr lang="tr-TR" u="sng" dirty="0">
                <a:solidFill>
                  <a:srgbClr val="C00000"/>
                </a:solidFill>
              </a:rPr>
              <a:t>3’ OH ucuna yeni nükleotidlerin eklenebildiğini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/>
              <a:t>gösterir. </a:t>
            </a:r>
            <a:endParaRPr lang="tr-TR" dirty="0" smtClean="0"/>
          </a:p>
          <a:p>
            <a:endParaRPr lang="en-US" dirty="0"/>
          </a:p>
          <a:p>
            <a:r>
              <a:rPr lang="tr-TR" dirty="0"/>
              <a:t>DNA çift ipliklidir. Bu iki zincir birbirine tamamlayıcıdır (</a:t>
            </a:r>
            <a:r>
              <a:rPr lang="tr-TR" dirty="0" err="1"/>
              <a:t>komplement</a:t>
            </a:r>
            <a:r>
              <a:rPr lang="tr-TR" dirty="0"/>
              <a:t>); A-T; G-C ile eşleşir. Bir zincir diğerinin üretimi için </a:t>
            </a:r>
            <a:r>
              <a:rPr lang="tr-TR" dirty="0" err="1"/>
              <a:t>atasal</a:t>
            </a:r>
            <a:r>
              <a:rPr lang="tr-TR" dirty="0"/>
              <a:t> olarak görev yapar.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017" y="399819"/>
            <a:ext cx="5598983" cy="573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{2EA5E8D9-936A-F349-A6E8-51E687A37EEA}tf10001076</Template>
  <TotalTime>12306</TotalTime>
  <Words>2502</Words>
  <Application>Microsoft Office PowerPoint</Application>
  <PresentationFormat>Geniş ekran</PresentationFormat>
  <Paragraphs>243</Paragraphs>
  <Slides>58</Slides>
  <Notes>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Office Teması</vt:lpstr>
      <vt:lpstr>Özel Tasarım</vt:lpstr>
      <vt:lpstr>5. Ders: PCR / PZR  Polymerase Chain Reaction / Polimeraz Zincir Reaksiyonu </vt:lpstr>
      <vt:lpstr>Polimeraz Zincir Reaksiyonu (PCR=PZR)</vt:lpstr>
      <vt:lpstr>PCR’da Çoğaltılacak DNA</vt:lpstr>
      <vt:lpstr>PCR’da Çoğaltılan DNA</vt:lpstr>
      <vt:lpstr>PCR KULLANIM ALANLARI</vt:lpstr>
      <vt:lpstr>DNA’nın yapısı</vt:lpstr>
      <vt:lpstr>DNA’nın yapısı</vt:lpstr>
      <vt:lpstr>PowerPoint Sunusu</vt:lpstr>
      <vt:lpstr>DNA’nın yapısı</vt:lpstr>
      <vt:lpstr>PowerPoint Sunusu</vt:lpstr>
      <vt:lpstr>DNA Replikasyonu</vt:lpstr>
      <vt:lpstr>DNA Replikasyonu</vt:lpstr>
      <vt:lpstr>PowerPoint Sunusu</vt:lpstr>
      <vt:lpstr>DNA Replikasyonu</vt:lpstr>
      <vt:lpstr>DNA Replikasyonu</vt:lpstr>
      <vt:lpstr>DNA Replikasyonu</vt:lpstr>
      <vt:lpstr>PowerPoint Sunusu</vt:lpstr>
      <vt:lpstr>PCR İÇİN GEREKLİ MALZEMELER</vt:lpstr>
      <vt:lpstr>PCR İçin Gerekli Malzemeler</vt:lpstr>
      <vt:lpstr>PCR İçin Gerekli Malzemeler</vt:lpstr>
      <vt:lpstr>PCR İçin Gerekli Malzemeler</vt:lpstr>
      <vt:lpstr>PCR İçin Gerekli Malzemeler</vt:lpstr>
      <vt:lpstr>PowerPoint Sunusu</vt:lpstr>
      <vt:lpstr>PCR İçin Gerekli Malzemeler</vt:lpstr>
      <vt:lpstr>PCR İçin Gerekli Malzemeler</vt:lpstr>
      <vt:lpstr>PCR BASAMAKLARI</vt:lpstr>
      <vt:lpstr>PCR BASAMAKLARI</vt:lpstr>
      <vt:lpstr>PCR BASAMAKLARI</vt:lpstr>
      <vt:lpstr>PCR BASAMAKLARI</vt:lpstr>
      <vt:lpstr>PowerPoint Sunusu</vt:lpstr>
      <vt:lpstr>PowerPoint Sunusu</vt:lpstr>
      <vt:lpstr>PowerPoint Sunusu</vt:lpstr>
      <vt:lpstr>PowerPoint Sunusu</vt:lpstr>
      <vt:lpstr>PCR Sonuçlarının Değerlendirilmesi</vt:lpstr>
      <vt:lpstr>PCR Sonuçlarının Değerlendirilmesi</vt:lpstr>
      <vt:lpstr>PowerPoint Sunusu</vt:lpstr>
      <vt:lpstr>PCR Sonuçlarının Değerlendirilmesi</vt:lpstr>
      <vt:lpstr>PCR Sonuçlarının Değerlendirilmesi</vt:lpstr>
      <vt:lpstr>Laboratuvarda Uygulama</vt:lpstr>
      <vt:lpstr>Laboratuvarda Uygulama</vt:lpstr>
      <vt:lpstr>Gelişmiş PCR Tekniklerinden RT-PCR (Real-Time)</vt:lpstr>
      <vt:lpstr>Gelişmiş PCR Tekniklerinden RT-PCR</vt:lpstr>
      <vt:lpstr>Gelişmiş PCR Tekniklerinden RT-PCR</vt:lpstr>
      <vt:lpstr>Gelişmiş PCR Tekniklerinden RT-PCR</vt:lpstr>
      <vt:lpstr>Gelişmiş PCR Tekniklerinden RT-PCR</vt:lpstr>
      <vt:lpstr>Örnek problem: Adli tıpta PCR</vt:lpstr>
      <vt:lpstr>Örnek problem: Adli tıpta PCR</vt:lpstr>
      <vt:lpstr>Örnek problem: Adli tıpta PCR</vt:lpstr>
      <vt:lpstr>Açıklama</vt:lpstr>
      <vt:lpstr>PowerPoint Sunusu</vt:lpstr>
      <vt:lpstr>Sonuç</vt:lpstr>
      <vt:lpstr>Gerçek Adli Testler</vt:lpstr>
      <vt:lpstr>PowerPoint Sunusu</vt:lpstr>
      <vt:lpstr>SARS-CoV-2 adlı yeni koronavirüsün tanısı için iki ana çeşit test vardır: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mehmet</cp:lastModifiedBy>
  <cp:revision>322</cp:revision>
  <dcterms:created xsi:type="dcterms:W3CDTF">2020-09-28T06:36:33Z</dcterms:created>
  <dcterms:modified xsi:type="dcterms:W3CDTF">2020-12-02T11:54:17Z</dcterms:modified>
</cp:coreProperties>
</file>