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76" r:id="rId14"/>
    <p:sldId id="278" r:id="rId15"/>
    <p:sldId id="277" r:id="rId16"/>
    <p:sldId id="266" r:id="rId17"/>
    <p:sldId id="280" r:id="rId18"/>
    <p:sldId id="279" r:id="rId19"/>
    <p:sldId id="267" r:id="rId20"/>
    <p:sldId id="282" r:id="rId21"/>
    <p:sldId id="281" r:id="rId22"/>
    <p:sldId id="268" r:id="rId23"/>
    <p:sldId id="283" r:id="rId24"/>
    <p:sldId id="284" r:id="rId25"/>
    <p:sldId id="269" r:id="rId26"/>
    <p:sldId id="285" r:id="rId27"/>
    <p:sldId id="286" r:id="rId28"/>
    <p:sldId id="270" r:id="rId29"/>
    <p:sldId id="287" r:id="rId30"/>
    <p:sldId id="271" r:id="rId31"/>
    <p:sldId id="272" r:id="rId32"/>
    <p:sldId id="273" r:id="rId33"/>
    <p:sldId id="288" r:id="rId34"/>
    <p:sldId id="306" r:id="rId35"/>
    <p:sldId id="289" r:id="rId36"/>
    <p:sldId id="290" r:id="rId37"/>
    <p:sldId id="308" r:id="rId38"/>
    <p:sldId id="309" r:id="rId39"/>
    <p:sldId id="291" r:id="rId40"/>
    <p:sldId id="292" r:id="rId41"/>
    <p:sldId id="294" r:id="rId42"/>
    <p:sldId id="293" r:id="rId43"/>
    <p:sldId id="295" r:id="rId44"/>
    <p:sldId id="298" r:id="rId45"/>
    <p:sldId id="299" r:id="rId46"/>
    <p:sldId id="307" r:id="rId47"/>
    <p:sldId id="297" r:id="rId48"/>
    <p:sldId id="296" r:id="rId49"/>
    <p:sldId id="300" r:id="rId50"/>
    <p:sldId id="301" r:id="rId51"/>
    <p:sldId id="302" r:id="rId52"/>
    <p:sldId id="303" r:id="rId53"/>
    <p:sldId id="305" r:id="rId54"/>
    <p:sldId id="304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11.11.2018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Canlılarda Üreme Tipleri</a:t>
            </a:r>
            <a:endParaRPr lang="tr-TR" dirty="0"/>
          </a:p>
        </p:txBody>
      </p:sp>
      <p:pic>
        <p:nvPicPr>
          <p:cNvPr id="4" name="3 İçerik Yer Tutucusu" descr="ur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900" y="2081212"/>
            <a:ext cx="6381750" cy="353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Prokaryotlarda</a:t>
            </a:r>
            <a:r>
              <a:rPr lang="tr-TR" dirty="0" smtClean="0"/>
              <a:t>, ikiye bölünme genetik maddenin eşlenmesi ve hücrenin sitoplazmasının ikiye bölünmesi şeklinde gerçekleşir. (Bu bir mitoz bölünme değildir.) </a:t>
            </a:r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Ökaryot</a:t>
            </a:r>
            <a:r>
              <a:rPr lang="tr-TR" dirty="0" smtClean="0"/>
              <a:t> tek hücrelilerde ise, mitoz bölünme sonundaki </a:t>
            </a:r>
            <a:r>
              <a:rPr lang="tr-TR" dirty="0" err="1" smtClean="0"/>
              <a:t>sitokinezin</a:t>
            </a:r>
            <a:r>
              <a:rPr lang="tr-TR" dirty="0" smtClean="0"/>
              <a:t> yeri canlıdan canlıya farklılık gösterebilir. Örneğin; </a:t>
            </a:r>
            <a:r>
              <a:rPr lang="tr-TR" dirty="0" err="1" smtClean="0"/>
              <a:t>paramecium</a:t>
            </a:r>
            <a:r>
              <a:rPr lang="tr-TR" dirty="0" smtClean="0"/>
              <a:t> enine bölünür, öglena boyuna, amip ise her şekilde bölünme yapabilir.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2) Tomurcuklanarak Üreme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Ana canlıda oluşan bir çıkıntının büyüyerek ana canlının küçük halini oluşturduğu eşeysiz üremeye tomurcuklanarak üreme denir.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Tek ya da çok hücreli canlılarda görülebilir. Bira mayası, hidra, sünger… gibi canlılarda görülür. </a:t>
            </a:r>
          </a:p>
          <a:p>
            <a:pPr algn="just"/>
            <a:r>
              <a:rPr lang="tr-TR" dirty="0" smtClean="0"/>
              <a:t> Bira mayası hücrelerinde mitoz bölünme meydana gelir. Ancak </a:t>
            </a:r>
            <a:r>
              <a:rPr lang="tr-TR" dirty="0" err="1" smtClean="0"/>
              <a:t>sitokinez</a:t>
            </a:r>
            <a:r>
              <a:rPr lang="tr-TR" dirty="0" smtClean="0"/>
              <a:t> gerçekleştirilirken oluşan hücrelerin sitoplazması eşit olmaz. </a:t>
            </a:r>
          </a:p>
          <a:p>
            <a:pPr algn="just"/>
            <a:r>
              <a:rPr lang="tr-TR" dirty="0" smtClean="0"/>
              <a:t>Oluşan hücrelerde biri diğerine göre çok küçüktür bu hücreye tomurcuk denir..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deniz-anasi-ur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7519325" cy="2496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 Hidrada vücudun belirli bir bölgesinde çıkıntı oluşur. Bu çıkıntı mitoz bölünmeler ile büyütülerek tomurcuk oluşturulur </a:t>
            </a:r>
          </a:p>
          <a:p>
            <a:pPr algn="just"/>
            <a:r>
              <a:rPr lang="tr-TR" dirty="0" smtClean="0"/>
              <a:t> Tomurcuk ana bireyden ayrılıp tek başına yaşayabilir ya da ana birey üzerinde kalıp başka tomurcuklarla birlikte koloni oluşturabilir.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3) Sporla Üreme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Çevre şartlarına dayanıklı ve başka bir üreme hücresi ile birleşmeden çimlenerek yeni bir canlıyı oluşturabilen n kromozomlu üreme hücrelerine spor denir. </a:t>
            </a:r>
          </a:p>
          <a:p>
            <a:pPr algn="just"/>
            <a:r>
              <a:rPr lang="tr-TR" dirty="0" smtClean="0"/>
              <a:t>Spor üreterek yapılan üremeye ise sporla üreme denir. </a:t>
            </a:r>
          </a:p>
          <a:p>
            <a:pPr algn="just"/>
            <a:r>
              <a:rPr lang="tr-TR" dirty="0" smtClean="0"/>
              <a:t> Tek ve çok hücrelilerde görülebilir.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ntarlarda-sporla-ur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5350" y="2133600"/>
            <a:ext cx="603885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Spor oluşturarak üreyen canlıların hayat döngüsünde eşeyli üreme ve eşeysiz üreme beraber görülür. Bu canlılar eşeysiz üreme ile eşeyli üremeyi sırayla gerçekleştirir. Buna </a:t>
            </a:r>
            <a:r>
              <a:rPr lang="tr-TR" dirty="0" err="1" smtClean="0"/>
              <a:t>metagenez</a:t>
            </a:r>
            <a:r>
              <a:rPr lang="tr-TR" dirty="0" smtClean="0"/>
              <a:t> (döl almaşığı) denir. </a:t>
            </a:r>
          </a:p>
          <a:p>
            <a:pPr algn="just"/>
            <a:r>
              <a:rPr lang="tr-TR" dirty="0" smtClean="0"/>
              <a:t>Tohumsuz bitkiler (eğrelti otu, kara yosunları…), </a:t>
            </a:r>
            <a:r>
              <a:rPr lang="tr-TR" dirty="0" err="1" smtClean="0"/>
              <a:t>plazmodium</a:t>
            </a:r>
            <a:r>
              <a:rPr lang="tr-TR" dirty="0" smtClean="0"/>
              <a:t>, cıvık mantarlar, mantarlar… gibi canlılarda görülür.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4) </a:t>
            </a:r>
            <a:r>
              <a:rPr lang="tr-TR" dirty="0" err="1" smtClean="0"/>
              <a:t>Partenogenez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Döllenmemiş yumurtadan mitoz bölünmeler ile canlı gelişimine </a:t>
            </a:r>
            <a:r>
              <a:rPr lang="tr-TR" dirty="0" err="1" smtClean="0"/>
              <a:t>partenogenez</a:t>
            </a:r>
            <a:r>
              <a:rPr lang="tr-TR" dirty="0" smtClean="0"/>
              <a:t> denir. Arı, karınca, su piresi ve bazı kertenkele gibi canlılarda görülür. </a:t>
            </a:r>
          </a:p>
          <a:p>
            <a:pPr algn="just"/>
            <a:r>
              <a:rPr lang="tr-TR" dirty="0" smtClean="0"/>
              <a:t>Arılarda </a:t>
            </a:r>
            <a:r>
              <a:rPr lang="tr-TR" dirty="0" err="1" smtClean="0"/>
              <a:t>partenogenez</a:t>
            </a:r>
            <a:r>
              <a:rPr lang="tr-TR" dirty="0" smtClean="0"/>
              <a:t>, kraliçe arının </a:t>
            </a:r>
            <a:r>
              <a:rPr lang="tr-TR" dirty="0" err="1" smtClean="0"/>
              <a:t>mayoz</a:t>
            </a:r>
            <a:r>
              <a:rPr lang="tr-TR" dirty="0" smtClean="0"/>
              <a:t> bölünme ile ürettiği yumurtalar döllenme yapmadan mitoz bölünme yaparsa n kromozomlu erkek arılar oluşur.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/>
            <a:r>
              <a:rPr lang="tr-TR" b="1" dirty="0" smtClean="0"/>
              <a:t>Üreme: </a:t>
            </a:r>
            <a:r>
              <a:rPr lang="tr-TR" dirty="0" smtClean="0"/>
              <a:t>Üreme, hem neslin devamını, hem de her canlının kendisine benzer bireyler meydana getirmesidir.  </a:t>
            </a:r>
            <a:endParaRPr lang="tr-TR" dirty="0"/>
          </a:p>
        </p:txBody>
      </p:sp>
      <p:pic>
        <p:nvPicPr>
          <p:cNvPr id="4" name="3 Resim" descr="eşeyliüreme-jene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924944"/>
            <a:ext cx="720079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200" y="2228850"/>
            <a:ext cx="6153150" cy="323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artenogene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20688"/>
            <a:ext cx="5354092" cy="5354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5) </a:t>
            </a:r>
            <a:r>
              <a:rPr lang="tr-TR" dirty="0" err="1" smtClean="0"/>
              <a:t>Rejenerayon</a:t>
            </a:r>
            <a:r>
              <a:rPr lang="tr-TR" dirty="0" smtClean="0"/>
              <a:t> İle Üreme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err="1" smtClean="0"/>
              <a:t>Rejenerayon</a:t>
            </a:r>
            <a:r>
              <a:rPr lang="tr-TR" dirty="0" smtClean="0"/>
              <a:t>: Dokuların mitoz bölünmeler ile kendini yenilemesidir. </a:t>
            </a:r>
          </a:p>
          <a:p>
            <a:pPr algn="just"/>
            <a:r>
              <a:rPr lang="tr-TR" dirty="0" smtClean="0"/>
              <a:t> Canlıların gelişmişliği arttıkça </a:t>
            </a:r>
            <a:r>
              <a:rPr lang="tr-TR" dirty="0" err="1" smtClean="0"/>
              <a:t>rejenerasyon</a:t>
            </a:r>
            <a:r>
              <a:rPr lang="tr-TR" dirty="0" smtClean="0"/>
              <a:t> yeteneği de azalır. </a:t>
            </a:r>
          </a:p>
          <a:p>
            <a:pPr algn="just"/>
            <a:r>
              <a:rPr lang="tr-TR" dirty="0" smtClean="0"/>
              <a:t> Yaranın onarılması (doku düzeyinde), karaciğerin eksik parçasını onarması (organ düzeyinde), kertenkelenin kopan kuyruğunu yeniden üretmesi ( organ düzeyinde) </a:t>
            </a:r>
            <a:r>
              <a:rPr lang="tr-TR" dirty="0" err="1" smtClean="0"/>
              <a:t>rejenerasyon</a:t>
            </a:r>
            <a:r>
              <a:rPr lang="tr-TR" dirty="0" smtClean="0"/>
              <a:t> örneğidir. Üreme değildir.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rejenerasyon1 deniz yıldıı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6547792" cy="3028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seysiz-ure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5732610" cy="3805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6) </a:t>
            </a:r>
            <a:r>
              <a:rPr lang="tr-TR" dirty="0" err="1" smtClean="0"/>
              <a:t>Vejetatif</a:t>
            </a:r>
            <a:r>
              <a:rPr lang="tr-TR" dirty="0" smtClean="0"/>
              <a:t> Üreme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Bitkilerde üreme organları dışındaki yaprak, kök ve gövdelerin kullanılarak yapılan üremeye </a:t>
            </a:r>
            <a:r>
              <a:rPr lang="tr-TR" dirty="0" err="1" smtClean="0"/>
              <a:t>vejetatif</a:t>
            </a:r>
            <a:r>
              <a:rPr lang="tr-TR" dirty="0" smtClean="0"/>
              <a:t> üreme denir. </a:t>
            </a:r>
          </a:p>
          <a:p>
            <a:pPr algn="just"/>
            <a:r>
              <a:rPr lang="tr-TR" dirty="0" smtClean="0"/>
              <a:t> Çelik ile üreme: Bitkiden kopan dal ya da yaprak sapı gibi yapıların toprağa dikilmesi ile yeni bitki oluşturulabilir. Özellikle kavak ve söğüt gibi bitkilerde çok iyi şekilde görülür.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Stolon</a:t>
            </a:r>
            <a:r>
              <a:rPr lang="tr-TR" dirty="0" smtClean="0"/>
              <a:t> (sürünücü gövde) ile üreme: Çilek bitkisinde toprak üzerinde yatay olarak ilerleyen ince gövdeler vardır. Çilek bu şekilde </a:t>
            </a:r>
            <a:r>
              <a:rPr lang="tr-TR" dirty="0" err="1" smtClean="0"/>
              <a:t>vejetatif</a:t>
            </a:r>
            <a:r>
              <a:rPr lang="tr-TR" dirty="0" smtClean="0"/>
              <a:t> olarak üreme yapabilir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vejatatif-ureme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2715" y="1447800"/>
            <a:ext cx="736412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Yumru gövde ile üreme: Yer elması ve patates gibi bitkilerde toprak altı depo gövdelerinin toprağa dikilmesi ile yeni bitki üretilebilir. </a:t>
            </a:r>
          </a:p>
          <a:p>
            <a:pPr algn="just"/>
            <a:r>
              <a:rPr lang="tr-TR" dirty="0" smtClean="0"/>
              <a:t> Soğan ile üreme: Lale, soğan, pırasa gibi soğanlı bitkilerde soğan yapısının toprağa dikilmesi ile yeni bitki üretilebilir.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yrık otu sürünücü göv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5464100" cy="3590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5231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dirty="0" smtClean="0"/>
              <a:t>Eşeysiz Üreme</a:t>
            </a:r>
          </a:p>
          <a:p>
            <a:pPr algn="ctr"/>
            <a:r>
              <a:rPr lang="tr-TR" dirty="0" smtClean="0"/>
              <a:t>Eşeyli Üreme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 err="1" smtClean="0"/>
              <a:t>Rizom</a:t>
            </a:r>
            <a:r>
              <a:rPr lang="tr-TR" dirty="0" smtClean="0"/>
              <a:t> ile üreme: Zencefil, bambu gibi bitkilerin toprak altında ilerleyen yassılaşmış gövdeleri vardır. Bu gövdelere </a:t>
            </a:r>
            <a:r>
              <a:rPr lang="tr-TR" dirty="0" err="1" smtClean="0"/>
              <a:t>rizom</a:t>
            </a:r>
            <a:r>
              <a:rPr lang="tr-TR" dirty="0" smtClean="0"/>
              <a:t> denir. </a:t>
            </a:r>
            <a:r>
              <a:rPr lang="tr-TR" dirty="0" err="1" smtClean="0"/>
              <a:t>Rizomun</a:t>
            </a:r>
            <a:r>
              <a:rPr lang="tr-TR" dirty="0" smtClean="0"/>
              <a:t> toprağa dikilmesi ile yeni bitki üretilebilir. </a:t>
            </a:r>
          </a:p>
          <a:p>
            <a:pPr algn="just"/>
            <a:r>
              <a:rPr lang="tr-TR" dirty="0" smtClean="0"/>
              <a:t> Daldırma yöntemi: Bitkinin dalının ana bitkiden ayrılmadan toprağa daldırılması ve ucunun açıkta bırakılması ile yeni bitki üretilmesidir. </a:t>
            </a:r>
          </a:p>
          <a:p>
            <a:pPr algn="just"/>
            <a:r>
              <a:rPr lang="tr-TR" dirty="0" smtClean="0"/>
              <a:t>Aşılama: Bitkiden kopartılan bir dal parçasının başka bir bitkinin dalı üzerine yerleştirilmesiyle yapılan üremedir.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pPr algn="just"/>
            <a:r>
              <a:rPr lang="tr-TR" dirty="0" smtClean="0"/>
              <a:t> </a:t>
            </a:r>
            <a:r>
              <a:rPr lang="tr-TR" sz="2400" dirty="0" smtClean="0"/>
              <a:t>Doku kültürü: bir bitkiden alınan bölünebilme yeteneğindeki hücrelerin </a:t>
            </a:r>
            <a:r>
              <a:rPr lang="tr-TR" sz="2400" dirty="0" err="1" smtClean="0"/>
              <a:t>laboratuvar</a:t>
            </a:r>
            <a:r>
              <a:rPr lang="tr-TR" sz="2400" dirty="0" smtClean="0"/>
              <a:t> ortamında çoğaltılması ve hormon verilerek yeni bitki üretilmesidir. Bu yöntem ile bitkiler klonlanabilir. </a:t>
            </a:r>
            <a:endParaRPr lang="tr-TR" dirty="0"/>
          </a:p>
        </p:txBody>
      </p:sp>
      <p:pic>
        <p:nvPicPr>
          <p:cNvPr id="4" name="3 Resim" descr="depositphotos_107856476-stock-photo-plant-tissue-cul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5652120" cy="376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Vejetatif</a:t>
            </a:r>
            <a:r>
              <a:rPr lang="tr-TR" dirty="0" smtClean="0"/>
              <a:t> üreme ile tarım alanında ticari değeri yüksek bitkiler elde edilebilir. </a:t>
            </a:r>
          </a:p>
          <a:p>
            <a:pPr algn="just"/>
            <a:r>
              <a:rPr lang="tr-TR" dirty="0" smtClean="0"/>
              <a:t>Daha çok meyve veren, istenilen özelliğe sahip ve dayanıklı bitkiler çoğaltılabilir. </a:t>
            </a:r>
          </a:p>
          <a:p>
            <a:pPr algn="just"/>
            <a:r>
              <a:rPr lang="tr-TR" dirty="0" smtClean="0"/>
              <a:t>Aynı bitki üzerinden birkaç farklı meyve elde edilebilir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EŞEYLİ ÜREME ve ÇEŞİTLERİ</a:t>
            </a:r>
            <a:endParaRPr lang="tr-TR" dirty="0"/>
          </a:p>
        </p:txBody>
      </p:sp>
      <p:pic>
        <p:nvPicPr>
          <p:cNvPr id="4" name="3 İçerik Yer Tutucusu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3999886" cy="2831380"/>
          </a:xfrm>
        </p:spPr>
      </p:pic>
      <p:pic>
        <p:nvPicPr>
          <p:cNvPr id="5" name="4 Resim" descr="8-c3bcre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08920"/>
            <a:ext cx="2903587" cy="364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eşeyli ür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7499350" cy="3208055"/>
          </a:xfrm>
        </p:spPr>
      </p:pic>
      <p:pic>
        <p:nvPicPr>
          <p:cNvPr id="7" name="6 Resim" descr="ureme-hucrel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4664"/>
            <a:ext cx="519112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r>
              <a:rPr lang="tr-TR" dirty="0" smtClean="0"/>
              <a:t>Aynı türe ait farklı cinsiyetteki iki canlının beraberce kendilerine benzeyen yavrular meydana getirmesine eşeyli üreme denir.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eşey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80928"/>
            <a:ext cx="6146260" cy="3571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Temelinde </a:t>
            </a:r>
            <a:r>
              <a:rPr lang="tr-TR" dirty="0" err="1" smtClean="0"/>
              <a:t>mayoz</a:t>
            </a:r>
            <a:r>
              <a:rPr lang="tr-TR" dirty="0" smtClean="0"/>
              <a:t> ve döllenme vardır. </a:t>
            </a:r>
          </a:p>
          <a:p>
            <a:r>
              <a:rPr lang="tr-TR" dirty="0" smtClean="0"/>
              <a:t> Genetik çeşitliliğe neden olur. </a:t>
            </a:r>
          </a:p>
          <a:p>
            <a:r>
              <a:rPr lang="tr-TR" dirty="0" smtClean="0"/>
              <a:t> Genellikle gelişmiş canlılarda görülür. </a:t>
            </a:r>
          </a:p>
          <a:p>
            <a:r>
              <a:rPr lang="tr-TR" dirty="0" smtClean="0"/>
              <a:t> Oluşan bireyler değişen çevre şartlarına daha dayanıklıdır.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Konjugasyan</a:t>
            </a:r>
            <a:endParaRPr lang="tr-TR" dirty="0"/>
          </a:p>
        </p:txBody>
      </p:sp>
      <p:pic>
        <p:nvPicPr>
          <p:cNvPr id="6" name="5 İçerik Yer Tutucusu" descr="rejenarasyon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6503905" cy="214692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aramecium-ureme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6303435" cy="345638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Hermafroditlik</a:t>
            </a:r>
            <a:endParaRPr lang="tr-TR" dirty="0"/>
          </a:p>
        </p:txBody>
      </p:sp>
      <p:pic>
        <p:nvPicPr>
          <p:cNvPr id="4" name="3 İçerik Yer Tutucusu" descr="solu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6042" y="1700808"/>
            <a:ext cx="5228286" cy="3886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EŞEYSİZ ÜREME ve ÇEŞİTLERİ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Bir canlının başka bir canlıya ihtiyacı olmadan tek başına genetik yapısı benzer olan yavrular meydana getirdiği üremeye eşeysiz üreme denir.  </a:t>
            </a:r>
            <a:endParaRPr lang="tr-TR" sz="2400" dirty="0"/>
          </a:p>
        </p:txBody>
      </p:sp>
      <p:pic>
        <p:nvPicPr>
          <p:cNvPr id="4" name="3 Resim" descr="celikle_ureme.png"/>
          <p:cNvPicPr>
            <a:picLocks noChangeAspect="1"/>
          </p:cNvPicPr>
          <p:nvPr/>
        </p:nvPicPr>
        <p:blipFill>
          <a:blip r:embed="rId2" cstate="print"/>
          <a:srcRect b="10737"/>
          <a:stretch>
            <a:fillRect/>
          </a:stretch>
        </p:blipFill>
        <p:spPr>
          <a:xfrm>
            <a:off x="1619672" y="2852936"/>
            <a:ext cx="6003354" cy="306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Bir canlı hem dişi hem de erkek üreme organlarının bir arada bulunmasıdır. </a:t>
            </a:r>
          </a:p>
          <a:p>
            <a:pPr algn="just"/>
            <a:r>
              <a:rPr lang="tr-TR" dirty="0" smtClean="0"/>
              <a:t>Bu canlılar dişi üreme organları ile yumurta, erkek üreme organları ile de sperm üretirler. </a:t>
            </a:r>
          </a:p>
          <a:p>
            <a:pPr algn="just"/>
            <a:r>
              <a:rPr lang="tr-TR" dirty="0" smtClean="0"/>
              <a:t>Bazı </a:t>
            </a:r>
            <a:r>
              <a:rPr lang="tr-TR" dirty="0" err="1" smtClean="0"/>
              <a:t>hermafrodit</a:t>
            </a:r>
            <a:r>
              <a:rPr lang="tr-TR" dirty="0" smtClean="0"/>
              <a:t> canlılar kendi sperm ve yumurtalarını dölleyerek yavru oluşturabilirler.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gisik_omurgasiz_hayvan_subel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9212" y="1657350"/>
            <a:ext cx="5191125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kendi kendini dölleyebilirler. Örn: </a:t>
            </a:r>
            <a:r>
              <a:rPr lang="tr-TR" dirty="0" err="1" smtClean="0"/>
              <a:t>Planarya</a:t>
            </a:r>
            <a:r>
              <a:rPr lang="tr-TR" dirty="0" smtClean="0"/>
              <a:t> ve bazı bitkiler </a:t>
            </a:r>
          </a:p>
          <a:p>
            <a:pPr algn="just"/>
            <a:r>
              <a:rPr lang="tr-TR" dirty="0" smtClean="0"/>
              <a:t> Bazı </a:t>
            </a:r>
            <a:r>
              <a:rPr lang="tr-TR" dirty="0" err="1" smtClean="0"/>
              <a:t>hermafrodit</a:t>
            </a:r>
            <a:r>
              <a:rPr lang="tr-TR" dirty="0" smtClean="0"/>
              <a:t> canlılarda ise üreme hücreleri farklı zamanlarda oluştuğu için kendi kendini dölleyemez. </a:t>
            </a:r>
          </a:p>
          <a:p>
            <a:pPr algn="just"/>
            <a:r>
              <a:rPr lang="tr-TR" dirty="0" smtClean="0"/>
              <a:t>Ayrıca bu durum genetik çeşitliliğin artmasını sağlar. Örn: Halkalı solucan ve bazı bitkiler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Bitkilerde Üreme</a:t>
            </a:r>
            <a:endParaRPr lang="tr-TR" dirty="0"/>
          </a:p>
        </p:txBody>
      </p:sp>
      <p:pic>
        <p:nvPicPr>
          <p:cNvPr id="4" name="3 İçerik Yer Tutucusu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5775407" cy="3316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Tohumsuz bitkilerde </a:t>
            </a:r>
            <a:r>
              <a:rPr lang="tr-TR" dirty="0" err="1" smtClean="0"/>
              <a:t>metagenez</a:t>
            </a:r>
            <a:r>
              <a:rPr lang="tr-TR" dirty="0" smtClean="0"/>
              <a:t> ile üreme yapılır. </a:t>
            </a:r>
          </a:p>
          <a:p>
            <a:pPr algn="just"/>
            <a:r>
              <a:rPr lang="tr-TR" dirty="0" smtClean="0"/>
              <a:t>Tohumlu bitkilerde ise üreme organları </a:t>
            </a:r>
            <a:r>
              <a:rPr lang="tr-TR" dirty="0" err="1" smtClean="0"/>
              <a:t>mayoz</a:t>
            </a:r>
            <a:r>
              <a:rPr lang="tr-TR" dirty="0" smtClean="0"/>
              <a:t> bölünme ile üreme hücrelerini (sperm ve yumurta) üreterek eşeyi üremenin gerçekleştirilmesini sağlar. </a:t>
            </a:r>
          </a:p>
          <a:p>
            <a:pPr algn="just"/>
            <a:r>
              <a:rPr lang="tr-TR" dirty="0" smtClean="0"/>
              <a:t> Açık tohumlu bitkilerde üreme yapısı kozalaktır. Kozalaklarda dişi ve erkek üreme organı bir arada bulunmaz. (Dişi kozalak ve erkek kozalak farklıdır.) </a:t>
            </a:r>
            <a:r>
              <a:rPr lang="tr-TR" dirty="0" err="1" smtClean="0"/>
              <a:t>Hermafroditik</a:t>
            </a:r>
            <a:r>
              <a:rPr lang="tr-TR" dirty="0" smtClean="0"/>
              <a:t> yoktur.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Kapalı tohumlu bitkilerde üreme organı çiçektir. Bazı bitkiler aynı çiçek içinde hem dişi hem de erkek üreme organına sahip olduğundan </a:t>
            </a:r>
            <a:r>
              <a:rPr lang="tr-TR" dirty="0" err="1" smtClean="0"/>
              <a:t>hermafrodittir</a:t>
            </a:r>
            <a:r>
              <a:rPr lang="tr-TR" dirty="0" smtClean="0"/>
              <a:t>. Bazıları ise ayrı eşeylidir. </a:t>
            </a:r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Çiçekte sadece dişi organ varsa dişi çiçek, erkek organ varsa erkek çiçek adını alır. </a:t>
            </a:r>
          </a:p>
          <a:p>
            <a:pPr algn="just"/>
            <a:r>
              <a:rPr lang="tr-TR" dirty="0" smtClean="0"/>
              <a:t> </a:t>
            </a:r>
            <a:r>
              <a:rPr lang="tr-TR" dirty="0" err="1" smtClean="0"/>
              <a:t>Hermafrodit</a:t>
            </a:r>
            <a:r>
              <a:rPr lang="tr-TR" dirty="0" smtClean="0"/>
              <a:t> olanlarından bazıları kendi kendini dölleme yapabilir. Bazıları ise farklı çiçeklerden gelen poleni kabul ederek yabancı tozlaşma yapar. Bu durum, genetik çeşitliliğin artırılmasını sağlar.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bitkil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5832648" cy="4316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4690424" cy="3004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Döllenme</a:t>
            </a:r>
            <a:endParaRPr lang="tr-TR" dirty="0"/>
          </a:p>
        </p:txBody>
      </p:sp>
      <p:pic>
        <p:nvPicPr>
          <p:cNvPr id="4" name="3 İçerik Yer Tutucusu" descr="oog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16832"/>
            <a:ext cx="4470983" cy="3271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Temelinde mitoz bölünme vardır. (genellikle). </a:t>
            </a:r>
            <a:endParaRPr lang="tr-TR" dirty="0"/>
          </a:p>
        </p:txBody>
      </p:sp>
      <p:pic>
        <p:nvPicPr>
          <p:cNvPr id="4" name="3 Resim" descr="amipin-bölünerek-ürem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2199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pe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5811" y="1447800"/>
            <a:ext cx="4197927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Mayoz</a:t>
            </a:r>
            <a:r>
              <a:rPr lang="tr-TR" dirty="0" smtClean="0"/>
              <a:t> bölünme sonucunda oluşan sperm ve yumurta hücresinin birleşmesine döllenme denir. </a:t>
            </a:r>
          </a:p>
          <a:p>
            <a:pPr algn="just"/>
            <a:r>
              <a:rPr lang="tr-TR" dirty="0" smtClean="0"/>
              <a:t> Döllenme sonucunda oluşan 2n kromozomlu hücreye zigot denir. </a:t>
            </a:r>
          </a:p>
          <a:p>
            <a:pPr algn="just"/>
            <a:r>
              <a:rPr lang="tr-TR" dirty="0" smtClean="0"/>
              <a:t> Döllenme olayı kromozom sayısının iki katına çıkmasını sağlar.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ç2-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60848"/>
            <a:ext cx="5079958" cy="30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650x344-canlilarda-ureme-nedir-ureme-cesitleri-nelerdir-14848230869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9150" y="2209800"/>
            <a:ext cx="6191250" cy="345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tüp beb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073" y="1447800"/>
            <a:ext cx="7205403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Döllenme görülmez. </a:t>
            </a:r>
          </a:p>
          <a:p>
            <a:r>
              <a:rPr lang="tr-TR" dirty="0" smtClean="0"/>
              <a:t> Genetik çeşitlilik görülmez. (mutasyon hariç). </a:t>
            </a:r>
            <a:endParaRPr lang="tr-TR" dirty="0"/>
          </a:p>
        </p:txBody>
      </p:sp>
      <p:pic>
        <p:nvPicPr>
          <p:cNvPr id="4" name="3 Resim" descr="vejatatif-urem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5508104" cy="359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just">
              <a:buNone/>
            </a:pPr>
            <a:r>
              <a:rPr lang="tr-TR" dirty="0" smtClean="0"/>
              <a:t>Tek ya da çok hücreli canlılarda görülebilir. </a:t>
            </a:r>
          </a:p>
          <a:p>
            <a:pPr algn="just">
              <a:buNone/>
            </a:pPr>
            <a:r>
              <a:rPr lang="tr-TR" dirty="0" smtClean="0"/>
              <a:t>Değişen çevre şartlarına dayanıksız yavrular oluşur.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1) Bölünerek Üreme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Tek hücreli canlılarda ana hücrenin ikiye bölünmesi ile gerçekleşen eşeysiz üremeye bölünerek üreme denir. </a:t>
            </a:r>
          </a:p>
          <a:p>
            <a:pPr algn="just"/>
            <a:r>
              <a:rPr lang="tr-TR" dirty="0" smtClean="0"/>
              <a:t>Bölünme sonucunda hemen hemen eşit büyüklükte iki hücre oluşur. Bakteri, Amip, Öglena, </a:t>
            </a:r>
            <a:r>
              <a:rPr lang="tr-TR" dirty="0" err="1" smtClean="0"/>
              <a:t>Paramecium</a:t>
            </a:r>
            <a:r>
              <a:rPr lang="tr-TR" dirty="0" smtClean="0"/>
              <a:t>… gibi canlılar bu şekilde bölünürler.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mpite-bolunerek-ur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936655" cy="3078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1024</Words>
  <Application>Microsoft Office PowerPoint</Application>
  <PresentationFormat>Ekran Gösterisi (4:3)</PresentationFormat>
  <Paragraphs>81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Gündönümü</vt:lpstr>
      <vt:lpstr>Canlılarda Üreme Tipleri</vt:lpstr>
      <vt:lpstr>Slayt 2</vt:lpstr>
      <vt:lpstr>Slayt 3</vt:lpstr>
      <vt:lpstr>EŞEYSİZ ÜREME ve ÇEŞİTLERİ</vt:lpstr>
      <vt:lpstr>Slayt 5</vt:lpstr>
      <vt:lpstr>Slayt 6</vt:lpstr>
      <vt:lpstr>Slayt 7</vt:lpstr>
      <vt:lpstr>1) Bölünerek Üreme</vt:lpstr>
      <vt:lpstr>Slayt 9</vt:lpstr>
      <vt:lpstr>Slayt 10</vt:lpstr>
      <vt:lpstr>Slayt 11</vt:lpstr>
      <vt:lpstr>2) Tomurcuklanarak Üreme</vt:lpstr>
      <vt:lpstr>Slayt 13</vt:lpstr>
      <vt:lpstr>Slayt 14</vt:lpstr>
      <vt:lpstr>Slayt 15</vt:lpstr>
      <vt:lpstr>3) Sporla Üreme</vt:lpstr>
      <vt:lpstr>Slayt 17</vt:lpstr>
      <vt:lpstr>Slayt 18</vt:lpstr>
      <vt:lpstr>4) Partenogenez</vt:lpstr>
      <vt:lpstr>Slayt 20</vt:lpstr>
      <vt:lpstr>Slayt 21</vt:lpstr>
      <vt:lpstr>5) Rejenerayon İle Üreme</vt:lpstr>
      <vt:lpstr>Slayt 23</vt:lpstr>
      <vt:lpstr>Slayt 24</vt:lpstr>
      <vt:lpstr>6) Vejetatif Üreme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EŞEYLİ ÜREME ve ÇEŞİTLERİ</vt:lpstr>
      <vt:lpstr>Slayt 34</vt:lpstr>
      <vt:lpstr>Slayt 35</vt:lpstr>
      <vt:lpstr>Slayt 36</vt:lpstr>
      <vt:lpstr>Konjugasyan</vt:lpstr>
      <vt:lpstr>Slayt 38</vt:lpstr>
      <vt:lpstr>Hermafroditlik</vt:lpstr>
      <vt:lpstr>Slayt 40</vt:lpstr>
      <vt:lpstr>Slayt 41</vt:lpstr>
      <vt:lpstr>Slayt 42</vt:lpstr>
      <vt:lpstr>Bitkilerde Üreme</vt:lpstr>
      <vt:lpstr>Slayt 44</vt:lpstr>
      <vt:lpstr>Slayt 45</vt:lpstr>
      <vt:lpstr>Slayt 46</vt:lpstr>
      <vt:lpstr>Slayt 47</vt:lpstr>
      <vt:lpstr>Slayt 48</vt:lpstr>
      <vt:lpstr>Döllenme</vt:lpstr>
      <vt:lpstr>Slayt 50</vt:lpstr>
      <vt:lpstr>Slayt 51</vt:lpstr>
      <vt:lpstr>Slayt 52</vt:lpstr>
      <vt:lpstr>Slayt 53</vt:lpstr>
      <vt:lpstr>Slayt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Canlılarda Üreme Tipleri</dc:title>
  <dc:creator>mehmet</dc:creator>
  <cp:lastModifiedBy>mehmet</cp:lastModifiedBy>
  <cp:revision>33</cp:revision>
  <dcterms:created xsi:type="dcterms:W3CDTF">2018-11-11T10:22:56Z</dcterms:created>
  <dcterms:modified xsi:type="dcterms:W3CDTF">2018-11-11T11:37:32Z</dcterms:modified>
</cp:coreProperties>
</file>