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87" r:id="rId3"/>
    <p:sldId id="288" r:id="rId4"/>
    <p:sldId id="289" r:id="rId5"/>
    <p:sldId id="290" r:id="rId6"/>
    <p:sldId id="257" r:id="rId7"/>
    <p:sldId id="284" r:id="rId8"/>
    <p:sldId id="259" r:id="rId9"/>
    <p:sldId id="260" r:id="rId10"/>
    <p:sldId id="261" r:id="rId11"/>
    <p:sldId id="263" r:id="rId12"/>
    <p:sldId id="262" r:id="rId13"/>
    <p:sldId id="265" r:id="rId14"/>
    <p:sldId id="266" r:id="rId15"/>
    <p:sldId id="267" r:id="rId16"/>
    <p:sldId id="268" r:id="rId17"/>
    <p:sldId id="270" r:id="rId18"/>
    <p:sldId id="271" r:id="rId19"/>
    <p:sldId id="279" r:id="rId20"/>
    <p:sldId id="286" r:id="rId21"/>
    <p:sldId id="280" r:id="rId22"/>
    <p:sldId id="282" r:id="rId23"/>
    <p:sldId id="285" r:id="rId24"/>
    <p:sldId id="291" r:id="rId25"/>
    <p:sldId id="292" r:id="rId26"/>
    <p:sldId id="293" r:id="rId27"/>
    <p:sldId id="283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5126" autoAdjust="0"/>
  </p:normalViewPr>
  <p:slideViewPr>
    <p:cSldViewPr snapToGrid="0">
      <p:cViewPr varScale="1">
        <p:scale>
          <a:sx n="81" d="100"/>
          <a:sy n="81" d="100"/>
        </p:scale>
        <p:origin x="106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10F4A-6047-4669-B0D6-16F8C2695073}" type="datetimeFigureOut">
              <a:rPr lang="tr-TR" smtClean="0"/>
              <a:t>2.01.2021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987DC-6338-46AD-B85A-4A67266DDF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2311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B223-CBD8-4D02-B255-CA858A0A2AB8}" type="datetimeFigureOut">
              <a:rPr lang="tr-TR" smtClean="0"/>
              <a:t>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DBB3-DCA7-472B-B320-E480F2AB3A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515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B223-CBD8-4D02-B255-CA858A0A2AB8}" type="datetimeFigureOut">
              <a:rPr lang="tr-TR" smtClean="0"/>
              <a:t>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DBB3-DCA7-472B-B320-E480F2AB3A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9671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B223-CBD8-4D02-B255-CA858A0A2AB8}" type="datetimeFigureOut">
              <a:rPr lang="tr-TR" smtClean="0"/>
              <a:t>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DBB3-DCA7-472B-B320-E480F2AB3A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5247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Başlık, İçer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00828-15F4-43F1-B17E-40E3D103B43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09960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36B192-D22C-4643-A3C0-73E029F9F1D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04220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0A1FA1-1604-45DE-834C-B065C46FAEF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3503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B223-CBD8-4D02-B255-CA858A0A2AB8}" type="datetimeFigureOut">
              <a:rPr lang="tr-TR" smtClean="0"/>
              <a:t>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DBB3-DCA7-472B-B320-E480F2AB3A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79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B223-CBD8-4D02-B255-CA858A0A2AB8}" type="datetimeFigureOut">
              <a:rPr lang="tr-TR" smtClean="0"/>
              <a:t>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DBB3-DCA7-472B-B320-E480F2AB3A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59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B223-CBD8-4D02-B255-CA858A0A2AB8}" type="datetimeFigureOut">
              <a:rPr lang="tr-TR" smtClean="0"/>
              <a:t>2.01.2021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DBB3-DCA7-472B-B320-E480F2AB3A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6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B223-CBD8-4D02-B255-CA858A0A2AB8}" type="datetimeFigureOut">
              <a:rPr lang="tr-TR" smtClean="0"/>
              <a:t>2.01.2021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DBB3-DCA7-472B-B320-E480F2AB3A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690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B223-CBD8-4D02-B255-CA858A0A2AB8}" type="datetimeFigureOut">
              <a:rPr lang="tr-TR" smtClean="0"/>
              <a:t>2.01.2021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DBB3-DCA7-472B-B320-E480F2AB3A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149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B223-CBD8-4D02-B255-CA858A0A2AB8}" type="datetimeFigureOut">
              <a:rPr lang="tr-TR" smtClean="0"/>
              <a:t>2.01.2021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DBB3-DCA7-472B-B320-E480F2AB3A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49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B223-CBD8-4D02-B255-CA858A0A2AB8}" type="datetimeFigureOut">
              <a:rPr lang="tr-TR" smtClean="0"/>
              <a:t>2.01.2021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DBB3-DCA7-472B-B320-E480F2AB3A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763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B223-CBD8-4D02-B255-CA858A0A2AB8}" type="datetimeFigureOut">
              <a:rPr lang="tr-TR" smtClean="0"/>
              <a:t>2.01.2021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DBB3-DCA7-472B-B320-E480F2AB3A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30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47000">
              <a:schemeClr val="accent1">
                <a:lumMod val="45000"/>
                <a:lumOff val="55000"/>
              </a:schemeClr>
            </a:gs>
            <a:gs pos="9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AB223-CBD8-4D02-B255-CA858A0A2AB8}" type="datetimeFigureOut">
              <a:rPr lang="tr-TR" smtClean="0"/>
              <a:t>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CDBB3-DCA7-472B-B320-E480F2AB3A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741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Tıbbi biyoloji ve genetik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80160" y="4493578"/>
            <a:ext cx="6858000" cy="1655762"/>
          </a:xfrm>
        </p:spPr>
        <p:txBody>
          <a:bodyPr/>
          <a:lstStyle/>
          <a:p>
            <a:r>
              <a:rPr lang="tr-TR" dirty="0" smtClean="0"/>
              <a:t>Hınıs meslek yüksekokulu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772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Comic Sans MS" pitchFamily="66" charset="0"/>
              </a:rPr>
              <a:t>Doğal Hücresel bağışıklık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Comic Sans MS" pitchFamily="66" charset="0"/>
              </a:rPr>
              <a:t>Fagositoz</a:t>
            </a:r>
          </a:p>
          <a:p>
            <a:pPr eaLnBrk="1" hangingPunct="1">
              <a:defRPr/>
            </a:pPr>
            <a:r>
              <a:rPr lang="tr-TR" sz="2400" dirty="0" smtClean="0">
                <a:latin typeface="Comic Sans MS" pitchFamily="66" charset="0"/>
              </a:rPr>
              <a:t>TLR (</a:t>
            </a:r>
            <a:r>
              <a:rPr lang="tr-TR" sz="2400" dirty="0" err="1" smtClean="0">
                <a:latin typeface="Comic Sans MS" pitchFamily="66" charset="0"/>
              </a:rPr>
              <a:t>toll-like</a:t>
            </a:r>
            <a:r>
              <a:rPr lang="tr-TR" sz="2400" dirty="0" smtClean="0">
                <a:latin typeface="Comic Sans MS" pitchFamily="66" charset="0"/>
              </a:rPr>
              <a:t> reseptör yumağı)</a:t>
            </a:r>
          </a:p>
          <a:p>
            <a:pPr eaLnBrk="1" hangingPunct="1">
              <a:defRPr/>
            </a:pPr>
            <a:r>
              <a:rPr lang="tr-TR" sz="2400" dirty="0" err="1" smtClean="0">
                <a:latin typeface="Comic Sans MS" pitchFamily="66" charset="0"/>
              </a:rPr>
              <a:t>Makrofajlar</a:t>
            </a:r>
            <a:r>
              <a:rPr lang="tr-TR" sz="2400" dirty="0" smtClean="0">
                <a:latin typeface="Comic Sans MS" pitchFamily="66" charset="0"/>
              </a:rPr>
              <a:t>(</a:t>
            </a:r>
            <a:r>
              <a:rPr lang="tr-TR" sz="2400" dirty="0" err="1" smtClean="0">
                <a:latin typeface="Comic Sans MS" pitchFamily="66" charset="0"/>
              </a:rPr>
              <a:t>monosit</a:t>
            </a:r>
            <a:r>
              <a:rPr lang="tr-TR" sz="2400" dirty="0" smtClean="0">
                <a:latin typeface="Comic Sans MS" pitchFamily="66" charset="0"/>
              </a:rPr>
              <a:t>)</a:t>
            </a:r>
          </a:p>
          <a:p>
            <a:pPr lvl="2" eaLnBrk="1" hangingPunct="1">
              <a:defRPr/>
            </a:pPr>
            <a:r>
              <a:rPr lang="tr-TR" dirty="0" err="1" smtClean="0">
                <a:latin typeface="Comic Sans MS" pitchFamily="66" charset="0"/>
              </a:rPr>
              <a:t>Polimorfonüklear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nötrofiller</a:t>
            </a:r>
            <a:endParaRPr lang="tr-TR" dirty="0" smtClean="0">
              <a:latin typeface="Comic Sans MS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dirty="0" smtClean="0">
              <a:latin typeface="Comic Sans MS" pitchFamily="66" charset="0"/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Comic Sans MS" pitchFamily="66" charset="0"/>
              </a:rPr>
              <a:t>Hücre dışı bağışıklık</a:t>
            </a:r>
          </a:p>
          <a:p>
            <a:pPr eaLnBrk="1" hangingPunct="1">
              <a:defRPr/>
            </a:pPr>
            <a:r>
              <a:rPr lang="tr-TR" dirty="0" smtClean="0">
                <a:latin typeface="Comic Sans MS" pitchFamily="66" charset="0"/>
              </a:rPr>
              <a:t>büyük </a:t>
            </a:r>
            <a:r>
              <a:rPr lang="tr-TR" dirty="0" err="1" smtClean="0">
                <a:latin typeface="Comic Sans MS" pitchFamily="66" charset="0"/>
              </a:rPr>
              <a:t>granüler</a:t>
            </a:r>
            <a:r>
              <a:rPr lang="tr-TR" dirty="0" smtClean="0">
                <a:latin typeface="Comic Sans MS" pitchFamily="66" charset="0"/>
              </a:rPr>
              <a:t> lenfosit</a:t>
            </a:r>
          </a:p>
          <a:p>
            <a:pPr lvl="2" eaLnBrk="1" hangingPunct="1">
              <a:defRPr/>
            </a:pPr>
            <a:r>
              <a:rPr lang="tr-TR" dirty="0" smtClean="0">
                <a:latin typeface="Comic Sans MS" pitchFamily="66" charset="0"/>
              </a:rPr>
              <a:t>Büyük moleküler ağırlıklı </a:t>
            </a:r>
            <a:r>
              <a:rPr lang="tr-TR" dirty="0" err="1" smtClean="0">
                <a:latin typeface="Comic Sans MS" pitchFamily="66" charset="0"/>
              </a:rPr>
              <a:t>glikoproteinleri</a:t>
            </a:r>
            <a:r>
              <a:rPr lang="tr-TR" dirty="0" smtClean="0">
                <a:latin typeface="Comic Sans MS" pitchFamily="66" charset="0"/>
              </a:rPr>
              <a:t> tanıyan, hücre yüzey reseptörleri</a:t>
            </a:r>
          </a:p>
          <a:p>
            <a:pPr lvl="2" eaLnBrk="1" hangingPunct="1">
              <a:defRPr/>
            </a:pPr>
            <a:r>
              <a:rPr lang="tr-TR" dirty="0" err="1" smtClean="0">
                <a:latin typeface="Comic Sans MS" pitchFamily="66" charset="0"/>
              </a:rPr>
              <a:t>Virus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enfekte</a:t>
            </a:r>
            <a:r>
              <a:rPr lang="tr-TR" dirty="0" smtClean="0">
                <a:latin typeface="Comic Sans MS" pitchFamily="66" charset="0"/>
              </a:rPr>
              <a:t> hücre</a:t>
            </a:r>
          </a:p>
          <a:p>
            <a:pPr lvl="2" eaLnBrk="1" hangingPunct="1">
              <a:defRPr/>
            </a:pPr>
            <a:r>
              <a:rPr lang="tr-TR" dirty="0" err="1" smtClean="0">
                <a:latin typeface="Comic Sans MS" pitchFamily="66" charset="0"/>
              </a:rPr>
              <a:t>Makrofaj</a:t>
            </a:r>
            <a:endParaRPr lang="tr-TR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98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8" grpId="0" build="p"/>
      <p:bldP spid="2150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Comic Sans MS" pitchFamily="66" charset="0"/>
              </a:rPr>
              <a:t>Doğal Humoral Bağışıklık</a:t>
            </a:r>
            <a:r>
              <a:rPr lang="tr-TR" smtClean="0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655638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Comic Sans MS" pitchFamily="66" charset="0"/>
              </a:rPr>
              <a:t>Akut faz proteinleri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39750" y="4437063"/>
            <a:ext cx="82296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tr-TR" sz="2400" dirty="0">
                <a:latin typeface="Comic Sans MS" pitchFamily="66" charset="0"/>
              </a:rPr>
              <a:t>İnterferon; 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tr-TR" dirty="0" err="1">
                <a:latin typeface="Comic Sans MS" pitchFamily="66" charset="0"/>
              </a:rPr>
              <a:t>virus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tr-TR" dirty="0" err="1">
                <a:latin typeface="Comic Sans MS" pitchFamily="66" charset="0"/>
                <a:sym typeface="Wingdings" pitchFamily="2" charset="2"/>
              </a:rPr>
              <a:t>mRNA</a:t>
            </a:r>
            <a:r>
              <a:rPr lang="tr-TR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tr-TR" dirty="0" err="1">
                <a:latin typeface="Comic Sans MS" pitchFamily="66" charset="0"/>
                <a:sym typeface="Wingdings" pitchFamily="2" charset="2"/>
              </a:rPr>
              <a:t>stabilitesini</a:t>
            </a:r>
            <a:r>
              <a:rPr lang="tr-TR" dirty="0">
                <a:latin typeface="Comic Sans MS" pitchFamily="66" charset="0"/>
                <a:sym typeface="Wingdings" pitchFamily="2" charset="2"/>
              </a:rPr>
              <a:t> azaltır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tr-TR" dirty="0">
                <a:latin typeface="Comic Sans MS" pitchFamily="66" charset="0"/>
                <a:sym typeface="Wingdings" pitchFamily="2" charset="2"/>
              </a:rPr>
              <a:t>NK aktivasyonu ve MHCI regülasyonu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27088" y="2636838"/>
            <a:ext cx="3024187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/>
              <a:t>-</a:t>
            </a:r>
            <a:r>
              <a:rPr lang="tr-TR" altLang="tr-TR">
                <a:latin typeface="Comic Sans MS" panose="030F0702030302020204" pitchFamily="66" charset="0"/>
              </a:rPr>
              <a:t>C reaktif protein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Comic Sans MS" panose="030F0702030302020204" pitchFamily="66" charset="0"/>
              </a:rPr>
              <a:t>-Mannose-binding protein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Comic Sans MS" panose="030F0702030302020204" pitchFamily="66" charset="0"/>
              </a:rPr>
              <a:t>-Serum amiloid  P komponenti</a:t>
            </a:r>
            <a:r>
              <a:rPr lang="tr-TR" altLang="tr-TR">
                <a:latin typeface="Comic Sans MS" panose="030F0702030302020204" pitchFamily="66" charset="0"/>
                <a:sym typeface="Wingdings" panose="05000000000000000000" pitchFamily="2" charset="2"/>
              </a:rPr>
              <a:t>bağ dokuda lizozomal enzimlerle ilişkili</a:t>
            </a:r>
            <a:endParaRPr lang="tr-TR" altLang="tr-TR">
              <a:latin typeface="Comic Sans MS" panose="030F0702030302020204" pitchFamily="66" charset="0"/>
            </a:endParaRP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421163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V="1">
            <a:off x="4211638" y="2924175"/>
            <a:ext cx="7921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292725" y="2420938"/>
            <a:ext cx="3168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Comic Sans MS" panose="030F0702030302020204" pitchFamily="66" charset="0"/>
              </a:rPr>
              <a:t>C3b’nin mo yüzeyine tutulumunu kolaylaştırır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6588125" y="3141663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5292725" y="3716338"/>
            <a:ext cx="2951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Comic Sans MS" panose="030F0702030302020204" pitchFamily="66" charset="0"/>
              </a:rPr>
              <a:t>Fagositoza hazırlar</a:t>
            </a:r>
          </a:p>
        </p:txBody>
      </p:sp>
    </p:spTree>
    <p:extLst>
      <p:ext uri="{BB962C8B-B14F-4D97-AF65-F5344CB8AC3E}">
        <p14:creationId xmlns:p14="http://schemas.microsoft.com/office/powerpoint/2010/main" val="88999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  <p:bldP spid="18436" grpId="0"/>
      <p:bldP spid="18437" grpId="0"/>
      <p:bldP spid="184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Toll</a:t>
            </a:r>
            <a:r>
              <a:rPr lang="tr-TR" dirty="0" smtClean="0"/>
              <a:t>-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reseptor</a:t>
            </a:r>
            <a:r>
              <a:rPr lang="tr-TR" dirty="0" smtClean="0"/>
              <a:t> yolağı(TLR)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651760" y="1690689"/>
            <a:ext cx="4257675" cy="4114800"/>
          </a:xfrm>
        </p:spPr>
        <p:txBody>
          <a:bodyPr/>
          <a:lstStyle/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smtClean="0"/>
              <a:t>Meyve sineğinde gelişimde etkili</a:t>
            </a:r>
          </a:p>
          <a:p>
            <a:pPr>
              <a:defRPr/>
            </a:pPr>
            <a:r>
              <a:rPr lang="tr-TR" dirty="0" smtClean="0"/>
              <a:t>İnsan </a:t>
            </a:r>
            <a:r>
              <a:rPr lang="tr-TR" dirty="0" err="1" smtClean="0"/>
              <a:t>homoloğu</a:t>
            </a:r>
            <a:r>
              <a:rPr lang="tr-TR" dirty="0" smtClean="0"/>
              <a:t> doğal </a:t>
            </a:r>
            <a:r>
              <a:rPr lang="tr-TR" dirty="0" err="1" smtClean="0"/>
              <a:t>immünite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İnsanda 10 TLR tanımlı</a:t>
            </a:r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775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Comic Sans MS" pitchFamily="66" charset="0"/>
              </a:rPr>
              <a:t>Kazanılmış Humoral Bağışıklık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655638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err="1" smtClean="0">
                <a:latin typeface="Comic Sans MS" pitchFamily="66" charset="0"/>
              </a:rPr>
              <a:t>İmmünglobülinler</a:t>
            </a:r>
            <a:r>
              <a:rPr lang="tr-TR" dirty="0" smtClean="0">
                <a:latin typeface="Comic Sans MS" pitchFamily="66" charset="0"/>
              </a:rPr>
              <a:t>(</a:t>
            </a:r>
            <a:r>
              <a:rPr lang="tr-TR" dirty="0" err="1" smtClean="0">
                <a:latin typeface="Comic Sans MS" pitchFamily="66" charset="0"/>
              </a:rPr>
              <a:t>Ig</a:t>
            </a:r>
            <a:r>
              <a:rPr lang="tr-TR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411413" y="2492375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dirty="0">
                <a:latin typeface="Comic Sans MS" panose="030F0702030302020204" pitchFamily="66" charset="0"/>
              </a:rPr>
              <a:t>Özgün </a:t>
            </a:r>
            <a:r>
              <a:rPr lang="tr-TR" altLang="tr-TR" dirty="0" err="1">
                <a:latin typeface="Comic Sans MS" panose="030F0702030302020204" pitchFamily="66" charset="0"/>
              </a:rPr>
              <a:t>Ag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maruziyeti</a:t>
            </a:r>
            <a:endParaRPr lang="tr-TR" altLang="tr-TR" dirty="0">
              <a:latin typeface="Comic Sans MS" panose="030F0702030302020204" pitchFamily="66" charset="0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539750" y="3789363"/>
            <a:ext cx="64087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dirty="0">
                <a:latin typeface="Comic Sans MS" panose="030F0702030302020204" pitchFamily="66" charset="0"/>
              </a:rPr>
              <a:t>B lenfosit (küçük hücreler) </a:t>
            </a:r>
            <a:r>
              <a:rPr lang="tr-TR" altLang="tr-TR" dirty="0" err="1">
                <a:latin typeface="Comic Sans MS" panose="030F0702030302020204" pitchFamily="66" charset="0"/>
              </a:rPr>
              <a:t>klonal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proliferasyonu</a:t>
            </a:r>
            <a:endParaRPr lang="tr-TR" altLang="tr-TR" dirty="0">
              <a:latin typeface="Comic Sans MS" panose="030F0702030302020204" pitchFamily="66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295775" y="35988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r-TR" altLang="tr-TR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1116013" y="5300663"/>
            <a:ext cx="5257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dirty="0" err="1">
                <a:latin typeface="Comic Sans MS" panose="030F0702030302020204" pitchFamily="66" charset="0"/>
              </a:rPr>
              <a:t>Matür</a:t>
            </a:r>
            <a:r>
              <a:rPr lang="tr-TR" altLang="tr-TR" dirty="0">
                <a:latin typeface="Comic Sans MS" panose="030F0702030302020204" pitchFamily="66" charset="0"/>
              </a:rPr>
              <a:t>  </a:t>
            </a:r>
            <a:r>
              <a:rPr lang="tr-TR" altLang="tr-TR" dirty="0" smtClean="0">
                <a:latin typeface="Comic Sans MS" panose="030F0702030302020204" pitchFamily="66" charset="0"/>
              </a:rPr>
              <a:t>hücreler=Plazma </a:t>
            </a:r>
            <a:r>
              <a:rPr lang="tr-TR" altLang="tr-TR" dirty="0">
                <a:latin typeface="Comic Sans MS" panose="030F0702030302020204" pitchFamily="66" charset="0"/>
              </a:rPr>
              <a:t>hücreleri</a:t>
            </a: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3348038" y="2997200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3348038" y="4508500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611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  <p:bldP spid="33796" grpId="0"/>
      <p:bldP spid="33797" grpId="0"/>
      <p:bldP spid="3379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116013" y="404813"/>
            <a:ext cx="70564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Comic Sans MS" panose="030F0702030302020204" pitchFamily="66" charset="0"/>
              </a:rPr>
              <a:t>Ab üreten lenfositler, Ig’lerin yüzey kopyalarını eksprese eder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771775" y="1341438"/>
            <a:ext cx="4392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Comic Sans MS" panose="030F0702030302020204" pitchFamily="66" charset="0"/>
              </a:rPr>
              <a:t>Ag için yüzey reseptörü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2843213" y="2708275"/>
            <a:ext cx="2374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Comic Sans MS" panose="030F0702030302020204" pitchFamily="66" charset="0"/>
              </a:rPr>
              <a:t>Ag bağlanır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468313" y="4292600"/>
            <a:ext cx="31686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Comic Sans MS" panose="030F0702030302020204" pitchFamily="66" charset="0"/>
              </a:rPr>
              <a:t>Membranla birliktelik gösteren proteinlerle birleşir(MASP)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5435600" y="3500438"/>
            <a:ext cx="2879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Comic Sans MS" panose="030F0702030302020204" pitchFamily="66" charset="0"/>
              </a:rPr>
              <a:t>Klonal genişleme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6011863" y="4581525"/>
            <a:ext cx="2447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 dirty="0" smtClean="0">
                <a:latin typeface="Comic Sans MS" panose="030F0702030302020204" pitchFamily="66" charset="0"/>
              </a:rPr>
              <a:t>(</a:t>
            </a:r>
            <a:r>
              <a:rPr lang="tr-TR" altLang="tr-TR" sz="2400" dirty="0" err="1">
                <a:latin typeface="Comic Sans MS" panose="030F0702030302020204" pitchFamily="66" charset="0"/>
              </a:rPr>
              <a:t>Ig</a:t>
            </a:r>
            <a:r>
              <a:rPr lang="tr-TR" altLang="tr-TR" sz="2400" dirty="0">
                <a:latin typeface="Comic Sans MS" panose="030F0702030302020204" pitchFamily="66" charset="0"/>
              </a:rPr>
              <a:t> M, </a:t>
            </a:r>
            <a:r>
              <a:rPr lang="tr-TR" altLang="tr-TR" sz="2400" dirty="0" err="1">
                <a:latin typeface="Comic Sans MS" panose="030F0702030302020204" pitchFamily="66" charset="0"/>
              </a:rPr>
              <a:t>Ig</a:t>
            </a:r>
            <a:r>
              <a:rPr lang="tr-TR" altLang="tr-TR" sz="2400" dirty="0">
                <a:latin typeface="Comic Sans MS" panose="030F0702030302020204" pitchFamily="66" charset="0"/>
              </a:rPr>
              <a:t> G)</a:t>
            </a:r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3995738" y="18446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 flipH="1">
            <a:off x="1908175" y="3213100"/>
            <a:ext cx="1150938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4427538" y="3141663"/>
            <a:ext cx="7207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6804025" y="39338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4427538" y="3357563"/>
            <a:ext cx="1368425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89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1" grpId="0"/>
      <p:bldP spid="34822" grpId="0"/>
      <p:bldP spid="34823" grpId="0"/>
      <p:bldP spid="34824" grpId="0"/>
      <p:bldP spid="348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Comic Sans MS" pitchFamily="66" charset="0"/>
              </a:rPr>
              <a:t>Ig yapısı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2558143" y="2033451"/>
            <a:ext cx="4316413" cy="411480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 smtClean="0">
                <a:latin typeface="Comic Sans MS" pitchFamily="66" charset="0"/>
              </a:rPr>
              <a:t>Aglütinasyon </a:t>
            </a:r>
            <a:r>
              <a:rPr lang="tr-TR" sz="2800" dirty="0" err="1" smtClean="0">
                <a:latin typeface="Comic Sans MS" pitchFamily="66" charset="0"/>
              </a:rPr>
              <a:t>binding</a:t>
            </a:r>
            <a:r>
              <a:rPr lang="tr-TR" sz="2800" dirty="0" smtClean="0">
                <a:latin typeface="Comic Sans MS" pitchFamily="66" charset="0"/>
              </a:rPr>
              <a:t> </a:t>
            </a:r>
            <a:r>
              <a:rPr lang="tr-TR" sz="2800" dirty="0" err="1" smtClean="0">
                <a:latin typeface="Comic Sans MS" pitchFamily="66" charset="0"/>
              </a:rPr>
              <a:t>fragment</a:t>
            </a:r>
            <a:r>
              <a:rPr lang="tr-TR" sz="2800" dirty="0" smtClean="0">
                <a:latin typeface="Comic Sans MS" pitchFamily="66" charset="0"/>
              </a:rPr>
              <a:t>)</a:t>
            </a:r>
          </a:p>
          <a:p>
            <a:pPr eaLnBrk="1" hangingPunct="1">
              <a:defRPr/>
            </a:pPr>
            <a:r>
              <a:rPr lang="tr-TR" sz="2800" dirty="0" smtClean="0">
                <a:latin typeface="Comic Sans MS" pitchFamily="66" charset="0"/>
              </a:rPr>
              <a:t>Hafif zincir(L) 220aa</a:t>
            </a:r>
          </a:p>
          <a:p>
            <a:pPr eaLnBrk="1" hangingPunct="1">
              <a:defRPr/>
            </a:pPr>
            <a:r>
              <a:rPr lang="tr-TR" sz="2800" dirty="0" smtClean="0">
                <a:latin typeface="Comic Sans MS" pitchFamily="66" charset="0"/>
              </a:rPr>
              <a:t>Ağır zincir (H) 440aa</a:t>
            </a:r>
          </a:p>
          <a:p>
            <a:pPr eaLnBrk="1" hangingPunct="1">
              <a:defRPr/>
            </a:pPr>
            <a:r>
              <a:rPr lang="tr-TR" sz="2800" dirty="0" err="1" smtClean="0">
                <a:latin typeface="Comic Sans MS" pitchFamily="66" charset="0"/>
              </a:rPr>
              <a:t>Disülfit</a:t>
            </a:r>
            <a:endParaRPr lang="tr-TR" sz="2800" dirty="0" smtClean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tr-TR" sz="2800" dirty="0" err="1" smtClean="0">
                <a:latin typeface="Comic Sans MS" pitchFamily="66" charset="0"/>
              </a:rPr>
              <a:t>Nonkovalent</a:t>
            </a:r>
            <a:r>
              <a:rPr lang="tr-TR" sz="2800" dirty="0" smtClean="0">
                <a:latin typeface="Comic Sans MS" pitchFamily="66" charset="0"/>
              </a:rPr>
              <a:t> etkileşim</a:t>
            </a:r>
          </a:p>
        </p:txBody>
      </p:sp>
    </p:spTree>
    <p:extLst>
      <p:ext uri="{BB962C8B-B14F-4D97-AF65-F5344CB8AC3E}">
        <p14:creationId xmlns:p14="http://schemas.microsoft.com/office/powerpoint/2010/main" val="387404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Comic Sans MS" pitchFamily="66" charset="0"/>
              </a:rPr>
              <a:t>H zincir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611188" y="2133600"/>
            <a:ext cx="5762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tr-TR" sz="3200">
                <a:latin typeface="Comic Sans MS" panose="030F0702030302020204" pitchFamily="66" charset="0"/>
              </a:rPr>
              <a:t>γ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2339975" y="2133600"/>
            <a:ext cx="5762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tr-TR" sz="320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4067175" y="2205038"/>
            <a:ext cx="5762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tr-TR" sz="320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5651500" y="2205038"/>
            <a:ext cx="5762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tr-TR" sz="3200">
                <a:latin typeface="Verdana" panose="020B0604030504040204" pitchFamily="34" charset="0"/>
              </a:rPr>
              <a:t>δ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7451725" y="2205038"/>
            <a:ext cx="5762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tr-TR" sz="3200">
                <a:latin typeface="Verdana" panose="020B0604030504040204" pitchFamily="34" charset="0"/>
              </a:rPr>
              <a:t>ε</a:t>
            </a:r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827088" y="3141663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2555875" y="3141663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4284663" y="3213100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5867400" y="3284538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>
            <a:off x="7667625" y="3284538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468313" y="4724400"/>
            <a:ext cx="1079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3200">
                <a:latin typeface="Comic Sans MS" panose="030F0702030302020204" pitchFamily="66" charset="0"/>
              </a:rPr>
              <a:t>IgG</a:t>
            </a:r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195513" y="4638675"/>
            <a:ext cx="9810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3200">
                <a:latin typeface="Comic Sans MS" panose="030F0702030302020204" pitchFamily="66" charset="0"/>
              </a:rPr>
              <a:t>IgM</a:t>
            </a:r>
          </a:p>
        </p:txBody>
      </p:sp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3924300" y="4581525"/>
            <a:ext cx="9191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tr-TR" altLang="tr-TR" sz="3200">
                <a:latin typeface="Comic Sans MS" panose="030F0702030302020204" pitchFamily="66" charset="0"/>
              </a:rPr>
              <a:t>IgA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5364163" y="4581525"/>
            <a:ext cx="9159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tr-TR" altLang="tr-TR" sz="3200">
                <a:latin typeface="Comic Sans MS" panose="030F0702030302020204" pitchFamily="66" charset="0"/>
              </a:rPr>
              <a:t>IgD</a:t>
            </a:r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7092950" y="4652963"/>
            <a:ext cx="8763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tr-TR" altLang="tr-TR" sz="3200">
                <a:latin typeface="Comic Sans MS" panose="030F0702030302020204" pitchFamily="66" charset="0"/>
              </a:rPr>
              <a:t>IgE</a:t>
            </a:r>
          </a:p>
        </p:txBody>
      </p:sp>
    </p:spTree>
    <p:extLst>
      <p:ext uri="{BB962C8B-B14F-4D97-AF65-F5344CB8AC3E}">
        <p14:creationId xmlns:p14="http://schemas.microsoft.com/office/powerpoint/2010/main" val="303075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3" grpId="0"/>
      <p:bldP spid="37894" grpId="0"/>
      <p:bldP spid="37895" grpId="0"/>
      <p:bldP spid="37896" grpId="0"/>
      <p:bldP spid="37897" grpId="0"/>
      <p:bldP spid="37903" grpId="0"/>
      <p:bldP spid="37904" grpId="0"/>
      <p:bldP spid="37905" grpId="0"/>
      <p:bldP spid="37906" grpId="0"/>
      <p:bldP spid="3790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Comic Sans MS" pitchFamily="66" charset="0"/>
              </a:rPr>
              <a:t>IgG</a:t>
            </a:r>
          </a:p>
          <a:p>
            <a:pPr lvl="1" eaLnBrk="1" hangingPunct="1">
              <a:defRPr/>
            </a:pPr>
            <a:r>
              <a:rPr lang="tr-TR" smtClean="0">
                <a:latin typeface="Comic Sans MS" pitchFamily="66" charset="0"/>
              </a:rPr>
              <a:t>IgG1</a:t>
            </a:r>
          </a:p>
          <a:p>
            <a:pPr lvl="1" eaLnBrk="1" hangingPunct="1">
              <a:defRPr/>
            </a:pPr>
            <a:r>
              <a:rPr lang="tr-TR" smtClean="0">
                <a:latin typeface="Comic Sans MS" pitchFamily="66" charset="0"/>
              </a:rPr>
              <a:t>IgG2</a:t>
            </a:r>
          </a:p>
          <a:p>
            <a:pPr lvl="1" eaLnBrk="1" hangingPunct="1">
              <a:defRPr/>
            </a:pPr>
            <a:r>
              <a:rPr lang="tr-TR" smtClean="0">
                <a:latin typeface="Comic Sans MS" pitchFamily="66" charset="0"/>
              </a:rPr>
              <a:t>IgG3</a:t>
            </a:r>
          </a:p>
          <a:p>
            <a:pPr lvl="1" eaLnBrk="1" hangingPunct="1">
              <a:defRPr/>
            </a:pPr>
            <a:r>
              <a:rPr lang="tr-TR" smtClean="0">
                <a:latin typeface="Comic Sans MS" pitchFamily="66" charset="0"/>
              </a:rPr>
              <a:t>IgG4</a:t>
            </a:r>
          </a:p>
          <a:p>
            <a:pPr lvl="1" eaLnBrk="1" hangingPunct="1">
              <a:defRPr/>
            </a:pPr>
            <a:endParaRPr lang="tr-TR" smtClean="0">
              <a:latin typeface="Comic Sans MS" pitchFamily="66" charset="0"/>
            </a:endParaRP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Comic Sans MS" pitchFamily="66" charset="0"/>
              </a:rPr>
              <a:t>IgA</a:t>
            </a:r>
          </a:p>
          <a:p>
            <a:pPr lvl="1" eaLnBrk="1" hangingPunct="1">
              <a:defRPr/>
            </a:pPr>
            <a:r>
              <a:rPr lang="tr-TR" smtClean="0">
                <a:latin typeface="Comic Sans MS" pitchFamily="66" charset="0"/>
              </a:rPr>
              <a:t>IgA1</a:t>
            </a:r>
          </a:p>
          <a:p>
            <a:pPr lvl="1" eaLnBrk="1" hangingPunct="1">
              <a:defRPr/>
            </a:pPr>
            <a:r>
              <a:rPr lang="tr-TR" smtClean="0">
                <a:latin typeface="Comic Sans MS" pitchFamily="66" charset="0"/>
              </a:rPr>
              <a:t>IgA2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92208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88" name="Group 9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785741739"/>
              </p:ext>
            </p:extLst>
          </p:nvPr>
        </p:nvGraphicFramePr>
        <p:xfrm>
          <a:off x="250825" y="301625"/>
          <a:ext cx="8435975" cy="6558043"/>
        </p:xfrm>
        <a:graphic>
          <a:graphicData uri="http://schemas.openxmlformats.org/drawingml/2006/table">
            <a:tbl>
              <a:tblPr/>
              <a:tblGrid>
                <a:gridCol w="1395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9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2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42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Sınıf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Mol.Ağ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(Da)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Serum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Kons.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(mg/ml)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Antikor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aktivitesi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Plasental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geçiş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IgG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150000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8-16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Bakterial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toksini nötralize eder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+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IgM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900000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0,5-2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Bakteri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sym typeface="Wingdings" pitchFamily="2" charset="2"/>
                        </a:rPr>
                        <a:t>erken immün yanıt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-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IgA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160000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1,4-4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Mukosal yüzey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-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0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IgD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185000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0-0,4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Lenfosit yüzeyinde(aktivasyon/baskı kontrolü)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-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IgE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200000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eser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Parazit/ allerjik reak.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-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91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Comic Sans MS" pitchFamily="66" charset="0"/>
              </a:rPr>
              <a:t>Kazanılmış Hücresel Bağışıklık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2552700" y="2059577"/>
            <a:ext cx="40386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400" dirty="0" smtClean="0">
                <a:latin typeface="Comic Sans MS" pitchFamily="66" charset="0"/>
              </a:rPr>
              <a:t>T hücre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parazit/virüs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MHC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T hücre yüzey </a:t>
            </a: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Ag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 reseptörü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İki farklı </a:t>
            </a: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polipeptid</a:t>
            </a:r>
            <a:endParaRPr lang="tr-TR" sz="2400" dirty="0" smtClean="0">
              <a:latin typeface="Comic Sans MS" pitchFamily="66" charset="0"/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T hücre </a:t>
            </a: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maturasyonu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 sırasında (V, D, J, C) düzenlenir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Ag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 bağlanması hücrede </a:t>
            </a: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diferensiasyon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+</a:t>
            </a: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proliferasyon</a:t>
            </a:r>
            <a:endParaRPr lang="tr-TR" sz="2400" dirty="0" smtClean="0">
              <a:latin typeface="Comic Sans MS" pitchFamily="66" charset="0"/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tr-TR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48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İmmünoloji</a:t>
            </a:r>
            <a:r>
              <a:rPr lang="tr-TR" dirty="0"/>
              <a:t>, bağışıklık sisteminin incelenmesi ile ilgilenen,</a:t>
            </a:r>
          </a:p>
        </p:txBody>
      </p:sp>
    </p:spTree>
    <p:extLst>
      <p:ext uri="{BB962C8B-B14F-4D97-AF65-F5344CB8AC3E}">
        <p14:creationId xmlns:p14="http://schemas.microsoft.com/office/powerpoint/2010/main" val="268203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461022" cy="4114800"/>
          </a:xfrm>
        </p:spPr>
        <p:txBody>
          <a:bodyPr/>
          <a:lstStyle/>
          <a:p>
            <a:pPr algn="just"/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MHC </a:t>
            </a:r>
            <a:r>
              <a:rPr lang="tr-TR" dirty="0" err="1"/>
              <a:t>Major</a:t>
            </a:r>
            <a:r>
              <a:rPr lang="tr-TR" dirty="0"/>
              <a:t> Doku Uyumu Kompleksi (MHC) antijenleri </a:t>
            </a:r>
          </a:p>
        </p:txBody>
      </p:sp>
    </p:spTree>
    <p:extLst>
      <p:ext uri="{BB962C8B-B14F-4D97-AF65-F5344CB8AC3E}">
        <p14:creationId xmlns:p14="http://schemas.microsoft.com/office/powerpoint/2010/main" val="307404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 smtClean="0">
                <a:latin typeface="Comic Sans MS" pitchFamily="66" charset="0"/>
              </a:rPr>
              <a:t>MHC/HLA(human lökosit Ag)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dirty="0" smtClean="0">
                <a:latin typeface="Comic Sans MS" pitchFamily="66" charset="0"/>
              </a:rPr>
              <a:t>T hücre reseptörünün </a:t>
            </a:r>
            <a:r>
              <a:rPr lang="tr-TR" dirty="0" err="1" smtClean="0">
                <a:latin typeface="Comic Sans MS" pitchFamily="66" charset="0"/>
              </a:rPr>
              <a:t>Ag’i</a:t>
            </a:r>
            <a:r>
              <a:rPr lang="tr-TR" dirty="0" smtClean="0">
                <a:latin typeface="Comic Sans MS" pitchFamily="66" charset="0"/>
              </a:rPr>
              <a:t> tanıması için gerekli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>
                <a:latin typeface="Comic Sans MS" pitchFamily="66" charset="0"/>
              </a:rPr>
              <a:t>MHC I; </a:t>
            </a:r>
            <a:r>
              <a:rPr lang="tr-TR" dirty="0" err="1" smtClean="0">
                <a:latin typeface="Comic Sans MS" pitchFamily="66" charset="0"/>
              </a:rPr>
              <a:t>sitotoksik</a:t>
            </a:r>
            <a:r>
              <a:rPr lang="tr-TR" dirty="0" smtClean="0">
                <a:latin typeface="Comic Sans MS" pitchFamily="66" charset="0"/>
              </a:rPr>
              <a:t> T hücre(CD8+) toplanması, tüm hücrelerde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>
                <a:latin typeface="Comic Sans MS" pitchFamily="66" charset="0"/>
              </a:rPr>
              <a:t>MHC II; B hücre ve </a:t>
            </a:r>
            <a:r>
              <a:rPr lang="tr-TR" dirty="0" err="1" smtClean="0">
                <a:latin typeface="Comic Sans MS" pitchFamily="66" charset="0"/>
              </a:rPr>
              <a:t>makrofajda</a:t>
            </a:r>
            <a:r>
              <a:rPr lang="tr-TR" dirty="0" smtClean="0">
                <a:latin typeface="Comic Sans MS" pitchFamily="66" charset="0"/>
              </a:rPr>
              <a:t> var. </a:t>
            </a:r>
            <a:r>
              <a:rPr lang="tr-TR" dirty="0" err="1" smtClean="0">
                <a:latin typeface="Comic Sans MS" pitchFamily="66" charset="0"/>
              </a:rPr>
              <a:t>Thelper</a:t>
            </a:r>
            <a:r>
              <a:rPr lang="tr-TR" dirty="0" smtClean="0">
                <a:latin typeface="Comic Sans MS" pitchFamily="66" charset="0"/>
              </a:rPr>
              <a:t>(CD4+) acılığı ile daha fazla B hücre ve </a:t>
            </a:r>
            <a:r>
              <a:rPr lang="tr-TR" dirty="0" err="1" smtClean="0">
                <a:latin typeface="Comic Sans MS" pitchFamily="66" charset="0"/>
              </a:rPr>
              <a:t>makrofaj</a:t>
            </a:r>
            <a:r>
              <a:rPr lang="tr-TR" dirty="0" smtClean="0">
                <a:latin typeface="Comic Sans MS" pitchFamily="66" charset="0"/>
              </a:rPr>
              <a:t> toplar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err="1" smtClean="0">
                <a:latin typeface="Comic Sans MS" pitchFamily="66" charset="0"/>
              </a:rPr>
              <a:t>Non</a:t>
            </a:r>
            <a:r>
              <a:rPr lang="tr-TR" dirty="0" smtClean="0">
                <a:latin typeface="Comic Sans MS" pitchFamily="66" charset="0"/>
              </a:rPr>
              <a:t>-klasik MHC III; Tümör </a:t>
            </a:r>
            <a:r>
              <a:rPr lang="tr-TR" dirty="0" err="1" smtClean="0">
                <a:latin typeface="Comic Sans MS" pitchFamily="66" charset="0"/>
              </a:rPr>
              <a:t>nekrozis</a:t>
            </a:r>
            <a:r>
              <a:rPr lang="tr-TR" dirty="0" smtClean="0">
                <a:latin typeface="Comic Sans MS" pitchFamily="66" charset="0"/>
              </a:rPr>
              <a:t> faktör, çeşitli </a:t>
            </a:r>
            <a:r>
              <a:rPr lang="tr-TR" dirty="0" err="1" smtClean="0">
                <a:latin typeface="Comic Sans MS" pitchFamily="66" charset="0"/>
              </a:rPr>
              <a:t>komplementler</a:t>
            </a:r>
            <a:endParaRPr lang="tr-TR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6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smtClean="0">
                <a:latin typeface="Comic Sans MS" pitchFamily="66" charset="0"/>
              </a:rPr>
              <a:t>Transplantasyon</a:t>
            </a:r>
          </a:p>
          <a:p>
            <a:pPr eaLnBrk="1" hangingPunct="1">
              <a:defRPr/>
            </a:pPr>
            <a:r>
              <a:rPr lang="tr-TR" sz="2800" smtClean="0">
                <a:latin typeface="Comic Sans MS" pitchFamily="66" charset="0"/>
              </a:rPr>
              <a:t>HLA tiplemesi</a:t>
            </a:r>
          </a:p>
          <a:p>
            <a:pPr eaLnBrk="1" hangingPunct="1">
              <a:defRPr/>
            </a:pPr>
            <a:r>
              <a:rPr lang="tr-TR" sz="2800" smtClean="0">
                <a:latin typeface="Comic Sans MS" pitchFamily="66" charset="0"/>
              </a:rPr>
              <a:t>Haplotip</a:t>
            </a:r>
          </a:p>
          <a:p>
            <a:pPr eaLnBrk="1" hangingPunct="1">
              <a:defRPr/>
            </a:pPr>
            <a:r>
              <a:rPr lang="tr-TR" sz="2800" smtClean="0">
                <a:latin typeface="Comic Sans MS" pitchFamily="66" charset="0"/>
              </a:rPr>
              <a:t>Linkage disequilibrium</a:t>
            </a:r>
          </a:p>
        </p:txBody>
      </p:sp>
      <p:graphicFrame>
        <p:nvGraphicFramePr>
          <p:cNvPr id="76836" name="Group 36"/>
          <p:cNvGraphicFramePr>
            <a:graphicFrameLocks noGrp="1"/>
          </p:cNvGraphicFramePr>
          <p:nvPr>
            <p:ph sz="half" idx="2"/>
          </p:nvPr>
        </p:nvGraphicFramePr>
        <p:xfrm>
          <a:off x="4648200" y="1981200"/>
          <a:ext cx="4038600" cy="4114800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HLA lokuslarındaki aleleler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HLA Lokusu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Allel sayısı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70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Doku nakilleri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199" y="1981200"/>
            <a:ext cx="8370711" cy="4114800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err="1"/>
              <a:t>Graft</a:t>
            </a:r>
            <a:r>
              <a:rPr lang="tr-TR" dirty="0"/>
              <a:t> Tipleri </a:t>
            </a:r>
            <a:endParaRPr lang="tr-TR" dirty="0" smtClean="0"/>
          </a:p>
          <a:p>
            <a:r>
              <a:rPr lang="tr-TR" b="1" dirty="0" err="1" smtClean="0"/>
              <a:t>Otograft</a:t>
            </a:r>
            <a:r>
              <a:rPr lang="tr-TR" b="1" dirty="0"/>
              <a:t>:</a:t>
            </a:r>
            <a:r>
              <a:rPr lang="tr-TR" dirty="0"/>
              <a:t> Kendi dokusunun kendine nakli (Kemik İliği- </a:t>
            </a:r>
            <a:r>
              <a:rPr lang="tr-TR" dirty="0" err="1"/>
              <a:t>Otolog</a:t>
            </a:r>
            <a:r>
              <a:rPr lang="tr-TR" dirty="0"/>
              <a:t> nakiller) </a:t>
            </a:r>
            <a:endParaRPr lang="tr-TR" dirty="0" smtClean="0"/>
          </a:p>
          <a:p>
            <a:r>
              <a:rPr lang="tr-TR" b="1" dirty="0" err="1" smtClean="0"/>
              <a:t>İzograft</a:t>
            </a:r>
            <a:r>
              <a:rPr lang="tr-TR" dirty="0"/>
              <a:t>: Genetik olarak identik bireyler- Tek yumurta ikizleri arasında </a:t>
            </a:r>
            <a:endParaRPr lang="tr-TR" dirty="0" smtClean="0"/>
          </a:p>
          <a:p>
            <a:r>
              <a:rPr lang="tr-TR" b="1" dirty="0" err="1" smtClean="0"/>
              <a:t>Allograft</a:t>
            </a:r>
            <a:r>
              <a:rPr lang="tr-TR" dirty="0"/>
              <a:t>: Aynı türden farklı bireyler arasında </a:t>
            </a:r>
            <a:endParaRPr lang="tr-TR" dirty="0" smtClean="0"/>
          </a:p>
          <a:p>
            <a:r>
              <a:rPr lang="tr-TR" b="1" dirty="0" err="1" smtClean="0"/>
              <a:t>Xenograft</a:t>
            </a:r>
            <a:r>
              <a:rPr lang="tr-TR" dirty="0"/>
              <a:t>: Farklı türler arasında</a:t>
            </a:r>
          </a:p>
        </p:txBody>
      </p:sp>
    </p:spTree>
    <p:extLst>
      <p:ext uri="{BB962C8B-B14F-4D97-AF65-F5344CB8AC3E}">
        <p14:creationId xmlns:p14="http://schemas.microsoft.com/office/powerpoint/2010/main" val="289210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Başlıca </a:t>
            </a:r>
            <a:r>
              <a:rPr lang="tr-TR" dirty="0" err="1" smtClean="0"/>
              <a:t>immünogenetik</a:t>
            </a:r>
            <a:r>
              <a:rPr lang="tr-TR" dirty="0" smtClean="0"/>
              <a:t> terimler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 err="1" smtClean="0"/>
              <a:t>Aglütinasyon</a:t>
            </a:r>
            <a:r>
              <a:rPr lang="tr-TR" dirty="0" err="1" smtClean="0"/>
              <a:t>:Çözünmeyen</a:t>
            </a:r>
            <a:r>
              <a:rPr lang="tr-TR" dirty="0" smtClean="0"/>
              <a:t> </a:t>
            </a:r>
            <a:r>
              <a:rPr lang="tr-TR" dirty="0"/>
              <a:t>partikül halindeki antijen </a:t>
            </a:r>
            <a:r>
              <a:rPr lang="tr-TR" dirty="0" smtClean="0"/>
              <a:t>ile spesifik </a:t>
            </a:r>
            <a:r>
              <a:rPr lang="tr-TR" dirty="0"/>
              <a:t>antikor </a:t>
            </a:r>
            <a:r>
              <a:rPr lang="tr-TR" dirty="0" smtClean="0"/>
              <a:t>arasındaki </a:t>
            </a:r>
            <a:r>
              <a:rPr lang="tr-TR" dirty="0"/>
              <a:t>kümelenme reaksiyonu. </a:t>
            </a:r>
            <a:r>
              <a:rPr lang="tr-TR" dirty="0" smtClean="0"/>
              <a:t>Oluşan </a:t>
            </a:r>
            <a:r>
              <a:rPr lang="tr-TR" dirty="0" err="1"/>
              <a:t>immün</a:t>
            </a:r>
            <a:r>
              <a:rPr lang="tr-TR" dirty="0"/>
              <a:t> komplekse </a:t>
            </a:r>
            <a:r>
              <a:rPr lang="tr-TR" dirty="0" err="1"/>
              <a:t>aglütinat</a:t>
            </a:r>
            <a:r>
              <a:rPr lang="tr-TR" dirty="0"/>
              <a:t> </a:t>
            </a:r>
            <a:r>
              <a:rPr lang="tr-TR" dirty="0" smtClean="0"/>
              <a:t>adı verilir</a:t>
            </a:r>
            <a:r>
              <a:rPr lang="tr-TR" dirty="0"/>
              <a:t>.</a:t>
            </a:r>
          </a:p>
          <a:p>
            <a:r>
              <a:rPr lang="tr-TR" b="1" dirty="0" smtClean="0"/>
              <a:t>Aglütinin</a:t>
            </a:r>
            <a:r>
              <a:rPr lang="tr-TR" dirty="0" smtClean="0"/>
              <a:t>: </a:t>
            </a:r>
            <a:r>
              <a:rPr lang="tr-TR" dirty="0" err="1" smtClean="0"/>
              <a:t>Partiküler</a:t>
            </a:r>
            <a:r>
              <a:rPr lang="tr-TR" dirty="0" smtClean="0"/>
              <a:t> </a:t>
            </a:r>
            <a:r>
              <a:rPr lang="tr-TR" dirty="0"/>
              <a:t>antijenlerle </a:t>
            </a:r>
            <a:r>
              <a:rPr lang="tr-TR" dirty="0" smtClean="0"/>
              <a:t>kümeleşerek </a:t>
            </a:r>
            <a:r>
              <a:rPr lang="tr-TR" dirty="0"/>
              <a:t>aglütinasyon </a:t>
            </a:r>
            <a:r>
              <a:rPr lang="tr-TR" dirty="0" smtClean="0"/>
              <a:t>oluşturan </a:t>
            </a:r>
            <a:r>
              <a:rPr lang="tr-TR" dirty="0"/>
              <a:t>antikor. </a:t>
            </a:r>
            <a:r>
              <a:rPr lang="tr-TR" dirty="0" err="1"/>
              <a:t>IgG</a:t>
            </a:r>
            <a:r>
              <a:rPr lang="tr-TR" dirty="0"/>
              <a:t>, </a:t>
            </a:r>
            <a:r>
              <a:rPr lang="tr-TR" dirty="0" err="1"/>
              <a:t>IgA</a:t>
            </a:r>
            <a:r>
              <a:rPr lang="tr-TR" dirty="0"/>
              <a:t>, </a:t>
            </a:r>
            <a:r>
              <a:rPr lang="tr-TR" dirty="0" err="1"/>
              <a:t>IgM</a:t>
            </a:r>
            <a:r>
              <a:rPr lang="tr-TR" dirty="0"/>
              <a:t> </a:t>
            </a:r>
            <a:r>
              <a:rPr lang="tr-TR" dirty="0" smtClean="0"/>
              <a:t>sınıfından </a:t>
            </a:r>
            <a:r>
              <a:rPr lang="tr-TR" dirty="0" err="1" smtClean="0"/>
              <a:t>immünglobulinler</a:t>
            </a:r>
            <a:r>
              <a:rPr lang="tr-TR" dirty="0" smtClean="0"/>
              <a:t> </a:t>
            </a:r>
            <a:r>
              <a:rPr lang="tr-TR" dirty="0"/>
              <a:t>aglütinin olabilir.</a:t>
            </a:r>
          </a:p>
          <a:p>
            <a:r>
              <a:rPr lang="tr-TR" b="1" dirty="0" err="1" smtClean="0"/>
              <a:t>Alel</a:t>
            </a:r>
            <a:r>
              <a:rPr lang="tr-TR" dirty="0" err="1" smtClean="0"/>
              <a:t>:Bir</a:t>
            </a:r>
            <a:r>
              <a:rPr lang="tr-TR" dirty="0" smtClean="0"/>
              <a:t> </a:t>
            </a:r>
            <a:r>
              <a:rPr lang="tr-TR" dirty="0"/>
              <a:t>kromozomun belli bir </a:t>
            </a:r>
            <a:r>
              <a:rPr lang="tr-TR" dirty="0" err="1"/>
              <a:t>lokusundaki</a:t>
            </a:r>
            <a:r>
              <a:rPr lang="tr-TR" dirty="0"/>
              <a:t> </a:t>
            </a:r>
            <a:r>
              <a:rPr lang="tr-TR" dirty="0" smtClean="0"/>
              <a:t>genin mevcut </a:t>
            </a:r>
            <a:r>
              <a:rPr lang="tr-TR" dirty="0"/>
              <a:t>birkaç alternatif formundan biri </a:t>
            </a:r>
            <a:r>
              <a:rPr lang="tr-TR" dirty="0" smtClean="0"/>
              <a:t>olup, kalıtım </a:t>
            </a:r>
            <a:r>
              <a:rPr lang="tr-TR" dirty="0"/>
              <a:t>ş</a:t>
            </a:r>
            <a:r>
              <a:rPr lang="tr-TR" dirty="0" smtClean="0"/>
              <a:t>ekilleri </a:t>
            </a:r>
            <a:r>
              <a:rPr lang="tr-TR" dirty="0"/>
              <a:t>ile ilgili bilgi edinilmesinde </a:t>
            </a:r>
            <a:r>
              <a:rPr lang="tr-TR" dirty="0" smtClean="0"/>
              <a:t>yardımcı </a:t>
            </a:r>
            <a:r>
              <a:rPr lang="tr-TR" dirty="0"/>
              <a:t>olur.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 smtClean="0"/>
              <a:t>Anafilaksi:</a:t>
            </a:r>
            <a:r>
              <a:rPr lang="tr-TR" dirty="0" smtClean="0"/>
              <a:t> Ani aşırı duyarlılık </a:t>
            </a:r>
            <a:r>
              <a:rPr lang="tr-TR" dirty="0"/>
              <a:t>sistemik ş</a:t>
            </a:r>
            <a:r>
              <a:rPr lang="tr-TR" dirty="0" smtClean="0"/>
              <a:t>ekli</a:t>
            </a:r>
            <a:r>
              <a:rPr lang="tr-TR" dirty="0"/>
              <a:t>. </a:t>
            </a:r>
            <a:r>
              <a:rPr lang="tr-TR" dirty="0" err="1"/>
              <a:t>Mast</a:t>
            </a:r>
            <a:r>
              <a:rPr lang="tr-TR" dirty="0"/>
              <a:t> hücre ve bazofillerden </a:t>
            </a:r>
            <a:r>
              <a:rPr lang="tr-TR" dirty="0" smtClean="0"/>
              <a:t>salınan </a:t>
            </a:r>
            <a:r>
              <a:rPr lang="tr-TR" dirty="0" err="1"/>
              <a:t>mediatörler</a:t>
            </a:r>
            <a:r>
              <a:rPr lang="tr-TR" dirty="0"/>
              <a:t> </a:t>
            </a:r>
            <a:r>
              <a:rPr lang="tr-TR" dirty="0" err="1" smtClean="0"/>
              <a:t>bronşiyal</a:t>
            </a:r>
            <a:r>
              <a:rPr lang="tr-TR" dirty="0" smtClean="0"/>
              <a:t> kasılmaya</a:t>
            </a:r>
            <a:r>
              <a:rPr lang="tr-TR" dirty="0"/>
              <a:t>, </a:t>
            </a:r>
            <a:r>
              <a:rPr lang="tr-TR" dirty="0" smtClean="0"/>
              <a:t>yaygın </a:t>
            </a:r>
            <a:r>
              <a:rPr lang="tr-TR" dirty="0"/>
              <a:t>doku ödemine ve </a:t>
            </a:r>
            <a:r>
              <a:rPr lang="tr-TR" dirty="0" err="1"/>
              <a:t>kardiyovasküler</a:t>
            </a:r>
            <a:r>
              <a:rPr lang="tr-TR" dirty="0"/>
              <a:t> </a:t>
            </a:r>
            <a:r>
              <a:rPr lang="tr-TR" dirty="0" err="1"/>
              <a:t>kollapsa</a:t>
            </a:r>
            <a:r>
              <a:rPr lang="tr-TR" dirty="0"/>
              <a:t> neden olurlar.</a:t>
            </a:r>
          </a:p>
          <a:p>
            <a:r>
              <a:rPr lang="tr-TR" b="1" dirty="0" smtClean="0"/>
              <a:t>Antijen</a:t>
            </a:r>
            <a:r>
              <a:rPr lang="tr-TR" dirty="0" smtClean="0"/>
              <a:t>: Spesifik </a:t>
            </a:r>
            <a:r>
              <a:rPr lang="tr-TR" dirty="0"/>
              <a:t>antikor </a:t>
            </a:r>
            <a:r>
              <a:rPr lang="tr-TR" dirty="0" smtClean="0"/>
              <a:t>oluşumunu </a:t>
            </a:r>
            <a:r>
              <a:rPr lang="tr-TR" dirty="0"/>
              <a:t>uyaran </a:t>
            </a:r>
            <a:r>
              <a:rPr lang="tr-TR" dirty="0" smtClean="0"/>
              <a:t>maddeye verilen </a:t>
            </a:r>
            <a:r>
              <a:rPr lang="tr-TR" dirty="0"/>
              <a:t>ad. Bakteri, virüs, polen, tümör </a:t>
            </a:r>
            <a:r>
              <a:rPr lang="tr-TR" dirty="0" smtClean="0"/>
              <a:t>hücresi </a:t>
            </a:r>
            <a:r>
              <a:rPr lang="tr-TR" dirty="0"/>
              <a:t>gibi vücuda </a:t>
            </a:r>
            <a:r>
              <a:rPr lang="tr-TR" dirty="0" smtClean="0"/>
              <a:t>yabanc</a:t>
            </a:r>
            <a:r>
              <a:rPr lang="tr-TR" dirty="0"/>
              <a:t>ı</a:t>
            </a:r>
            <a:r>
              <a:rPr lang="tr-TR" dirty="0" smtClean="0"/>
              <a:t> </a:t>
            </a:r>
            <a:r>
              <a:rPr lang="tr-TR" dirty="0"/>
              <a:t>maddeler </a:t>
            </a:r>
            <a:r>
              <a:rPr lang="tr-TR" dirty="0" smtClean="0"/>
              <a:t>antijen olabilir</a:t>
            </a:r>
            <a:r>
              <a:rPr lang="tr-TR" dirty="0"/>
              <a:t>.</a:t>
            </a:r>
          </a:p>
          <a:p>
            <a:r>
              <a:rPr lang="tr-TR" b="1" dirty="0" err="1" smtClean="0"/>
              <a:t>Anerji</a:t>
            </a:r>
            <a:r>
              <a:rPr lang="tr-TR" b="1" dirty="0" smtClean="0"/>
              <a:t>:</a:t>
            </a:r>
            <a:r>
              <a:rPr lang="tr-TR" dirty="0" smtClean="0"/>
              <a:t> </a:t>
            </a:r>
            <a:r>
              <a:rPr lang="tr-TR" dirty="0" err="1" smtClean="0"/>
              <a:t>Antijenik</a:t>
            </a:r>
            <a:r>
              <a:rPr lang="tr-TR" dirty="0" smtClean="0"/>
              <a:t> uyarıya karş</a:t>
            </a:r>
            <a:r>
              <a:rPr lang="tr-TR" dirty="0"/>
              <a:t>ı</a:t>
            </a:r>
            <a:r>
              <a:rPr lang="tr-TR" dirty="0" smtClean="0"/>
              <a:t> cevapsızlık </a:t>
            </a:r>
            <a:r>
              <a:rPr lang="tr-TR" dirty="0"/>
              <a:t>hali. </a:t>
            </a:r>
          </a:p>
        </p:txBody>
      </p:sp>
    </p:spTree>
    <p:extLst>
      <p:ext uri="{BB962C8B-B14F-4D97-AF65-F5344CB8AC3E}">
        <p14:creationId xmlns:p14="http://schemas.microsoft.com/office/powerpoint/2010/main" val="126257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795647"/>
            <a:ext cx="4038600" cy="5300353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smtClean="0"/>
              <a:t>Antikor</a:t>
            </a:r>
            <a:r>
              <a:rPr lang="tr-TR" dirty="0" smtClean="0"/>
              <a:t>: </a:t>
            </a:r>
            <a:r>
              <a:rPr lang="tr-TR" dirty="0" err="1" smtClean="0"/>
              <a:t>Immünojenik</a:t>
            </a:r>
            <a:r>
              <a:rPr lang="tr-TR" dirty="0" smtClean="0"/>
              <a:t> uyarılar </a:t>
            </a:r>
            <a:r>
              <a:rPr lang="tr-TR" dirty="0"/>
              <a:t>sonucunda </a:t>
            </a:r>
            <a:r>
              <a:rPr lang="tr-TR" dirty="0" smtClean="0"/>
              <a:t>vücutta meydana </a:t>
            </a:r>
            <a:r>
              <a:rPr lang="tr-TR" dirty="0"/>
              <a:t>gelen plazma hücreleri </a:t>
            </a:r>
            <a:r>
              <a:rPr lang="tr-TR" dirty="0" smtClean="0"/>
              <a:t>tarafından sentezlenen </a:t>
            </a:r>
            <a:r>
              <a:rPr lang="tr-TR" dirty="0"/>
              <a:t>ve homolog antijeni ile </a:t>
            </a:r>
            <a:r>
              <a:rPr lang="tr-TR" dirty="0" smtClean="0"/>
              <a:t>spesifik olarak bağlanabilen </a:t>
            </a:r>
            <a:r>
              <a:rPr lang="tr-TR" dirty="0"/>
              <a:t>serum </a:t>
            </a:r>
            <a:r>
              <a:rPr lang="tr-TR" dirty="0" err="1"/>
              <a:t>globulinlerine</a:t>
            </a:r>
            <a:r>
              <a:rPr lang="tr-TR" dirty="0"/>
              <a:t> antikor veya </a:t>
            </a:r>
            <a:r>
              <a:rPr lang="tr-TR" dirty="0" err="1"/>
              <a:t>immünglobulin</a:t>
            </a:r>
            <a:r>
              <a:rPr lang="tr-TR" dirty="0"/>
              <a:t> (</a:t>
            </a:r>
            <a:r>
              <a:rPr lang="tr-TR" dirty="0" err="1"/>
              <a:t>Ig</a:t>
            </a:r>
            <a:r>
              <a:rPr lang="tr-TR" dirty="0"/>
              <a:t>) </a:t>
            </a:r>
            <a:r>
              <a:rPr lang="tr-TR" dirty="0" smtClean="0"/>
              <a:t>adı </a:t>
            </a:r>
            <a:r>
              <a:rPr lang="tr-TR" dirty="0"/>
              <a:t>verilir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b="1" dirty="0" err="1" smtClean="0"/>
              <a:t>Attenue</a:t>
            </a:r>
            <a:r>
              <a:rPr lang="tr-TR" dirty="0" smtClean="0"/>
              <a:t>: </a:t>
            </a:r>
            <a:r>
              <a:rPr lang="tr-TR" dirty="0" err="1" smtClean="0"/>
              <a:t>Virülansı</a:t>
            </a:r>
            <a:r>
              <a:rPr lang="tr-TR" dirty="0" smtClean="0"/>
              <a:t> azaltılmış </a:t>
            </a:r>
            <a:r>
              <a:rPr lang="tr-TR" dirty="0"/>
              <a:t>(mikrop vs.)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795647"/>
            <a:ext cx="4038600" cy="5300353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/>
              <a:t>ELISA</a:t>
            </a:r>
            <a:r>
              <a:rPr lang="tr-TR" dirty="0"/>
              <a:t> (Enzim-</a:t>
            </a:r>
            <a:r>
              <a:rPr lang="tr-TR" dirty="0" err="1"/>
              <a:t>Linked</a:t>
            </a:r>
            <a:r>
              <a:rPr lang="tr-TR" dirty="0"/>
              <a:t> </a:t>
            </a:r>
            <a:r>
              <a:rPr lang="tr-TR" dirty="0" err="1" smtClean="0"/>
              <a:t>Immunosorbent</a:t>
            </a:r>
            <a:r>
              <a:rPr lang="tr-TR" dirty="0" smtClean="0"/>
              <a:t> </a:t>
            </a:r>
            <a:r>
              <a:rPr lang="tr-TR" dirty="0" err="1" smtClean="0"/>
              <a:t>Assay</a:t>
            </a:r>
            <a:r>
              <a:rPr lang="tr-TR" dirty="0" smtClean="0"/>
              <a:t>): Solid </a:t>
            </a:r>
            <a:r>
              <a:rPr lang="tr-TR" dirty="0"/>
              <a:t>bir yüzeye </a:t>
            </a:r>
            <a:r>
              <a:rPr lang="tr-TR" dirty="0" smtClean="0"/>
              <a:t>bağlanmış </a:t>
            </a:r>
            <a:r>
              <a:rPr lang="tr-TR" dirty="0"/>
              <a:t>olan </a:t>
            </a:r>
            <a:r>
              <a:rPr lang="tr-TR" dirty="0" smtClean="0"/>
              <a:t>antijenin </a:t>
            </a:r>
            <a:r>
              <a:rPr lang="tr-TR" dirty="0" err="1" smtClean="0"/>
              <a:t>kantitasyonu</a:t>
            </a:r>
            <a:r>
              <a:rPr lang="tr-TR" dirty="0" smtClean="0"/>
              <a:t> amacıyla</a:t>
            </a:r>
            <a:r>
              <a:rPr lang="tr-TR" dirty="0"/>
              <a:t>; spesifik antikor ve buna kovalan </a:t>
            </a:r>
            <a:r>
              <a:rPr lang="tr-TR" dirty="0" smtClean="0"/>
              <a:t>bağlı </a:t>
            </a:r>
            <a:r>
              <a:rPr lang="tr-TR" dirty="0"/>
              <a:t>enzim </a:t>
            </a:r>
            <a:r>
              <a:rPr lang="tr-TR" dirty="0" smtClean="0"/>
              <a:t>kullanılarak </a:t>
            </a:r>
            <a:r>
              <a:rPr lang="tr-TR" dirty="0" err="1" smtClean="0"/>
              <a:t>gerçekleşltirilen</a:t>
            </a:r>
            <a:r>
              <a:rPr lang="tr-TR" dirty="0" smtClean="0"/>
              <a:t> </a:t>
            </a:r>
            <a:r>
              <a:rPr lang="tr-TR" dirty="0"/>
              <a:t>immünolojik bir yöntemdir. </a:t>
            </a:r>
            <a:endParaRPr lang="tr-TR" dirty="0" smtClean="0"/>
          </a:p>
          <a:p>
            <a:r>
              <a:rPr lang="tr-TR" b="1" dirty="0" err="1" smtClean="0"/>
              <a:t>Immünolojik</a:t>
            </a:r>
            <a:r>
              <a:rPr lang="tr-TR" b="1" dirty="0" smtClean="0"/>
              <a:t> tolerans</a:t>
            </a:r>
            <a:r>
              <a:rPr lang="tr-TR" dirty="0" smtClean="0"/>
              <a:t>: Antijenlere </a:t>
            </a:r>
            <a:r>
              <a:rPr lang="tr-TR" dirty="0"/>
              <a:t>maruz kalma ile </a:t>
            </a:r>
            <a:r>
              <a:rPr lang="tr-TR" dirty="0" smtClean="0"/>
              <a:t>uyarılan </a:t>
            </a:r>
            <a:r>
              <a:rPr lang="tr-TR" dirty="0" err="1"/>
              <a:t>antijenespesifik</a:t>
            </a:r>
            <a:r>
              <a:rPr lang="tr-TR" dirty="0"/>
              <a:t> lenfositlerin </a:t>
            </a:r>
            <a:r>
              <a:rPr lang="tr-TR" dirty="0" smtClean="0"/>
              <a:t>cevapsızlık hali. </a:t>
            </a:r>
          </a:p>
        </p:txBody>
      </p:sp>
    </p:spTree>
    <p:extLst>
      <p:ext uri="{BB962C8B-B14F-4D97-AF65-F5344CB8AC3E}">
        <p14:creationId xmlns:p14="http://schemas.microsoft.com/office/powerpoint/2010/main" val="296169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653143"/>
            <a:ext cx="4038600" cy="5442857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err="1"/>
              <a:t>Otoimmün</a:t>
            </a:r>
            <a:r>
              <a:rPr lang="tr-TR" b="1" dirty="0"/>
              <a:t> </a:t>
            </a:r>
            <a:r>
              <a:rPr lang="tr-TR" b="1" dirty="0" smtClean="0"/>
              <a:t>hastalık</a:t>
            </a:r>
            <a:r>
              <a:rPr lang="tr-TR" dirty="0" smtClean="0"/>
              <a:t>: Kendi dokularındaki </a:t>
            </a:r>
            <a:r>
              <a:rPr lang="tr-TR" dirty="0"/>
              <a:t>antijenlere </a:t>
            </a:r>
            <a:r>
              <a:rPr lang="tr-TR" dirty="0" smtClean="0"/>
              <a:t>karşı antikor oluşması </a:t>
            </a:r>
            <a:r>
              <a:rPr lang="tr-TR" dirty="0"/>
              <a:t>ile ilgili </a:t>
            </a:r>
            <a:r>
              <a:rPr lang="tr-TR" dirty="0" err="1"/>
              <a:t>dejeneratif</a:t>
            </a:r>
            <a:r>
              <a:rPr lang="tr-TR" dirty="0"/>
              <a:t> </a:t>
            </a:r>
            <a:r>
              <a:rPr lang="tr-TR" dirty="0" smtClean="0"/>
              <a:t>hastalık.</a:t>
            </a:r>
          </a:p>
          <a:p>
            <a:r>
              <a:rPr lang="tr-TR" dirty="0"/>
              <a:t> </a:t>
            </a:r>
            <a:r>
              <a:rPr lang="tr-TR" b="1" dirty="0" err="1" smtClean="0"/>
              <a:t>Seroloji</a:t>
            </a:r>
            <a:r>
              <a:rPr lang="tr-TR" b="1" dirty="0" smtClean="0"/>
              <a:t>:</a:t>
            </a:r>
            <a:r>
              <a:rPr lang="tr-TR" dirty="0" smtClean="0"/>
              <a:t> Serumda </a:t>
            </a:r>
            <a:r>
              <a:rPr lang="tr-TR" dirty="0"/>
              <a:t>bulunan </a:t>
            </a:r>
            <a:r>
              <a:rPr lang="tr-TR" dirty="0" smtClean="0"/>
              <a:t>antikorların </a:t>
            </a:r>
            <a:r>
              <a:rPr lang="tr-TR" dirty="0"/>
              <a:t>antijenlerle reaksiyonunun </a:t>
            </a:r>
            <a:r>
              <a:rPr lang="tr-TR" dirty="0" smtClean="0"/>
              <a:t>araştırılması.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653143"/>
            <a:ext cx="4038600" cy="5442857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/>
              <a:t>T </a:t>
            </a:r>
            <a:r>
              <a:rPr lang="tr-TR" b="1" dirty="0" smtClean="0"/>
              <a:t>bağımlı antijen</a:t>
            </a:r>
            <a:r>
              <a:rPr lang="tr-TR" dirty="0" smtClean="0"/>
              <a:t>: Bir </a:t>
            </a:r>
            <a:r>
              <a:rPr lang="tr-TR" dirty="0"/>
              <a:t>antikor </a:t>
            </a:r>
            <a:r>
              <a:rPr lang="tr-TR" dirty="0" smtClean="0"/>
              <a:t>cevabı oluşturabilmek </a:t>
            </a:r>
            <a:r>
              <a:rPr lang="tr-TR" dirty="0"/>
              <a:t>için </a:t>
            </a:r>
            <a:r>
              <a:rPr lang="tr-TR" dirty="0" smtClean="0"/>
              <a:t>yardımcı </a:t>
            </a:r>
            <a:r>
              <a:rPr lang="tr-TR" dirty="0"/>
              <a:t>T hücrelere ihtiyaç duyan antijen. </a:t>
            </a:r>
            <a:r>
              <a:rPr lang="tr-TR" dirty="0" smtClean="0"/>
              <a:t>Protein antijenler </a:t>
            </a:r>
            <a:r>
              <a:rPr lang="tr-TR" dirty="0"/>
              <a:t>bu tiptir</a:t>
            </a:r>
            <a:r>
              <a:rPr lang="tr-TR" dirty="0" smtClean="0"/>
              <a:t>.</a:t>
            </a:r>
          </a:p>
          <a:p>
            <a:r>
              <a:rPr lang="tr-TR" dirty="0"/>
              <a:t>T </a:t>
            </a:r>
            <a:r>
              <a:rPr lang="tr-TR" dirty="0" smtClean="0"/>
              <a:t>lenfositler: Hücresel </a:t>
            </a:r>
            <a:r>
              <a:rPr lang="tr-TR" dirty="0"/>
              <a:t>spesifik </a:t>
            </a:r>
            <a:r>
              <a:rPr lang="tr-TR" dirty="0" err="1"/>
              <a:t>immünitede</a:t>
            </a:r>
            <a:r>
              <a:rPr lang="tr-TR" dirty="0"/>
              <a:t> rol </a:t>
            </a:r>
            <a:r>
              <a:rPr lang="tr-TR" dirty="0" smtClean="0"/>
              <a:t>alırlar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Timusta</a:t>
            </a:r>
            <a:r>
              <a:rPr lang="tr-TR" dirty="0" smtClean="0"/>
              <a:t> olgunlaşırlar</a:t>
            </a:r>
            <a:r>
              <a:rPr lang="tr-TR" dirty="0"/>
              <a:t>. Yüzeylerinde antijen </a:t>
            </a:r>
            <a:r>
              <a:rPr lang="tr-TR" dirty="0" smtClean="0"/>
              <a:t>tanımak </a:t>
            </a:r>
            <a:r>
              <a:rPr lang="tr-TR" dirty="0"/>
              <a:t>üzere spesifik T hücre reseptörleri </a:t>
            </a:r>
            <a:r>
              <a:rPr lang="tr-TR" dirty="0" smtClean="0"/>
              <a:t>vardır</a:t>
            </a:r>
            <a:r>
              <a:rPr lang="tr-TR" dirty="0"/>
              <a:t>.</a:t>
            </a:r>
          </a:p>
          <a:p>
            <a:r>
              <a:rPr lang="tr-TR" dirty="0" smtClean="0"/>
              <a:t>Dolaşımdaki </a:t>
            </a:r>
            <a:r>
              <a:rPr lang="tr-TR" dirty="0"/>
              <a:t>lenfositlerin %95’ ini </a:t>
            </a:r>
            <a:r>
              <a:rPr lang="tr-TR" dirty="0" smtClean="0"/>
              <a:t>teşkil </a:t>
            </a:r>
            <a:r>
              <a:rPr lang="tr-TR" dirty="0"/>
              <a:t>ederler. Lenf </a:t>
            </a:r>
            <a:r>
              <a:rPr lang="tr-TR" dirty="0" err="1" smtClean="0"/>
              <a:t>nodlarının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smtClean="0"/>
              <a:t>dalağın </a:t>
            </a:r>
            <a:r>
              <a:rPr lang="tr-TR" dirty="0" err="1"/>
              <a:t>parakortikal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 err="1" smtClean="0"/>
              <a:t>interfolliküler</a:t>
            </a:r>
            <a:r>
              <a:rPr lang="tr-TR" dirty="0" smtClean="0"/>
              <a:t> </a:t>
            </a:r>
            <a:r>
              <a:rPr lang="tr-TR" dirty="0"/>
              <a:t>bölgelerinde bulunurlar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259278" y="6244925"/>
            <a:ext cx="84730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1200" i="1" dirty="0" smtClean="0"/>
              <a:t>Kaynak: </a:t>
            </a:r>
            <a:r>
              <a:rPr lang="tr-TR" sz="1200" i="1" dirty="0" err="1" smtClean="0"/>
              <a:t>BAşLICA</a:t>
            </a:r>
            <a:r>
              <a:rPr lang="tr-TR" sz="1200" i="1" dirty="0" smtClean="0"/>
              <a:t> </a:t>
            </a:r>
            <a:r>
              <a:rPr lang="tr-TR" sz="1200" i="1" dirty="0" err="1" smtClean="0"/>
              <a:t>iMMÜNOGENETiK</a:t>
            </a:r>
            <a:r>
              <a:rPr lang="tr-TR" sz="1200" i="1" dirty="0" smtClean="0"/>
              <a:t> </a:t>
            </a:r>
            <a:r>
              <a:rPr lang="tr-TR" sz="1200" i="1" dirty="0" err="1" smtClean="0"/>
              <a:t>TERiMLER</a:t>
            </a:r>
            <a:r>
              <a:rPr lang="tr-TR" sz="1200" i="1" dirty="0" smtClean="0"/>
              <a:t>. </a:t>
            </a:r>
            <a:r>
              <a:rPr lang="tr-TR" sz="1200" i="1" dirty="0" err="1" smtClean="0"/>
              <a:t>Gülbu</a:t>
            </a:r>
            <a:r>
              <a:rPr lang="tr-TR" sz="1200" i="1" dirty="0" smtClean="0"/>
              <a:t> İŞITMANGİL, </a:t>
            </a:r>
            <a:r>
              <a:rPr lang="tr-TR" sz="1200" i="1" dirty="0"/>
              <a:t>Refik </a:t>
            </a:r>
            <a:r>
              <a:rPr lang="tr-TR" sz="1200" i="1" dirty="0" smtClean="0"/>
              <a:t>DEMİRTUNÇ. Haydarpaşa </a:t>
            </a:r>
            <a:r>
              <a:rPr lang="tr-TR" sz="1200" i="1" dirty="0"/>
              <a:t>Numune </a:t>
            </a:r>
            <a:r>
              <a:rPr lang="tr-TR" sz="1200" i="1" dirty="0" err="1"/>
              <a:t>E¤itim</a:t>
            </a:r>
            <a:r>
              <a:rPr lang="tr-TR" sz="1200" i="1" dirty="0"/>
              <a:t> ve </a:t>
            </a:r>
            <a:r>
              <a:rPr lang="tr-TR" sz="1200" i="1" dirty="0" smtClean="0"/>
              <a:t>Araştırma </a:t>
            </a:r>
            <a:r>
              <a:rPr lang="tr-TR" sz="1200" i="1" dirty="0"/>
              <a:t>Hastanesi </a:t>
            </a:r>
            <a:r>
              <a:rPr lang="tr-TR" sz="1200" i="1" dirty="0" smtClean="0"/>
              <a:t>Tıp </a:t>
            </a:r>
            <a:r>
              <a:rPr lang="tr-TR" sz="1200" i="1" dirty="0"/>
              <a:t>Dergisi 2012; 52 (1) . </a:t>
            </a:r>
          </a:p>
        </p:txBody>
      </p:sp>
    </p:spTree>
    <p:extLst>
      <p:ext uri="{BB962C8B-B14F-4D97-AF65-F5344CB8AC3E}">
        <p14:creationId xmlns:p14="http://schemas.microsoft.com/office/powerpoint/2010/main" val="281417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teşekkürler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005839" y="1915885"/>
            <a:ext cx="7550331" cy="4114800"/>
          </a:xfrm>
        </p:spPr>
        <p:txBody>
          <a:bodyPr>
            <a:normAutofit/>
          </a:bodyPr>
          <a:lstStyle/>
          <a:p>
            <a:pPr algn="r"/>
            <a:endParaRPr lang="tr-TR" sz="1800" dirty="0" smtClean="0"/>
          </a:p>
          <a:p>
            <a:pPr algn="r"/>
            <a:endParaRPr lang="tr-TR" sz="1800" dirty="0"/>
          </a:p>
          <a:p>
            <a:pPr algn="r"/>
            <a:endParaRPr lang="tr-TR" sz="1800" dirty="0" smtClean="0"/>
          </a:p>
          <a:p>
            <a:pPr algn="r"/>
            <a:endParaRPr lang="tr-TR" sz="1800" dirty="0"/>
          </a:p>
          <a:p>
            <a:pPr algn="r"/>
            <a:endParaRPr lang="tr-TR" sz="1800" dirty="0" smtClean="0"/>
          </a:p>
          <a:p>
            <a:pPr algn="r"/>
            <a:endParaRPr lang="tr-TR" sz="1800" dirty="0"/>
          </a:p>
          <a:p>
            <a:pPr algn="r"/>
            <a:endParaRPr lang="tr-TR" sz="1800" dirty="0" smtClean="0"/>
          </a:p>
          <a:p>
            <a:pPr algn="r"/>
            <a:endParaRPr lang="tr-TR" sz="1800" dirty="0"/>
          </a:p>
          <a:p>
            <a:pPr algn="r"/>
            <a:endParaRPr lang="tr-TR" sz="1800" dirty="0" smtClean="0"/>
          </a:p>
          <a:p>
            <a:pPr algn="r"/>
            <a:r>
              <a:rPr lang="tr-TR" sz="1800" i="1" dirty="0" err="1" smtClean="0"/>
              <a:t>Kaynak:https</a:t>
            </a:r>
            <a:r>
              <a:rPr lang="tr-TR" sz="1800" i="1" dirty="0"/>
              <a:t>://acikders.ankara.edu.tr/</a:t>
            </a:r>
            <a:r>
              <a:rPr lang="tr-TR" sz="1800" i="1" dirty="0" err="1"/>
              <a:t>course</a:t>
            </a:r>
            <a:r>
              <a:rPr lang="tr-TR" sz="1800" i="1" dirty="0"/>
              <a:t>/</a:t>
            </a:r>
            <a:r>
              <a:rPr lang="tr-TR" sz="1800" i="1" dirty="0" err="1"/>
              <a:t>view.php?id</a:t>
            </a:r>
            <a:r>
              <a:rPr lang="tr-TR" sz="1800" i="1" dirty="0"/>
              <a:t>=3899 </a:t>
            </a:r>
          </a:p>
        </p:txBody>
      </p:sp>
    </p:spTree>
    <p:extLst>
      <p:ext uri="{BB962C8B-B14F-4D97-AF65-F5344CB8AC3E}">
        <p14:creationId xmlns:p14="http://schemas.microsoft.com/office/powerpoint/2010/main" val="39275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Bağışıklık yetmezliği hastalıkları, enfeksiyon ve tümör oluşumunun artan risklerinden dolayı açığa çıkar ve gen mutasyonu, gıdasızlık, HIV gibi bazı virüsler veya kanser tedavisi sebebiyle oluşabilir. </a:t>
            </a:r>
            <a:endParaRPr lang="tr-TR" dirty="0" smtClean="0"/>
          </a:p>
          <a:p>
            <a:pPr algn="just"/>
            <a:r>
              <a:rPr lang="tr-TR" dirty="0" smtClean="0"/>
              <a:t>Kendi </a:t>
            </a:r>
            <a:r>
              <a:rPr lang="tr-TR" dirty="0"/>
              <a:t>moleküllerini hedef alan bağışıklık sisteminin tepkileri </a:t>
            </a:r>
            <a:r>
              <a:rPr lang="tr-TR" dirty="0" err="1"/>
              <a:t>otoimmünite</a:t>
            </a:r>
            <a:r>
              <a:rPr lang="tr-TR" dirty="0"/>
              <a:t> oluşturur, bu da ilgili dokulara veya organlara yönelik çeşitli problemler doğurur.</a:t>
            </a:r>
          </a:p>
        </p:txBody>
      </p:sp>
    </p:spTree>
    <p:extLst>
      <p:ext uri="{BB962C8B-B14F-4D97-AF65-F5344CB8AC3E}">
        <p14:creationId xmlns:p14="http://schemas.microsoft.com/office/powerpoint/2010/main" val="87966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dirty="0"/>
              <a:t>Bazı immünoloji hastalıkları şu şekilde sıralanabilir:</a:t>
            </a:r>
            <a:br>
              <a:rPr lang="tr-TR" sz="4000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330036"/>
            <a:ext cx="7886700" cy="4846927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r>
              <a:rPr lang="tr-TR" dirty="0"/>
              <a:t>– Astım</a:t>
            </a:r>
          </a:p>
          <a:p>
            <a:r>
              <a:rPr lang="tr-TR" dirty="0" smtClean="0"/>
              <a:t>– </a:t>
            </a:r>
            <a:r>
              <a:rPr lang="tr-TR" dirty="0"/>
              <a:t>Kronik öksürük</a:t>
            </a:r>
          </a:p>
          <a:p>
            <a:r>
              <a:rPr lang="tr-TR" dirty="0"/>
              <a:t>– </a:t>
            </a:r>
            <a:r>
              <a:rPr lang="tr-TR" dirty="0" err="1"/>
              <a:t>İlaç</a:t>
            </a:r>
            <a:r>
              <a:rPr lang="tr-TR" dirty="0"/>
              <a:t> alerjisi (analjezik, antibiyotik, lokal/genel </a:t>
            </a:r>
            <a:r>
              <a:rPr lang="tr-TR" dirty="0" err="1"/>
              <a:t>anestezik,kemoterapi</a:t>
            </a:r>
            <a:r>
              <a:rPr lang="tr-TR" dirty="0"/>
              <a:t> ilaçları ve diğer ilaçlar )</a:t>
            </a:r>
          </a:p>
          <a:p>
            <a:r>
              <a:rPr lang="tr-TR" dirty="0"/>
              <a:t>– Böcek alerjileri</a:t>
            </a:r>
          </a:p>
          <a:p>
            <a:r>
              <a:rPr lang="tr-TR" dirty="0"/>
              <a:t>– Besin alerjisi (et, süt, yumurta, sebze, meyve, deniz ürünleri ve diğer gıdalar)</a:t>
            </a:r>
          </a:p>
          <a:p>
            <a:r>
              <a:rPr lang="tr-TR" dirty="0"/>
              <a:t>– Lateks alerji</a:t>
            </a:r>
          </a:p>
          <a:p>
            <a:r>
              <a:rPr lang="tr-TR" dirty="0"/>
              <a:t>– Alerjik göz hastalıkları</a:t>
            </a:r>
          </a:p>
          <a:p>
            <a:r>
              <a:rPr lang="tr-TR" dirty="0"/>
              <a:t>– Çimen </a:t>
            </a:r>
            <a:r>
              <a:rPr lang="tr-TR" dirty="0" smtClean="0"/>
              <a:t>alerjisi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058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736270"/>
            <a:ext cx="7886700" cy="5735781"/>
          </a:xfrm>
        </p:spPr>
        <p:txBody>
          <a:bodyPr>
            <a:normAutofit/>
          </a:bodyPr>
          <a:lstStyle/>
          <a:p>
            <a:r>
              <a:rPr lang="tr-TR" dirty="0"/>
              <a:t>– Eklem iltihabı</a:t>
            </a:r>
          </a:p>
          <a:p>
            <a:r>
              <a:rPr lang="tr-TR" dirty="0"/>
              <a:t>– Alerjik deri hastalıkları</a:t>
            </a:r>
          </a:p>
          <a:p>
            <a:r>
              <a:rPr lang="tr-TR" dirty="0"/>
              <a:t>– </a:t>
            </a:r>
            <a:r>
              <a:rPr lang="tr-TR" dirty="0" err="1"/>
              <a:t>Anaflaksi</a:t>
            </a:r>
            <a:endParaRPr lang="tr-TR" dirty="0"/>
          </a:p>
          <a:p>
            <a:r>
              <a:rPr lang="tr-TR" dirty="0" smtClean="0"/>
              <a:t>– </a:t>
            </a:r>
            <a:r>
              <a:rPr lang="tr-TR" dirty="0" err="1"/>
              <a:t>Herediter</a:t>
            </a:r>
            <a:r>
              <a:rPr lang="tr-TR" dirty="0"/>
              <a:t> </a:t>
            </a:r>
            <a:r>
              <a:rPr lang="tr-TR" dirty="0" err="1"/>
              <a:t>Anjioödem</a:t>
            </a:r>
            <a:r>
              <a:rPr lang="tr-TR" dirty="0"/>
              <a:t> hastalığı (doğuştan C1 inhibitör enzim eksikliğine bağlı </a:t>
            </a:r>
            <a:r>
              <a:rPr lang="tr-TR" dirty="0" err="1"/>
              <a:t>kompleman</a:t>
            </a:r>
            <a:r>
              <a:rPr lang="tr-TR" dirty="0"/>
              <a:t> sistemi bozukluğu)</a:t>
            </a:r>
          </a:p>
          <a:p>
            <a:r>
              <a:rPr lang="tr-TR" dirty="0"/>
              <a:t>– Alerjik </a:t>
            </a:r>
            <a:r>
              <a:rPr lang="tr-TR" dirty="0" err="1"/>
              <a:t>kontakt</a:t>
            </a:r>
            <a:r>
              <a:rPr lang="tr-TR" dirty="0"/>
              <a:t> dermatit, </a:t>
            </a:r>
            <a:r>
              <a:rPr lang="tr-TR" dirty="0" err="1"/>
              <a:t>atopik</a:t>
            </a:r>
            <a:r>
              <a:rPr lang="tr-TR" dirty="0"/>
              <a:t> dermatit</a:t>
            </a:r>
          </a:p>
          <a:p>
            <a:r>
              <a:rPr lang="tr-TR" dirty="0" smtClean="0"/>
              <a:t>– </a:t>
            </a:r>
            <a:r>
              <a:rPr lang="tr-TR" dirty="0"/>
              <a:t>Mesleksel alerjik hastalıklar</a:t>
            </a:r>
          </a:p>
          <a:p>
            <a:r>
              <a:rPr lang="tr-TR" dirty="0"/>
              <a:t>– </a:t>
            </a:r>
            <a:r>
              <a:rPr lang="tr-TR" dirty="0" err="1"/>
              <a:t>Erişkin</a:t>
            </a:r>
            <a:r>
              <a:rPr lang="tr-TR" dirty="0"/>
              <a:t> dönem </a:t>
            </a:r>
            <a:r>
              <a:rPr lang="tr-TR" dirty="0" err="1"/>
              <a:t>primer</a:t>
            </a:r>
            <a:r>
              <a:rPr lang="tr-TR" dirty="0"/>
              <a:t> </a:t>
            </a:r>
            <a:r>
              <a:rPr lang="tr-TR" dirty="0" err="1"/>
              <a:t>immün</a:t>
            </a:r>
            <a:r>
              <a:rPr lang="tr-TR" dirty="0"/>
              <a:t> yetmezlikleri</a:t>
            </a:r>
          </a:p>
          <a:p>
            <a:r>
              <a:rPr lang="tr-TR" dirty="0"/>
              <a:t>– </a:t>
            </a:r>
            <a:r>
              <a:rPr lang="tr-TR" dirty="0" err="1"/>
              <a:t>Hipereozinofilik</a:t>
            </a:r>
            <a:r>
              <a:rPr lang="tr-TR" dirty="0"/>
              <a:t> </a:t>
            </a:r>
            <a:r>
              <a:rPr lang="tr-TR" dirty="0" err="1"/>
              <a:t>sendom</a:t>
            </a:r>
            <a:r>
              <a:rPr lang="tr-TR" dirty="0"/>
              <a:t> tanı ve tedavisi</a:t>
            </a:r>
          </a:p>
          <a:p>
            <a:r>
              <a:rPr lang="tr-TR" dirty="0"/>
              <a:t>– </a:t>
            </a:r>
            <a:r>
              <a:rPr lang="tr-TR" dirty="0" err="1"/>
              <a:t>İmmünoterapi</a:t>
            </a:r>
            <a:r>
              <a:rPr lang="tr-TR" dirty="0"/>
              <a:t> (</a:t>
            </a:r>
            <a:r>
              <a:rPr lang="tr-TR" dirty="0" err="1"/>
              <a:t>allerjik</a:t>
            </a:r>
            <a:r>
              <a:rPr lang="tr-TR" dirty="0"/>
              <a:t> nezle ve arı </a:t>
            </a:r>
            <a:r>
              <a:rPr lang="tr-TR" dirty="0" err="1"/>
              <a:t>allerjilerinde</a:t>
            </a:r>
            <a:r>
              <a:rPr lang="tr-TR" dirty="0"/>
              <a:t> </a:t>
            </a:r>
            <a:r>
              <a:rPr lang="tr-TR" dirty="0" err="1"/>
              <a:t>aşı</a:t>
            </a:r>
            <a:r>
              <a:rPr lang="tr-TR" dirty="0"/>
              <a:t> tedavisi)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03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immünogenetik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b="1" dirty="0" smtClean="0"/>
          </a:p>
          <a:p>
            <a:pPr algn="just"/>
            <a:endParaRPr lang="tr-TR" b="1" dirty="0"/>
          </a:p>
          <a:p>
            <a:pPr algn="just"/>
            <a:r>
              <a:rPr lang="tr-TR" b="1" dirty="0" err="1" smtClean="0"/>
              <a:t>İmmünogenetik</a:t>
            </a:r>
            <a:r>
              <a:rPr lang="tr-TR" dirty="0"/>
              <a:t>; bağışıklık sistemiyle genetik arasındaki ilişkiyi açıklamaya çalışan tıbbi araştırmaların bir dalıdır.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040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806221"/>
            <a:ext cx="7886700" cy="4370741"/>
          </a:xfrm>
        </p:spPr>
        <p:txBody>
          <a:bodyPr/>
          <a:lstStyle/>
          <a:p>
            <a:pPr algn="just"/>
            <a:r>
              <a:rPr lang="tr-TR" dirty="0"/>
              <a:t>Bağışıklık kusurlarıyla meydana çıkan, genlerin ve etkilerinin tanımlanması, tedavi-edici yaklaşımlar için yeni hedef genlerin tanımlanmalarını sağlayabilir. </a:t>
            </a:r>
            <a:endParaRPr lang="tr-TR" dirty="0" smtClean="0"/>
          </a:p>
          <a:p>
            <a:pPr algn="just"/>
            <a:r>
              <a:rPr lang="tr-TR" dirty="0" smtClean="0"/>
              <a:t>Başka </a:t>
            </a:r>
            <a:r>
              <a:rPr lang="tr-TR" dirty="0"/>
              <a:t>bir seçenek olarak da, genetik varyasyonlar hastalığa öncülük eden immünolojik yolu tarif edebilir.</a:t>
            </a:r>
          </a:p>
        </p:txBody>
      </p:sp>
    </p:spTree>
    <p:extLst>
      <p:ext uri="{BB962C8B-B14F-4D97-AF65-F5344CB8AC3E}">
        <p14:creationId xmlns:p14="http://schemas.microsoft.com/office/powerpoint/2010/main" val="368280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dirty="0" smtClean="0">
                <a:latin typeface="Comic Sans MS" pitchFamily="66" charset="0"/>
              </a:rPr>
              <a:t>Bağışıklık Sistemi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H="1">
            <a:off x="2051050" y="1916113"/>
            <a:ext cx="11525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827088" y="2781300"/>
            <a:ext cx="2232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tr-TR" sz="32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Doğal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5076825" y="1916113"/>
            <a:ext cx="11509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932363" y="2852738"/>
            <a:ext cx="31686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tr-TR" sz="32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Kazanılmış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>
            <a:off x="1835150" y="3573463"/>
            <a:ext cx="1588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684213" y="5300663"/>
            <a:ext cx="25923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tr-TR" sz="32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Hümoral</a:t>
            </a: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125663" y="3573463"/>
            <a:ext cx="3382962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508625" y="5214938"/>
            <a:ext cx="2065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tr-TR" sz="32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Hücresel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2411413" y="3500438"/>
            <a:ext cx="374650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6300788" y="3573463"/>
            <a:ext cx="1587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962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9" grpId="0"/>
      <p:bldP spid="16391" grpId="0"/>
      <p:bldP spid="16393" grpId="0"/>
      <p:bldP spid="163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Comic Sans MS" pitchFamily="66" charset="0"/>
              </a:rPr>
              <a:t>Doğal Bağışıklık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endParaRPr lang="tr-TR" sz="2400" dirty="0" smtClean="0">
              <a:latin typeface="Comic Sans MS" pitchFamily="66" charset="0"/>
            </a:endParaRPr>
          </a:p>
          <a:p>
            <a:pPr algn="ctr" eaLnBrk="1" hangingPunct="1">
              <a:defRPr/>
            </a:pPr>
            <a:r>
              <a:rPr lang="tr-TR" sz="2400" dirty="0" smtClean="0">
                <a:latin typeface="Comic Sans MS" pitchFamily="66" charset="0"/>
              </a:rPr>
              <a:t>Mekanik bariyer</a:t>
            </a:r>
          </a:p>
          <a:p>
            <a:pPr lvl="1" algn="ctr" eaLnBrk="1" hangingPunct="1">
              <a:defRPr/>
            </a:pPr>
            <a:r>
              <a:rPr lang="tr-TR" dirty="0" smtClean="0">
                <a:latin typeface="Comic Sans MS" pitchFamily="66" charset="0"/>
              </a:rPr>
              <a:t>Deri</a:t>
            </a:r>
          </a:p>
          <a:p>
            <a:pPr lvl="2" algn="ctr" eaLnBrk="1" hangingPunct="1">
              <a:defRPr/>
            </a:pPr>
            <a:r>
              <a:rPr lang="tr-TR" dirty="0" smtClean="0">
                <a:latin typeface="Comic Sans MS" pitchFamily="66" charset="0"/>
              </a:rPr>
              <a:t>Geçirgen olmayan bariyer</a:t>
            </a:r>
          </a:p>
          <a:p>
            <a:pPr lvl="2" algn="ctr" eaLnBrk="1" hangingPunct="1">
              <a:defRPr/>
            </a:pPr>
            <a:r>
              <a:rPr lang="tr-TR" dirty="0" smtClean="0">
                <a:latin typeface="Comic Sans MS" pitchFamily="66" charset="0"/>
              </a:rPr>
              <a:t>Asidik </a:t>
            </a:r>
            <a:r>
              <a:rPr lang="tr-TR" dirty="0" err="1" smtClean="0">
                <a:latin typeface="Comic Sans MS" pitchFamily="66" charset="0"/>
              </a:rPr>
              <a:t>pH</a:t>
            </a:r>
            <a:endParaRPr lang="tr-TR" dirty="0" smtClean="0">
              <a:latin typeface="Comic Sans MS" pitchFamily="66" charset="0"/>
            </a:endParaRPr>
          </a:p>
          <a:p>
            <a:pPr lvl="1" algn="ctr" eaLnBrk="1" hangingPunct="1">
              <a:defRPr/>
            </a:pPr>
            <a:r>
              <a:rPr lang="tr-TR" dirty="0" smtClean="0">
                <a:latin typeface="Comic Sans MS" pitchFamily="66" charset="0"/>
              </a:rPr>
              <a:t>Mukus</a:t>
            </a:r>
          </a:p>
          <a:p>
            <a:pPr lvl="1" algn="ctr" eaLnBrk="1" hangingPunct="1">
              <a:defRPr/>
            </a:pPr>
            <a:r>
              <a:rPr lang="tr-TR" dirty="0" err="1" smtClean="0">
                <a:latin typeface="Comic Sans MS" pitchFamily="66" charset="0"/>
              </a:rPr>
              <a:t>Siliar</a:t>
            </a:r>
            <a:r>
              <a:rPr lang="tr-TR" dirty="0" smtClean="0">
                <a:latin typeface="Comic Sans MS" pitchFamily="66" charset="0"/>
              </a:rPr>
              <a:t> hareket</a:t>
            </a:r>
          </a:p>
          <a:p>
            <a:pPr lvl="1" algn="ctr" eaLnBrk="1" hangingPunct="1">
              <a:defRPr/>
            </a:pPr>
            <a:r>
              <a:rPr lang="tr-TR" dirty="0" smtClean="0">
                <a:latin typeface="Comic Sans MS" pitchFamily="66" charset="0"/>
              </a:rPr>
              <a:t>Gözyaşı (</a:t>
            </a:r>
            <a:r>
              <a:rPr lang="tr-TR" dirty="0" err="1" smtClean="0">
                <a:latin typeface="Comic Sans MS" pitchFamily="66" charset="0"/>
              </a:rPr>
              <a:t>bakterisidal</a:t>
            </a:r>
            <a:r>
              <a:rPr lang="tr-TR" dirty="0" smtClean="0">
                <a:latin typeface="Comic Sans MS" pitchFamily="66" charset="0"/>
              </a:rPr>
              <a:t> ajanlar)</a:t>
            </a:r>
          </a:p>
        </p:txBody>
      </p:sp>
    </p:spTree>
    <p:extLst>
      <p:ext uri="{BB962C8B-B14F-4D97-AF65-F5344CB8AC3E}">
        <p14:creationId xmlns:p14="http://schemas.microsoft.com/office/powerpoint/2010/main" val="243737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387</TotalTime>
  <Words>972</Words>
  <Application>Microsoft Office PowerPoint</Application>
  <PresentationFormat>Ekran Gösterisi (4:3)</PresentationFormat>
  <Paragraphs>207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5" baseType="lpstr">
      <vt:lpstr>Arial</vt:lpstr>
      <vt:lpstr>Calibri</vt:lpstr>
      <vt:lpstr>Calibri Light</vt:lpstr>
      <vt:lpstr>Comic Sans MS</vt:lpstr>
      <vt:lpstr>Tahoma</vt:lpstr>
      <vt:lpstr>Verdana</vt:lpstr>
      <vt:lpstr>Wingdings</vt:lpstr>
      <vt:lpstr>Office Teması</vt:lpstr>
      <vt:lpstr>Tıbbi biyoloji ve genetik</vt:lpstr>
      <vt:lpstr>PowerPoint Sunusu</vt:lpstr>
      <vt:lpstr>PowerPoint Sunusu</vt:lpstr>
      <vt:lpstr>Bazı immünoloji hastalıkları şu şekilde sıralanabilir: </vt:lpstr>
      <vt:lpstr>PowerPoint Sunusu</vt:lpstr>
      <vt:lpstr>immünogenetik</vt:lpstr>
      <vt:lpstr>PowerPoint Sunusu</vt:lpstr>
      <vt:lpstr>Bağışıklık Sistemi</vt:lpstr>
      <vt:lpstr>Doğal Bağışıklık</vt:lpstr>
      <vt:lpstr>Doğal Hücresel bağışıklık</vt:lpstr>
      <vt:lpstr>Doğal Humoral Bağışıklık </vt:lpstr>
      <vt:lpstr>Toll-like reseptor yolağı(TLR)</vt:lpstr>
      <vt:lpstr>Kazanılmış Humoral Bağışıklık</vt:lpstr>
      <vt:lpstr>PowerPoint Sunusu</vt:lpstr>
      <vt:lpstr>Ig yapısı</vt:lpstr>
      <vt:lpstr>H zincir</vt:lpstr>
      <vt:lpstr>PowerPoint Sunusu</vt:lpstr>
      <vt:lpstr>PowerPoint Sunusu</vt:lpstr>
      <vt:lpstr>Kazanılmış Hücresel Bağışıklık</vt:lpstr>
      <vt:lpstr>PowerPoint Sunusu</vt:lpstr>
      <vt:lpstr>MHC/HLA(human lökosit Ag)</vt:lpstr>
      <vt:lpstr>PowerPoint Sunusu</vt:lpstr>
      <vt:lpstr>Doku nakilleri</vt:lpstr>
      <vt:lpstr>Başlıca immünogenetik terimler</vt:lpstr>
      <vt:lpstr>PowerPoint Sunusu</vt:lpstr>
      <vt:lpstr>PowerPoint Sunusu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mehmet</dc:creator>
  <cp:lastModifiedBy>mehmet</cp:lastModifiedBy>
  <cp:revision>26</cp:revision>
  <dcterms:created xsi:type="dcterms:W3CDTF">2020-12-25T18:46:08Z</dcterms:created>
  <dcterms:modified xsi:type="dcterms:W3CDTF">2021-01-02T12:37:29Z</dcterms:modified>
</cp:coreProperties>
</file>