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8" r:id="rId18"/>
    <p:sldId id="270" r:id="rId19"/>
    <p:sldId id="271" r:id="rId20"/>
    <p:sldId id="279" r:id="rId21"/>
    <p:sldId id="273" r:id="rId22"/>
    <p:sldId id="272" r:id="rId23"/>
    <p:sldId id="275" r:id="rId24"/>
    <p:sldId id="276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0084-471B-418F-88A0-3011DF2B2592}" type="datetimeFigureOut">
              <a:rPr lang="tr-TR" smtClean="0"/>
              <a:t>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3D75-D99E-4F71-9811-B30F6663F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687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0084-471B-418F-88A0-3011DF2B2592}" type="datetimeFigureOut">
              <a:rPr lang="tr-TR" smtClean="0"/>
              <a:t>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3D75-D99E-4F71-9811-B30F6663F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565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0084-471B-418F-88A0-3011DF2B2592}" type="datetimeFigureOut">
              <a:rPr lang="tr-TR" smtClean="0"/>
              <a:t>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3D75-D99E-4F71-9811-B30F6663F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02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0084-471B-418F-88A0-3011DF2B2592}" type="datetimeFigureOut">
              <a:rPr lang="tr-TR" smtClean="0"/>
              <a:t>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3D75-D99E-4F71-9811-B30F6663F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477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0084-471B-418F-88A0-3011DF2B2592}" type="datetimeFigureOut">
              <a:rPr lang="tr-TR" smtClean="0"/>
              <a:t>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3D75-D99E-4F71-9811-B30F6663F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18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0084-471B-418F-88A0-3011DF2B2592}" type="datetimeFigureOut">
              <a:rPr lang="tr-TR" smtClean="0"/>
              <a:t>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3D75-D99E-4F71-9811-B30F6663F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126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0084-471B-418F-88A0-3011DF2B2592}" type="datetimeFigureOut">
              <a:rPr lang="tr-TR" smtClean="0"/>
              <a:t>6.01.2021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3D75-D99E-4F71-9811-B30F6663F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258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0084-471B-418F-88A0-3011DF2B2592}" type="datetimeFigureOut">
              <a:rPr lang="tr-TR" smtClean="0"/>
              <a:t>6.01.2021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3D75-D99E-4F71-9811-B30F6663F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49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0084-471B-418F-88A0-3011DF2B2592}" type="datetimeFigureOut">
              <a:rPr lang="tr-TR" smtClean="0"/>
              <a:t>6.01.2021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3D75-D99E-4F71-9811-B30F6663F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220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0084-471B-418F-88A0-3011DF2B2592}" type="datetimeFigureOut">
              <a:rPr lang="tr-TR" smtClean="0"/>
              <a:t>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3D75-D99E-4F71-9811-B30F6663F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828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0084-471B-418F-88A0-3011DF2B2592}" type="datetimeFigureOut">
              <a:rPr lang="tr-TR" smtClean="0"/>
              <a:t>6.01.2021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23D75-D99E-4F71-9811-B30F6663F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793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E0084-471B-418F-88A0-3011DF2B2592}" type="datetimeFigureOut">
              <a:rPr lang="tr-TR" smtClean="0"/>
              <a:t>6.01.2021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3D75-D99E-4F71-9811-B30F6663F5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73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Tıbbi biyoloji ve genetik</a:t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sz="2400" dirty="0" smtClean="0"/>
              <a:t>Kanser ve </a:t>
            </a:r>
            <a:r>
              <a:rPr lang="tr-TR" sz="2400" dirty="0" err="1" smtClean="0"/>
              <a:t>Apopitoz</a:t>
            </a:r>
            <a:r>
              <a:rPr lang="tr-TR" sz="2400" dirty="0" smtClean="0"/>
              <a:t>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r"/>
            <a:r>
              <a:rPr lang="tr-TR" dirty="0" smtClean="0"/>
              <a:t>Hınıs meslek yüksekokulu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18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773" y="901338"/>
            <a:ext cx="8180315" cy="409670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13954" y="6488668"/>
            <a:ext cx="11155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i="1" dirty="0" smtClean="0"/>
              <a:t>Kaynak: https://www.yeniakit.com.tr/haber/akciger-kanseri-belirtileri-turleri-tedavisi-442115.html</a:t>
            </a:r>
            <a:endParaRPr lang="tr-TR" sz="1100" i="1" dirty="0"/>
          </a:p>
        </p:txBody>
      </p:sp>
    </p:spTree>
    <p:extLst>
      <p:ext uri="{BB962C8B-B14F-4D97-AF65-F5344CB8AC3E}">
        <p14:creationId xmlns:p14="http://schemas.microsoft.com/office/powerpoint/2010/main" val="226587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352697"/>
            <a:ext cx="10515600" cy="6244046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smtClean="0"/>
              <a:t>Sindirim sistemi kanserleri</a:t>
            </a:r>
          </a:p>
          <a:p>
            <a:pPr marL="0" indent="0">
              <a:buNone/>
            </a:pPr>
            <a:endParaRPr lang="tr-TR" dirty="0" smtClean="0"/>
          </a:p>
          <a:p>
            <a:pPr algn="just"/>
            <a:r>
              <a:rPr lang="tr-TR" dirty="0" smtClean="0"/>
              <a:t>Sindirim kanalı kanserleri ağızdan anüse kadar herhangi bir yerde olabilir. Bu kanserlerin çoğu </a:t>
            </a:r>
            <a:r>
              <a:rPr lang="tr-TR" dirty="0" err="1" smtClean="0"/>
              <a:t>adenokarsinomlardır</a:t>
            </a:r>
            <a:r>
              <a:rPr lang="tr-TR" dirty="0" smtClean="0"/>
              <a:t>. </a:t>
            </a:r>
            <a:r>
              <a:rPr lang="tr-TR" dirty="0" err="1" smtClean="0"/>
              <a:t>Skuamöz</a:t>
            </a:r>
            <a:r>
              <a:rPr lang="tr-TR" dirty="0" smtClean="0"/>
              <a:t> hücreli </a:t>
            </a:r>
            <a:r>
              <a:rPr lang="tr-TR" dirty="0" err="1" smtClean="0"/>
              <a:t>karsinomlar</a:t>
            </a:r>
            <a:r>
              <a:rPr lang="tr-TR" dirty="0" smtClean="0"/>
              <a:t>, üst </a:t>
            </a:r>
            <a:r>
              <a:rPr lang="tr-TR" dirty="0" err="1" smtClean="0"/>
              <a:t>özofagusta</a:t>
            </a:r>
            <a:r>
              <a:rPr lang="tr-TR" dirty="0" smtClean="0"/>
              <a:t> (yemek borusu) ve anüsün dış kısmında görülür.</a:t>
            </a:r>
          </a:p>
          <a:p>
            <a:pPr algn="just"/>
            <a:r>
              <a:rPr lang="tr-TR" dirty="0" smtClean="0"/>
              <a:t>Yemek borusu kanseri: Son yıllarda yemek borusu (</a:t>
            </a:r>
            <a:r>
              <a:rPr lang="tr-TR" dirty="0" err="1" smtClean="0"/>
              <a:t>özofagus</a:t>
            </a:r>
            <a:r>
              <a:rPr lang="tr-TR" dirty="0" smtClean="0"/>
              <a:t>) kanseri sıklığının – olasılıkla </a:t>
            </a:r>
            <a:r>
              <a:rPr lang="tr-TR" dirty="0" err="1" smtClean="0"/>
              <a:t>obezite</a:t>
            </a:r>
            <a:r>
              <a:rPr lang="tr-TR" dirty="0" smtClean="0"/>
              <a:t> oranlarının artmasına bağlı olarak – arttığı görülmektedir.</a:t>
            </a:r>
          </a:p>
          <a:p>
            <a:pPr algn="just"/>
            <a:r>
              <a:rPr lang="tr-TR" dirty="0" smtClean="0"/>
              <a:t>Mide kanseri: Dünya genelinde sık görülen bir kanser türüdür.</a:t>
            </a:r>
          </a:p>
          <a:p>
            <a:pPr algn="just"/>
            <a:r>
              <a:rPr lang="tr-TR" dirty="0" smtClean="0"/>
              <a:t>Pankreas kanseri: Diğer kanserlere göre pankreas kanseri daha az görünür. Bununla birlikte kadınlarda ve erkeklerde kansere bağlı yaşam kaybında dünya genelinde ilk 10 içinde yer alır.</a:t>
            </a:r>
          </a:p>
          <a:p>
            <a:pPr algn="just"/>
            <a:r>
              <a:rPr lang="tr-TR" dirty="0" smtClean="0"/>
              <a:t>Karaciğer kanseri: Karaciğerin kendisinden kaynaklanan (</a:t>
            </a:r>
            <a:r>
              <a:rPr lang="tr-TR" dirty="0" err="1" smtClean="0"/>
              <a:t>primer</a:t>
            </a:r>
            <a:r>
              <a:rPr lang="tr-TR" dirty="0" smtClean="0"/>
              <a:t>) karaciğer kanseri oldukça nadirdir; karaciğere metastaz yapan kanser daha çok görünür. Karaciğer kanseri için risk faktörleri başta alkol kullanımı, hepatit B veya C kronik enfeksiyonlarıdır.</a:t>
            </a:r>
          </a:p>
          <a:p>
            <a:pPr algn="just"/>
            <a:r>
              <a:rPr lang="tr-TR" dirty="0" smtClean="0"/>
              <a:t>Kolon kanseri: Kolon kanseri genellikle </a:t>
            </a:r>
            <a:r>
              <a:rPr lang="tr-TR" dirty="0" err="1" smtClean="0"/>
              <a:t>kolorektal</a:t>
            </a:r>
            <a:r>
              <a:rPr lang="tr-TR" dirty="0" smtClean="0"/>
              <a:t> kanser olarak adlandırılır ve rektum ile kolondaki kanserleri içerir. Hem kadınlarda hem de erkeklerde en sık görülen üçüncü kanser türüdür.</a:t>
            </a:r>
          </a:p>
          <a:p>
            <a:pPr algn="just"/>
            <a:r>
              <a:rPr lang="tr-TR" dirty="0" smtClean="0"/>
              <a:t>Anal (makat) kanser: Anal kanserler, kolon kanserinden hem tedavide hem de nedenleri yönünden farklıdır. HPV ile enfeksiyon son zamanlarda anal kanserlerin çoğunun önemli nedenidir.</a:t>
            </a:r>
          </a:p>
        </p:txBody>
      </p:sp>
    </p:spTree>
    <p:extLst>
      <p:ext uri="{BB962C8B-B14F-4D97-AF65-F5344CB8AC3E}">
        <p14:creationId xmlns:p14="http://schemas.microsoft.com/office/powerpoint/2010/main" val="168082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2703" y="0"/>
            <a:ext cx="10515600" cy="5316583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err="1" smtClean="0"/>
              <a:t>Genitoüriner</a:t>
            </a:r>
            <a:r>
              <a:rPr lang="tr-TR" b="1" dirty="0" smtClean="0"/>
              <a:t> sistem (idrar yolları) kanserleri</a:t>
            </a:r>
            <a:endParaRPr lang="tr-TR" dirty="0" smtClean="0"/>
          </a:p>
          <a:p>
            <a:pPr algn="just"/>
            <a:r>
              <a:rPr lang="tr-TR" dirty="0" err="1" smtClean="0"/>
              <a:t>Genitoüriner</a:t>
            </a:r>
            <a:r>
              <a:rPr lang="tr-TR" dirty="0" smtClean="0"/>
              <a:t> sistemi; böbrekleri, mesaneyi, böbrekler ile mesaneyi bağlayan tüpleri (</a:t>
            </a:r>
            <a:r>
              <a:rPr lang="tr-TR" dirty="0" err="1" smtClean="0"/>
              <a:t>üreter</a:t>
            </a:r>
            <a:r>
              <a:rPr lang="tr-TR" dirty="0" smtClean="0"/>
              <a:t>), </a:t>
            </a:r>
            <a:r>
              <a:rPr lang="tr-TR" dirty="0" err="1" smtClean="0"/>
              <a:t>üretrayı</a:t>
            </a:r>
            <a:r>
              <a:rPr lang="tr-TR" dirty="0" smtClean="0"/>
              <a:t> (mesane idrarı dışarı taşıyan kanal) ve prostat bezini içerir.</a:t>
            </a:r>
          </a:p>
          <a:p>
            <a:pPr algn="just"/>
            <a:r>
              <a:rPr lang="tr-TR" dirty="0" smtClean="0"/>
              <a:t>Böbrek kanseri: Böbrek kanserinin en yaygın türleri böbrek hücreli </a:t>
            </a:r>
            <a:r>
              <a:rPr lang="tr-TR" dirty="0" err="1" smtClean="0"/>
              <a:t>karsinoma</a:t>
            </a:r>
            <a:r>
              <a:rPr lang="tr-TR" dirty="0" smtClean="0"/>
              <a:t>, </a:t>
            </a:r>
          </a:p>
          <a:p>
            <a:pPr algn="just"/>
            <a:r>
              <a:rPr lang="tr-TR" dirty="0" smtClean="0"/>
              <a:t>Mesane kanseri: Mesane kanserlerinin yaklaşık yarısı sigara kullanımı nedeniyledir. Boyalarla çalışanlar da yüksek bir risk altındadır. </a:t>
            </a:r>
          </a:p>
          <a:p>
            <a:pPr algn="just"/>
            <a:r>
              <a:rPr lang="tr-TR" dirty="0" smtClean="0"/>
              <a:t>Prostat kanseri: Prostat erkeklerde kanser nedenli yaşam kayıplarının ikinci önde gelen sebebidir, ancak günümüzde beş yıllık yaşam süreleri % 90’lardadır.</a:t>
            </a:r>
          </a:p>
          <a:p>
            <a:pPr algn="just"/>
            <a:r>
              <a:rPr lang="tr-TR" dirty="0" smtClean="0"/>
              <a:t>Üreme organ kanserleri hem kadınlarda hem de erkeklerde görülebilir.</a:t>
            </a:r>
          </a:p>
          <a:p>
            <a:pPr algn="just"/>
            <a:r>
              <a:rPr lang="tr-TR" dirty="0" smtClean="0"/>
              <a:t>Testis kanseri</a:t>
            </a:r>
          </a:p>
          <a:p>
            <a:pPr algn="just"/>
            <a:r>
              <a:rPr lang="tr-TR" dirty="0" smtClean="0"/>
              <a:t>Yumurtalık (</a:t>
            </a:r>
            <a:r>
              <a:rPr lang="tr-TR" dirty="0" err="1" smtClean="0"/>
              <a:t>over</a:t>
            </a:r>
            <a:r>
              <a:rPr lang="tr-TR" dirty="0" smtClean="0"/>
              <a:t>) kanseri (</a:t>
            </a:r>
            <a:r>
              <a:rPr lang="tr-TR" dirty="0" err="1" smtClean="0"/>
              <a:t>germ</a:t>
            </a:r>
            <a:r>
              <a:rPr lang="tr-TR" dirty="0" smtClean="0"/>
              <a:t> hücreli tümörler dahil) </a:t>
            </a:r>
          </a:p>
          <a:p>
            <a:pPr algn="just"/>
            <a:r>
              <a:rPr lang="tr-TR" dirty="0" err="1" smtClean="0"/>
              <a:t>Uterus</a:t>
            </a:r>
            <a:r>
              <a:rPr lang="tr-TR" dirty="0" smtClean="0"/>
              <a:t> / rahim kanseri (</a:t>
            </a:r>
            <a:r>
              <a:rPr lang="tr-TR" dirty="0" err="1" smtClean="0"/>
              <a:t>endometrial</a:t>
            </a:r>
            <a:r>
              <a:rPr lang="tr-TR" dirty="0" smtClean="0"/>
              <a:t> kanser)</a:t>
            </a:r>
          </a:p>
          <a:p>
            <a:pPr algn="just"/>
            <a:r>
              <a:rPr lang="tr-TR" dirty="0" err="1" smtClean="0"/>
              <a:t>Fallop</a:t>
            </a:r>
            <a:r>
              <a:rPr lang="tr-TR" dirty="0" smtClean="0"/>
              <a:t> tüp kanseri </a:t>
            </a:r>
          </a:p>
          <a:p>
            <a:pPr algn="just"/>
            <a:r>
              <a:rPr lang="tr-TR" dirty="0" smtClean="0"/>
              <a:t>Rahim ağzı (</a:t>
            </a:r>
            <a:r>
              <a:rPr lang="tr-TR" dirty="0" err="1" smtClean="0"/>
              <a:t>serviks</a:t>
            </a:r>
            <a:r>
              <a:rPr lang="tr-TR" dirty="0" smtClean="0"/>
              <a:t>) kanseri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49085" y="6332360"/>
            <a:ext cx="109597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i="1" dirty="0" smtClean="0"/>
              <a:t>Kaynak: https://www.drozdogan.com/yaygin-ve-nadir-gorulen-kanser-turleri-ve-anlami-merak-edilen-onkolojik-terimler</a:t>
            </a:r>
            <a:endParaRPr lang="tr-TR" sz="1100" i="1" dirty="0"/>
          </a:p>
        </p:txBody>
      </p:sp>
    </p:spTree>
    <p:extLst>
      <p:ext uri="{BB962C8B-B14F-4D97-AF65-F5344CB8AC3E}">
        <p14:creationId xmlns:p14="http://schemas.microsoft.com/office/powerpoint/2010/main" val="6460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66651"/>
            <a:ext cx="10515600" cy="5210312"/>
          </a:xfrm>
        </p:spPr>
        <p:txBody>
          <a:bodyPr>
            <a:normAutofit/>
          </a:bodyPr>
          <a:lstStyle/>
          <a:p>
            <a:r>
              <a:rPr lang="tr-TR" b="1" dirty="0" smtClean="0"/>
              <a:t>Endokrin kanserler</a:t>
            </a:r>
          </a:p>
          <a:p>
            <a:endParaRPr lang="tr-TR" dirty="0" smtClean="0"/>
          </a:p>
          <a:p>
            <a:pPr algn="just"/>
            <a:r>
              <a:rPr lang="tr-TR" dirty="0" err="1" smtClean="0"/>
              <a:t>Tiroid</a:t>
            </a:r>
            <a:r>
              <a:rPr lang="tr-TR" dirty="0" smtClean="0"/>
              <a:t> kanseri hariç endokrin kanserlerin çoğu oldukça nadir görülür. Endokrin sistem, hormon üreten salgı bezleridir. Bu kanser türünde hormonların aşırı veya az üretimi belirtileri görülür.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Tiroid</a:t>
            </a:r>
            <a:r>
              <a:rPr lang="tr-TR" dirty="0" smtClean="0"/>
              <a:t> kanseri: Sık görülen kanserler arasındandır ve kadınlarda erkeklere nazaran daha sıktır. Neyse ki, </a:t>
            </a:r>
            <a:r>
              <a:rPr lang="tr-TR" dirty="0" err="1" smtClean="0"/>
              <a:t>tiroid</a:t>
            </a:r>
            <a:r>
              <a:rPr lang="tr-TR" dirty="0" smtClean="0"/>
              <a:t> kanserleri günümüzde çoğunlukla hem erken teşhis hem de etkili bir şekilde tedavi edilmektedir.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940526" y="6345424"/>
            <a:ext cx="109336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https://www.drozdogan.com/yaygin-ve-nadir-gorulen-kanser-turleri-ve-anlami-merak-edilen-onkolojik-terimler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27077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1263" y="444137"/>
            <a:ext cx="10515600" cy="55238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Kemik ve yumuşak doku kanserleri</a:t>
            </a:r>
            <a:endParaRPr lang="tr-TR" dirty="0" smtClean="0"/>
          </a:p>
          <a:p>
            <a:pPr algn="just"/>
            <a:r>
              <a:rPr lang="tr-TR" dirty="0" smtClean="0"/>
              <a:t>Bu kanser türlerinde kemiklerde olduğu kadar vücudun; kasları, bağları, </a:t>
            </a:r>
            <a:r>
              <a:rPr lang="tr-TR" dirty="0" err="1" smtClean="0"/>
              <a:t>fibröz</a:t>
            </a:r>
            <a:r>
              <a:rPr lang="tr-TR" dirty="0" smtClean="0"/>
              <a:t> dokusu ve hatta kan damarları gibi yumuşak dokularında da görülebilir. </a:t>
            </a:r>
            <a:r>
              <a:rPr lang="tr-TR" dirty="0" err="1" smtClean="0"/>
              <a:t>Primer</a:t>
            </a:r>
            <a:r>
              <a:rPr lang="tr-TR" dirty="0" smtClean="0"/>
              <a:t> kemik ve yumuşak doku kanserleri nadir görülür ancak, kemiğe metastaz yaygındır. </a:t>
            </a:r>
            <a:r>
              <a:rPr lang="tr-TR" dirty="0" err="1" smtClean="0"/>
              <a:t>Primer</a:t>
            </a:r>
            <a:r>
              <a:rPr lang="tr-TR" dirty="0" smtClean="0"/>
              <a:t> veya </a:t>
            </a:r>
            <a:r>
              <a:rPr lang="tr-TR" dirty="0" err="1" smtClean="0"/>
              <a:t>metastatik</a:t>
            </a:r>
            <a:r>
              <a:rPr lang="tr-TR" dirty="0" smtClean="0"/>
              <a:t> kemik kanseri, genellikle ağrı belirtileri veya patolojik kırılma ile ortaya çıkar.</a:t>
            </a:r>
          </a:p>
          <a:p>
            <a:pPr algn="just"/>
            <a:r>
              <a:rPr lang="tr-TR" dirty="0" err="1" smtClean="0"/>
              <a:t>Osteosarkom</a:t>
            </a:r>
            <a:r>
              <a:rPr lang="tr-TR" dirty="0" smtClean="0"/>
              <a:t> (kemik kanseri)</a:t>
            </a:r>
          </a:p>
          <a:p>
            <a:pPr algn="just"/>
            <a:r>
              <a:rPr lang="tr-TR" dirty="0" err="1" smtClean="0"/>
              <a:t>Kaposi</a:t>
            </a:r>
            <a:r>
              <a:rPr lang="tr-TR" dirty="0" smtClean="0"/>
              <a:t> sarkomu: </a:t>
            </a:r>
            <a:r>
              <a:rPr lang="tr-TR" dirty="0" err="1" smtClean="0"/>
              <a:t>Kaposi</a:t>
            </a:r>
            <a:r>
              <a:rPr lang="tr-TR" dirty="0" smtClean="0"/>
              <a:t> sarkomu, genellikle HIV / AIDS'li insanlarda görülen yumuşak doku kanseridir. </a:t>
            </a:r>
          </a:p>
          <a:p>
            <a:pPr algn="just"/>
            <a:r>
              <a:rPr lang="tr-TR" dirty="0" err="1" smtClean="0"/>
              <a:t>Ewing</a:t>
            </a:r>
            <a:r>
              <a:rPr lang="tr-TR" dirty="0" smtClean="0"/>
              <a:t> sarkomu: </a:t>
            </a:r>
            <a:r>
              <a:rPr lang="tr-TR" dirty="0" err="1" smtClean="0"/>
              <a:t>Ewing</a:t>
            </a:r>
            <a:r>
              <a:rPr lang="tr-TR" dirty="0" smtClean="0"/>
              <a:t> sarkomu çoğunlukla çocukları etkileyen bir kemik kanseridir.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851263" y="6268402"/>
            <a:ext cx="10515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https://www.drozdogan.com/yaygin-ve-nadir-gorulen-kanser-turleri-ve-anlami-merak-edilen-onkolojik-terimler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317802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00891"/>
            <a:ext cx="10515600" cy="5576072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/>
              <a:t>Kanla ilişkili kanserler</a:t>
            </a:r>
          </a:p>
          <a:p>
            <a:endParaRPr lang="tr-TR" dirty="0" smtClean="0"/>
          </a:p>
          <a:p>
            <a:pPr algn="just"/>
            <a:r>
              <a:rPr lang="tr-TR" dirty="0" smtClean="0"/>
              <a:t>Kanla ilgili kanserler; kan hücrelerini ve bağışıklık sisteminin katı / </a:t>
            </a:r>
            <a:r>
              <a:rPr lang="tr-TR" dirty="0" err="1" smtClean="0"/>
              <a:t>solid</a:t>
            </a:r>
            <a:r>
              <a:rPr lang="tr-TR" dirty="0" smtClean="0"/>
              <a:t> dokularını (lenf düğümleri gibi) kanser türlerini kapsar. </a:t>
            </a:r>
          </a:p>
          <a:p>
            <a:pPr algn="just"/>
            <a:r>
              <a:rPr lang="tr-TR" dirty="0" smtClean="0"/>
              <a:t>Kanla ilişkili kanserler için risk faktörlerinde çevresel etmenler ve virüsler (örneğin </a:t>
            </a:r>
            <a:r>
              <a:rPr lang="tr-TR" dirty="0" err="1" smtClean="0"/>
              <a:t>Epstein-Barr</a:t>
            </a:r>
            <a:r>
              <a:rPr lang="tr-TR" dirty="0" smtClean="0"/>
              <a:t> virüsü) önemli rol oynamaktadır. </a:t>
            </a:r>
          </a:p>
          <a:p>
            <a:pPr algn="just"/>
            <a:r>
              <a:rPr lang="tr-TR" dirty="0" smtClean="0"/>
              <a:t>Kan ve kemik iliği kaynaklı kanserler çocuklarda en sık rastlanan kanserlerdir.</a:t>
            </a:r>
          </a:p>
          <a:p>
            <a:pPr algn="just"/>
            <a:r>
              <a:rPr lang="tr-TR" dirty="0" err="1" smtClean="0"/>
              <a:t>Hodgkin</a:t>
            </a:r>
            <a:r>
              <a:rPr lang="tr-TR" dirty="0" smtClean="0"/>
              <a:t> </a:t>
            </a:r>
            <a:r>
              <a:rPr lang="tr-TR" dirty="0" err="1" smtClean="0"/>
              <a:t>lenfoma</a:t>
            </a:r>
            <a:r>
              <a:rPr lang="tr-TR" dirty="0" smtClean="0"/>
              <a:t> </a:t>
            </a:r>
          </a:p>
          <a:p>
            <a:pPr algn="just"/>
            <a:r>
              <a:rPr lang="tr-TR" dirty="0" err="1" smtClean="0"/>
              <a:t>Non-Hodgkin</a:t>
            </a:r>
            <a:r>
              <a:rPr lang="tr-TR" dirty="0" smtClean="0"/>
              <a:t> </a:t>
            </a:r>
            <a:r>
              <a:rPr lang="tr-TR" dirty="0" err="1" smtClean="0"/>
              <a:t>lenfoma</a:t>
            </a:r>
            <a:endParaRPr lang="tr-TR" dirty="0" smtClean="0"/>
          </a:p>
          <a:p>
            <a:pPr algn="just"/>
            <a:r>
              <a:rPr lang="tr-TR" dirty="0" smtClean="0"/>
              <a:t>Akut </a:t>
            </a:r>
            <a:r>
              <a:rPr lang="tr-TR" dirty="0" err="1" smtClean="0"/>
              <a:t>lenfositik</a:t>
            </a:r>
            <a:r>
              <a:rPr lang="tr-TR" dirty="0" smtClean="0"/>
              <a:t> lösemi (ALL)</a:t>
            </a:r>
          </a:p>
          <a:p>
            <a:pPr algn="just"/>
            <a:r>
              <a:rPr lang="tr-TR" dirty="0" smtClean="0"/>
              <a:t>Kronik </a:t>
            </a:r>
            <a:r>
              <a:rPr lang="tr-TR" dirty="0" err="1" smtClean="0"/>
              <a:t>lenfositik</a:t>
            </a:r>
            <a:r>
              <a:rPr lang="tr-TR" dirty="0" smtClean="0"/>
              <a:t> lösemi (KLL) </a:t>
            </a:r>
          </a:p>
          <a:p>
            <a:pPr algn="just"/>
            <a:r>
              <a:rPr lang="tr-TR" dirty="0" smtClean="0"/>
              <a:t>Akut </a:t>
            </a:r>
            <a:r>
              <a:rPr lang="tr-TR" dirty="0" err="1" smtClean="0"/>
              <a:t>miyelojenik</a:t>
            </a:r>
            <a:r>
              <a:rPr lang="tr-TR" dirty="0" smtClean="0"/>
              <a:t> lösemi (AML)</a:t>
            </a:r>
          </a:p>
          <a:p>
            <a:pPr algn="just"/>
            <a:r>
              <a:rPr lang="tr-TR" dirty="0" smtClean="0"/>
              <a:t>Kronik </a:t>
            </a:r>
            <a:r>
              <a:rPr lang="tr-TR" dirty="0" err="1" smtClean="0"/>
              <a:t>miyelojenik</a:t>
            </a:r>
            <a:r>
              <a:rPr lang="tr-TR" dirty="0" smtClean="0"/>
              <a:t> lösemi (KML)</a:t>
            </a:r>
          </a:p>
          <a:p>
            <a:pPr algn="just"/>
            <a:r>
              <a:rPr lang="tr-TR" dirty="0" err="1" smtClean="0"/>
              <a:t>Miyelom</a:t>
            </a:r>
            <a:endParaRPr lang="tr-TR" dirty="0" smtClean="0"/>
          </a:p>
        </p:txBody>
      </p:sp>
      <p:sp>
        <p:nvSpPr>
          <p:cNvPr id="4" name="Dikdörtgen 3"/>
          <p:cNvSpPr/>
          <p:nvPr/>
        </p:nvSpPr>
        <p:spPr>
          <a:xfrm>
            <a:off x="1541417" y="6176963"/>
            <a:ext cx="1013677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dirty="0" smtClean="0"/>
              <a:t>Kaynak: https://www.drozdogan.com/yaygin-ve-nadir-gorulen-kanser-turleri-ve-anlami-merak-edilen-onkolojik-terimler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5453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613954"/>
            <a:ext cx="10515600" cy="5563009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/>
              <a:t>Cilt /deri kanserleri</a:t>
            </a:r>
          </a:p>
          <a:p>
            <a:endParaRPr lang="tr-TR" dirty="0" smtClean="0"/>
          </a:p>
          <a:p>
            <a:pPr algn="just"/>
            <a:r>
              <a:rPr lang="tr-TR" dirty="0" smtClean="0"/>
              <a:t>Deri kanserleri genellikle </a:t>
            </a:r>
            <a:r>
              <a:rPr lang="tr-TR" dirty="0" err="1" smtClean="0"/>
              <a:t>melanom</a:t>
            </a:r>
            <a:r>
              <a:rPr lang="tr-TR" dirty="0" smtClean="0"/>
              <a:t> ve </a:t>
            </a:r>
            <a:r>
              <a:rPr lang="tr-TR" dirty="0" err="1" smtClean="0"/>
              <a:t>melanom</a:t>
            </a:r>
            <a:r>
              <a:rPr lang="tr-TR" dirty="0" smtClean="0"/>
              <a:t>-olmayan deri kanserleri olmak üzere iki ana gruba ayrılır. </a:t>
            </a:r>
          </a:p>
          <a:p>
            <a:pPr algn="just"/>
            <a:r>
              <a:rPr lang="tr-TR" dirty="0" err="1" smtClean="0"/>
              <a:t>Melanom</a:t>
            </a:r>
            <a:r>
              <a:rPr lang="tr-TR" dirty="0" smtClean="0"/>
              <a:t> olmayan cilt kanseri daha yaygındır. </a:t>
            </a:r>
          </a:p>
          <a:p>
            <a:pPr algn="just"/>
            <a:r>
              <a:rPr lang="tr-TR" dirty="0" err="1" smtClean="0"/>
              <a:t>Melanom</a:t>
            </a:r>
            <a:r>
              <a:rPr lang="tr-TR" dirty="0" smtClean="0"/>
              <a:t> tipi cilt kanseri, cilt kanseri nedenli yaşam kayıplarının çoğundan sorumludur, bununla birlikte 2012 sonrası </a:t>
            </a:r>
            <a:r>
              <a:rPr lang="tr-TR" dirty="0" err="1" smtClean="0"/>
              <a:t>immünoterpilerin</a:t>
            </a:r>
            <a:r>
              <a:rPr lang="tr-TR" dirty="0" smtClean="0"/>
              <a:t> ve hedefe yönelik akıllı ilaçların piyasaya çıkması ile bu kanser türünün tedavisi çok daha yüz güldürücü bir hale gelmiştir.</a:t>
            </a:r>
          </a:p>
          <a:p>
            <a:pPr algn="just"/>
            <a:r>
              <a:rPr lang="tr-TR" dirty="0" err="1" smtClean="0"/>
              <a:t>Melanom</a:t>
            </a:r>
            <a:r>
              <a:rPr lang="tr-TR" dirty="0" smtClean="0"/>
              <a:t> </a:t>
            </a:r>
          </a:p>
          <a:p>
            <a:pPr algn="just"/>
            <a:r>
              <a:rPr lang="tr-TR" dirty="0" smtClean="0"/>
              <a:t>Cildin </a:t>
            </a:r>
            <a:r>
              <a:rPr lang="tr-TR" dirty="0" err="1" smtClean="0"/>
              <a:t>skuamöz</a:t>
            </a:r>
            <a:r>
              <a:rPr lang="tr-TR" dirty="0" smtClean="0"/>
              <a:t> / yassı hücreli </a:t>
            </a:r>
            <a:r>
              <a:rPr lang="tr-TR" dirty="0" err="1" smtClean="0"/>
              <a:t>karsinomu</a:t>
            </a:r>
            <a:r>
              <a:rPr lang="tr-TR" dirty="0" smtClean="0"/>
              <a:t> </a:t>
            </a:r>
          </a:p>
          <a:p>
            <a:pPr algn="just"/>
            <a:r>
              <a:rPr lang="tr-TR" dirty="0" smtClean="0"/>
              <a:t>Cildin bazal hücre </a:t>
            </a:r>
            <a:r>
              <a:rPr lang="tr-TR" dirty="0" err="1" smtClean="0"/>
              <a:t>karsinomu</a:t>
            </a:r>
            <a:endParaRPr lang="tr-TR" dirty="0" smtClean="0"/>
          </a:p>
          <a:p>
            <a:pPr algn="just"/>
            <a:r>
              <a:rPr lang="tr-TR" dirty="0" smtClean="0"/>
              <a:t>Kanserlerin diğer sınıflandırılma araçları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037806" y="6176963"/>
            <a:ext cx="95097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dirty="0" smtClean="0"/>
              <a:t>Kaynak: https://www.drozdogan.com/yaygin-ve-nadir-gorulen-kanser-turleri-ve-anlami-merak-edilen-onkolojik-terimler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41543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12" y="622662"/>
            <a:ext cx="6863443" cy="457562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773427" y="6353294"/>
            <a:ext cx="10933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http://www.plastikcerrahi.org.tr/menu/12/cilt-kanserleri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1323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Kanser Nedenleri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319349"/>
            <a:ext cx="10515600" cy="4754880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Kanserin </a:t>
            </a:r>
            <a:r>
              <a:rPr lang="tr-TR" dirty="0"/>
              <a:t>t</a:t>
            </a:r>
            <a:r>
              <a:rPr lang="tr-TR" dirty="0" smtClean="0"/>
              <a:t>emel nedeni,  biriken DNA hasarlarıdır. </a:t>
            </a:r>
          </a:p>
          <a:p>
            <a:pPr algn="just"/>
            <a:r>
              <a:rPr lang="tr-TR" dirty="0" smtClean="0"/>
              <a:t>Kanser hücresel seviyede "genetik" bir hastalıktır. </a:t>
            </a:r>
          </a:p>
          <a:p>
            <a:pPr algn="just"/>
            <a:r>
              <a:rPr lang="tr-TR" dirty="0" smtClean="0"/>
              <a:t>Kanserin temel nedeni, DNA’daki hasarların birikmesi sonucu genlerin normal fonksiyonlarını kaybetmesi ve bunun da hücrelerin kontrolsüz bölünmesine neden olmasıdır. </a:t>
            </a:r>
          </a:p>
          <a:p>
            <a:pPr algn="just"/>
            <a:r>
              <a:rPr lang="tr-TR" dirty="0" smtClean="0"/>
              <a:t>DNA her gün çeşitli faktörlere maruz kalarak hasar görür. </a:t>
            </a:r>
          </a:p>
          <a:p>
            <a:pPr algn="just"/>
            <a:r>
              <a:rPr lang="tr-TR" dirty="0" smtClean="0"/>
              <a:t>Vücudumuz DNA hasarlarına karşı koruyucu ve tamir edici sistemler geliştirmiştir. Ancak yaşın ilerlemesi ve </a:t>
            </a:r>
            <a:r>
              <a:rPr lang="tr-TR" dirty="0" err="1" smtClean="0"/>
              <a:t>karsinojenlere</a:t>
            </a:r>
            <a:r>
              <a:rPr lang="tr-TR" dirty="0" smtClean="0"/>
              <a:t> </a:t>
            </a:r>
            <a:r>
              <a:rPr lang="tr-TR" dirty="0" err="1" smtClean="0"/>
              <a:t>maruziyetin</a:t>
            </a:r>
            <a:r>
              <a:rPr lang="tr-TR" dirty="0" smtClean="0"/>
              <a:t> artmasıyla birlikte DNA’da hasarlar onarılmamaya başlar. </a:t>
            </a:r>
          </a:p>
          <a:p>
            <a:pPr algn="just"/>
            <a:r>
              <a:rPr lang="tr-TR" dirty="0" smtClean="0"/>
              <a:t>Bu durum hücrenin kontrolsüz bölünmesine yol açar.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38199" y="6211669"/>
            <a:ext cx="10918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https://www.drozdogan.com/kanser-nedir-neden-ve-nasil-olusur-ozetle-tum-surec/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213115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953589"/>
            <a:ext cx="10515600" cy="5223374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Çevresel nedenler;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kimyasal </a:t>
            </a:r>
            <a:r>
              <a:rPr lang="tr-TR" dirty="0" err="1" smtClean="0"/>
              <a:t>karsinojenler</a:t>
            </a:r>
            <a:r>
              <a:rPr lang="tr-TR" dirty="0" smtClean="0"/>
              <a:t>; Arsenik, nikel, kadmiyum… 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fiziksel </a:t>
            </a:r>
            <a:r>
              <a:rPr lang="tr-TR" dirty="0" err="1" smtClean="0"/>
              <a:t>karsinojenler</a:t>
            </a:r>
            <a:r>
              <a:rPr lang="tr-TR" dirty="0" smtClean="0"/>
              <a:t>; UV, X, Güneş ışınları, Radyo dalgaları..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biyolojik </a:t>
            </a:r>
            <a:r>
              <a:rPr lang="tr-TR" dirty="0" err="1" smtClean="0"/>
              <a:t>karsinojenler</a:t>
            </a:r>
            <a:r>
              <a:rPr lang="tr-TR" dirty="0" smtClean="0"/>
              <a:t>; bazı bakteri ve virüs çeşitleri..</a:t>
            </a:r>
          </a:p>
          <a:p>
            <a:pPr marL="0" indent="0">
              <a:buNone/>
            </a:pPr>
            <a:r>
              <a:rPr lang="tr-TR" i="1" dirty="0"/>
              <a:t>	</a:t>
            </a:r>
            <a:r>
              <a:rPr lang="tr-TR" i="1" dirty="0" smtClean="0"/>
              <a:t>				</a:t>
            </a:r>
            <a:r>
              <a:rPr lang="tr-TR" i="1" dirty="0" err="1" smtClean="0"/>
              <a:t>Helicobacter</a:t>
            </a:r>
            <a:r>
              <a:rPr lang="tr-TR" i="1" dirty="0" smtClean="0"/>
              <a:t> </a:t>
            </a:r>
            <a:r>
              <a:rPr lang="tr-TR" i="1" dirty="0" err="1" smtClean="0"/>
              <a:t>pylori</a:t>
            </a:r>
            <a:r>
              <a:rPr lang="tr-TR" dirty="0" smtClean="0"/>
              <a:t>   mide kanseri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			Hepatit B virüsü     karaciğer</a:t>
            </a:r>
          </a:p>
          <a:p>
            <a:r>
              <a:rPr lang="tr-TR" dirty="0" smtClean="0"/>
              <a:t>Genetik nedenler; </a:t>
            </a:r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			</a:t>
            </a:r>
            <a:r>
              <a:rPr lang="tr-TR" dirty="0" err="1" smtClean="0"/>
              <a:t>Sporadik</a:t>
            </a:r>
            <a:r>
              <a:rPr lang="tr-TR" dirty="0" smtClean="0"/>
              <a:t> kanserler</a:t>
            </a:r>
          </a:p>
          <a:p>
            <a:pPr marL="0" indent="0">
              <a:buNone/>
            </a:pPr>
            <a:r>
              <a:rPr lang="tr-TR" dirty="0" smtClean="0"/>
              <a:t>				Ailesel Kanserler</a:t>
            </a:r>
          </a:p>
          <a:p>
            <a:pPr marL="0" indent="0">
              <a:buNone/>
            </a:pPr>
            <a:r>
              <a:rPr lang="tr-TR" dirty="0" smtClean="0"/>
              <a:t>				</a:t>
            </a:r>
            <a:r>
              <a:rPr lang="tr-TR" dirty="0" err="1" smtClean="0"/>
              <a:t>Epigenetik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			Kalıtsal kanserler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72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58091"/>
            <a:ext cx="10515600" cy="5118872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Kanser:</a:t>
            </a:r>
            <a:r>
              <a:rPr lang="tr-TR" dirty="0" smtClean="0"/>
              <a:t> kanser, bir organ veya dokudaki hücrelerin düzensiz olarak bölünüp çoğalmasıyla beliren kötü urlara denir. </a:t>
            </a:r>
          </a:p>
          <a:p>
            <a:pPr algn="just"/>
            <a:r>
              <a:rPr lang="tr-TR" dirty="0" smtClean="0"/>
              <a:t>Genel anlamda ise kanser vücudumuzun çeşitli bölgelerindeki hücrelerin kontrolsüz çoğalması ile oluşan hastalıklar grubudur.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245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326" y="401683"/>
            <a:ext cx="7201988" cy="540149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87382" y="6508216"/>
            <a:ext cx="117173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100" i="1" dirty="0" smtClean="0"/>
              <a:t>Kaynak: https://www.onlymyhealth.com/air-pollution-can-lead-to-lung-cancer-says-this-senior-oncologist-1579589570</a:t>
            </a:r>
            <a:endParaRPr lang="tr-TR" sz="1100" i="1" dirty="0"/>
          </a:p>
        </p:txBody>
      </p:sp>
    </p:spTree>
    <p:extLst>
      <p:ext uri="{BB962C8B-B14F-4D97-AF65-F5344CB8AC3E}">
        <p14:creationId xmlns:p14="http://schemas.microsoft.com/office/powerpoint/2010/main" val="22645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Kanser Yolakları = </a:t>
            </a:r>
            <a:r>
              <a:rPr lang="tr-TR" sz="3600" dirty="0" err="1" smtClean="0"/>
              <a:t>Canser</a:t>
            </a:r>
            <a:r>
              <a:rPr lang="tr-TR" sz="3600" dirty="0" smtClean="0"/>
              <a:t> </a:t>
            </a:r>
            <a:r>
              <a:rPr lang="tr-TR" sz="3600" dirty="0" err="1" smtClean="0"/>
              <a:t>pathway</a:t>
            </a:r>
            <a:r>
              <a:rPr lang="tr-TR" sz="3600" dirty="0" smtClean="0"/>
              <a:t> 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  <a:p>
            <a:pPr algn="just"/>
            <a:r>
              <a:rPr lang="tr-TR" dirty="0" smtClean="0"/>
              <a:t>Bir mutasyon aktivasyonu veya </a:t>
            </a:r>
            <a:r>
              <a:rPr lang="tr-TR" dirty="0" err="1" smtClean="0"/>
              <a:t>inaktivasyonu</a:t>
            </a:r>
            <a:r>
              <a:rPr lang="tr-TR" dirty="0" smtClean="0"/>
              <a:t> sonucu oluşmuş kanserin gelişimi için gerekli olan hücresel bir düzenleyici sistemdir. </a:t>
            </a:r>
          </a:p>
        </p:txBody>
      </p:sp>
    </p:spTree>
    <p:extLst>
      <p:ext uri="{BB962C8B-B14F-4D97-AF65-F5344CB8AC3E}">
        <p14:creationId xmlns:p14="http://schemas.microsoft.com/office/powerpoint/2010/main" val="11079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/>
              <a:t>Apoptozis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Apoptozis</a:t>
            </a:r>
            <a:r>
              <a:rPr lang="tr-TR" dirty="0" smtClean="0"/>
              <a:t> veya </a:t>
            </a:r>
            <a:r>
              <a:rPr lang="tr-TR" dirty="0" err="1" smtClean="0"/>
              <a:t>Apoptoz</a:t>
            </a:r>
            <a:r>
              <a:rPr lang="tr-TR" dirty="0" smtClean="0"/>
              <a:t>, programlanmış hücre ölümünün ana tiplerinden biri olup; genetik sistemde kodlanmış kendi kendini yok etme programını içeren mekanizmanın aktifleşmesiyle başlar.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25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755" y="495754"/>
            <a:ext cx="8808992" cy="495208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413656" y="6332361"/>
            <a:ext cx="114691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https://evrimagaci.org/hucre-olumu-ve-evrim-programli-hucre-olumu-apoptosis-apoptoz-ve-hucredoku-olumu-nekroz-257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23636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27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81" y="561566"/>
            <a:ext cx="9369198" cy="53737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22069" y="6394549"/>
            <a:ext cx="116390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https://www.dijitalx.com/2019/05/25/kanser-hucrelerinin-super-hizli-enerji-uretmesini-saglayan-faktor-warburg-effect/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356355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Kanser Türleri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dirty="0" smtClean="0"/>
              <a:t>Akciğer Kanseri.</a:t>
            </a:r>
          </a:p>
          <a:p>
            <a:pPr algn="ctr"/>
            <a:r>
              <a:rPr lang="tr-TR" dirty="0" smtClean="0"/>
              <a:t>Bağırsak Kanseri.</a:t>
            </a:r>
          </a:p>
          <a:p>
            <a:pPr algn="ctr"/>
            <a:r>
              <a:rPr lang="tr-TR" dirty="0" smtClean="0"/>
              <a:t>Karaciğer Kanseri.</a:t>
            </a:r>
          </a:p>
          <a:p>
            <a:pPr algn="ctr"/>
            <a:r>
              <a:rPr lang="tr-TR" dirty="0" smtClean="0"/>
              <a:t>Meme Kanseri.</a:t>
            </a:r>
          </a:p>
          <a:p>
            <a:pPr algn="ctr"/>
            <a:r>
              <a:rPr lang="tr-TR" dirty="0" smtClean="0"/>
              <a:t>Prostat Kanseri.</a:t>
            </a:r>
          </a:p>
          <a:p>
            <a:pPr algn="ctr"/>
            <a:r>
              <a:rPr lang="tr-TR" dirty="0" smtClean="0"/>
              <a:t>Sarkom Yumuşak Doku Kanseri.</a:t>
            </a:r>
          </a:p>
          <a:p>
            <a:pPr algn="ctr"/>
            <a:r>
              <a:rPr lang="tr-TR" dirty="0" smtClean="0"/>
              <a:t>Yumurtalık Kanseri….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928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Hücre türüne göre altı ana kanser tipi vardır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1-Karsinomlar; </a:t>
            </a:r>
            <a:r>
              <a:rPr lang="tr-TR" dirty="0" err="1" smtClean="0"/>
              <a:t>epitel</a:t>
            </a:r>
            <a:r>
              <a:rPr lang="tr-TR" dirty="0" smtClean="0"/>
              <a:t> dokularda görülür</a:t>
            </a:r>
          </a:p>
          <a:p>
            <a:pPr marL="0" indent="0">
              <a:buNone/>
            </a:pPr>
            <a:r>
              <a:rPr lang="tr-TR" dirty="0" smtClean="0"/>
              <a:t>2-Sarkomlar; bağ doku, kas doku, kemik ve iskelet sisteminde.. görülür.</a:t>
            </a:r>
          </a:p>
          <a:p>
            <a:pPr marL="0" indent="0">
              <a:buNone/>
            </a:pPr>
            <a:r>
              <a:rPr lang="tr-TR" dirty="0" smtClean="0"/>
              <a:t>3-Miyelomalar; Antikor </a:t>
            </a:r>
            <a:r>
              <a:rPr lang="tr-TR" dirty="0" err="1" smtClean="0"/>
              <a:t>üretenPlazma</a:t>
            </a:r>
            <a:r>
              <a:rPr lang="tr-TR" dirty="0" smtClean="0"/>
              <a:t> hücrelerinde .. </a:t>
            </a:r>
            <a:r>
              <a:rPr lang="tr-TR" dirty="0"/>
              <a:t>g</a:t>
            </a:r>
            <a:r>
              <a:rPr lang="tr-TR" dirty="0" smtClean="0"/>
              <a:t>örülür.</a:t>
            </a:r>
          </a:p>
          <a:p>
            <a:pPr marL="0" indent="0">
              <a:buNone/>
            </a:pPr>
            <a:r>
              <a:rPr lang="tr-TR" dirty="0" smtClean="0"/>
              <a:t>4-Lösemiler; </a:t>
            </a:r>
          </a:p>
          <a:p>
            <a:pPr marL="0" indent="0">
              <a:buNone/>
            </a:pPr>
            <a:r>
              <a:rPr lang="tr-TR" dirty="0" smtClean="0"/>
              <a:t>5-Lenfomalar; kan hücrelerinde görülür. </a:t>
            </a:r>
          </a:p>
          <a:p>
            <a:pPr marL="0" indent="0">
              <a:buNone/>
            </a:pPr>
            <a:r>
              <a:rPr lang="tr-TR" dirty="0" smtClean="0"/>
              <a:t>6-Karışık tipler (</a:t>
            </a:r>
            <a:r>
              <a:rPr lang="tr-TR" dirty="0" err="1" smtClean="0"/>
              <a:t>blastomlar</a:t>
            </a:r>
            <a:r>
              <a:rPr lang="tr-TR" dirty="0" smtClean="0"/>
              <a:t>, </a:t>
            </a:r>
            <a:r>
              <a:rPr lang="tr-TR" dirty="0" err="1" smtClean="0"/>
              <a:t>embriyonik</a:t>
            </a:r>
            <a:r>
              <a:rPr lang="tr-TR" dirty="0" smtClean="0"/>
              <a:t> öncü hücrelerde) tümörler heterojen / karma yapıda kanserlerdir.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08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7814" y="378823"/>
            <a:ext cx="8972095" cy="569363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966651" y="6280109"/>
            <a:ext cx="108944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400" i="1" dirty="0" smtClean="0"/>
              <a:t>Kaynak: https://www.drozdogan.com/yaygin-ve-nadir-gorulen-kanser-turleri-ve-anlami-merak-edilen-onkolojik-terimler/</a:t>
            </a:r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29869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Organ sistemlerine göre tepeden tırnağa kadar kanserler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2702" y="1459865"/>
            <a:ext cx="10515600" cy="45882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b="1" dirty="0" smtClean="0"/>
              <a:t>Merkezi sinir sistemi kanseri</a:t>
            </a:r>
          </a:p>
          <a:p>
            <a:endParaRPr lang="tr-TR" dirty="0" smtClean="0"/>
          </a:p>
          <a:p>
            <a:pPr algn="just"/>
            <a:r>
              <a:rPr lang="tr-TR" dirty="0" smtClean="0"/>
              <a:t>Merkezi sinir sistemi kanserleri, beyindeki veya omuriliğin dokularından kaynaklı kanserleri içerir. </a:t>
            </a:r>
          </a:p>
          <a:p>
            <a:pPr algn="just"/>
            <a:r>
              <a:rPr lang="tr-TR" dirty="0" smtClean="0"/>
              <a:t>Beyinde ortaya çıkan kanserlerin çoğu ise başka organ kanserlerinin buraya metastaz yapmış halidir ve beynin </a:t>
            </a:r>
            <a:r>
              <a:rPr lang="tr-TR" dirty="0" err="1" smtClean="0"/>
              <a:t>metastatik</a:t>
            </a:r>
            <a:r>
              <a:rPr lang="tr-TR" dirty="0" smtClean="0"/>
              <a:t> tümörleri, </a:t>
            </a:r>
            <a:r>
              <a:rPr lang="tr-TR" dirty="0" err="1" smtClean="0"/>
              <a:t>primer</a:t>
            </a:r>
            <a:r>
              <a:rPr lang="tr-TR" dirty="0" smtClean="0"/>
              <a:t> beyin kanserlerinin 7 katı kadardır. </a:t>
            </a:r>
          </a:p>
          <a:p>
            <a:pPr algn="just"/>
            <a:r>
              <a:rPr lang="tr-TR" dirty="0" smtClean="0"/>
              <a:t>Beyne en sık metastaz yapan kanserler akciğer, meme ve cilt kanseri </a:t>
            </a:r>
            <a:r>
              <a:rPr lang="tr-TR" dirty="0" err="1" smtClean="0"/>
              <a:t>malign</a:t>
            </a:r>
            <a:r>
              <a:rPr lang="tr-TR" dirty="0" smtClean="0"/>
              <a:t> </a:t>
            </a:r>
            <a:r>
              <a:rPr lang="tr-TR" dirty="0" err="1" smtClean="0"/>
              <a:t>melanomdur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Baş ve boyun kanserleri</a:t>
            </a:r>
          </a:p>
          <a:p>
            <a:pPr algn="just"/>
            <a:r>
              <a:rPr lang="tr-TR" dirty="0" smtClean="0"/>
              <a:t>Baş-boyun kanserleri dil, gırtlak, baş ve boynun herhangi bir bölgesini etkileyebilir. Bu kanserlerin en önemli nedenleri alkol, sigara, yoğun sıcak içecek tüketimi ve insan </a:t>
            </a:r>
            <a:r>
              <a:rPr lang="tr-TR" dirty="0" err="1" smtClean="0"/>
              <a:t>papilloma</a:t>
            </a:r>
            <a:r>
              <a:rPr lang="tr-TR" dirty="0" smtClean="0"/>
              <a:t> virüsü (HPV) enfeksiyonudur. </a:t>
            </a:r>
          </a:p>
          <a:p>
            <a:endParaRPr lang="tr-TR" dirty="0" smtClean="0"/>
          </a:p>
          <a:p>
            <a:pPr marL="0" indent="0" algn="r">
              <a:buNone/>
            </a:pPr>
            <a:r>
              <a:rPr lang="tr-TR" sz="1400" i="1" dirty="0" smtClean="0"/>
              <a:t>Kaynak: https://www.drozdogan.com/yaygin-ve-nadir-gorulen-kanser-turleri-ve-anlami-merak-edilen-onkolojik-terimler</a:t>
            </a:r>
            <a:endParaRPr lang="tr-TR" sz="1400" i="1" dirty="0"/>
          </a:p>
        </p:txBody>
      </p:sp>
    </p:spTree>
    <p:extLst>
      <p:ext uri="{BB962C8B-B14F-4D97-AF65-F5344CB8AC3E}">
        <p14:creationId xmlns:p14="http://schemas.microsoft.com/office/powerpoint/2010/main" val="31431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31966"/>
            <a:ext cx="10515600" cy="3827417"/>
          </a:xfrm>
        </p:spPr>
        <p:txBody>
          <a:bodyPr>
            <a:normAutofit/>
          </a:bodyPr>
          <a:lstStyle/>
          <a:p>
            <a:r>
              <a:rPr lang="tr-TR" b="1" dirty="0" smtClean="0"/>
              <a:t>Meme kanseri</a:t>
            </a:r>
          </a:p>
          <a:p>
            <a:endParaRPr lang="tr-TR" dirty="0" smtClean="0"/>
          </a:p>
          <a:p>
            <a:pPr algn="just"/>
            <a:r>
              <a:rPr lang="tr-TR" dirty="0" smtClean="0"/>
              <a:t>Meme kanseri kadınlarda çok yaygındır, ancak erkeklerin de meme kanseri olma ihtimali vardır. </a:t>
            </a:r>
          </a:p>
          <a:p>
            <a:pPr algn="just"/>
            <a:r>
              <a:rPr lang="tr-TR" dirty="0" smtClean="0"/>
              <a:t>Yaklaşık her 150 kadın meme kanserine karşılık 1 erkek meme kanseri. Meme kanserinin en yaygın türü </a:t>
            </a:r>
            <a:r>
              <a:rPr lang="tr-TR" dirty="0" err="1" smtClean="0"/>
              <a:t>invaziv</a:t>
            </a:r>
            <a:r>
              <a:rPr lang="tr-TR" dirty="0" smtClean="0"/>
              <a:t> </a:t>
            </a:r>
            <a:r>
              <a:rPr lang="tr-TR" dirty="0" err="1" smtClean="0"/>
              <a:t>duktal</a:t>
            </a:r>
            <a:r>
              <a:rPr lang="tr-TR" dirty="0" smtClean="0"/>
              <a:t> </a:t>
            </a:r>
            <a:r>
              <a:rPr lang="tr-TR" dirty="0" err="1" smtClean="0"/>
              <a:t>karsinomdur</a:t>
            </a:r>
            <a:r>
              <a:rPr lang="tr-TR" dirty="0" smtClean="0"/>
              <a:t>.</a:t>
            </a:r>
          </a:p>
          <a:p>
            <a:pPr algn="just"/>
            <a:r>
              <a:rPr lang="tr-TR" dirty="0" smtClean="0"/>
              <a:t>Meme kanseri erkeklerde de görülebilir.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227908" y="6306235"/>
            <a:ext cx="107246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https://www.drozdogan.com/yaygin-ve-nadir-gorulen-kanser-turleri-ve-anlami-merak-edilen-onkolojik-terimler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28605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3514" y="483325"/>
            <a:ext cx="10515600" cy="5118872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 smtClean="0"/>
              <a:t>Akciğer kanseri</a:t>
            </a:r>
            <a:endParaRPr lang="tr-TR" dirty="0" smtClean="0"/>
          </a:p>
          <a:p>
            <a:pPr algn="just"/>
            <a:r>
              <a:rPr lang="tr-TR" dirty="0" smtClean="0"/>
              <a:t>Akciğer ve bronş kanseri, dünya genelinde hem erkeklerde hem kadınlarda en sık yaşam kaybına neden olan kanser olmaya devam etmektedir. </a:t>
            </a:r>
          </a:p>
          <a:p>
            <a:pPr algn="just"/>
            <a:r>
              <a:rPr lang="tr-TR" dirty="0" smtClean="0"/>
              <a:t>Sigara içimi bu kanser türünün şüphesiz ana nedenidir (%90). Ancak hiç sigara içmeyen kişilerde de görülür.</a:t>
            </a:r>
          </a:p>
          <a:p>
            <a:pPr algn="just"/>
            <a:r>
              <a:rPr lang="tr-TR" dirty="0" smtClean="0"/>
              <a:t>Küçük hücreli dışı akciğer kanseri: Tüm akciğer kanserlerinin % 85’i. Bunun da </a:t>
            </a:r>
            <a:r>
              <a:rPr lang="tr-TR" dirty="0" err="1" smtClean="0"/>
              <a:t>adenokarsinom</a:t>
            </a:r>
            <a:r>
              <a:rPr lang="tr-TR" dirty="0" smtClean="0"/>
              <a:t>, </a:t>
            </a:r>
            <a:r>
              <a:rPr lang="tr-TR" dirty="0" err="1" smtClean="0"/>
              <a:t>skuamöz</a:t>
            </a:r>
            <a:r>
              <a:rPr lang="tr-TR" dirty="0" smtClean="0"/>
              <a:t> hücreli, büyük hücreli ve karma tip gibi alt türleri vardır.</a:t>
            </a:r>
          </a:p>
          <a:p>
            <a:pPr algn="just"/>
            <a:r>
              <a:rPr lang="tr-TR" dirty="0" smtClean="0"/>
              <a:t>Küçük hücreli akciğer kanseri: Küçük hücreli akciğer kanseri, akciğer kanserlerinin yaklaşık %15'ini oluşturur ve sigara içmemiş kişilerde hemen hemen hiç görülmez.</a:t>
            </a:r>
          </a:p>
          <a:p>
            <a:pPr algn="just"/>
            <a:r>
              <a:rPr lang="tr-TR" dirty="0" err="1" smtClean="0"/>
              <a:t>Mezotelyoma</a:t>
            </a:r>
            <a:r>
              <a:rPr lang="tr-TR" dirty="0" smtClean="0"/>
              <a:t>: Akciğer zarının kanseridir. Asbeste maruz kalma ile güçlü bir ilişkisi vardır.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21079" y="6423801"/>
            <a:ext cx="10853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1200" i="1" dirty="0" smtClean="0"/>
              <a:t>Kaynak: https://www.drozdogan.com/yaygin-ve-nadir-gorulen-kanser-turleri-ve-anlami-merak-edilen-onkolojik-terimler</a:t>
            </a:r>
            <a:endParaRPr lang="tr-TR" sz="1200" i="1" dirty="0"/>
          </a:p>
        </p:txBody>
      </p:sp>
    </p:spTree>
    <p:extLst>
      <p:ext uri="{BB962C8B-B14F-4D97-AF65-F5344CB8AC3E}">
        <p14:creationId xmlns:p14="http://schemas.microsoft.com/office/powerpoint/2010/main" val="21818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1240</Words>
  <Application>Microsoft Office PowerPoint</Application>
  <PresentationFormat>Geniş ekran</PresentationFormat>
  <Paragraphs>138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Teması</vt:lpstr>
      <vt:lpstr>Tıbbi biyoloji ve genetik  Kanser ve Apopitoz </vt:lpstr>
      <vt:lpstr>PowerPoint Sunusu</vt:lpstr>
      <vt:lpstr>PowerPoint Sunusu</vt:lpstr>
      <vt:lpstr>Kanser Türleri</vt:lpstr>
      <vt:lpstr>Hücre türüne göre altı ana kanser tipi vardır</vt:lpstr>
      <vt:lpstr>PowerPoint Sunusu</vt:lpstr>
      <vt:lpstr>Organ sistemlerine göre tepeden tırnağa kadar kanserler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Kanser Nedenleri </vt:lpstr>
      <vt:lpstr>PowerPoint Sunusu</vt:lpstr>
      <vt:lpstr>PowerPoint Sunusu</vt:lpstr>
      <vt:lpstr>Kanser Yolakları = Canser pathway </vt:lpstr>
      <vt:lpstr>Apoptozis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Tıbbi biyoloji ve genetik</dc:title>
  <dc:creator>mehmet</dc:creator>
  <cp:lastModifiedBy>mehmet</cp:lastModifiedBy>
  <cp:revision>30</cp:revision>
  <dcterms:created xsi:type="dcterms:W3CDTF">2021-01-06T17:38:54Z</dcterms:created>
  <dcterms:modified xsi:type="dcterms:W3CDTF">2021-01-06T19:19:32Z</dcterms:modified>
</cp:coreProperties>
</file>