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6" r:id="rId3"/>
    <p:sldId id="288" r:id="rId4"/>
    <p:sldId id="292" r:id="rId5"/>
    <p:sldId id="257" r:id="rId6"/>
    <p:sldId id="277" r:id="rId7"/>
    <p:sldId id="280" r:id="rId8"/>
    <p:sldId id="284" r:id="rId9"/>
    <p:sldId id="282" r:id="rId10"/>
    <p:sldId id="259" r:id="rId11"/>
    <p:sldId id="261" r:id="rId12"/>
    <p:sldId id="263" r:id="rId13"/>
    <p:sldId id="265" r:id="rId14"/>
    <p:sldId id="267" r:id="rId15"/>
    <p:sldId id="269" r:id="rId16"/>
    <p:sldId id="271" r:id="rId17"/>
    <p:sldId id="276" r:id="rId18"/>
    <p:sldId id="273" r:id="rId19"/>
    <p:sldId id="290" r:id="rId20"/>
    <p:sldId id="287"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E94FA-45DF-483B-B6A9-6C05A1224A5E}" type="datetimeFigureOut">
              <a:rPr lang="tr-TR" smtClean="0"/>
              <a:t>21.02.2021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3953E-2831-4602-9CAB-CA7ABA1F1637}" type="slidenum">
              <a:rPr lang="tr-TR" smtClean="0"/>
              <a:t>‹#›</a:t>
            </a:fld>
            <a:endParaRPr lang="tr-TR"/>
          </a:p>
        </p:txBody>
      </p:sp>
    </p:spTree>
    <p:extLst>
      <p:ext uri="{BB962C8B-B14F-4D97-AF65-F5344CB8AC3E}">
        <p14:creationId xmlns:p14="http://schemas.microsoft.com/office/powerpoint/2010/main" val="2478682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ACE3CD-15E0-465A-8DBC-2A120330A6DB}" type="slidenum">
              <a:rPr lang="tr-TR" altLang="tr-TR" smtClean="0"/>
              <a:pPr/>
              <a:t>11</a:t>
            </a:fld>
            <a:endParaRPr lang="tr-TR" altLang="tr-TR" smtClean="0"/>
          </a:p>
        </p:txBody>
      </p:sp>
      <p:sp>
        <p:nvSpPr>
          <p:cNvPr id="11267" name="Rectangle 2"/>
          <p:cNvSpPr>
            <a:spLocks noGrp="1" noRot="1" noChangeAspect="1" noChangeArrowheads="1" noTextEdit="1"/>
          </p:cNvSpPr>
          <p:nvPr>
            <p:ph type="sldImg"/>
          </p:nvPr>
        </p:nvSpPr>
        <p:spPr bwMode="auto">
          <a:xfrm>
            <a:off x="365125" y="674688"/>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914400" y="4346575"/>
            <a:ext cx="5029200"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pPr eaLnBrk="1" hangingPunct="1"/>
            <a:endParaRPr lang="tr-TR" altLang="tr-TR" smtClean="0"/>
          </a:p>
        </p:txBody>
      </p:sp>
    </p:spTree>
    <p:extLst>
      <p:ext uri="{BB962C8B-B14F-4D97-AF65-F5344CB8AC3E}">
        <p14:creationId xmlns:p14="http://schemas.microsoft.com/office/powerpoint/2010/main" val="121430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602686C5-5C8E-4A72-BF6E-2856E42231BE}" type="datetimeFigureOut">
              <a:rPr lang="tr-TR" smtClean="0"/>
              <a:t>21.02.2021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08EAF4-67B7-4362-BDEE-F31E92A0A2CD}" type="slidenum">
              <a:rPr lang="tr-TR" smtClean="0"/>
              <a:t>‹#›</a:t>
            </a:fld>
            <a:endParaRPr lang="tr-TR"/>
          </a:p>
        </p:txBody>
      </p:sp>
    </p:spTree>
    <p:extLst>
      <p:ext uri="{BB962C8B-B14F-4D97-AF65-F5344CB8AC3E}">
        <p14:creationId xmlns:p14="http://schemas.microsoft.com/office/powerpoint/2010/main" val="229689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02686C5-5C8E-4A72-BF6E-2856E42231BE}" type="datetimeFigureOut">
              <a:rPr lang="tr-TR" smtClean="0"/>
              <a:t>21.02.2021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08EAF4-67B7-4362-BDEE-F31E92A0A2CD}" type="slidenum">
              <a:rPr lang="tr-TR" smtClean="0"/>
              <a:t>‹#›</a:t>
            </a:fld>
            <a:endParaRPr lang="tr-TR"/>
          </a:p>
        </p:txBody>
      </p:sp>
    </p:spTree>
    <p:extLst>
      <p:ext uri="{BB962C8B-B14F-4D97-AF65-F5344CB8AC3E}">
        <p14:creationId xmlns:p14="http://schemas.microsoft.com/office/powerpoint/2010/main" val="391729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02686C5-5C8E-4A72-BF6E-2856E42231BE}" type="datetimeFigureOut">
              <a:rPr lang="tr-TR" smtClean="0"/>
              <a:t>21.02.2021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08EAF4-67B7-4362-BDEE-F31E92A0A2CD}" type="slidenum">
              <a:rPr lang="tr-TR" smtClean="0"/>
              <a:t>‹#›</a:t>
            </a:fld>
            <a:endParaRPr lang="tr-TR"/>
          </a:p>
        </p:txBody>
      </p:sp>
    </p:spTree>
    <p:extLst>
      <p:ext uri="{BB962C8B-B14F-4D97-AF65-F5344CB8AC3E}">
        <p14:creationId xmlns:p14="http://schemas.microsoft.com/office/powerpoint/2010/main" val="418317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02686C5-5C8E-4A72-BF6E-2856E42231BE}" type="datetimeFigureOut">
              <a:rPr lang="tr-TR" smtClean="0"/>
              <a:t>21.02.2021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08EAF4-67B7-4362-BDEE-F31E92A0A2CD}" type="slidenum">
              <a:rPr lang="tr-TR" smtClean="0"/>
              <a:t>‹#›</a:t>
            </a:fld>
            <a:endParaRPr lang="tr-TR"/>
          </a:p>
        </p:txBody>
      </p:sp>
    </p:spTree>
    <p:extLst>
      <p:ext uri="{BB962C8B-B14F-4D97-AF65-F5344CB8AC3E}">
        <p14:creationId xmlns:p14="http://schemas.microsoft.com/office/powerpoint/2010/main" val="235288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02686C5-5C8E-4A72-BF6E-2856E42231BE}" type="datetimeFigureOut">
              <a:rPr lang="tr-TR" smtClean="0"/>
              <a:t>21.02.2021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08EAF4-67B7-4362-BDEE-F31E92A0A2CD}" type="slidenum">
              <a:rPr lang="tr-TR" smtClean="0"/>
              <a:t>‹#›</a:t>
            </a:fld>
            <a:endParaRPr lang="tr-TR"/>
          </a:p>
        </p:txBody>
      </p:sp>
    </p:spTree>
    <p:extLst>
      <p:ext uri="{BB962C8B-B14F-4D97-AF65-F5344CB8AC3E}">
        <p14:creationId xmlns:p14="http://schemas.microsoft.com/office/powerpoint/2010/main" val="378259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02686C5-5C8E-4A72-BF6E-2856E42231BE}" type="datetimeFigureOut">
              <a:rPr lang="tr-TR" smtClean="0"/>
              <a:t>21.02.2021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08EAF4-67B7-4362-BDEE-F31E92A0A2CD}" type="slidenum">
              <a:rPr lang="tr-TR" smtClean="0"/>
              <a:t>‹#›</a:t>
            </a:fld>
            <a:endParaRPr lang="tr-TR"/>
          </a:p>
        </p:txBody>
      </p:sp>
    </p:spTree>
    <p:extLst>
      <p:ext uri="{BB962C8B-B14F-4D97-AF65-F5344CB8AC3E}">
        <p14:creationId xmlns:p14="http://schemas.microsoft.com/office/powerpoint/2010/main" val="420643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02686C5-5C8E-4A72-BF6E-2856E42231BE}" type="datetimeFigureOut">
              <a:rPr lang="tr-TR" smtClean="0"/>
              <a:t>21.02.2021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408EAF4-67B7-4362-BDEE-F31E92A0A2CD}" type="slidenum">
              <a:rPr lang="tr-TR" smtClean="0"/>
              <a:t>‹#›</a:t>
            </a:fld>
            <a:endParaRPr lang="tr-TR"/>
          </a:p>
        </p:txBody>
      </p:sp>
    </p:spTree>
    <p:extLst>
      <p:ext uri="{BB962C8B-B14F-4D97-AF65-F5344CB8AC3E}">
        <p14:creationId xmlns:p14="http://schemas.microsoft.com/office/powerpoint/2010/main" val="81077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02686C5-5C8E-4A72-BF6E-2856E42231BE}" type="datetimeFigureOut">
              <a:rPr lang="tr-TR" smtClean="0"/>
              <a:t>21.02.2021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408EAF4-67B7-4362-BDEE-F31E92A0A2CD}" type="slidenum">
              <a:rPr lang="tr-TR" smtClean="0"/>
              <a:t>‹#›</a:t>
            </a:fld>
            <a:endParaRPr lang="tr-TR"/>
          </a:p>
        </p:txBody>
      </p:sp>
    </p:spTree>
    <p:extLst>
      <p:ext uri="{BB962C8B-B14F-4D97-AF65-F5344CB8AC3E}">
        <p14:creationId xmlns:p14="http://schemas.microsoft.com/office/powerpoint/2010/main" val="136042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02686C5-5C8E-4A72-BF6E-2856E42231BE}" type="datetimeFigureOut">
              <a:rPr lang="tr-TR" smtClean="0"/>
              <a:t>21.02.2021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408EAF4-67B7-4362-BDEE-F31E92A0A2CD}" type="slidenum">
              <a:rPr lang="tr-TR" smtClean="0"/>
              <a:t>‹#›</a:t>
            </a:fld>
            <a:endParaRPr lang="tr-TR"/>
          </a:p>
        </p:txBody>
      </p:sp>
    </p:spTree>
    <p:extLst>
      <p:ext uri="{BB962C8B-B14F-4D97-AF65-F5344CB8AC3E}">
        <p14:creationId xmlns:p14="http://schemas.microsoft.com/office/powerpoint/2010/main" val="1082282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02686C5-5C8E-4A72-BF6E-2856E42231BE}" type="datetimeFigureOut">
              <a:rPr lang="tr-TR" smtClean="0"/>
              <a:t>21.02.2021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08EAF4-67B7-4362-BDEE-F31E92A0A2CD}" type="slidenum">
              <a:rPr lang="tr-TR" smtClean="0"/>
              <a:t>‹#›</a:t>
            </a:fld>
            <a:endParaRPr lang="tr-TR"/>
          </a:p>
        </p:txBody>
      </p:sp>
    </p:spTree>
    <p:extLst>
      <p:ext uri="{BB962C8B-B14F-4D97-AF65-F5344CB8AC3E}">
        <p14:creationId xmlns:p14="http://schemas.microsoft.com/office/powerpoint/2010/main" val="288613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02686C5-5C8E-4A72-BF6E-2856E42231BE}" type="datetimeFigureOut">
              <a:rPr lang="tr-TR" smtClean="0"/>
              <a:t>21.02.2021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08EAF4-67B7-4362-BDEE-F31E92A0A2CD}" type="slidenum">
              <a:rPr lang="tr-TR" smtClean="0"/>
              <a:t>‹#›</a:t>
            </a:fld>
            <a:endParaRPr lang="tr-TR"/>
          </a:p>
        </p:txBody>
      </p:sp>
    </p:spTree>
    <p:extLst>
      <p:ext uri="{BB962C8B-B14F-4D97-AF65-F5344CB8AC3E}">
        <p14:creationId xmlns:p14="http://schemas.microsoft.com/office/powerpoint/2010/main" val="419485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686C5-5C8E-4A72-BF6E-2856E42231BE}" type="datetimeFigureOut">
              <a:rPr lang="tr-TR" smtClean="0"/>
              <a:t>21.02.2021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8EAF4-67B7-4362-BDEE-F31E92A0A2CD}" type="slidenum">
              <a:rPr lang="tr-TR" smtClean="0"/>
              <a:t>‹#›</a:t>
            </a:fld>
            <a:endParaRPr lang="tr-TR"/>
          </a:p>
        </p:txBody>
      </p:sp>
    </p:spTree>
    <p:extLst>
      <p:ext uri="{BB962C8B-B14F-4D97-AF65-F5344CB8AC3E}">
        <p14:creationId xmlns:p14="http://schemas.microsoft.com/office/powerpoint/2010/main" val="105670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png"/><Relationship Id="rId1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Moleküler Biyolojik Yöntemler</a:t>
            </a:r>
            <a:endParaRPr lang="tr-TR" dirty="0"/>
          </a:p>
        </p:txBody>
      </p:sp>
      <p:sp>
        <p:nvSpPr>
          <p:cNvPr id="3" name="Alt Başlık 2"/>
          <p:cNvSpPr>
            <a:spLocks noGrp="1"/>
          </p:cNvSpPr>
          <p:nvPr>
            <p:ph type="subTitle" idx="1"/>
          </p:nvPr>
        </p:nvSpPr>
        <p:spPr>
          <a:xfrm>
            <a:off x="1524000" y="4128511"/>
            <a:ext cx="9144000" cy="1655762"/>
          </a:xfrm>
        </p:spPr>
        <p:txBody>
          <a:bodyPr/>
          <a:lstStyle/>
          <a:p>
            <a:pPr algn="r"/>
            <a:r>
              <a:rPr lang="tr-TR" dirty="0" smtClean="0"/>
              <a:t>Öğretim Üyesi Dr. Mehmet BEKTAŞ</a:t>
            </a:r>
          </a:p>
          <a:p>
            <a:pPr algn="r"/>
            <a:r>
              <a:rPr lang="tr-TR" dirty="0" smtClean="0"/>
              <a:t>Hınıs MYO</a:t>
            </a:r>
          </a:p>
          <a:p>
            <a:pPr algn="r"/>
            <a:r>
              <a:rPr lang="tr-TR" dirty="0" smtClean="0"/>
              <a:t>Tıbbi Laboratuvar Teknikerliği </a:t>
            </a:r>
            <a:endParaRPr lang="tr-TR" dirty="0"/>
          </a:p>
        </p:txBody>
      </p:sp>
    </p:spTree>
    <p:extLst>
      <p:ext uri="{BB962C8B-B14F-4D97-AF65-F5344CB8AC3E}">
        <p14:creationId xmlns:p14="http://schemas.microsoft.com/office/powerpoint/2010/main" val="278551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1981200" y="914400"/>
            <a:ext cx="8229600" cy="1143000"/>
          </a:xfrm>
        </p:spPr>
        <p:txBody>
          <a:bodyPr/>
          <a:lstStyle/>
          <a:p>
            <a:r>
              <a:rPr lang="tr-TR" altLang="tr-TR" smtClean="0"/>
              <a:t>KÖK HÜCRE </a:t>
            </a:r>
          </a:p>
        </p:txBody>
      </p:sp>
      <p:pic>
        <p:nvPicPr>
          <p:cNvPr id="9219" name="Picture 21" descr="Kök Hücreler - Lab Akadem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1905001"/>
            <a:ext cx="6000750" cy="2867025"/>
          </a:xfrm>
        </p:spPr>
      </p:pic>
    </p:spTree>
    <p:extLst>
      <p:ext uri="{BB962C8B-B14F-4D97-AF65-F5344CB8AC3E}">
        <p14:creationId xmlns:p14="http://schemas.microsoft.com/office/powerpoint/2010/main" val="366120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1919288" y="4005264"/>
            <a:ext cx="8001000"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243" name="Line 3"/>
          <p:cNvSpPr>
            <a:spLocks noChangeShapeType="1"/>
          </p:cNvSpPr>
          <p:nvPr/>
        </p:nvSpPr>
        <p:spPr bwMode="auto">
          <a:xfrm>
            <a:off x="1981200" y="6858000"/>
            <a:ext cx="868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244" name="Line 4"/>
          <p:cNvSpPr>
            <a:spLocks noChangeShapeType="1"/>
          </p:cNvSpPr>
          <p:nvPr/>
        </p:nvSpPr>
        <p:spPr bwMode="auto">
          <a:xfrm>
            <a:off x="1992313" y="2852738"/>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0101" name="Rectangle 5"/>
          <p:cNvSpPr>
            <a:spLocks noChangeArrowheads="1"/>
          </p:cNvSpPr>
          <p:nvPr/>
        </p:nvSpPr>
        <p:spPr bwMode="auto">
          <a:xfrm>
            <a:off x="1828800" y="1905001"/>
            <a:ext cx="2743200" cy="701675"/>
          </a:xfrm>
          <a:prstGeom prst="rect">
            <a:avLst/>
          </a:prstGeom>
          <a:noFill/>
          <a:ln>
            <a:noFill/>
          </a:ln>
          <a:effectLst/>
          <a:extLst/>
        </p:spPr>
        <p:txBody>
          <a:bodyPr>
            <a:spAutoFit/>
          </a:bodyPr>
          <a:lstStyle/>
          <a:p>
            <a:pPr eaLnBrk="1" hangingPunct="1">
              <a:spcBef>
                <a:spcPct val="20000"/>
              </a:spcBef>
              <a:buClr>
                <a:schemeClr val="hlink"/>
              </a:buClr>
              <a:buSzPct val="90000"/>
              <a:buFont typeface="Wingdings" pitchFamily="2" charset="2"/>
              <a:buNone/>
              <a:defRPr/>
            </a:pPr>
            <a:r>
              <a:rPr lang="tr-TR" sz="2000">
                <a:solidFill>
                  <a:srgbClr val="000000"/>
                </a:solidFill>
                <a:effectLst>
                  <a:outerShdw blurRad="38100" dist="38100" dir="2700000" algn="tl">
                    <a:srgbClr val="C0C0C0"/>
                  </a:outerShdw>
                </a:effectLst>
                <a:latin typeface="Calibri" pitchFamily="34" charset="0"/>
              </a:rPr>
              <a:t>Her bir hücre yeni bir bireyi geliştirebilir.</a:t>
            </a:r>
            <a:endParaRPr lang="en-US" sz="2000">
              <a:solidFill>
                <a:srgbClr val="000000"/>
              </a:solidFill>
              <a:effectLst>
                <a:outerShdw blurRad="38100" dist="38100" dir="2700000" algn="tl">
                  <a:srgbClr val="C0C0C0"/>
                </a:outerShdw>
              </a:effectLst>
              <a:latin typeface="Calibri" pitchFamily="34" charset="0"/>
            </a:endParaRPr>
          </a:p>
        </p:txBody>
      </p:sp>
      <p:sp>
        <p:nvSpPr>
          <p:cNvPr id="260102" name="Rectangle 6"/>
          <p:cNvSpPr>
            <a:spLocks noChangeArrowheads="1"/>
          </p:cNvSpPr>
          <p:nvPr/>
        </p:nvSpPr>
        <p:spPr bwMode="auto">
          <a:xfrm>
            <a:off x="8153400" y="1752600"/>
            <a:ext cx="1797050" cy="1130300"/>
          </a:xfrm>
          <a:prstGeom prst="rect">
            <a:avLst/>
          </a:prstGeom>
          <a:noFill/>
          <a:ln>
            <a:noFill/>
          </a:ln>
          <a:effectLst/>
          <a:extLst/>
        </p:spPr>
        <p:txBody>
          <a:bodyPr>
            <a:spAutoFit/>
          </a:bodyPr>
          <a:lstStyle/>
          <a:p>
            <a:pPr eaLnBrk="1" hangingPunct="1">
              <a:lnSpc>
                <a:spcPct val="80000"/>
              </a:lnSpc>
              <a:spcBef>
                <a:spcPct val="20000"/>
              </a:spcBef>
              <a:buClr>
                <a:schemeClr val="hlink"/>
              </a:buClr>
              <a:buSzPct val="90000"/>
              <a:buFont typeface="Wingdings" pitchFamily="2" charset="2"/>
              <a:buNone/>
              <a:defRPr/>
            </a:pPr>
            <a:r>
              <a:rPr lang="tr-TR" sz="2000">
                <a:solidFill>
                  <a:srgbClr val="000000"/>
                </a:solidFill>
                <a:effectLst>
                  <a:outerShdw blurRad="38100" dist="38100" dir="2700000" algn="tl">
                    <a:srgbClr val="C0C0C0"/>
                  </a:outerShdw>
                </a:effectLst>
                <a:latin typeface="Calibri" pitchFamily="34" charset="0"/>
              </a:rPr>
              <a:t>Erken Embriyonik hücreler</a:t>
            </a:r>
            <a:r>
              <a:rPr lang="en-US" sz="2000">
                <a:solidFill>
                  <a:srgbClr val="000000"/>
                </a:solidFill>
                <a:effectLst>
                  <a:outerShdw blurRad="38100" dist="38100" dir="2700000" algn="tl">
                    <a:srgbClr val="C0C0C0"/>
                  </a:outerShdw>
                </a:effectLst>
                <a:latin typeface="Calibri" pitchFamily="34" charset="0"/>
              </a:rPr>
              <a:t> </a:t>
            </a:r>
            <a:endParaRPr lang="tr-TR" sz="2000">
              <a:solidFill>
                <a:srgbClr val="000000"/>
              </a:solidFill>
              <a:effectLst>
                <a:outerShdw blurRad="38100" dist="38100" dir="2700000" algn="tl">
                  <a:srgbClr val="C0C0C0"/>
                </a:outerShdw>
              </a:effectLst>
              <a:latin typeface="Calibri" pitchFamily="34" charset="0"/>
            </a:endParaRPr>
          </a:p>
          <a:p>
            <a:pPr eaLnBrk="1" hangingPunct="1">
              <a:lnSpc>
                <a:spcPct val="80000"/>
              </a:lnSpc>
              <a:spcBef>
                <a:spcPct val="20000"/>
              </a:spcBef>
              <a:buClr>
                <a:schemeClr val="hlink"/>
              </a:buClr>
              <a:buSzPct val="90000"/>
              <a:buFont typeface="Wingdings" pitchFamily="2" charset="2"/>
              <a:buNone/>
              <a:defRPr/>
            </a:pPr>
            <a:r>
              <a:rPr lang="en-US" sz="2000">
                <a:solidFill>
                  <a:srgbClr val="000000"/>
                </a:solidFill>
                <a:effectLst>
                  <a:outerShdw blurRad="38100" dist="38100" dir="2700000" algn="tl">
                    <a:srgbClr val="C0C0C0"/>
                  </a:outerShdw>
                </a:effectLst>
                <a:latin typeface="Calibri" pitchFamily="34" charset="0"/>
              </a:rPr>
              <a:t>(1-3 </a:t>
            </a:r>
            <a:r>
              <a:rPr lang="tr-TR" sz="2000">
                <a:solidFill>
                  <a:srgbClr val="000000"/>
                </a:solidFill>
                <a:effectLst>
                  <a:outerShdw blurRad="38100" dist="38100" dir="2700000" algn="tl">
                    <a:srgbClr val="C0C0C0"/>
                  </a:outerShdw>
                </a:effectLst>
                <a:latin typeface="Calibri" pitchFamily="34" charset="0"/>
              </a:rPr>
              <a:t>günlük</a:t>
            </a:r>
            <a:r>
              <a:rPr lang="en-US" sz="2000">
                <a:solidFill>
                  <a:srgbClr val="000000"/>
                </a:solidFill>
                <a:effectLst>
                  <a:outerShdw blurRad="38100" dist="38100" dir="2700000" algn="tl">
                    <a:srgbClr val="C0C0C0"/>
                  </a:outerShdw>
                </a:effectLst>
                <a:latin typeface="Calibri" pitchFamily="34" charset="0"/>
              </a:rPr>
              <a:t>)</a:t>
            </a:r>
          </a:p>
        </p:txBody>
      </p:sp>
      <p:sp>
        <p:nvSpPr>
          <p:cNvPr id="260103" name="Rectangle 7"/>
          <p:cNvSpPr>
            <a:spLocks noChangeArrowheads="1"/>
          </p:cNvSpPr>
          <p:nvPr/>
        </p:nvSpPr>
        <p:spPr bwMode="auto">
          <a:xfrm>
            <a:off x="1828800" y="2819401"/>
            <a:ext cx="2895600" cy="1006475"/>
          </a:xfrm>
          <a:prstGeom prst="rect">
            <a:avLst/>
          </a:prstGeom>
          <a:noFill/>
          <a:ln>
            <a:noFill/>
          </a:ln>
          <a:effectLst/>
          <a:extLst/>
        </p:spPr>
        <p:txBody>
          <a:bodyPr>
            <a:spAutoFit/>
          </a:bodyPr>
          <a:lstStyle/>
          <a:p>
            <a:pPr eaLnBrk="1" hangingPunct="1">
              <a:spcBef>
                <a:spcPct val="20000"/>
              </a:spcBef>
              <a:buClr>
                <a:schemeClr val="hlink"/>
              </a:buClr>
              <a:buSzPct val="90000"/>
              <a:buFont typeface="Wingdings" pitchFamily="2" charset="2"/>
              <a:buNone/>
              <a:defRPr/>
            </a:pPr>
            <a:r>
              <a:rPr lang="tr-TR" sz="2000">
                <a:solidFill>
                  <a:srgbClr val="000000"/>
                </a:solidFill>
                <a:effectLst>
                  <a:outerShdw blurRad="38100" dist="38100" dir="2700000" algn="tl">
                    <a:srgbClr val="C0C0C0"/>
                  </a:outerShdw>
                </a:effectLst>
                <a:latin typeface="Calibri" pitchFamily="34" charset="0"/>
              </a:rPr>
              <a:t>Her bir hücre </a:t>
            </a:r>
            <a:r>
              <a:rPr lang="en-US" sz="2000">
                <a:solidFill>
                  <a:srgbClr val="000000"/>
                </a:solidFill>
                <a:effectLst>
                  <a:outerShdw blurRad="38100" dist="38100" dir="2700000" algn="tl">
                    <a:srgbClr val="C0C0C0"/>
                  </a:outerShdw>
                </a:effectLst>
                <a:latin typeface="Calibri" pitchFamily="34" charset="0"/>
              </a:rPr>
              <a:t> 200</a:t>
            </a:r>
            <a:r>
              <a:rPr lang="tr-TR" sz="2000">
                <a:solidFill>
                  <a:srgbClr val="000000"/>
                </a:solidFill>
                <a:effectLst>
                  <a:outerShdw blurRad="38100" dist="38100" dir="2700000" algn="tl">
                    <a:srgbClr val="C0C0C0"/>
                  </a:outerShdw>
                </a:effectLst>
                <a:latin typeface="Calibri" pitchFamily="34" charset="0"/>
              </a:rPr>
              <a:t>’den fazla</a:t>
            </a:r>
            <a:r>
              <a:rPr lang="en-US" sz="2000">
                <a:solidFill>
                  <a:srgbClr val="000000"/>
                </a:solidFill>
                <a:effectLst>
                  <a:outerShdw blurRad="38100" dist="38100" dir="2700000" algn="tl">
                    <a:srgbClr val="C0C0C0"/>
                  </a:outerShdw>
                </a:effectLst>
                <a:latin typeface="Calibri" pitchFamily="34" charset="0"/>
              </a:rPr>
              <a:t> </a:t>
            </a:r>
            <a:r>
              <a:rPr lang="tr-TR" sz="2000">
                <a:solidFill>
                  <a:srgbClr val="000000"/>
                </a:solidFill>
                <a:effectLst>
                  <a:outerShdw blurRad="38100" dist="38100" dir="2700000" algn="tl">
                    <a:srgbClr val="C0C0C0"/>
                  </a:outerShdw>
                </a:effectLst>
                <a:latin typeface="Calibri" pitchFamily="34" charset="0"/>
              </a:rPr>
              <a:t>somatik hücreye dönüşebilir.</a:t>
            </a:r>
            <a:endParaRPr lang="en-US" sz="2000">
              <a:solidFill>
                <a:srgbClr val="000000"/>
              </a:solidFill>
              <a:effectLst>
                <a:outerShdw blurRad="38100" dist="38100" dir="2700000" algn="tl">
                  <a:srgbClr val="C0C0C0"/>
                </a:outerShdw>
              </a:effectLst>
              <a:latin typeface="Calibri" pitchFamily="34" charset="0"/>
            </a:endParaRPr>
          </a:p>
        </p:txBody>
      </p:sp>
      <p:sp>
        <p:nvSpPr>
          <p:cNvPr id="260104" name="Rectangle 8"/>
          <p:cNvSpPr>
            <a:spLocks noChangeArrowheads="1"/>
          </p:cNvSpPr>
          <p:nvPr/>
        </p:nvSpPr>
        <p:spPr bwMode="auto">
          <a:xfrm>
            <a:off x="8153400" y="3048001"/>
            <a:ext cx="1828800" cy="1006475"/>
          </a:xfrm>
          <a:prstGeom prst="rect">
            <a:avLst/>
          </a:prstGeom>
          <a:noFill/>
          <a:ln>
            <a:noFill/>
          </a:ln>
          <a:effectLst/>
          <a:extLst/>
        </p:spPr>
        <p:txBody>
          <a:bodyPr>
            <a:spAutoFit/>
          </a:bodyPr>
          <a:lstStyle/>
          <a:p>
            <a:pPr>
              <a:defRPr/>
            </a:pPr>
            <a:r>
              <a:rPr lang="tr-TR" sz="2000">
                <a:solidFill>
                  <a:srgbClr val="000000"/>
                </a:solidFill>
                <a:effectLst>
                  <a:outerShdw blurRad="38100" dist="38100" dir="2700000" algn="tl">
                    <a:srgbClr val="C0C0C0"/>
                  </a:outerShdw>
                </a:effectLst>
                <a:latin typeface="Calibri" pitchFamily="34" charset="0"/>
              </a:rPr>
              <a:t>Blastosit hücreleri</a:t>
            </a:r>
            <a:r>
              <a:rPr lang="en-US" sz="2000">
                <a:solidFill>
                  <a:srgbClr val="000000"/>
                </a:solidFill>
                <a:effectLst>
                  <a:outerShdw blurRad="38100" dist="38100" dir="2700000" algn="tl">
                    <a:srgbClr val="C0C0C0"/>
                  </a:outerShdw>
                </a:effectLst>
                <a:latin typeface="Calibri" pitchFamily="34" charset="0"/>
              </a:rPr>
              <a:t> </a:t>
            </a:r>
            <a:endParaRPr lang="tr-TR" sz="2000">
              <a:solidFill>
                <a:srgbClr val="000000"/>
              </a:solidFill>
              <a:effectLst>
                <a:outerShdw blurRad="38100" dist="38100" dir="2700000" algn="tl">
                  <a:srgbClr val="C0C0C0"/>
                </a:outerShdw>
              </a:effectLst>
              <a:latin typeface="Calibri" pitchFamily="34" charset="0"/>
            </a:endParaRPr>
          </a:p>
          <a:p>
            <a:pPr>
              <a:defRPr/>
            </a:pPr>
            <a:r>
              <a:rPr lang="en-US" sz="2000">
                <a:solidFill>
                  <a:srgbClr val="000000"/>
                </a:solidFill>
                <a:effectLst>
                  <a:outerShdw blurRad="38100" dist="38100" dir="2700000" algn="tl">
                    <a:srgbClr val="C0C0C0"/>
                  </a:outerShdw>
                </a:effectLst>
                <a:latin typeface="Calibri" pitchFamily="34" charset="0"/>
              </a:rPr>
              <a:t>(5</a:t>
            </a:r>
            <a:r>
              <a:rPr lang="tr-TR" sz="2000">
                <a:solidFill>
                  <a:srgbClr val="000000"/>
                </a:solidFill>
                <a:effectLst>
                  <a:outerShdw blurRad="38100" dist="38100" dir="2700000" algn="tl">
                    <a:srgbClr val="C0C0C0"/>
                  </a:outerShdw>
                </a:effectLst>
                <a:latin typeface="Calibri" pitchFamily="34" charset="0"/>
              </a:rPr>
              <a:t>-</a:t>
            </a:r>
            <a:r>
              <a:rPr lang="en-US" sz="2000">
                <a:solidFill>
                  <a:srgbClr val="000000"/>
                </a:solidFill>
                <a:effectLst>
                  <a:outerShdw blurRad="38100" dist="38100" dir="2700000" algn="tl">
                    <a:srgbClr val="C0C0C0"/>
                  </a:outerShdw>
                </a:effectLst>
                <a:latin typeface="Calibri" pitchFamily="34" charset="0"/>
              </a:rPr>
              <a:t>14 </a:t>
            </a:r>
            <a:r>
              <a:rPr lang="tr-TR" sz="2000">
                <a:solidFill>
                  <a:srgbClr val="000000"/>
                </a:solidFill>
                <a:effectLst>
                  <a:outerShdw blurRad="38100" dist="38100" dir="2700000" algn="tl">
                    <a:srgbClr val="C0C0C0"/>
                  </a:outerShdw>
                </a:effectLst>
                <a:latin typeface="Calibri" pitchFamily="34" charset="0"/>
              </a:rPr>
              <a:t>günlük</a:t>
            </a:r>
            <a:r>
              <a:rPr lang="en-US" sz="2000">
                <a:solidFill>
                  <a:srgbClr val="000000"/>
                </a:solidFill>
                <a:effectLst>
                  <a:outerShdw blurRad="38100" dist="38100" dir="2700000" algn="tl">
                    <a:srgbClr val="C0C0C0"/>
                  </a:outerShdw>
                </a:effectLst>
                <a:latin typeface="Calibri" pitchFamily="34" charset="0"/>
              </a:rPr>
              <a:t>)</a:t>
            </a:r>
            <a:endParaRPr lang="tr-TR" sz="2000">
              <a:solidFill>
                <a:srgbClr val="000000"/>
              </a:solidFill>
              <a:effectLst>
                <a:outerShdw blurRad="38100" dist="38100" dir="2700000" algn="tl">
                  <a:srgbClr val="C0C0C0"/>
                </a:outerShdw>
              </a:effectLst>
              <a:latin typeface="Calibri" pitchFamily="34" charset="0"/>
            </a:endParaRPr>
          </a:p>
        </p:txBody>
      </p:sp>
      <p:sp>
        <p:nvSpPr>
          <p:cNvPr id="260105" name="Rectangle 9"/>
          <p:cNvSpPr>
            <a:spLocks noChangeArrowheads="1"/>
          </p:cNvSpPr>
          <p:nvPr/>
        </p:nvSpPr>
        <p:spPr bwMode="auto">
          <a:xfrm>
            <a:off x="8153400" y="4191000"/>
            <a:ext cx="1828800" cy="946150"/>
          </a:xfrm>
          <a:prstGeom prst="rect">
            <a:avLst/>
          </a:prstGeom>
          <a:noFill/>
          <a:ln>
            <a:noFill/>
          </a:ln>
          <a:effectLst/>
          <a:extLst/>
        </p:spPr>
        <p:txBody>
          <a:bodyPr>
            <a:spAutoFit/>
          </a:bodyPr>
          <a:lstStyle/>
          <a:p>
            <a:pPr eaLnBrk="1" hangingPunct="1">
              <a:lnSpc>
                <a:spcPct val="80000"/>
              </a:lnSpc>
              <a:spcBef>
                <a:spcPct val="20000"/>
              </a:spcBef>
              <a:buClr>
                <a:schemeClr val="hlink"/>
              </a:buClr>
              <a:buSzPct val="90000"/>
              <a:buFont typeface="Wingdings" pitchFamily="2" charset="2"/>
              <a:buNone/>
              <a:defRPr/>
            </a:pPr>
            <a:r>
              <a:rPr lang="tr-TR" sz="2000">
                <a:solidFill>
                  <a:srgbClr val="000000"/>
                </a:solidFill>
                <a:effectLst>
                  <a:outerShdw blurRad="38100" dist="38100" dir="2700000" algn="tl">
                    <a:srgbClr val="C0C0C0"/>
                  </a:outerShdw>
                </a:effectLst>
                <a:latin typeface="Calibri" pitchFamily="34" charset="0"/>
              </a:rPr>
              <a:t>Adult kök  hc </a:t>
            </a:r>
          </a:p>
          <a:p>
            <a:pPr eaLnBrk="1" hangingPunct="1">
              <a:lnSpc>
                <a:spcPct val="80000"/>
              </a:lnSpc>
              <a:spcBef>
                <a:spcPct val="20000"/>
              </a:spcBef>
              <a:buClr>
                <a:schemeClr val="hlink"/>
              </a:buClr>
              <a:buSzPct val="90000"/>
              <a:buFont typeface="Wingdings" pitchFamily="2" charset="2"/>
              <a:buNone/>
              <a:defRPr/>
            </a:pPr>
            <a:r>
              <a:rPr lang="tr-TR" sz="2000">
                <a:solidFill>
                  <a:srgbClr val="000000"/>
                </a:solidFill>
                <a:effectLst>
                  <a:outerShdw blurRad="38100" dist="38100" dir="2700000" algn="tl">
                    <a:srgbClr val="C0C0C0"/>
                  </a:outerShdw>
                </a:effectLst>
                <a:latin typeface="Calibri" pitchFamily="34" charset="0"/>
              </a:rPr>
              <a:t>Kord kanı</a:t>
            </a:r>
          </a:p>
          <a:p>
            <a:pPr eaLnBrk="1" hangingPunct="1">
              <a:lnSpc>
                <a:spcPct val="80000"/>
              </a:lnSpc>
              <a:spcBef>
                <a:spcPct val="20000"/>
              </a:spcBef>
              <a:buClr>
                <a:schemeClr val="hlink"/>
              </a:buClr>
              <a:buSzPct val="90000"/>
              <a:buFont typeface="Wingdings" pitchFamily="2" charset="2"/>
              <a:buNone/>
              <a:defRPr/>
            </a:pPr>
            <a:r>
              <a:rPr lang="tr-TR" sz="2000">
                <a:solidFill>
                  <a:srgbClr val="000000"/>
                </a:solidFill>
                <a:effectLst>
                  <a:outerShdw blurRad="38100" dist="38100" dir="2700000" algn="tl">
                    <a:srgbClr val="C0C0C0"/>
                  </a:outerShdw>
                </a:effectLst>
                <a:latin typeface="Calibri" pitchFamily="34" charset="0"/>
              </a:rPr>
              <a:t>Fetal doku</a:t>
            </a:r>
            <a:endParaRPr lang="en-US" sz="2000">
              <a:solidFill>
                <a:srgbClr val="000000"/>
              </a:solidFill>
              <a:effectLst>
                <a:outerShdw blurRad="38100" dist="38100" dir="2700000" algn="tl">
                  <a:srgbClr val="C0C0C0"/>
                </a:outerShdw>
              </a:effectLst>
              <a:latin typeface="Calibri" pitchFamily="34" charset="0"/>
            </a:endParaRPr>
          </a:p>
        </p:txBody>
      </p:sp>
      <p:sp>
        <p:nvSpPr>
          <p:cNvPr id="10250" name="Rectangle 10"/>
          <p:cNvSpPr>
            <a:spLocks noGrp="1" noChangeArrowheads="1"/>
          </p:cNvSpPr>
          <p:nvPr>
            <p:ph type="title"/>
          </p:nvPr>
        </p:nvSpPr>
        <p:spPr>
          <a:xfrm>
            <a:off x="1981200" y="49214"/>
            <a:ext cx="8229600" cy="788987"/>
          </a:xfrm>
        </p:spPr>
        <p:txBody>
          <a:bodyPr/>
          <a:lstStyle/>
          <a:p>
            <a:pPr eaLnBrk="1" hangingPunct="1"/>
            <a:r>
              <a:rPr lang="tr-TR" altLang="tr-TR" sz="4000">
                <a:solidFill>
                  <a:srgbClr val="000000"/>
                </a:solidFill>
              </a:rPr>
              <a:t>Kök  hücre çeşitleri</a:t>
            </a:r>
          </a:p>
        </p:txBody>
      </p:sp>
      <p:sp>
        <p:nvSpPr>
          <p:cNvPr id="10251" name="Text Box 11"/>
          <p:cNvSpPr txBox="1">
            <a:spLocks noChangeArrowheads="1"/>
          </p:cNvSpPr>
          <p:nvPr/>
        </p:nvSpPr>
        <p:spPr bwMode="auto">
          <a:xfrm>
            <a:off x="1919288" y="1268413"/>
            <a:ext cx="1524000" cy="393700"/>
          </a:xfrm>
          <a:prstGeom prst="rect">
            <a:avLst/>
          </a:prstGeom>
          <a:solidFill>
            <a:srgbClr val="FF9900"/>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50000"/>
              </a:spcBef>
              <a:buFontTx/>
              <a:buNone/>
            </a:pPr>
            <a:r>
              <a:rPr lang="tr-TR" altLang="tr-TR" sz="2400">
                <a:latin typeface="Calibri" panose="020F0502020204030204" pitchFamily="34" charset="0"/>
              </a:rPr>
              <a:t>Tanımlar</a:t>
            </a:r>
          </a:p>
        </p:txBody>
      </p:sp>
      <p:sp>
        <p:nvSpPr>
          <p:cNvPr id="10252" name="Text Box 12"/>
          <p:cNvSpPr txBox="1">
            <a:spLocks noChangeArrowheads="1"/>
          </p:cNvSpPr>
          <p:nvPr/>
        </p:nvSpPr>
        <p:spPr bwMode="auto">
          <a:xfrm>
            <a:off x="8040688" y="1268413"/>
            <a:ext cx="1447800" cy="393700"/>
          </a:xfrm>
          <a:prstGeom prst="rect">
            <a:avLst/>
          </a:prstGeom>
          <a:solidFill>
            <a:srgbClr val="FF9900"/>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50000"/>
              </a:spcBef>
              <a:buFontTx/>
              <a:buNone/>
            </a:pPr>
            <a:r>
              <a:rPr lang="tr-TR" altLang="tr-TR" sz="2400">
                <a:latin typeface="Calibri" panose="020F0502020204030204" pitchFamily="34" charset="0"/>
              </a:rPr>
              <a:t>Örnekler</a:t>
            </a:r>
          </a:p>
        </p:txBody>
      </p:sp>
      <p:sp>
        <p:nvSpPr>
          <p:cNvPr id="10253" name="Line 13"/>
          <p:cNvSpPr>
            <a:spLocks noChangeShapeType="1"/>
          </p:cNvSpPr>
          <p:nvPr/>
        </p:nvSpPr>
        <p:spPr bwMode="auto">
          <a:xfrm>
            <a:off x="2424113" y="908050"/>
            <a:ext cx="70104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graphicFrame>
        <p:nvGraphicFramePr>
          <p:cNvPr id="10254" name="Object 2"/>
          <p:cNvGraphicFramePr>
            <a:graphicFrameLocks noChangeAspect="1"/>
          </p:cNvGraphicFramePr>
          <p:nvPr/>
        </p:nvGraphicFramePr>
        <p:xfrm>
          <a:off x="5527675" y="1701800"/>
          <a:ext cx="457200" cy="304800"/>
        </p:xfrm>
        <a:graphic>
          <a:graphicData uri="http://schemas.openxmlformats.org/presentationml/2006/ole">
            <mc:AlternateContent xmlns:mc="http://schemas.openxmlformats.org/markup-compatibility/2006">
              <mc:Choice xmlns:v="urn:schemas-microsoft-com:vml" Requires="v">
                <p:oleObj spid="_x0000_s1404" name="Bit Eşlem Resmi" r:id="rId4" imgW="819048" imgH="676369" progId="PBrush">
                  <p:embed/>
                </p:oleObj>
              </mc:Choice>
              <mc:Fallback>
                <p:oleObj name="Bit Eşlem Resmi" r:id="rId4" imgW="819048" imgH="676369" progId="PBrush">
                  <p:embed/>
                  <p:pic>
                    <p:nvPicPr>
                      <p:cNvPr id="1025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675" y="1701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5" name="Object 3"/>
          <p:cNvGraphicFramePr>
            <a:graphicFrameLocks noChangeAspect="1"/>
          </p:cNvGraphicFramePr>
          <p:nvPr/>
        </p:nvGraphicFramePr>
        <p:xfrm>
          <a:off x="5603875" y="2540000"/>
          <a:ext cx="381000" cy="381000"/>
        </p:xfrm>
        <a:graphic>
          <a:graphicData uri="http://schemas.openxmlformats.org/presentationml/2006/ole">
            <mc:AlternateContent xmlns:mc="http://schemas.openxmlformats.org/markup-compatibility/2006">
              <mc:Choice xmlns:v="urn:schemas-microsoft-com:vml" Requires="v">
                <p:oleObj spid="_x0000_s1405" name="Bit Eşlem Resmi" r:id="rId6" imgW="647619" imgH="571731" progId="PBrush">
                  <p:embed/>
                </p:oleObj>
              </mc:Choice>
              <mc:Fallback>
                <p:oleObj name="Bit Eşlem Resmi" r:id="rId6" imgW="647619" imgH="571731" progId="PBrush">
                  <p:embed/>
                  <p:pic>
                    <p:nvPicPr>
                      <p:cNvPr id="1025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3875" y="2540000"/>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6" name="Object 4"/>
          <p:cNvGraphicFramePr>
            <a:graphicFrameLocks noChangeAspect="1"/>
          </p:cNvGraphicFramePr>
          <p:nvPr/>
        </p:nvGraphicFramePr>
        <p:xfrm>
          <a:off x="5451475" y="3378200"/>
          <a:ext cx="533400" cy="457200"/>
        </p:xfrm>
        <a:graphic>
          <a:graphicData uri="http://schemas.openxmlformats.org/presentationml/2006/ole">
            <mc:AlternateContent xmlns:mc="http://schemas.openxmlformats.org/markup-compatibility/2006">
              <mc:Choice xmlns:v="urn:schemas-microsoft-com:vml" Requires="v">
                <p:oleObj spid="_x0000_s1406" name="Bit Eşlem Resmi" r:id="rId8" imgW="971686" imgH="762106" progId="PBrush">
                  <p:embed/>
                </p:oleObj>
              </mc:Choice>
              <mc:Fallback>
                <p:oleObj name="Bit Eşlem Resmi" r:id="rId8" imgW="971686" imgH="762106" progId="PBrush">
                  <p:embed/>
                  <p:pic>
                    <p:nvPicPr>
                      <p:cNvPr id="1025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1475" y="3378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7" name="Object 5"/>
          <p:cNvGraphicFramePr>
            <a:graphicFrameLocks noChangeAspect="1"/>
          </p:cNvGraphicFramePr>
          <p:nvPr/>
        </p:nvGraphicFramePr>
        <p:xfrm>
          <a:off x="4308475" y="5892800"/>
          <a:ext cx="3352800" cy="552450"/>
        </p:xfrm>
        <a:graphic>
          <a:graphicData uri="http://schemas.openxmlformats.org/presentationml/2006/ole">
            <mc:AlternateContent xmlns:mc="http://schemas.openxmlformats.org/markup-compatibility/2006">
              <mc:Choice xmlns:v="urn:schemas-microsoft-com:vml" Requires="v">
                <p:oleObj spid="_x0000_s1407" name="Bit Eşlem Resmi" r:id="rId10" imgW="3772427" imgH="857143" progId="PBrush">
                  <p:embed/>
                </p:oleObj>
              </mc:Choice>
              <mc:Fallback>
                <p:oleObj name="Bit Eşlem Resmi" r:id="rId10" imgW="3772427" imgH="857143" progId="PBrush">
                  <p:embed/>
                  <p:pic>
                    <p:nvPicPr>
                      <p:cNvPr id="10257"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8475" y="5892800"/>
                        <a:ext cx="33528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8" name="Object 6"/>
          <p:cNvGraphicFramePr>
            <a:graphicFrameLocks noChangeAspect="1"/>
          </p:cNvGraphicFramePr>
          <p:nvPr/>
        </p:nvGraphicFramePr>
        <p:xfrm>
          <a:off x="5299075" y="4140201"/>
          <a:ext cx="990600" cy="447675"/>
        </p:xfrm>
        <a:graphic>
          <a:graphicData uri="http://schemas.openxmlformats.org/presentationml/2006/ole">
            <mc:AlternateContent xmlns:mc="http://schemas.openxmlformats.org/markup-compatibility/2006">
              <mc:Choice xmlns:v="urn:schemas-microsoft-com:vml" Requires="v">
                <p:oleObj spid="_x0000_s1408" name="Bit Eşlem Resmi" r:id="rId12" imgW="1619476" imgH="895238" progId="PBrush">
                  <p:embed/>
                </p:oleObj>
              </mc:Choice>
              <mc:Fallback>
                <p:oleObj name="Bit Eşlem Resmi" r:id="rId12" imgW="1619476" imgH="895238" progId="PBrush">
                  <p:embed/>
                  <p:pic>
                    <p:nvPicPr>
                      <p:cNvPr id="10258"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9075" y="4140201"/>
                        <a:ext cx="9906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9" name="Object 7"/>
          <p:cNvGraphicFramePr>
            <a:graphicFrameLocks noChangeAspect="1"/>
          </p:cNvGraphicFramePr>
          <p:nvPr/>
        </p:nvGraphicFramePr>
        <p:xfrm>
          <a:off x="4079876" y="5084763"/>
          <a:ext cx="3629025" cy="552450"/>
        </p:xfrm>
        <a:graphic>
          <a:graphicData uri="http://schemas.openxmlformats.org/presentationml/2006/ole">
            <mc:AlternateContent xmlns:mc="http://schemas.openxmlformats.org/markup-compatibility/2006">
              <mc:Choice xmlns:v="urn:schemas-microsoft-com:vml" Requires="v">
                <p:oleObj spid="_x0000_s1409" name="Bit Eşlem Resmi" r:id="rId14" imgW="3629532" imgH="552527" progId="PBrush">
                  <p:embed/>
                </p:oleObj>
              </mc:Choice>
              <mc:Fallback>
                <p:oleObj name="Bit Eşlem Resmi" r:id="rId14" imgW="3629532" imgH="552527" progId="PBrush">
                  <p:embed/>
                  <p:pic>
                    <p:nvPicPr>
                      <p:cNvPr id="10259"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79876" y="5084763"/>
                        <a:ext cx="36290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0" name="Line 20"/>
          <p:cNvSpPr>
            <a:spLocks noChangeShapeType="1"/>
          </p:cNvSpPr>
          <p:nvPr/>
        </p:nvSpPr>
        <p:spPr bwMode="auto">
          <a:xfrm>
            <a:off x="5756275" y="2082800"/>
            <a:ext cx="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61" name="Line 21"/>
          <p:cNvSpPr>
            <a:spLocks noChangeShapeType="1"/>
          </p:cNvSpPr>
          <p:nvPr/>
        </p:nvSpPr>
        <p:spPr bwMode="auto">
          <a:xfrm>
            <a:off x="5756275" y="2997200"/>
            <a:ext cx="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62" name="Line 22"/>
          <p:cNvSpPr>
            <a:spLocks noChangeShapeType="1"/>
          </p:cNvSpPr>
          <p:nvPr/>
        </p:nvSpPr>
        <p:spPr bwMode="auto">
          <a:xfrm>
            <a:off x="5756275" y="3835400"/>
            <a:ext cx="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63" name="Line 23"/>
          <p:cNvSpPr>
            <a:spLocks noChangeShapeType="1"/>
          </p:cNvSpPr>
          <p:nvPr/>
        </p:nvSpPr>
        <p:spPr bwMode="auto">
          <a:xfrm>
            <a:off x="5832475" y="4749800"/>
            <a:ext cx="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64" name="Line 24"/>
          <p:cNvSpPr>
            <a:spLocks noChangeShapeType="1"/>
          </p:cNvSpPr>
          <p:nvPr/>
        </p:nvSpPr>
        <p:spPr bwMode="auto">
          <a:xfrm flipH="1">
            <a:off x="5070475" y="4749800"/>
            <a:ext cx="2286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65" name="Line 25"/>
          <p:cNvSpPr>
            <a:spLocks noChangeShapeType="1"/>
          </p:cNvSpPr>
          <p:nvPr/>
        </p:nvSpPr>
        <p:spPr bwMode="auto">
          <a:xfrm>
            <a:off x="6594475" y="4673600"/>
            <a:ext cx="2286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66" name="Line 26"/>
          <p:cNvSpPr>
            <a:spLocks noChangeShapeType="1"/>
          </p:cNvSpPr>
          <p:nvPr/>
        </p:nvSpPr>
        <p:spPr bwMode="auto">
          <a:xfrm>
            <a:off x="4689475" y="5588000"/>
            <a:ext cx="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67" name="Line 27"/>
          <p:cNvSpPr>
            <a:spLocks noChangeShapeType="1"/>
          </p:cNvSpPr>
          <p:nvPr/>
        </p:nvSpPr>
        <p:spPr bwMode="auto">
          <a:xfrm>
            <a:off x="5908675" y="5588000"/>
            <a:ext cx="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68" name="Line 28"/>
          <p:cNvSpPr>
            <a:spLocks noChangeShapeType="1"/>
          </p:cNvSpPr>
          <p:nvPr/>
        </p:nvSpPr>
        <p:spPr bwMode="auto">
          <a:xfrm>
            <a:off x="7127875" y="5588000"/>
            <a:ext cx="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60125" name="Rectangle 29"/>
          <p:cNvSpPr>
            <a:spLocks noChangeArrowheads="1"/>
          </p:cNvSpPr>
          <p:nvPr/>
        </p:nvSpPr>
        <p:spPr bwMode="auto">
          <a:xfrm>
            <a:off x="1905000" y="3962401"/>
            <a:ext cx="2438400" cy="1006475"/>
          </a:xfrm>
          <a:prstGeom prst="rect">
            <a:avLst/>
          </a:prstGeom>
          <a:noFill/>
          <a:ln>
            <a:noFill/>
          </a:ln>
          <a:effectLst/>
          <a:extLst/>
        </p:spPr>
        <p:txBody>
          <a:bodyPr>
            <a:spAutoFit/>
          </a:bodyPr>
          <a:lstStyle/>
          <a:p>
            <a:pPr>
              <a:defRPr/>
            </a:pPr>
            <a:r>
              <a:rPr lang="tr-TR" sz="2000">
                <a:solidFill>
                  <a:srgbClr val="000000"/>
                </a:solidFill>
                <a:effectLst>
                  <a:outerShdw blurRad="38100" dist="38100" dir="2700000" algn="tl">
                    <a:srgbClr val="C0C0C0"/>
                  </a:outerShdw>
                </a:effectLst>
                <a:latin typeface="Calibri" pitchFamily="34" charset="0"/>
              </a:rPr>
              <a:t>Plastisite  kabiliyeti korunmuştur, maturasyon eğilimli</a:t>
            </a:r>
          </a:p>
        </p:txBody>
      </p:sp>
      <p:sp>
        <p:nvSpPr>
          <p:cNvPr id="260126" name="Rectangle 30"/>
          <p:cNvSpPr>
            <a:spLocks noChangeArrowheads="1"/>
          </p:cNvSpPr>
          <p:nvPr/>
        </p:nvSpPr>
        <p:spPr bwMode="auto">
          <a:xfrm>
            <a:off x="4440238" y="2997201"/>
            <a:ext cx="3263900" cy="3425825"/>
          </a:xfrm>
          <a:prstGeom prst="rect">
            <a:avLst/>
          </a:prstGeom>
          <a:noFill/>
          <a:ln>
            <a:noFill/>
          </a:ln>
          <a:effectLst/>
          <a:extLst/>
        </p:spPr>
        <p:txBody>
          <a:bodyPr/>
          <a:lstStyle/>
          <a:p>
            <a:pPr marL="342900" indent="-342900">
              <a:lnSpc>
                <a:spcPct val="110000"/>
              </a:lnSpc>
              <a:spcBef>
                <a:spcPct val="20000"/>
              </a:spcBef>
              <a:buClr>
                <a:schemeClr val="hlink"/>
              </a:buClr>
              <a:buSzPct val="90000"/>
              <a:defRPr/>
            </a:pPr>
            <a:r>
              <a:rPr lang="tr-TR">
                <a:solidFill>
                  <a:srgbClr val="000000"/>
                </a:solidFill>
                <a:effectLst>
                  <a:outerShdw blurRad="38100" dist="38100" dir="2700000" algn="tl">
                    <a:srgbClr val="C0C0C0"/>
                  </a:outerShdw>
                </a:effectLst>
                <a:latin typeface="Calibri" pitchFamily="34" charset="0"/>
              </a:rPr>
              <a:t> </a:t>
            </a:r>
            <a:endParaRPr lang="en-US">
              <a:solidFill>
                <a:srgbClr val="000000"/>
              </a:solidFill>
              <a:effectLst>
                <a:outerShdw blurRad="38100" dist="38100" dir="2700000" algn="tl">
                  <a:srgbClr val="C0C0C0"/>
                </a:outerShdw>
              </a:effectLst>
              <a:latin typeface="Calibri" pitchFamily="34" charset="0"/>
            </a:endParaRPr>
          </a:p>
          <a:p>
            <a:pPr marL="342900" indent="-342900">
              <a:lnSpc>
                <a:spcPct val="110000"/>
              </a:lnSpc>
              <a:spcBef>
                <a:spcPct val="20000"/>
              </a:spcBef>
              <a:buClr>
                <a:schemeClr val="hlink"/>
              </a:buClr>
              <a:buSzPct val="90000"/>
              <a:buFont typeface="Wingdings" pitchFamily="2" charset="2"/>
              <a:buChar char="l"/>
              <a:defRPr/>
            </a:pPr>
            <a:endParaRPr lang="tr-TR">
              <a:solidFill>
                <a:srgbClr val="000000"/>
              </a:solidFill>
              <a:effectLst>
                <a:outerShdw blurRad="38100" dist="38100" dir="2700000" algn="tl">
                  <a:srgbClr val="C0C0C0"/>
                </a:outerShdw>
              </a:effectLst>
              <a:latin typeface="Calibri" pitchFamily="34" charset="0"/>
            </a:endParaRPr>
          </a:p>
          <a:p>
            <a:pPr marL="342900" indent="-342900">
              <a:lnSpc>
                <a:spcPct val="110000"/>
              </a:lnSpc>
              <a:spcBef>
                <a:spcPct val="20000"/>
              </a:spcBef>
              <a:buClr>
                <a:schemeClr val="hlink"/>
              </a:buClr>
              <a:buSzPct val="90000"/>
              <a:defRPr/>
            </a:pPr>
            <a:r>
              <a:rPr lang="tr-TR">
                <a:solidFill>
                  <a:srgbClr val="000000"/>
                </a:solidFill>
                <a:effectLst>
                  <a:outerShdw blurRad="38100" dist="38100" dir="2700000" algn="tl">
                    <a:srgbClr val="C0C0C0"/>
                  </a:outerShdw>
                </a:effectLst>
                <a:latin typeface="Calibri" pitchFamily="34" charset="0"/>
              </a:rPr>
              <a:t> </a:t>
            </a:r>
          </a:p>
          <a:p>
            <a:pPr marL="342900" indent="-342900">
              <a:lnSpc>
                <a:spcPct val="110000"/>
              </a:lnSpc>
              <a:spcBef>
                <a:spcPct val="20000"/>
              </a:spcBef>
              <a:buClr>
                <a:schemeClr val="hlink"/>
              </a:buClr>
              <a:buSzPct val="90000"/>
              <a:buFont typeface="Wingdings" pitchFamily="2" charset="2"/>
              <a:buChar char="l"/>
              <a:defRPr/>
            </a:pPr>
            <a:endParaRPr lang="tr-TR">
              <a:solidFill>
                <a:srgbClr val="000000"/>
              </a:solidFill>
              <a:effectLst>
                <a:outerShdw blurRad="38100" dist="38100" dir="2700000" algn="tl">
                  <a:srgbClr val="C0C0C0"/>
                </a:outerShdw>
              </a:effectLst>
              <a:latin typeface="Calibri" pitchFamily="34" charset="0"/>
            </a:endParaRPr>
          </a:p>
          <a:p>
            <a:pPr marL="342900" indent="-342900">
              <a:lnSpc>
                <a:spcPct val="110000"/>
              </a:lnSpc>
              <a:spcBef>
                <a:spcPct val="20000"/>
              </a:spcBef>
              <a:buClr>
                <a:schemeClr val="hlink"/>
              </a:buClr>
              <a:buSzPct val="90000"/>
              <a:defRPr/>
            </a:pPr>
            <a:endParaRPr lang="tr-TR">
              <a:solidFill>
                <a:srgbClr val="000000"/>
              </a:solidFill>
              <a:effectLst>
                <a:outerShdw blurRad="38100" dist="38100" dir="2700000" algn="tl">
                  <a:srgbClr val="C0C0C0"/>
                </a:outerShdw>
              </a:effectLst>
              <a:latin typeface="Calibri" pitchFamily="34" charset="0"/>
            </a:endParaRPr>
          </a:p>
          <a:p>
            <a:pPr marL="342900" indent="-342900">
              <a:lnSpc>
                <a:spcPct val="110000"/>
              </a:lnSpc>
              <a:spcBef>
                <a:spcPct val="20000"/>
              </a:spcBef>
              <a:buClr>
                <a:schemeClr val="hlink"/>
              </a:buClr>
              <a:buSzPct val="90000"/>
              <a:buFont typeface="Wingdings" pitchFamily="2" charset="2"/>
              <a:buChar char="l"/>
              <a:defRPr/>
            </a:pPr>
            <a:endParaRPr lang="tr-TR">
              <a:solidFill>
                <a:srgbClr val="000000"/>
              </a:solidFill>
              <a:effectLst>
                <a:outerShdw blurRad="38100" dist="38100" dir="2700000" algn="tl">
                  <a:srgbClr val="C0C0C0"/>
                </a:outerShdw>
              </a:effectLst>
              <a:latin typeface="Calibri" pitchFamily="34" charset="0"/>
            </a:endParaRPr>
          </a:p>
          <a:p>
            <a:pPr marL="342900" indent="-342900">
              <a:lnSpc>
                <a:spcPct val="110000"/>
              </a:lnSpc>
              <a:spcBef>
                <a:spcPct val="20000"/>
              </a:spcBef>
              <a:buClr>
                <a:schemeClr val="hlink"/>
              </a:buClr>
              <a:buSzPct val="90000"/>
              <a:defRPr/>
            </a:pPr>
            <a:r>
              <a:rPr lang="tr-TR">
                <a:solidFill>
                  <a:srgbClr val="000000"/>
                </a:solidFill>
                <a:effectLst>
                  <a:outerShdw blurRad="38100" dist="38100" dir="2700000" algn="tl">
                    <a:srgbClr val="C0C0C0"/>
                  </a:outerShdw>
                </a:effectLst>
                <a:latin typeface="Calibri" pitchFamily="34" charset="0"/>
              </a:rPr>
              <a:t> </a:t>
            </a:r>
          </a:p>
          <a:p>
            <a:pPr marL="342900" indent="-342900">
              <a:lnSpc>
                <a:spcPct val="110000"/>
              </a:lnSpc>
              <a:spcBef>
                <a:spcPct val="20000"/>
              </a:spcBef>
              <a:buClr>
                <a:schemeClr val="hlink"/>
              </a:buClr>
              <a:buSzPct val="90000"/>
              <a:defRPr/>
            </a:pPr>
            <a:r>
              <a:rPr lang="tr-TR">
                <a:solidFill>
                  <a:srgbClr val="000000"/>
                </a:solidFill>
                <a:effectLst>
                  <a:outerShdw blurRad="38100" dist="38100" dir="2700000" algn="tl">
                    <a:srgbClr val="C0C0C0"/>
                  </a:outerShdw>
                </a:effectLst>
                <a:latin typeface="Calibri" pitchFamily="34" charset="0"/>
              </a:rPr>
              <a:t>	</a:t>
            </a:r>
            <a:endParaRPr lang="en-CA">
              <a:solidFill>
                <a:srgbClr val="000000"/>
              </a:solidFill>
              <a:effectLst>
                <a:outerShdw blurRad="38100" dist="38100" dir="2700000" algn="tl">
                  <a:srgbClr val="C0C0C0"/>
                </a:outerShdw>
              </a:effectLst>
              <a:latin typeface="Calibri" pitchFamily="34" charset="0"/>
            </a:endParaRPr>
          </a:p>
        </p:txBody>
      </p:sp>
      <p:sp>
        <p:nvSpPr>
          <p:cNvPr id="260127" name="Rectangle 31"/>
          <p:cNvSpPr>
            <a:spLocks noChangeArrowheads="1"/>
          </p:cNvSpPr>
          <p:nvPr/>
        </p:nvSpPr>
        <p:spPr bwMode="auto">
          <a:xfrm>
            <a:off x="6311900" y="2420938"/>
            <a:ext cx="1728788" cy="366712"/>
          </a:xfrm>
          <a:prstGeom prst="rect">
            <a:avLst/>
          </a:prstGeom>
          <a:solidFill>
            <a:srgbClr val="990000"/>
          </a:solidFill>
          <a:ln>
            <a:noFill/>
          </a:ln>
          <a:effectLst/>
          <a:extLst/>
        </p:spPr>
        <p:txBody>
          <a:bodyPr>
            <a:spAutoFit/>
          </a:bodyPr>
          <a:lstStyle/>
          <a:p>
            <a:pPr marL="742950" indent="-285750">
              <a:spcBef>
                <a:spcPct val="20000"/>
              </a:spcBef>
              <a:defRPr/>
            </a:pPr>
            <a:r>
              <a:rPr lang="tr-TR">
                <a:solidFill>
                  <a:schemeClr val="bg1"/>
                </a:solidFill>
                <a:effectLst>
                  <a:outerShdw blurRad="38100" dist="38100" dir="2700000" algn="tl">
                    <a:srgbClr val="000000"/>
                  </a:outerShdw>
                </a:effectLst>
                <a:latin typeface="Calibri" pitchFamily="34" charset="0"/>
              </a:rPr>
              <a:t>Totipotent</a:t>
            </a:r>
          </a:p>
        </p:txBody>
      </p:sp>
      <p:sp>
        <p:nvSpPr>
          <p:cNvPr id="260128" name="Rectangle 32"/>
          <p:cNvSpPr>
            <a:spLocks noChangeArrowheads="1"/>
          </p:cNvSpPr>
          <p:nvPr/>
        </p:nvSpPr>
        <p:spPr bwMode="auto">
          <a:xfrm>
            <a:off x="6296026" y="3357563"/>
            <a:ext cx="1744663" cy="366712"/>
          </a:xfrm>
          <a:prstGeom prst="rect">
            <a:avLst/>
          </a:prstGeom>
          <a:solidFill>
            <a:srgbClr val="990000"/>
          </a:solidFill>
          <a:ln>
            <a:noFill/>
          </a:ln>
          <a:effectLst/>
          <a:extLst/>
        </p:spPr>
        <p:txBody>
          <a:bodyPr wrap="none">
            <a:spAutoFit/>
          </a:bodyPr>
          <a:lstStyle/>
          <a:p>
            <a:pPr marL="742950" indent="-285750">
              <a:spcBef>
                <a:spcPct val="20000"/>
              </a:spcBef>
              <a:defRPr/>
            </a:pPr>
            <a:r>
              <a:rPr lang="tr-TR">
                <a:solidFill>
                  <a:schemeClr val="bg1"/>
                </a:solidFill>
                <a:effectLst>
                  <a:outerShdw blurRad="38100" dist="38100" dir="2700000" algn="tl">
                    <a:srgbClr val="000000"/>
                  </a:outerShdw>
                </a:effectLst>
                <a:latin typeface="Calibri" pitchFamily="34" charset="0"/>
              </a:rPr>
              <a:t>Puliripotent</a:t>
            </a:r>
          </a:p>
        </p:txBody>
      </p:sp>
      <p:sp>
        <p:nvSpPr>
          <p:cNvPr id="260129" name="Rectangle 33"/>
          <p:cNvSpPr>
            <a:spLocks noChangeArrowheads="1"/>
          </p:cNvSpPr>
          <p:nvPr/>
        </p:nvSpPr>
        <p:spPr bwMode="auto">
          <a:xfrm>
            <a:off x="6311901" y="4149726"/>
            <a:ext cx="1800225" cy="366713"/>
          </a:xfrm>
          <a:prstGeom prst="rect">
            <a:avLst/>
          </a:prstGeom>
          <a:solidFill>
            <a:srgbClr val="990000"/>
          </a:solidFill>
          <a:ln>
            <a:noFill/>
          </a:ln>
          <a:effectLst/>
          <a:extLst/>
        </p:spPr>
        <p:txBody>
          <a:bodyPr>
            <a:spAutoFit/>
          </a:bodyPr>
          <a:lstStyle/>
          <a:p>
            <a:pPr marL="742950" indent="-285750">
              <a:spcBef>
                <a:spcPct val="20000"/>
              </a:spcBef>
              <a:defRPr/>
            </a:pPr>
            <a:r>
              <a:rPr lang="tr-TR">
                <a:solidFill>
                  <a:schemeClr val="bg1"/>
                </a:solidFill>
                <a:effectLst>
                  <a:outerShdw blurRad="38100" dist="38100" dir="2700000" algn="tl">
                    <a:srgbClr val="000000"/>
                  </a:outerShdw>
                </a:effectLst>
                <a:latin typeface="Calibri" pitchFamily="34" charset="0"/>
              </a:rPr>
              <a:t>Multipotent</a:t>
            </a:r>
          </a:p>
        </p:txBody>
      </p:sp>
      <p:sp>
        <p:nvSpPr>
          <p:cNvPr id="10274" name="Rectangle 34"/>
          <p:cNvSpPr>
            <a:spLocks noChangeArrowheads="1"/>
          </p:cNvSpPr>
          <p:nvPr/>
        </p:nvSpPr>
        <p:spPr bwMode="auto">
          <a:xfrm>
            <a:off x="7967663" y="5445126"/>
            <a:ext cx="2042226" cy="701731"/>
          </a:xfrm>
          <a:prstGeom prst="rect">
            <a:avLst/>
          </a:prstGeom>
          <a:solidFill>
            <a:srgbClr val="FF9900"/>
          </a:solidFill>
          <a:ln w="38100">
            <a:solidFill>
              <a:srgbClr val="990000"/>
            </a:solidFill>
            <a:miter lim="800000"/>
            <a:headEnd/>
            <a:tailEnd/>
          </a:ln>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tr-TR" altLang="tr-TR" sz="1800">
                <a:solidFill>
                  <a:srgbClr val="000000"/>
                </a:solidFill>
                <a:latin typeface="Calibri" panose="020F0502020204030204" pitchFamily="34" charset="0"/>
              </a:rPr>
              <a:t>Doku hemaostasis   </a:t>
            </a:r>
          </a:p>
          <a:p>
            <a:pPr eaLnBrk="1" hangingPunct="1">
              <a:buFontTx/>
              <a:buNone/>
            </a:pPr>
            <a:r>
              <a:rPr lang="tr-TR" altLang="tr-TR" sz="1800">
                <a:solidFill>
                  <a:srgbClr val="000000"/>
                </a:solidFill>
                <a:latin typeface="Calibri" panose="020F0502020204030204" pitchFamily="34" charset="0"/>
              </a:rPr>
              <a:t> ve Tamir </a:t>
            </a:r>
            <a:r>
              <a:rPr lang="tr-TR" altLang="tr-TR" sz="1800">
                <a:solidFill>
                  <a:srgbClr val="000000"/>
                </a:solidFill>
              </a:rPr>
              <a:t>[</a:t>
            </a:r>
            <a:r>
              <a:rPr lang="tr-TR" altLang="tr-TR" sz="1800">
                <a:solidFill>
                  <a:srgbClr val="000000"/>
                </a:solidFill>
                <a:latin typeface="Calibri" panose="020F0502020204030204" pitchFamily="34" charset="0"/>
              </a:rPr>
              <a:t>Repair]</a:t>
            </a:r>
          </a:p>
        </p:txBody>
      </p:sp>
      <p:sp>
        <p:nvSpPr>
          <p:cNvPr id="10275" name="Line 35"/>
          <p:cNvSpPr>
            <a:spLocks noChangeShapeType="1"/>
          </p:cNvSpPr>
          <p:nvPr/>
        </p:nvSpPr>
        <p:spPr bwMode="auto">
          <a:xfrm flipH="1">
            <a:off x="6456364" y="4365625"/>
            <a:ext cx="287337"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76" name="Line 36"/>
          <p:cNvSpPr>
            <a:spLocks noChangeShapeType="1"/>
          </p:cNvSpPr>
          <p:nvPr/>
        </p:nvSpPr>
        <p:spPr bwMode="auto">
          <a:xfrm flipH="1">
            <a:off x="6456364" y="3573463"/>
            <a:ext cx="287337"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77" name="Line 37"/>
          <p:cNvSpPr>
            <a:spLocks noChangeShapeType="1"/>
          </p:cNvSpPr>
          <p:nvPr/>
        </p:nvSpPr>
        <p:spPr bwMode="auto">
          <a:xfrm flipH="1">
            <a:off x="6456364" y="2636838"/>
            <a:ext cx="287337"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369998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1219200"/>
            <a:ext cx="7010400" cy="4114800"/>
          </a:xfrm>
        </p:spPr>
      </p:pic>
      <p:sp>
        <p:nvSpPr>
          <p:cNvPr id="13315" name="4 Dikdörtgen"/>
          <p:cNvSpPr>
            <a:spLocks noChangeArrowheads="1"/>
          </p:cNvSpPr>
          <p:nvPr/>
        </p:nvSpPr>
        <p:spPr bwMode="auto">
          <a:xfrm>
            <a:off x="2743200" y="579120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a:latin typeface="Segoe UI" panose="020B0502040204020203" pitchFamily="34" charset="0"/>
                <a:cs typeface="Arial" panose="020B0604020202020204" pitchFamily="34" charset="0"/>
              </a:rPr>
              <a:t>Zigottan embriyoya…</a:t>
            </a:r>
            <a:r>
              <a:rPr lang="tr-TR" altLang="tr-TR" sz="1800" b="1">
                <a:latin typeface="Segoe UI" panose="020B0502040204020203" pitchFamily="34" charset="0"/>
                <a:cs typeface="Arial" panose="020B0604020202020204" pitchFamily="34" charset="0"/>
                <a:sym typeface="Wingdings" panose="05000000000000000000" pitchFamily="2" charset="2"/>
              </a:rPr>
              <a:t></a:t>
            </a:r>
            <a:endParaRPr lang="tr-TR" altLang="tr-TR" sz="1800" b="1">
              <a:latin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val="66266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Kök hücre nedir? Neden bu kadar çok umut vadediyor? - Epistem Turki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04800"/>
            <a:ext cx="60960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1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2133600" y="228600"/>
            <a:ext cx="8229600" cy="914400"/>
          </a:xfrm>
        </p:spPr>
        <p:txBody>
          <a:bodyPr>
            <a:normAutofit fontScale="90000"/>
          </a:bodyPr>
          <a:lstStyle/>
          <a:p>
            <a:r>
              <a:rPr lang="tr-TR" altLang="tr-TR" b="1" smtClean="0">
                <a:solidFill>
                  <a:srgbClr val="FF0000"/>
                </a:solidFill>
              </a:rPr>
              <a:t>Neden bu hücreler????</a:t>
            </a:r>
            <a:br>
              <a:rPr lang="tr-TR" altLang="tr-TR" b="1" smtClean="0">
                <a:solidFill>
                  <a:srgbClr val="FF0000"/>
                </a:solidFill>
              </a:rPr>
            </a:br>
            <a:endParaRPr lang="tr-TR" altLang="tr-TR" smtClean="0"/>
          </a:p>
        </p:txBody>
      </p:sp>
      <p:sp>
        <p:nvSpPr>
          <p:cNvPr id="32771" name="2 İçerik Yer Tutucusu"/>
          <p:cNvSpPr>
            <a:spLocks noGrp="1"/>
          </p:cNvSpPr>
          <p:nvPr>
            <p:ph sz="half" idx="1"/>
          </p:nvPr>
        </p:nvSpPr>
        <p:spPr>
          <a:xfrm>
            <a:off x="1752600" y="1066801"/>
            <a:ext cx="5105400" cy="4525963"/>
          </a:xfrm>
        </p:spPr>
        <p:txBody>
          <a:bodyPr/>
          <a:lstStyle/>
          <a:p>
            <a:pPr eaLnBrk="1" hangingPunct="1">
              <a:lnSpc>
                <a:spcPct val="140000"/>
              </a:lnSpc>
            </a:pPr>
            <a:r>
              <a:rPr lang="tr-TR" altLang="tr-TR" sz="2000">
                <a:solidFill>
                  <a:srgbClr val="000000"/>
                </a:solidFill>
                <a:latin typeface="Times" panose="02020603050405020304" pitchFamily="18" charset="0"/>
                <a:cs typeface="Times" panose="02020603050405020304" pitchFamily="18" charset="0"/>
              </a:rPr>
              <a:t>Sonsuz yenilenme yeteneği vardır (totipotent).</a:t>
            </a:r>
          </a:p>
          <a:p>
            <a:pPr eaLnBrk="1" hangingPunct="1">
              <a:lnSpc>
                <a:spcPct val="140000"/>
              </a:lnSpc>
            </a:pPr>
            <a:r>
              <a:rPr lang="tr-TR" altLang="tr-TR" sz="2000">
                <a:solidFill>
                  <a:srgbClr val="000000"/>
                </a:solidFill>
                <a:latin typeface="Times" panose="02020603050405020304" pitchFamily="18" charset="0"/>
                <a:cs typeface="Times" panose="02020603050405020304" pitchFamily="18" charset="0"/>
              </a:rPr>
              <a:t>Tüm oganizmayı ve postembriyonik doku ve organları oluşturabilme kapasitesindedir.</a:t>
            </a:r>
            <a:endParaRPr lang="tr-TR" altLang="tr-TR" sz="2000">
              <a:latin typeface="Times" panose="02020603050405020304" pitchFamily="18" charset="0"/>
              <a:cs typeface="Times" panose="02020603050405020304" pitchFamily="18" charset="0"/>
            </a:endParaRPr>
          </a:p>
          <a:p>
            <a:pPr eaLnBrk="1" hangingPunct="1">
              <a:spcBef>
                <a:spcPct val="50000"/>
              </a:spcBef>
              <a:buClr>
                <a:schemeClr val="accent2"/>
              </a:buClr>
              <a:buFont typeface="Wingdings" panose="05000000000000000000" pitchFamily="2" charset="2"/>
              <a:buChar char="Ø"/>
            </a:pPr>
            <a:r>
              <a:rPr lang="tr-TR" altLang="tr-TR" sz="2000">
                <a:latin typeface="Times" panose="02020603050405020304" pitchFamily="18" charset="0"/>
                <a:cs typeface="Times" panose="02020603050405020304" pitchFamily="18" charset="0"/>
              </a:rPr>
              <a:t>Çoğalma çeşitliliği bakımından diğerlerine göre daha zengin. Yani; farklılaşma potansiyeli oldukça yüksek.</a:t>
            </a:r>
          </a:p>
          <a:p>
            <a:pPr eaLnBrk="1" hangingPunct="1">
              <a:spcBef>
                <a:spcPct val="50000"/>
              </a:spcBef>
              <a:buClr>
                <a:schemeClr val="accent2"/>
              </a:buClr>
              <a:buFont typeface="Wingdings" panose="05000000000000000000" pitchFamily="2" charset="2"/>
              <a:buChar char="Ø"/>
            </a:pPr>
            <a:r>
              <a:rPr lang="tr-TR" altLang="tr-TR" sz="2000">
                <a:latin typeface="Times" panose="02020603050405020304" pitchFamily="18" charset="0"/>
                <a:cs typeface="Times" panose="02020603050405020304" pitchFamily="18" charset="0"/>
              </a:rPr>
              <a:t>Embriyonel kök hücrelerin </a:t>
            </a:r>
            <a:r>
              <a:rPr lang="tr-TR" altLang="tr-TR" sz="2000" b="1" u="sng">
                <a:solidFill>
                  <a:schemeClr val="accent2"/>
                </a:solidFill>
                <a:latin typeface="Times" panose="02020603050405020304" pitchFamily="18" charset="0"/>
                <a:cs typeface="Times" panose="02020603050405020304" pitchFamily="18" charset="0"/>
              </a:rPr>
              <a:t>telomerleri</a:t>
            </a:r>
            <a:r>
              <a:rPr lang="tr-TR" altLang="tr-TR" sz="2000">
                <a:latin typeface="Times" panose="02020603050405020304" pitchFamily="18" charset="0"/>
                <a:cs typeface="Times" panose="02020603050405020304" pitchFamily="18" charset="0"/>
              </a:rPr>
              <a:t> çok uzun olduğu için çok uzun süre çoğalabiliyorlar. Hatta laboratuvar ortamlarında iki yıldan fazla yaşatılabiliyorlar</a:t>
            </a:r>
          </a:p>
        </p:txBody>
      </p:sp>
      <p:pic>
        <p:nvPicPr>
          <p:cNvPr id="3277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15150" y="1295401"/>
            <a:ext cx="2914650" cy="4086225"/>
          </a:xfrm>
        </p:spPr>
      </p:pic>
    </p:spTree>
    <p:extLst>
      <p:ext uri="{BB962C8B-B14F-4D97-AF65-F5344CB8AC3E}">
        <p14:creationId xmlns:p14="http://schemas.microsoft.com/office/powerpoint/2010/main" val="229287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p:txBody>
          <a:bodyPr/>
          <a:lstStyle/>
          <a:p>
            <a:r>
              <a:rPr lang="tr-TR" altLang="tr-TR" b="1" smtClean="0">
                <a:solidFill>
                  <a:srgbClr val="990099"/>
                </a:solidFill>
                <a:latin typeface="Segoe UI" panose="020B0502040204020203" pitchFamily="34" charset="0"/>
                <a:cs typeface="Segoe UI" panose="020B0502040204020203" pitchFamily="34" charset="0"/>
              </a:rPr>
              <a:t>Süt Dişlerinden Kök Hücre</a:t>
            </a:r>
            <a:br>
              <a:rPr lang="tr-TR" altLang="tr-TR" b="1" smtClean="0">
                <a:solidFill>
                  <a:srgbClr val="990099"/>
                </a:solidFill>
                <a:latin typeface="Segoe UI" panose="020B0502040204020203" pitchFamily="34" charset="0"/>
                <a:cs typeface="Segoe UI" panose="020B0502040204020203" pitchFamily="34" charset="0"/>
              </a:rPr>
            </a:br>
            <a:endParaRPr lang="tr-TR" altLang="tr-TR" smtClean="0"/>
          </a:p>
        </p:txBody>
      </p:sp>
      <p:sp>
        <p:nvSpPr>
          <p:cNvPr id="60419" name="2 İçerik Yer Tutucusu"/>
          <p:cNvSpPr>
            <a:spLocks noGrp="1"/>
          </p:cNvSpPr>
          <p:nvPr>
            <p:ph sz="half" idx="1"/>
          </p:nvPr>
        </p:nvSpPr>
        <p:spPr>
          <a:xfrm>
            <a:off x="1828800" y="1143001"/>
            <a:ext cx="4038600" cy="4525963"/>
          </a:xfrm>
        </p:spPr>
        <p:txBody>
          <a:bodyPr>
            <a:normAutofit lnSpcReduction="10000"/>
          </a:bodyPr>
          <a:lstStyle/>
          <a:p>
            <a:pPr algn="just"/>
            <a:r>
              <a:rPr lang="tr-TR" altLang="tr-TR" sz="2400">
                <a:latin typeface="Segoe UI" panose="020B0502040204020203" pitchFamily="34" charset="0"/>
                <a:cs typeface="Segoe UI" panose="020B0502040204020203" pitchFamily="34" charset="0"/>
              </a:rPr>
              <a:t>Çocukların süt dişleri, kök hücresi elde etmek için ideal bir kaynaktır; çünkü herhangi bir cerrahi işlem gerektirmez. 6 ila 13 yaş arasında kendiliğinden düşen 20 uygun süt dişi bulunmaktadır ve süt dişi kök hücreleri, yetişkin hücrelere nazaran tam gelişmemiş olmasından dolayı çok daha fazla doku tipi oluşturma potansiyeline sahiptirler. </a:t>
            </a:r>
            <a:endParaRPr lang="tr-TR" altLang="tr-TR" sz="2400"/>
          </a:p>
        </p:txBody>
      </p:sp>
      <p:pic>
        <p:nvPicPr>
          <p:cNvPr id="60420"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8400" y="1676400"/>
            <a:ext cx="3733800" cy="3810000"/>
          </a:xfrm>
        </p:spPr>
      </p:pic>
    </p:spTree>
    <p:extLst>
      <p:ext uri="{BB962C8B-B14F-4D97-AF65-F5344CB8AC3E}">
        <p14:creationId xmlns:p14="http://schemas.microsoft.com/office/powerpoint/2010/main" val="2237951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p:txBody>
          <a:bodyPr/>
          <a:lstStyle/>
          <a:p>
            <a:r>
              <a:rPr lang="tr-TR" altLang="tr-TR" sz="3600" b="1">
                <a:solidFill>
                  <a:srgbClr val="990099"/>
                </a:solidFill>
                <a:latin typeface="Segoe UI" panose="020B0502040204020203" pitchFamily="34" charset="0"/>
                <a:cs typeface="Segoe UI" panose="020B0502040204020203" pitchFamily="34" charset="0"/>
              </a:rPr>
              <a:t>Kırık Kafatası Kök Hücre İle Onarıldı </a:t>
            </a:r>
            <a:br>
              <a:rPr lang="tr-TR" altLang="tr-TR" sz="3600" b="1">
                <a:solidFill>
                  <a:srgbClr val="990099"/>
                </a:solidFill>
                <a:latin typeface="Segoe UI" panose="020B0502040204020203" pitchFamily="34" charset="0"/>
                <a:cs typeface="Segoe UI" panose="020B0502040204020203" pitchFamily="34" charset="0"/>
              </a:rPr>
            </a:br>
            <a:endParaRPr lang="tr-TR" altLang="tr-TR" sz="3600"/>
          </a:p>
        </p:txBody>
      </p:sp>
      <p:sp>
        <p:nvSpPr>
          <p:cNvPr id="63491" name="2 İçerik Yer Tutucusu"/>
          <p:cNvSpPr>
            <a:spLocks noGrp="1"/>
          </p:cNvSpPr>
          <p:nvPr>
            <p:ph sz="half" idx="1"/>
          </p:nvPr>
        </p:nvSpPr>
        <p:spPr>
          <a:xfrm>
            <a:off x="1752600" y="1371601"/>
            <a:ext cx="4495800" cy="4525963"/>
          </a:xfrm>
        </p:spPr>
        <p:txBody>
          <a:bodyPr/>
          <a:lstStyle/>
          <a:p>
            <a:pPr algn="just" eaLnBrk="1" hangingPunct="1"/>
            <a:r>
              <a:rPr lang="tr-TR" altLang="tr-TR" sz="2000">
                <a:latin typeface="Segoe UI" panose="020B0502040204020203" pitchFamily="34" charset="0"/>
                <a:cs typeface="Segoe UI" panose="020B0502040204020203" pitchFamily="34" charset="0"/>
              </a:rPr>
              <a:t>Almanya’da cerrahlar, ilk kez yağdan elde edilen kök hücrelerle insan vücudunda kemik büyümesini sağlayarak , 7 yaşındaki bir kız çocuğunun kırık kafatasını onardılar.</a:t>
            </a:r>
          </a:p>
          <a:p>
            <a:pPr algn="just" eaLnBrk="1" hangingPunct="1"/>
            <a:r>
              <a:rPr lang="tr-TR" altLang="tr-TR" sz="2000">
                <a:latin typeface="Segoe UI" panose="020B0502040204020203" pitchFamily="34" charset="0"/>
                <a:cs typeface="Segoe UI" panose="020B0502040204020203" pitchFamily="34" charset="0"/>
              </a:rPr>
              <a:t>Alman doktorları, 2 yıl önce düşerek kafatası kırılan çocuğa yağdan elde ettikleri kök hücreleri naklederek, tedavisi olanaksız görülen kafatasındaki eksik bölgelerde yeni kemikler oluşmasını sağladılar.</a:t>
            </a:r>
          </a:p>
          <a:p>
            <a:pPr algn="just"/>
            <a:endParaRPr lang="tr-TR" altLang="tr-TR" sz="2000"/>
          </a:p>
        </p:txBody>
      </p:sp>
      <p:pic>
        <p:nvPicPr>
          <p:cNvPr id="63492" name="Picture 5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53201" y="1524001"/>
            <a:ext cx="3719513" cy="3719513"/>
          </a:xfrm>
        </p:spPr>
      </p:pic>
    </p:spTree>
    <p:extLst>
      <p:ext uri="{BB962C8B-B14F-4D97-AF65-F5344CB8AC3E}">
        <p14:creationId xmlns:p14="http://schemas.microsoft.com/office/powerpoint/2010/main" val="416644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a:xfrm>
            <a:off x="2028825" y="609600"/>
            <a:ext cx="8229600" cy="1143000"/>
          </a:xfrm>
        </p:spPr>
        <p:txBody>
          <a:bodyPr>
            <a:normAutofit fontScale="90000"/>
          </a:bodyPr>
          <a:lstStyle/>
          <a:p>
            <a:r>
              <a:rPr lang="tr-TR" altLang="tr-TR" b="1" smtClean="0">
                <a:solidFill>
                  <a:srgbClr val="990099"/>
                </a:solidFill>
                <a:latin typeface="Segoe UI" panose="020B0502040204020203" pitchFamily="34" charset="0"/>
                <a:cs typeface="Segoe UI" panose="020B0502040204020203" pitchFamily="34" charset="0"/>
              </a:rPr>
              <a:t>İNSAN KLONLAMA</a:t>
            </a:r>
            <a:br>
              <a:rPr lang="tr-TR" altLang="tr-TR" b="1" smtClean="0">
                <a:solidFill>
                  <a:srgbClr val="990099"/>
                </a:solidFill>
                <a:latin typeface="Segoe UI" panose="020B0502040204020203" pitchFamily="34" charset="0"/>
                <a:cs typeface="Segoe UI" panose="020B0502040204020203" pitchFamily="34" charset="0"/>
              </a:rPr>
            </a:br>
            <a:endParaRPr lang="tr-TR" altLang="tr-TR" smtClean="0"/>
          </a:p>
        </p:txBody>
      </p:sp>
      <p:sp>
        <p:nvSpPr>
          <p:cNvPr id="70659" name="2 İçerik Yer Tutucusu"/>
          <p:cNvSpPr>
            <a:spLocks noGrp="1"/>
          </p:cNvSpPr>
          <p:nvPr>
            <p:ph idx="1"/>
          </p:nvPr>
        </p:nvSpPr>
        <p:spPr>
          <a:xfrm>
            <a:off x="1828800" y="1905001"/>
            <a:ext cx="4419600" cy="3840163"/>
          </a:xfrm>
        </p:spPr>
        <p:txBody>
          <a:bodyPr/>
          <a:lstStyle/>
          <a:p>
            <a:pPr algn="just"/>
            <a:r>
              <a:rPr lang="tr-TR" altLang="tr-TR" sz="2000">
                <a:solidFill>
                  <a:srgbClr val="000000"/>
                </a:solidFill>
                <a:latin typeface="Segoe UI" panose="020B0502040204020203" pitchFamily="34" charset="0"/>
                <a:cs typeface="Segoe UI" panose="020B0502040204020203" pitchFamily="34" charset="0"/>
              </a:rPr>
              <a:t>Klonlama; bilim tarihinde en çok tartışılan çalışmalardan biri olmayı başardı. Bazı bilim adamları klonlamanın insanlık için büyük bir gelişme olduğunu ileri sürerken bazıları da bu çalışmaları insanlık ayıbı olarak görüp kesinlikle engellenmesi gerektiğini düşünmektedir.</a:t>
            </a:r>
            <a:br>
              <a:rPr lang="tr-TR" altLang="tr-TR" sz="2000">
                <a:solidFill>
                  <a:srgbClr val="000000"/>
                </a:solidFill>
                <a:latin typeface="Segoe UI" panose="020B0502040204020203" pitchFamily="34" charset="0"/>
                <a:cs typeface="Segoe UI" panose="020B0502040204020203" pitchFamily="34" charset="0"/>
              </a:rPr>
            </a:br>
            <a:endParaRPr lang="tr-TR" altLang="tr-TR" sz="2000">
              <a:solidFill>
                <a:srgbClr val="000000"/>
              </a:solidFill>
              <a:latin typeface="Segoe UI" panose="020B0502040204020203" pitchFamily="34" charset="0"/>
              <a:cs typeface="Segoe UI" panose="020B0502040204020203" pitchFamily="34" charset="0"/>
            </a:endParaRPr>
          </a:p>
          <a:p>
            <a:endParaRPr lang="tr-TR" altLang="tr-TR" smtClean="0"/>
          </a:p>
        </p:txBody>
      </p:sp>
      <p:pic>
        <p:nvPicPr>
          <p:cNvPr id="70660" name="Picture 7" descr="image505909x385089438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057400"/>
            <a:ext cx="37338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96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Başlık 1"/>
          <p:cNvSpPr>
            <a:spLocks noGrp="1"/>
          </p:cNvSpPr>
          <p:nvPr>
            <p:ph type="title"/>
          </p:nvPr>
        </p:nvSpPr>
        <p:spPr>
          <a:xfrm>
            <a:off x="2057400" y="685800"/>
            <a:ext cx="8229600" cy="1143000"/>
          </a:xfrm>
        </p:spPr>
        <p:txBody>
          <a:bodyPr/>
          <a:lstStyle/>
          <a:p>
            <a:pPr eaLnBrk="1" hangingPunct="1"/>
            <a:r>
              <a:rPr lang="tr-TR" altLang="tr-TR" smtClean="0"/>
              <a:t>KLONLAMA</a:t>
            </a:r>
          </a:p>
        </p:txBody>
      </p:sp>
      <p:pic>
        <p:nvPicPr>
          <p:cNvPr id="65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05001"/>
            <a:ext cx="381000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057400"/>
            <a:ext cx="3162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29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2312" y="467708"/>
            <a:ext cx="10515600" cy="1325563"/>
          </a:xfrm>
        </p:spPr>
        <p:txBody>
          <a:bodyPr/>
          <a:lstStyle/>
          <a:p>
            <a:r>
              <a:rPr lang="tr-TR" b="1" dirty="0">
                <a:solidFill>
                  <a:srgbClr val="C00000"/>
                </a:solidFill>
              </a:rPr>
              <a:t>PCR </a:t>
            </a:r>
            <a:r>
              <a:rPr lang="tr-TR" b="1" dirty="0" smtClean="0">
                <a:solidFill>
                  <a:srgbClr val="C00000"/>
                </a:solidFill>
              </a:rPr>
              <a:t>İçin Gerekli Malzemeler</a:t>
            </a:r>
            <a:endParaRPr lang="en-US" dirty="0">
              <a:solidFill>
                <a:srgbClr val="C00000"/>
              </a:solidFill>
            </a:endParaRPr>
          </a:p>
        </p:txBody>
      </p:sp>
      <p:sp>
        <p:nvSpPr>
          <p:cNvPr id="3" name="İçerik Yer Tutucusu 2"/>
          <p:cNvSpPr>
            <a:spLocks noGrp="1"/>
          </p:cNvSpPr>
          <p:nvPr>
            <p:ph idx="1"/>
          </p:nvPr>
        </p:nvSpPr>
        <p:spPr>
          <a:xfrm>
            <a:off x="326136" y="1567751"/>
            <a:ext cx="11548872" cy="4351338"/>
          </a:xfrm>
        </p:spPr>
        <p:txBody>
          <a:bodyPr>
            <a:noAutofit/>
          </a:bodyPr>
          <a:lstStyle/>
          <a:p>
            <a:pPr marL="0" lvl="0" indent="0">
              <a:buNone/>
            </a:pPr>
            <a:r>
              <a:rPr lang="tr-TR" sz="2400" b="1" dirty="0" smtClean="0"/>
              <a:t>Termal </a:t>
            </a:r>
            <a:r>
              <a:rPr lang="tr-TR" sz="2400" b="1" dirty="0"/>
              <a:t>döngü cihazı</a:t>
            </a:r>
            <a:r>
              <a:rPr lang="tr-TR" sz="2400" dirty="0"/>
              <a:t>: PCR cihazı, </a:t>
            </a:r>
            <a:r>
              <a:rPr lang="tr-TR" sz="2400" dirty="0" err="1"/>
              <a:t>T</a:t>
            </a:r>
            <a:r>
              <a:rPr lang="tr-TR" sz="2400" dirty="0" err="1" smtClean="0"/>
              <a:t>hermocycler</a:t>
            </a:r>
            <a:endParaRPr lang="en-US" sz="2400" dirty="0"/>
          </a:p>
          <a:p>
            <a:endParaRPr lang="en-US" sz="2400" dirty="0"/>
          </a:p>
        </p:txBody>
      </p:sp>
      <p:pic>
        <p:nvPicPr>
          <p:cNvPr id="7" name="Resim 6"/>
          <p:cNvPicPr>
            <a:picLocks noChangeAspect="1"/>
          </p:cNvPicPr>
          <p:nvPr/>
        </p:nvPicPr>
        <p:blipFill>
          <a:blip r:embed="rId2"/>
          <a:stretch>
            <a:fillRect/>
          </a:stretch>
        </p:blipFill>
        <p:spPr>
          <a:xfrm>
            <a:off x="7952043" y="329936"/>
            <a:ext cx="3729417" cy="5589153"/>
          </a:xfrm>
          <a:prstGeom prst="rect">
            <a:avLst/>
          </a:prstGeom>
        </p:spPr>
      </p:pic>
      <p:pic>
        <p:nvPicPr>
          <p:cNvPr id="8" name="Resim 7"/>
          <p:cNvPicPr>
            <a:picLocks noChangeAspect="1"/>
          </p:cNvPicPr>
          <p:nvPr/>
        </p:nvPicPr>
        <p:blipFill rotWithShape="1">
          <a:blip r:embed="rId3"/>
          <a:srcRect l="11714" r="5975" b="22942"/>
          <a:stretch/>
        </p:blipFill>
        <p:spPr>
          <a:xfrm>
            <a:off x="4352607" y="3675529"/>
            <a:ext cx="3258778" cy="2243560"/>
          </a:xfrm>
          <a:prstGeom prst="rect">
            <a:avLst/>
          </a:prstGeom>
        </p:spPr>
      </p:pic>
      <p:pic>
        <p:nvPicPr>
          <p:cNvPr id="10" name="Resim 9"/>
          <p:cNvPicPr>
            <a:picLocks noChangeAspect="1"/>
          </p:cNvPicPr>
          <p:nvPr/>
        </p:nvPicPr>
        <p:blipFill>
          <a:blip r:embed="rId4"/>
          <a:stretch>
            <a:fillRect/>
          </a:stretch>
        </p:blipFill>
        <p:spPr>
          <a:xfrm>
            <a:off x="326136" y="2051534"/>
            <a:ext cx="3438442" cy="4669941"/>
          </a:xfrm>
          <a:prstGeom prst="rect">
            <a:avLst/>
          </a:prstGeom>
        </p:spPr>
      </p:pic>
    </p:spTree>
    <p:extLst>
      <p:ext uri="{BB962C8B-B14F-4D97-AF65-F5344CB8AC3E}">
        <p14:creationId xmlns:p14="http://schemas.microsoft.com/office/powerpoint/2010/main" val="4258406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080883" y="332656"/>
            <a:ext cx="7750113" cy="5976664"/>
          </a:xfrm>
          <a:prstGeom prst="rect">
            <a:avLst/>
          </a:prstGeom>
          <a:noFill/>
          <a:ln w="9525">
            <a:noFill/>
            <a:miter lim="800000"/>
            <a:headEnd/>
            <a:tailEnd/>
          </a:ln>
        </p:spPr>
      </p:pic>
    </p:spTree>
    <p:extLst>
      <p:ext uri="{BB962C8B-B14F-4D97-AF65-F5344CB8AC3E}">
        <p14:creationId xmlns:p14="http://schemas.microsoft.com/office/powerpoint/2010/main" val="2408993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teşekkürler</a:t>
            </a:r>
            <a:endParaRPr lang="tr-TR" dirty="0"/>
          </a:p>
        </p:txBody>
      </p:sp>
      <p:sp>
        <p:nvSpPr>
          <p:cNvPr id="3" name="İçerik Yer Tutucusu 2"/>
          <p:cNvSpPr>
            <a:spLocks noGrp="1"/>
          </p:cNvSpPr>
          <p:nvPr>
            <p:ph idx="1"/>
          </p:nvPr>
        </p:nvSpPr>
        <p:spPr>
          <a:xfrm>
            <a:off x="838200" y="1534065"/>
            <a:ext cx="10515600" cy="4351338"/>
          </a:xfrm>
        </p:spPr>
        <p:txBody>
          <a:bodyPr/>
          <a:lstStyle/>
          <a:p>
            <a:endParaRPr lang="tr-TR" dirty="0"/>
          </a:p>
        </p:txBody>
      </p:sp>
      <p:sp>
        <p:nvSpPr>
          <p:cNvPr id="4" name="Metin kutusu 3"/>
          <p:cNvSpPr txBox="1"/>
          <p:nvPr/>
        </p:nvSpPr>
        <p:spPr>
          <a:xfrm>
            <a:off x="4008984" y="5085184"/>
            <a:ext cx="7344816"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black"/>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tr-TR" sz="1400" b="0" i="1" u="sng" strike="noStrike" kern="0" cap="none" spc="0" normalizeH="0" baseline="0" noProof="0" dirty="0" smtClean="0">
                <a:ln>
                  <a:noFill/>
                </a:ln>
                <a:solidFill>
                  <a:prstClr val="black"/>
                </a:solidFill>
                <a:effectLst/>
                <a:uLnTx/>
                <a:uFillTx/>
              </a:rPr>
              <a:t>Bu sunum aşağıdaki linkten kaynak alınarak hazırlanmıştır.</a:t>
            </a:r>
          </a:p>
          <a:p>
            <a:pPr marL="0" marR="0" lvl="0" indent="0" algn="r" defTabSz="914400" eaLnBrk="1" fontAlgn="auto" latinLnBrk="0" hangingPunct="1">
              <a:lnSpc>
                <a:spcPct val="100000"/>
              </a:lnSpc>
              <a:spcBef>
                <a:spcPts val="0"/>
              </a:spcBef>
              <a:spcAft>
                <a:spcPts val="0"/>
              </a:spcAft>
              <a:buClrTx/>
              <a:buSzTx/>
              <a:buFontTx/>
              <a:buNone/>
              <a:tabLst/>
              <a:defRPr/>
            </a:pPr>
            <a:r>
              <a:rPr kumimoji="0" lang="tr-TR" sz="1400" b="0" i="1" u="sng" strike="noStrike" kern="0" cap="none" spc="0" normalizeH="0" baseline="0" noProof="0" dirty="0" smtClean="0">
                <a:ln>
                  <a:noFill/>
                </a:ln>
                <a:solidFill>
                  <a:prstClr val="black"/>
                </a:solidFill>
                <a:effectLst/>
                <a:uLnTx/>
                <a:uFillTx/>
              </a:rPr>
              <a:t>Nükleik </a:t>
            </a:r>
            <a:r>
              <a:rPr kumimoji="0" lang="tr-TR" sz="1400" b="0" i="1" u="sng" strike="noStrike" kern="0" cap="none" spc="0" normalizeH="0" baseline="0" noProof="0" dirty="0">
                <a:ln>
                  <a:noFill/>
                </a:ln>
                <a:solidFill>
                  <a:prstClr val="black"/>
                </a:solidFill>
                <a:effectLst/>
                <a:uLnTx/>
                <a:uFillTx/>
              </a:rPr>
              <a:t>Asitlerpersonel.klu.edu.tr › dosyalar › </a:t>
            </a:r>
            <a:r>
              <a:rPr kumimoji="0" lang="tr-TR" sz="1400" b="0" i="1" u="sng" strike="noStrike" kern="0" cap="none" spc="0" normalizeH="0" baseline="0" noProof="0" dirty="0" err="1">
                <a:ln>
                  <a:noFill/>
                </a:ln>
                <a:solidFill>
                  <a:prstClr val="black"/>
                </a:solidFill>
                <a:effectLst/>
                <a:uLnTx/>
                <a:uFillTx/>
              </a:rPr>
              <a:t>dosya_ve_belgeler</a:t>
            </a:r>
            <a:r>
              <a:rPr kumimoji="0" lang="tr-TR" sz="1400" b="0" i="1" u="sng" strike="noStrike" kern="0" cap="none" spc="0" normalizeH="0" baseline="0" noProof="0" dirty="0">
                <a:ln>
                  <a:noFill/>
                </a:ln>
                <a:solidFill>
                  <a:prstClr val="black"/>
                </a:solidFill>
                <a:effectLst/>
                <a:uLnTx/>
                <a:uFillTx/>
              </a:rPr>
              <a:t> › 2....</a:t>
            </a:r>
          </a:p>
        </p:txBody>
      </p:sp>
    </p:spTree>
    <p:extLst>
      <p:ext uri="{BB962C8B-B14F-4D97-AF65-F5344CB8AC3E}">
        <p14:creationId xmlns:p14="http://schemas.microsoft.com/office/powerpoint/2010/main" val="3454144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ctr"/>
            <a:r>
              <a:rPr lang="tr-TR" dirty="0" smtClean="0"/>
              <a:t>Bu dersi neden görüyoruz?</a:t>
            </a:r>
          </a:p>
          <a:p>
            <a:pPr algn="ctr"/>
            <a:r>
              <a:rPr lang="tr-TR" dirty="0" smtClean="0"/>
              <a:t>Bu ders bizim için nasıl verimli olacak, </a:t>
            </a:r>
          </a:p>
          <a:p>
            <a:pPr algn="ctr"/>
            <a:r>
              <a:rPr lang="tr-TR" dirty="0" smtClean="0"/>
              <a:t>Kazanım olarak neler elde edeceğiz? </a:t>
            </a:r>
          </a:p>
          <a:p>
            <a:pPr algn="ctr"/>
            <a:r>
              <a:rPr lang="tr-TR" dirty="0" smtClean="0"/>
              <a:t>Dersin öğrenme çıktılarına iş hayatımızda hangi departmanda karşılaşacağız?</a:t>
            </a:r>
          </a:p>
          <a:p>
            <a:endParaRPr lang="tr-TR" dirty="0"/>
          </a:p>
        </p:txBody>
      </p:sp>
    </p:spTree>
    <p:extLst>
      <p:ext uri="{BB962C8B-B14F-4D97-AF65-F5344CB8AC3E}">
        <p14:creationId xmlns:p14="http://schemas.microsoft.com/office/powerpoint/2010/main" val="3490744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96850"/>
            <a:ext cx="10515600" cy="792764"/>
          </a:xfrm>
        </p:spPr>
        <p:txBody>
          <a:bodyPr/>
          <a:lstStyle/>
          <a:p>
            <a:r>
              <a:rPr lang="tr-TR" b="1" dirty="0" smtClean="0">
                <a:solidFill>
                  <a:srgbClr val="C00000"/>
                </a:solidFill>
              </a:rPr>
              <a:t>DNA</a:t>
            </a:r>
            <a:endParaRPr lang="en-US" b="1" dirty="0">
              <a:solidFill>
                <a:srgbClr val="C00000"/>
              </a:solidFill>
            </a:endParaRPr>
          </a:p>
        </p:txBody>
      </p:sp>
      <p:sp>
        <p:nvSpPr>
          <p:cNvPr id="3" name="İçerik Yer Tutucusu 2"/>
          <p:cNvSpPr>
            <a:spLocks noGrp="1"/>
          </p:cNvSpPr>
          <p:nvPr>
            <p:ph idx="1"/>
          </p:nvPr>
        </p:nvSpPr>
        <p:spPr>
          <a:xfrm>
            <a:off x="205741" y="1489614"/>
            <a:ext cx="11536680" cy="4351338"/>
          </a:xfrm>
        </p:spPr>
        <p:txBody>
          <a:bodyPr/>
          <a:lstStyle/>
          <a:p>
            <a:pPr lvl="0"/>
            <a:r>
              <a:rPr lang="tr-TR" dirty="0" smtClean="0"/>
              <a:t>Genetik </a:t>
            </a:r>
            <a:r>
              <a:rPr lang="tr-TR" dirty="0"/>
              <a:t>bilgiyi taşıyan, çift sarmal moleküldür</a:t>
            </a:r>
            <a:endParaRPr lang="en-US" dirty="0"/>
          </a:p>
          <a:p>
            <a:pPr lvl="0"/>
            <a:r>
              <a:rPr lang="tr-TR" dirty="0" smtClean="0"/>
              <a:t>Fosfat, 5 </a:t>
            </a:r>
            <a:r>
              <a:rPr lang="tr-TR" dirty="0" err="1"/>
              <a:t>C’lu</a:t>
            </a:r>
            <a:r>
              <a:rPr lang="tr-TR" dirty="0"/>
              <a:t> </a:t>
            </a:r>
            <a:r>
              <a:rPr lang="tr-TR" dirty="0" smtClean="0"/>
              <a:t>şeker ve </a:t>
            </a:r>
            <a:r>
              <a:rPr lang="tr-TR" dirty="0"/>
              <a:t>azotlu bazları içeren nükleotidlerden </a:t>
            </a:r>
            <a:r>
              <a:rPr lang="tr-TR" dirty="0" smtClean="0"/>
              <a:t>oluşur</a:t>
            </a:r>
            <a:endParaRPr lang="en-US" dirty="0" smtClean="0"/>
          </a:p>
          <a:p>
            <a:pPr lvl="0"/>
            <a:r>
              <a:rPr lang="tr-TR" dirty="0" smtClean="0"/>
              <a:t>Negatif </a:t>
            </a:r>
            <a:r>
              <a:rPr lang="tr-TR" dirty="0"/>
              <a:t>yüklüdür</a:t>
            </a:r>
            <a:endParaRPr lang="en-US" dirty="0"/>
          </a:p>
          <a:p>
            <a:pPr lvl="0"/>
            <a:r>
              <a:rPr lang="tr-TR" dirty="0"/>
              <a:t>Suda </a:t>
            </a:r>
            <a:r>
              <a:rPr lang="tr-TR" dirty="0" smtClean="0"/>
              <a:t>çözünür </a:t>
            </a:r>
          </a:p>
          <a:p>
            <a:pPr lvl="0"/>
            <a:r>
              <a:rPr lang="tr-TR" dirty="0" smtClean="0"/>
              <a:t>Alkolde </a:t>
            </a:r>
            <a:r>
              <a:rPr lang="tr-TR" dirty="0"/>
              <a:t>çözünmez</a:t>
            </a:r>
            <a:endParaRPr lang="en-US" dirty="0"/>
          </a:p>
          <a:p>
            <a:endParaRPr lang="en-US" dirty="0"/>
          </a:p>
        </p:txBody>
      </p:sp>
      <p:pic>
        <p:nvPicPr>
          <p:cNvPr id="4" name="Resim 3"/>
          <p:cNvPicPr>
            <a:picLocks noChangeAspect="1"/>
          </p:cNvPicPr>
          <p:nvPr/>
        </p:nvPicPr>
        <p:blipFill>
          <a:blip r:embed="rId2"/>
          <a:stretch>
            <a:fillRect/>
          </a:stretch>
        </p:blipFill>
        <p:spPr>
          <a:xfrm>
            <a:off x="4893733" y="2419349"/>
            <a:ext cx="7127580" cy="3937001"/>
          </a:xfrm>
          <a:prstGeom prst="rect">
            <a:avLst/>
          </a:prstGeom>
        </p:spPr>
      </p:pic>
    </p:spTree>
    <p:extLst>
      <p:ext uri="{BB962C8B-B14F-4D97-AF65-F5344CB8AC3E}">
        <p14:creationId xmlns:p14="http://schemas.microsoft.com/office/powerpoint/2010/main" val="3393509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55964"/>
            <a:ext cx="10515600" cy="5290272"/>
          </a:xfrm>
        </p:spPr>
        <p:txBody>
          <a:bodyPr/>
          <a:lstStyle/>
          <a:p>
            <a:endParaRPr lang="tr-TR" dirty="0" smtClean="0"/>
          </a:p>
          <a:p>
            <a:r>
              <a:rPr lang="tr-TR" dirty="0" smtClean="0"/>
              <a:t>Genomları çalışmak </a:t>
            </a:r>
            <a:r>
              <a:rPr lang="tr-TR" sz="2400" dirty="0" smtClean="0"/>
              <a:t>-      DNA çalışılması (PCR, DNA izolasyonu, Klonlama…)</a:t>
            </a:r>
          </a:p>
          <a:p>
            <a:pPr marL="0" indent="0" algn="ctr">
              <a:buNone/>
            </a:pPr>
            <a:r>
              <a:rPr lang="tr-TR" sz="2400" dirty="0"/>
              <a:t>	</a:t>
            </a:r>
            <a:r>
              <a:rPr lang="tr-TR" sz="2400" dirty="0" smtClean="0"/>
              <a:t>			RNA çalışılması</a:t>
            </a:r>
          </a:p>
          <a:p>
            <a:pPr marL="0" indent="0" algn="ctr">
              <a:buNone/>
            </a:pPr>
            <a:r>
              <a:rPr lang="tr-TR" sz="2400" dirty="0"/>
              <a:t>	</a:t>
            </a:r>
            <a:r>
              <a:rPr lang="tr-TR" sz="2400" dirty="0" smtClean="0"/>
              <a:t>			Genom haritalanması</a:t>
            </a:r>
          </a:p>
          <a:p>
            <a:r>
              <a:rPr lang="tr-TR" dirty="0" smtClean="0"/>
              <a:t>Genom anatomileri</a:t>
            </a:r>
          </a:p>
          <a:p>
            <a:r>
              <a:rPr lang="tr-TR" dirty="0" smtClean="0"/>
              <a:t>Genom nasıl işlev görür (</a:t>
            </a:r>
            <a:r>
              <a:rPr lang="tr-TR" sz="2000" dirty="0" err="1" smtClean="0"/>
              <a:t>Replikasyon</a:t>
            </a:r>
            <a:r>
              <a:rPr lang="tr-TR" sz="2000" dirty="0" smtClean="0"/>
              <a:t>, Mutasyon, </a:t>
            </a:r>
            <a:r>
              <a:rPr lang="tr-TR" sz="2000" dirty="0" err="1" smtClean="0"/>
              <a:t>Rekombinasyon</a:t>
            </a:r>
            <a:r>
              <a:rPr lang="tr-TR" dirty="0" smtClean="0"/>
              <a:t>..)</a:t>
            </a:r>
          </a:p>
          <a:p>
            <a:r>
              <a:rPr lang="tr-TR" dirty="0" smtClean="0"/>
              <a:t>Moleküler </a:t>
            </a:r>
            <a:r>
              <a:rPr lang="tr-TR" dirty="0" err="1" smtClean="0"/>
              <a:t>Filogenetik</a:t>
            </a:r>
            <a:endParaRPr lang="tr-TR" dirty="0" smtClean="0"/>
          </a:p>
          <a:p>
            <a:pPr marL="0" indent="0">
              <a:buNone/>
            </a:pPr>
            <a:endParaRPr lang="tr-TR" dirty="0" smtClean="0"/>
          </a:p>
        </p:txBody>
      </p:sp>
    </p:spTree>
    <p:extLst>
      <p:ext uri="{BB962C8B-B14F-4D97-AF65-F5344CB8AC3E}">
        <p14:creationId xmlns:p14="http://schemas.microsoft.com/office/powerpoint/2010/main" val="1227744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Nükleik asitler</a:t>
            </a:r>
            <a:endParaRPr lang="tr-TR" dirty="0"/>
          </a:p>
        </p:txBody>
      </p:sp>
      <p:sp>
        <p:nvSpPr>
          <p:cNvPr id="3" name="İçerik Yer Tutucusu 2"/>
          <p:cNvSpPr>
            <a:spLocks noGrp="1"/>
          </p:cNvSpPr>
          <p:nvPr>
            <p:ph idx="1"/>
          </p:nvPr>
        </p:nvSpPr>
        <p:spPr/>
        <p:txBody>
          <a:bodyPr/>
          <a:lstStyle/>
          <a:p>
            <a:pPr algn="ctr"/>
            <a:r>
              <a:rPr lang="tr-TR" dirty="0" smtClean="0"/>
              <a:t>DNA </a:t>
            </a:r>
          </a:p>
          <a:p>
            <a:pPr algn="ctr"/>
            <a:r>
              <a:rPr lang="tr-TR" dirty="0" smtClean="0"/>
              <a:t>RNA</a:t>
            </a:r>
          </a:p>
          <a:p>
            <a:pPr algn="ctr"/>
            <a:r>
              <a:rPr lang="tr-TR" dirty="0" smtClean="0"/>
              <a:t>ATP,ADP, TTP, STP, GTP….</a:t>
            </a:r>
          </a:p>
          <a:p>
            <a:pPr algn="ctr"/>
            <a:r>
              <a:rPr lang="tr-TR" dirty="0" smtClean="0"/>
              <a:t>……</a:t>
            </a:r>
            <a:endParaRPr lang="tr-TR" dirty="0"/>
          </a:p>
        </p:txBody>
      </p:sp>
    </p:spTree>
    <p:extLst>
      <p:ext uri="{BB962C8B-B14F-4D97-AF65-F5344CB8AC3E}">
        <p14:creationId xmlns:p14="http://schemas.microsoft.com/office/powerpoint/2010/main" val="1682632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539716" y="99789"/>
            <a:ext cx="5112568" cy="523220"/>
          </a:xfrm>
          <a:prstGeom prst="rect">
            <a:avLst/>
          </a:prstGeom>
          <a:noFill/>
        </p:spPr>
        <p:txBody>
          <a:bodyPr wrap="square" rtlCol="0">
            <a:spAutoFit/>
          </a:bodyPr>
          <a:lstStyle/>
          <a:p>
            <a:r>
              <a:rPr lang="tr-TR" sz="2800" dirty="0">
                <a:latin typeface="Comic Sans MS" pitchFamily="66" charset="0"/>
              </a:rPr>
              <a:t>NÜKLEOSİT </a:t>
            </a:r>
            <a:r>
              <a:rPr lang="tr-TR" sz="2800" dirty="0">
                <a:solidFill>
                  <a:srgbClr val="FF0000"/>
                </a:solidFill>
                <a:latin typeface="Comic Sans MS" pitchFamily="66" charset="0"/>
              </a:rPr>
              <a:t>= </a:t>
            </a:r>
            <a:r>
              <a:rPr lang="tr-TR" sz="2800" dirty="0">
                <a:latin typeface="Comic Sans MS" pitchFamily="66" charset="0"/>
              </a:rPr>
              <a:t> BAZ </a:t>
            </a:r>
            <a:r>
              <a:rPr lang="tr-TR" sz="2800" dirty="0">
                <a:solidFill>
                  <a:srgbClr val="FF0000"/>
                </a:solidFill>
                <a:latin typeface="Comic Sans MS" pitchFamily="66" charset="0"/>
              </a:rPr>
              <a:t>+</a:t>
            </a:r>
            <a:r>
              <a:rPr lang="tr-TR" sz="2800" dirty="0">
                <a:latin typeface="Comic Sans MS" pitchFamily="66" charset="0"/>
              </a:rPr>
              <a:t> ŞEKER</a:t>
            </a:r>
          </a:p>
        </p:txBody>
      </p:sp>
      <p:sp>
        <p:nvSpPr>
          <p:cNvPr id="4" name="3 Metin kutusu"/>
          <p:cNvSpPr txBox="1"/>
          <p:nvPr/>
        </p:nvSpPr>
        <p:spPr>
          <a:xfrm>
            <a:off x="4475820" y="891878"/>
            <a:ext cx="3204356" cy="954107"/>
          </a:xfrm>
          <a:prstGeom prst="rect">
            <a:avLst/>
          </a:prstGeom>
          <a:noFill/>
        </p:spPr>
        <p:txBody>
          <a:bodyPr wrap="square" rtlCol="0">
            <a:spAutoFit/>
          </a:bodyPr>
          <a:lstStyle/>
          <a:p>
            <a:pPr algn="ctr"/>
            <a:r>
              <a:rPr lang="tr-TR" sz="2800" dirty="0">
                <a:solidFill>
                  <a:srgbClr val="FF0000"/>
                </a:solidFill>
                <a:latin typeface="Comic Sans MS" pitchFamily="66" charset="0"/>
              </a:rPr>
              <a:t>+</a:t>
            </a:r>
          </a:p>
          <a:p>
            <a:pPr algn="ctr"/>
            <a:r>
              <a:rPr lang="tr-TR" sz="2800" dirty="0">
                <a:latin typeface="Comic Sans MS" pitchFamily="66" charset="0"/>
              </a:rPr>
              <a:t>FOSFAT GRUBU</a:t>
            </a:r>
          </a:p>
        </p:txBody>
      </p:sp>
      <p:pic>
        <p:nvPicPr>
          <p:cNvPr id="5" name="Picture 2"/>
          <p:cNvPicPr>
            <a:picLocks noChangeAspect="1" noChangeArrowheads="1"/>
          </p:cNvPicPr>
          <p:nvPr/>
        </p:nvPicPr>
        <p:blipFill>
          <a:blip r:embed="rId2" cstate="print"/>
          <a:srcRect l="9560" r="7839" b="23728"/>
          <a:stretch>
            <a:fillRect/>
          </a:stretch>
        </p:blipFill>
        <p:spPr bwMode="auto">
          <a:xfrm>
            <a:off x="2186320" y="1916832"/>
            <a:ext cx="7798112" cy="4752528"/>
          </a:xfrm>
          <a:prstGeom prst="rect">
            <a:avLst/>
          </a:prstGeom>
          <a:noFill/>
          <a:ln w="9525">
            <a:noFill/>
            <a:miter lim="800000"/>
            <a:headEnd/>
            <a:tailEnd/>
          </a:ln>
        </p:spPr>
      </p:pic>
    </p:spTree>
    <p:extLst>
      <p:ext uri="{BB962C8B-B14F-4D97-AF65-F5344CB8AC3E}">
        <p14:creationId xmlns:p14="http://schemas.microsoft.com/office/powerpoint/2010/main" val="2037307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2207568" y="677234"/>
          <a:ext cx="7848872" cy="4984014"/>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571589">
                <a:tc gridSpan="2">
                  <a:txBody>
                    <a:bodyPr/>
                    <a:lstStyle/>
                    <a:p>
                      <a:pPr algn="ctr"/>
                      <a:r>
                        <a:rPr lang="tr-TR" sz="2400" dirty="0" smtClean="0">
                          <a:latin typeface="Comic Sans MS" pitchFamily="66" charset="0"/>
                        </a:rPr>
                        <a:t>DNA ve RNA farkları</a:t>
                      </a:r>
                      <a:endParaRPr lang="tr-TR" sz="2400" dirty="0">
                        <a:latin typeface="Comic Sans MS" pitchFamily="66" charset="0"/>
                      </a:endParaRPr>
                    </a:p>
                  </a:txBody>
                  <a:tcPr/>
                </a:tc>
                <a:tc hMerge="1">
                  <a:txBody>
                    <a:bodyPr/>
                    <a:lstStyle/>
                    <a:p>
                      <a:endParaRPr lang="tr-TR" dirty="0"/>
                    </a:p>
                  </a:txBody>
                  <a:tcPr/>
                </a:tc>
                <a:extLst>
                  <a:ext uri="{0D108BD9-81ED-4DB2-BD59-A6C34878D82A}">
                    <a16:rowId xmlns:a16="http://schemas.microsoft.com/office/drawing/2014/main" val="10000"/>
                  </a:ext>
                </a:extLst>
              </a:tr>
              <a:tr h="571589">
                <a:tc>
                  <a:txBody>
                    <a:bodyPr/>
                    <a:lstStyle/>
                    <a:p>
                      <a:pPr algn="ctr"/>
                      <a:r>
                        <a:rPr lang="tr-TR" sz="2400" b="1" dirty="0" smtClean="0">
                          <a:solidFill>
                            <a:schemeClr val="accent6">
                              <a:lumMod val="75000"/>
                            </a:schemeClr>
                          </a:solidFill>
                          <a:latin typeface="Comic Sans MS" pitchFamily="66" charset="0"/>
                        </a:rPr>
                        <a:t>DNA</a:t>
                      </a:r>
                      <a:endParaRPr lang="tr-TR" sz="2400" b="1" dirty="0">
                        <a:solidFill>
                          <a:schemeClr val="accent6">
                            <a:lumMod val="75000"/>
                          </a:schemeClr>
                        </a:solidFill>
                        <a:latin typeface="Comic Sans MS" pitchFamily="66" charset="0"/>
                      </a:endParaRPr>
                    </a:p>
                  </a:txBody>
                  <a:tcPr/>
                </a:tc>
                <a:tc>
                  <a:txBody>
                    <a:bodyPr/>
                    <a:lstStyle/>
                    <a:p>
                      <a:pPr algn="ctr"/>
                      <a:r>
                        <a:rPr lang="tr-TR" sz="2400" b="1" dirty="0" smtClean="0">
                          <a:solidFill>
                            <a:schemeClr val="accent6">
                              <a:lumMod val="75000"/>
                            </a:schemeClr>
                          </a:solidFill>
                          <a:latin typeface="Comic Sans MS" pitchFamily="66" charset="0"/>
                        </a:rPr>
                        <a:t>RNA</a:t>
                      </a:r>
                      <a:endParaRPr lang="tr-TR" sz="2400" b="1" dirty="0">
                        <a:solidFill>
                          <a:schemeClr val="accent6">
                            <a:lumMod val="75000"/>
                          </a:schemeClr>
                        </a:solidFill>
                        <a:latin typeface="Comic Sans MS" pitchFamily="66" charset="0"/>
                      </a:endParaRPr>
                    </a:p>
                  </a:txBody>
                  <a:tcPr/>
                </a:tc>
                <a:extLst>
                  <a:ext uri="{0D108BD9-81ED-4DB2-BD59-A6C34878D82A}">
                    <a16:rowId xmlns:a16="http://schemas.microsoft.com/office/drawing/2014/main" val="10001"/>
                  </a:ext>
                </a:extLst>
              </a:tr>
              <a:tr h="571589">
                <a:tc>
                  <a:txBody>
                    <a:bodyPr/>
                    <a:lstStyle/>
                    <a:p>
                      <a:r>
                        <a:rPr lang="tr-TR" sz="2400" dirty="0" smtClean="0">
                          <a:latin typeface="Comic Sans MS" pitchFamily="66" charset="0"/>
                        </a:rPr>
                        <a:t>Genelde çift zincir</a:t>
                      </a:r>
                      <a:endParaRPr lang="tr-TR" sz="2400" dirty="0">
                        <a:latin typeface="Comic Sans MS" pitchFamily="66" charset="0"/>
                      </a:endParaRPr>
                    </a:p>
                  </a:txBody>
                  <a:tcPr/>
                </a:tc>
                <a:tc>
                  <a:txBody>
                    <a:bodyPr/>
                    <a:lstStyle/>
                    <a:p>
                      <a:r>
                        <a:rPr lang="tr-TR" sz="2400" dirty="0" smtClean="0">
                          <a:latin typeface="Comic Sans MS" pitchFamily="66" charset="0"/>
                        </a:rPr>
                        <a:t>Genelde tek zincir</a:t>
                      </a:r>
                      <a:endParaRPr lang="tr-TR" sz="2400" dirty="0">
                        <a:latin typeface="Comic Sans MS" pitchFamily="66" charset="0"/>
                      </a:endParaRPr>
                    </a:p>
                  </a:txBody>
                  <a:tcPr/>
                </a:tc>
                <a:extLst>
                  <a:ext uri="{0D108BD9-81ED-4DB2-BD59-A6C34878D82A}">
                    <a16:rowId xmlns:a16="http://schemas.microsoft.com/office/drawing/2014/main" val="10002"/>
                  </a:ext>
                </a:extLst>
              </a:tr>
              <a:tr h="571589">
                <a:tc>
                  <a:txBody>
                    <a:bodyPr/>
                    <a:lstStyle/>
                    <a:p>
                      <a:r>
                        <a:rPr lang="tr-TR" sz="2400" dirty="0" smtClean="0">
                          <a:latin typeface="Comic Sans MS" pitchFamily="66" charset="0"/>
                        </a:rPr>
                        <a:t>Timin bazı içerir</a:t>
                      </a:r>
                      <a:endParaRPr lang="tr-TR" sz="2400" dirty="0">
                        <a:latin typeface="Comic Sans MS" pitchFamily="66" charset="0"/>
                      </a:endParaRPr>
                    </a:p>
                  </a:txBody>
                  <a:tcPr/>
                </a:tc>
                <a:tc>
                  <a:txBody>
                    <a:bodyPr/>
                    <a:lstStyle/>
                    <a:p>
                      <a:r>
                        <a:rPr lang="tr-TR" sz="2400" dirty="0" err="1" smtClean="0">
                          <a:latin typeface="Comic Sans MS" pitchFamily="66" charset="0"/>
                        </a:rPr>
                        <a:t>Urasil</a:t>
                      </a:r>
                      <a:r>
                        <a:rPr lang="tr-TR" sz="2400" dirty="0" smtClean="0">
                          <a:latin typeface="Comic Sans MS" pitchFamily="66" charset="0"/>
                        </a:rPr>
                        <a:t> bazı içerir</a:t>
                      </a:r>
                      <a:endParaRPr lang="tr-TR" sz="2400" dirty="0">
                        <a:latin typeface="Comic Sans MS" pitchFamily="66" charset="0"/>
                      </a:endParaRPr>
                    </a:p>
                  </a:txBody>
                  <a:tcPr/>
                </a:tc>
                <a:extLst>
                  <a:ext uri="{0D108BD9-81ED-4DB2-BD59-A6C34878D82A}">
                    <a16:rowId xmlns:a16="http://schemas.microsoft.com/office/drawing/2014/main" val="10003"/>
                  </a:ext>
                </a:extLst>
              </a:tr>
              <a:tr h="571589">
                <a:tc>
                  <a:txBody>
                    <a:bodyPr/>
                    <a:lstStyle/>
                    <a:p>
                      <a:r>
                        <a:rPr lang="tr-TR" sz="2400" dirty="0" err="1" smtClean="0">
                          <a:latin typeface="Comic Sans MS" pitchFamily="66" charset="0"/>
                        </a:rPr>
                        <a:t>Deoksiriboz</a:t>
                      </a:r>
                      <a:r>
                        <a:rPr lang="tr-TR" sz="2400" dirty="0" smtClean="0">
                          <a:latin typeface="Comic Sans MS" pitchFamily="66" charset="0"/>
                        </a:rPr>
                        <a:t> şeker içerir</a:t>
                      </a:r>
                      <a:endParaRPr lang="tr-TR" sz="2400" dirty="0">
                        <a:latin typeface="Comic Sans MS" pitchFamily="66" charset="0"/>
                      </a:endParaRPr>
                    </a:p>
                  </a:txBody>
                  <a:tcPr/>
                </a:tc>
                <a:tc>
                  <a:txBody>
                    <a:bodyPr/>
                    <a:lstStyle/>
                    <a:p>
                      <a:r>
                        <a:rPr lang="tr-TR" sz="2400" dirty="0" err="1" smtClean="0">
                          <a:latin typeface="Comic Sans MS" pitchFamily="66" charset="0"/>
                        </a:rPr>
                        <a:t>Riboz</a:t>
                      </a:r>
                      <a:r>
                        <a:rPr lang="tr-TR" sz="2400" dirty="0" smtClean="0">
                          <a:latin typeface="Comic Sans MS" pitchFamily="66" charset="0"/>
                        </a:rPr>
                        <a:t> şeker</a:t>
                      </a:r>
                      <a:endParaRPr lang="tr-TR" sz="2400" dirty="0">
                        <a:latin typeface="Comic Sans MS" pitchFamily="66" charset="0"/>
                      </a:endParaRPr>
                    </a:p>
                  </a:txBody>
                  <a:tcPr/>
                </a:tc>
                <a:extLst>
                  <a:ext uri="{0D108BD9-81ED-4DB2-BD59-A6C34878D82A}">
                    <a16:rowId xmlns:a16="http://schemas.microsoft.com/office/drawing/2014/main" val="10004"/>
                  </a:ext>
                </a:extLst>
              </a:tr>
              <a:tr h="1409397">
                <a:tc>
                  <a:txBody>
                    <a:bodyPr/>
                    <a:lstStyle/>
                    <a:p>
                      <a:r>
                        <a:rPr lang="tr-TR" sz="2400" dirty="0" smtClean="0">
                          <a:latin typeface="Comic Sans MS" pitchFamily="66" charset="0"/>
                        </a:rPr>
                        <a:t>Protein kodlayacak</a:t>
                      </a:r>
                      <a:r>
                        <a:rPr lang="tr-TR" sz="2400" baseline="0" dirty="0" smtClean="0">
                          <a:latin typeface="Comic Sans MS" pitchFamily="66" charset="0"/>
                        </a:rPr>
                        <a:t> bilgiyi içerir</a:t>
                      </a:r>
                      <a:endParaRPr lang="tr-TR" sz="24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latin typeface="Comic Sans MS" pitchFamily="66" charset="0"/>
                        </a:rPr>
                        <a:t>Protein kodlayacak</a:t>
                      </a:r>
                      <a:r>
                        <a:rPr lang="tr-TR" sz="2400" baseline="0" dirty="0" smtClean="0">
                          <a:latin typeface="Comic Sans MS" pitchFamily="66" charset="0"/>
                        </a:rPr>
                        <a:t> bilgiyi içerir v</a:t>
                      </a:r>
                      <a:r>
                        <a:rPr lang="tr-TR" sz="2400" dirty="0" smtClean="0">
                          <a:latin typeface="Comic Sans MS" pitchFamily="66" charset="0"/>
                        </a:rPr>
                        <a:t>e bu bilginin nasıl kullanılacağını</a:t>
                      </a:r>
                      <a:r>
                        <a:rPr lang="tr-TR" sz="2400" baseline="0" dirty="0" smtClean="0">
                          <a:latin typeface="Comic Sans MS" pitchFamily="66" charset="0"/>
                        </a:rPr>
                        <a:t> kontrol eder</a:t>
                      </a:r>
                      <a:endParaRPr lang="tr-TR" sz="2400" dirty="0">
                        <a:latin typeface="Comic Sans MS" pitchFamily="66" charset="0"/>
                      </a:endParaRPr>
                    </a:p>
                  </a:txBody>
                  <a:tcPr/>
                </a:tc>
                <a:extLst>
                  <a:ext uri="{0D108BD9-81ED-4DB2-BD59-A6C34878D82A}">
                    <a16:rowId xmlns:a16="http://schemas.microsoft.com/office/drawing/2014/main" val="10005"/>
                  </a:ext>
                </a:extLst>
              </a:tr>
              <a:tr h="571589">
                <a:tc>
                  <a:txBody>
                    <a:bodyPr/>
                    <a:lstStyle/>
                    <a:p>
                      <a:r>
                        <a:rPr lang="tr-TR" sz="2400" dirty="0" smtClean="0">
                          <a:latin typeface="Comic Sans MS" pitchFamily="66" charset="0"/>
                        </a:rPr>
                        <a:t>Süreklidir </a:t>
                      </a:r>
                      <a:endParaRPr lang="tr-TR" sz="2400" dirty="0">
                        <a:latin typeface="Comic Sans MS" pitchFamily="66" charset="0"/>
                      </a:endParaRPr>
                    </a:p>
                  </a:txBody>
                  <a:tcPr/>
                </a:tc>
                <a:tc>
                  <a:txBody>
                    <a:bodyPr/>
                    <a:lstStyle/>
                    <a:p>
                      <a:r>
                        <a:rPr lang="tr-TR" sz="2400" dirty="0" smtClean="0">
                          <a:latin typeface="Comic Sans MS" pitchFamily="66" charset="0"/>
                        </a:rPr>
                        <a:t>Geçicidir</a:t>
                      </a:r>
                      <a:endParaRPr lang="tr-TR" sz="2400" dirty="0">
                        <a:latin typeface="Comic Sans MS" pitchFamily="66"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624298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5860353" y="290946"/>
            <a:ext cx="5544616" cy="6388722"/>
          </a:xfrm>
          <a:prstGeom prst="rect">
            <a:avLst/>
          </a:prstGeom>
          <a:noFill/>
          <a:ln w="9525">
            <a:noFill/>
            <a:miter lim="800000"/>
            <a:headEnd/>
            <a:tailEnd/>
          </a:ln>
        </p:spPr>
      </p:pic>
      <p:sp>
        <p:nvSpPr>
          <p:cNvPr id="3" name="Metin kutusu 2"/>
          <p:cNvSpPr txBox="1"/>
          <p:nvPr/>
        </p:nvSpPr>
        <p:spPr>
          <a:xfrm>
            <a:off x="775855" y="2189018"/>
            <a:ext cx="4475018" cy="1938992"/>
          </a:xfrm>
          <a:prstGeom prst="rect">
            <a:avLst/>
          </a:prstGeom>
          <a:noFill/>
        </p:spPr>
        <p:txBody>
          <a:bodyPr wrap="square" rtlCol="0">
            <a:spAutoFit/>
          </a:bodyPr>
          <a:lstStyle/>
          <a:p>
            <a:pPr algn="ctr"/>
            <a:r>
              <a:rPr lang="tr-TR" sz="6000" dirty="0" smtClean="0"/>
              <a:t>Protein sentezi</a:t>
            </a:r>
            <a:endParaRPr lang="tr-TR" sz="6000" dirty="0"/>
          </a:p>
        </p:txBody>
      </p:sp>
    </p:spTree>
    <p:extLst>
      <p:ext uri="{BB962C8B-B14F-4D97-AF65-F5344CB8AC3E}">
        <p14:creationId xmlns:p14="http://schemas.microsoft.com/office/powerpoint/2010/main" val="3598988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la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459</Words>
  <Application>Microsoft Office PowerPoint</Application>
  <PresentationFormat>Geniş ekran</PresentationFormat>
  <Paragraphs>91</Paragraphs>
  <Slides>20</Slides>
  <Notes>1</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20</vt:i4>
      </vt:variant>
    </vt:vector>
  </HeadingPairs>
  <TitlesOfParts>
    <vt:vector size="29" baseType="lpstr">
      <vt:lpstr>Arial</vt:lpstr>
      <vt:lpstr>Calibri</vt:lpstr>
      <vt:lpstr>Calibri Light</vt:lpstr>
      <vt:lpstr>Comic Sans MS</vt:lpstr>
      <vt:lpstr>Segoe UI</vt:lpstr>
      <vt:lpstr>Times</vt:lpstr>
      <vt:lpstr>Wingdings</vt:lpstr>
      <vt:lpstr>Office Teması</vt:lpstr>
      <vt:lpstr>Bit Eşlem Resmi</vt:lpstr>
      <vt:lpstr>Moleküler Biyolojik Yöntemler</vt:lpstr>
      <vt:lpstr>PowerPoint Sunusu</vt:lpstr>
      <vt:lpstr>PowerPoint Sunusu</vt:lpstr>
      <vt:lpstr>DNA</vt:lpstr>
      <vt:lpstr>PowerPoint Sunusu</vt:lpstr>
      <vt:lpstr>Nükleik asitler</vt:lpstr>
      <vt:lpstr>PowerPoint Sunusu</vt:lpstr>
      <vt:lpstr>PowerPoint Sunusu</vt:lpstr>
      <vt:lpstr>PowerPoint Sunusu</vt:lpstr>
      <vt:lpstr>KÖK HÜCRE </vt:lpstr>
      <vt:lpstr>Kök  hücre çeşitleri</vt:lpstr>
      <vt:lpstr>PowerPoint Sunusu</vt:lpstr>
      <vt:lpstr>PowerPoint Sunusu</vt:lpstr>
      <vt:lpstr>Neden bu hücreler???? </vt:lpstr>
      <vt:lpstr>Süt Dişlerinden Kök Hücre </vt:lpstr>
      <vt:lpstr>Kırık Kafatası Kök Hücre İle Onarıldı  </vt:lpstr>
      <vt:lpstr>İNSAN KLONLAMA </vt:lpstr>
      <vt:lpstr>KLONLAMA</vt:lpstr>
      <vt:lpstr>PCR İçin Gerekli Malzemeler</vt:lpstr>
      <vt:lpstr>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Moleküler Biyolojik Yöntemler</dc:title>
  <dc:creator>mehmet</dc:creator>
  <cp:lastModifiedBy>mehmet</cp:lastModifiedBy>
  <cp:revision>15</cp:revision>
  <dcterms:created xsi:type="dcterms:W3CDTF">2021-02-21T19:25:22Z</dcterms:created>
  <dcterms:modified xsi:type="dcterms:W3CDTF">2021-02-21T19:56:32Z</dcterms:modified>
</cp:coreProperties>
</file>