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52"/>
  </p:notesMasterIdLst>
  <p:handoutMasterIdLst>
    <p:handoutMasterId r:id="rId53"/>
  </p:handoutMasterIdLst>
  <p:sldIdLst>
    <p:sldId id="258" r:id="rId3"/>
    <p:sldId id="927" r:id="rId4"/>
    <p:sldId id="904" r:id="rId5"/>
    <p:sldId id="909" r:id="rId6"/>
    <p:sldId id="905" r:id="rId7"/>
    <p:sldId id="907" r:id="rId8"/>
    <p:sldId id="908" r:id="rId9"/>
    <p:sldId id="867" r:id="rId10"/>
    <p:sldId id="866" r:id="rId11"/>
    <p:sldId id="868" r:id="rId12"/>
    <p:sldId id="902" r:id="rId13"/>
    <p:sldId id="869" r:id="rId14"/>
    <p:sldId id="874" r:id="rId15"/>
    <p:sldId id="875" r:id="rId16"/>
    <p:sldId id="910" r:id="rId17"/>
    <p:sldId id="876" r:id="rId18"/>
    <p:sldId id="877" r:id="rId19"/>
    <p:sldId id="903" r:id="rId20"/>
    <p:sldId id="879" r:id="rId21"/>
    <p:sldId id="880" r:id="rId22"/>
    <p:sldId id="881" r:id="rId23"/>
    <p:sldId id="917" r:id="rId24"/>
    <p:sldId id="882" r:id="rId25"/>
    <p:sldId id="883" r:id="rId26"/>
    <p:sldId id="884" r:id="rId27"/>
    <p:sldId id="885" r:id="rId28"/>
    <p:sldId id="912" r:id="rId29"/>
    <p:sldId id="911" r:id="rId30"/>
    <p:sldId id="916" r:id="rId31"/>
    <p:sldId id="886" r:id="rId32"/>
    <p:sldId id="887" r:id="rId33"/>
    <p:sldId id="913" r:id="rId34"/>
    <p:sldId id="918" r:id="rId35"/>
    <p:sldId id="888" r:id="rId36"/>
    <p:sldId id="889" r:id="rId37"/>
    <p:sldId id="890" r:id="rId38"/>
    <p:sldId id="891" r:id="rId39"/>
    <p:sldId id="922" r:id="rId40"/>
    <p:sldId id="893" r:id="rId41"/>
    <p:sldId id="894" r:id="rId42"/>
    <p:sldId id="926" r:id="rId43"/>
    <p:sldId id="914" r:id="rId44"/>
    <p:sldId id="895" r:id="rId45"/>
    <p:sldId id="896" r:id="rId46"/>
    <p:sldId id="898" r:id="rId47"/>
    <p:sldId id="920" r:id="rId48"/>
    <p:sldId id="928" r:id="rId49"/>
    <p:sldId id="929" r:id="rId50"/>
    <p:sldId id="924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6" autoAdjust="0"/>
    <p:restoredTop sz="83636" autoAdjust="0"/>
  </p:normalViewPr>
  <p:slideViewPr>
    <p:cSldViewPr snapToGrid="0" snapToObjects="1">
      <p:cViewPr varScale="1">
        <p:scale>
          <a:sx n="61" d="100"/>
          <a:sy n="61" d="100"/>
        </p:scale>
        <p:origin x="6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0EB0-FBBF-4D0E-B8FE-EC7EB6EA92A4}" type="datetimeFigureOut">
              <a:rPr lang="tr-TR" smtClean="0"/>
              <a:t>28.02.2021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77897-8475-48CF-AF03-10B383701A5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588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28.02.2021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215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954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Bu yöntemin amacı, izolasyonla beraber gelebilecek protein </a:t>
            </a:r>
            <a:r>
              <a:rPr lang="tr-TR" dirty="0" err="1" smtClean="0"/>
              <a:t>kontaminasyonundan</a:t>
            </a:r>
            <a:r>
              <a:rPr lang="tr-TR" dirty="0" smtClean="0"/>
              <a:t> kurtulmaktır. </a:t>
            </a:r>
          </a:p>
          <a:p>
            <a:r>
              <a:rPr lang="tr-TR" dirty="0" smtClean="0"/>
              <a:t>Fenol ve su birbiriyle karıştırıldığında, farklı fazlar oluştururlar. Sıvı çözeltideki DNA, fenol ile karıştırıldığında, proteinler fenol kısmına geçer ve saf DNA’yı içeren sıvı çözelti faz farkı kullanılarak ayrıştırılır.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637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3"/>
            <a:ext cx="7803932" cy="3970638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</a:t>
            </a:r>
            <a:r>
              <a:rPr lang="tr-TR" dirty="0">
                <a:solidFill>
                  <a:srgbClr val="1E1162"/>
                </a:solidFill>
              </a:rPr>
              <a:t>Yöntemler</a:t>
            </a:r>
            <a:br>
              <a:rPr lang="tr-TR" dirty="0">
                <a:solidFill>
                  <a:srgbClr val="1E1162"/>
                </a:solidFill>
              </a:rPr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DNA </a:t>
            </a:r>
            <a:r>
              <a:rPr lang="tr-TR" dirty="0" smtClean="0"/>
              <a:t>İzolasyonu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3900313" y="5274597"/>
            <a:ext cx="7968050" cy="983142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Hınıs meslek yüksekokulu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Cama yapışır.</a:t>
            </a:r>
          </a:p>
          <a:p>
            <a:r>
              <a:rPr lang="en-US" dirty="0"/>
              <a:t>Bu </a:t>
            </a:r>
            <a:r>
              <a:rPr lang="en-US" dirty="0" err="1"/>
              <a:t>özelliğinden</a:t>
            </a:r>
            <a:r>
              <a:rPr lang="en-US" dirty="0"/>
              <a:t> </a:t>
            </a:r>
            <a:r>
              <a:rPr lang="en-US" dirty="0" err="1"/>
              <a:t>purifikasyonunda</a:t>
            </a:r>
            <a:r>
              <a:rPr lang="en-US" dirty="0"/>
              <a:t> </a:t>
            </a:r>
            <a:r>
              <a:rPr lang="en-US" dirty="0" err="1"/>
              <a:t>faydalanılabilir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 err="1" smtClean="0"/>
              <a:t>Camın</a:t>
            </a:r>
            <a:r>
              <a:rPr lang="en-US" dirty="0" smtClean="0"/>
              <a:t> </a:t>
            </a:r>
            <a:r>
              <a:rPr lang="en-US" dirty="0" err="1"/>
              <a:t>etanol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muamelesi</a:t>
            </a:r>
            <a:r>
              <a:rPr lang="en-US" dirty="0"/>
              <a:t> </a:t>
            </a:r>
            <a:r>
              <a:rPr lang="en-US" dirty="0" err="1"/>
              <a:t>DNA’yı</a:t>
            </a:r>
            <a:r>
              <a:rPr lang="en-US" dirty="0"/>
              <a:t> </a:t>
            </a:r>
            <a:r>
              <a:rPr lang="en-US" dirty="0" err="1"/>
              <a:t>camdan</a:t>
            </a:r>
            <a:r>
              <a:rPr lang="en-US" dirty="0"/>
              <a:t> </a:t>
            </a:r>
            <a:r>
              <a:rPr lang="en-US" dirty="0" err="1"/>
              <a:t>ayırır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17003" t="50281" r="41734" b="19910"/>
          <a:stretch/>
        </p:blipFill>
        <p:spPr>
          <a:xfrm>
            <a:off x="1166388" y="3644537"/>
            <a:ext cx="6462320" cy="262478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63688" t="44210" r="18842" b="21505"/>
          <a:stretch/>
        </p:blipFill>
        <p:spPr>
          <a:xfrm>
            <a:off x="8268790" y="2811218"/>
            <a:ext cx="3383280" cy="37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1"/>
                </a:solidFill>
              </a:rPr>
              <a:t>En basit DNA İzolasyon Metodu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690688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T</a:t>
            </a:r>
            <a:r>
              <a:rPr lang="tr-TR" b="1" dirty="0" smtClean="0">
                <a:solidFill>
                  <a:srgbClr val="0070C0"/>
                </a:solidFill>
              </a:rPr>
              <a:t>uz</a:t>
            </a:r>
            <a:r>
              <a:rPr lang="tr-TR" b="1" dirty="0">
                <a:solidFill>
                  <a:srgbClr val="0070C0"/>
                </a:solidFill>
              </a:rPr>
              <a:t>, </a:t>
            </a:r>
            <a:r>
              <a:rPr lang="tr-TR" b="1" dirty="0" smtClean="0">
                <a:solidFill>
                  <a:srgbClr val="0070C0"/>
                </a:solidFill>
              </a:rPr>
              <a:t>Deterjan </a:t>
            </a:r>
            <a:r>
              <a:rPr lang="tr-TR" b="1" dirty="0">
                <a:solidFill>
                  <a:srgbClr val="0070C0"/>
                </a:solidFill>
              </a:rPr>
              <a:t>&amp; </a:t>
            </a:r>
            <a:r>
              <a:rPr lang="tr-TR" b="1" dirty="0" smtClean="0">
                <a:solidFill>
                  <a:srgbClr val="0070C0"/>
                </a:solidFill>
              </a:rPr>
              <a:t>Alkol </a:t>
            </a:r>
          </a:p>
          <a:p>
            <a:r>
              <a:rPr lang="tr-TR" dirty="0" smtClean="0"/>
              <a:t>Deterjan </a:t>
            </a:r>
            <a:r>
              <a:rPr lang="tr-TR" dirty="0"/>
              <a:t>hücre yapısını bozar </a:t>
            </a:r>
            <a:endParaRPr lang="tr-TR" dirty="0" smtClean="0"/>
          </a:p>
          <a:p>
            <a:r>
              <a:rPr lang="tr-TR" dirty="0"/>
              <a:t>T</a:t>
            </a:r>
            <a:r>
              <a:rPr lang="tr-TR" dirty="0" smtClean="0"/>
              <a:t>uzlar </a:t>
            </a:r>
            <a:r>
              <a:rPr lang="tr-TR" dirty="0"/>
              <a:t>(özellikle de </a:t>
            </a:r>
            <a:r>
              <a:rPr lang="tr-TR" dirty="0" err="1"/>
              <a:t>Na</a:t>
            </a:r>
            <a:r>
              <a:rPr lang="tr-TR" baseline="30000" dirty="0"/>
              <a:t>+</a:t>
            </a:r>
            <a:r>
              <a:rPr lang="tr-TR" dirty="0"/>
              <a:t>) DNA’yı </a:t>
            </a:r>
            <a:r>
              <a:rPr lang="tr-TR" dirty="0" err="1"/>
              <a:t>selektif</a:t>
            </a:r>
            <a:r>
              <a:rPr lang="tr-TR" dirty="0"/>
              <a:t> olarak bağlar </a:t>
            </a:r>
            <a:endParaRPr lang="tr-TR" dirty="0" smtClean="0"/>
          </a:p>
          <a:p>
            <a:r>
              <a:rPr lang="tr-TR" dirty="0" smtClean="0"/>
              <a:t>Alkol </a:t>
            </a:r>
            <a:r>
              <a:rPr lang="tr-TR" dirty="0"/>
              <a:t>DNA’yı </a:t>
            </a:r>
            <a:r>
              <a:rPr lang="tr-TR" dirty="0" err="1"/>
              <a:t>presipite</a:t>
            </a:r>
            <a:r>
              <a:rPr lang="tr-TR" dirty="0"/>
              <a:t> eder</a:t>
            </a:r>
          </a:p>
        </p:txBody>
      </p:sp>
    </p:spTree>
    <p:extLst>
      <p:ext uri="{BB962C8B-B14F-4D97-AF65-F5344CB8AC3E}">
        <p14:creationId xmlns:p14="http://schemas.microsoft.com/office/powerpoint/2010/main" val="15297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 nerelerde bulunur?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790" y="3874687"/>
            <a:ext cx="4284492" cy="261515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282" y="3874687"/>
            <a:ext cx="3660996" cy="261515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411" y="644152"/>
            <a:ext cx="4029589" cy="27656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4" y="4023374"/>
            <a:ext cx="3604674" cy="2184289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7473" y="2041541"/>
            <a:ext cx="8544467" cy="1489309"/>
          </a:xfrm>
        </p:spPr>
        <p:txBody>
          <a:bodyPr numCol="2">
            <a:noAutofit/>
          </a:bodyPr>
          <a:lstStyle/>
          <a:p>
            <a:pPr lvl="0"/>
            <a:r>
              <a:rPr lang="tr-TR" dirty="0" smtClean="0"/>
              <a:t>Çekirdek </a:t>
            </a:r>
          </a:p>
          <a:p>
            <a:pPr lvl="0" defTabSz="606425">
              <a:tabLst>
                <a:tab pos="2963863" algn="l"/>
              </a:tabLst>
            </a:pPr>
            <a:r>
              <a:rPr lang="tr-TR" dirty="0" smtClean="0"/>
              <a:t>Mitokondri </a:t>
            </a:r>
          </a:p>
          <a:p>
            <a:pPr lvl="0"/>
            <a:r>
              <a:rPr lang="tr-TR" dirty="0" smtClean="0"/>
              <a:t>Kloroplast</a:t>
            </a:r>
          </a:p>
          <a:p>
            <a:pPr lvl="0"/>
            <a:endParaRPr lang="tr-TR" dirty="0" smtClean="0"/>
          </a:p>
          <a:p>
            <a:pPr marL="0" lvl="0" indent="0" defTabSz="439738"/>
            <a:r>
              <a:rPr lang="tr-TR" dirty="0" smtClean="0"/>
              <a:t>Bakteri-</a:t>
            </a:r>
            <a:r>
              <a:rPr lang="tr-TR" dirty="0" err="1" smtClean="0"/>
              <a:t>kromozomal</a:t>
            </a:r>
            <a:endParaRPr lang="tr-TR" dirty="0" smtClean="0"/>
          </a:p>
          <a:p>
            <a:pPr marL="0" indent="0" defTabSz="439738"/>
            <a:r>
              <a:rPr lang="tr-TR" dirty="0" err="1" smtClean="0"/>
              <a:t>Plazmit-Ekstrakromozomal</a:t>
            </a:r>
            <a:endParaRPr lang="en-US" dirty="0"/>
          </a:p>
          <a:p>
            <a:pPr marL="0" lvl="0" indent="0" defTabSz="439738"/>
            <a:r>
              <a:rPr lang="tr-TR" dirty="0" smtClean="0"/>
              <a:t>Virüs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Kullanılan metot ne olursa olsun, bütün DNA izolasyon metotları şu dört ana basamağı içerir</a:t>
            </a:r>
            <a:r>
              <a:rPr lang="tr-TR" b="1" dirty="0" smtClean="0">
                <a:solidFill>
                  <a:srgbClr val="C00000"/>
                </a:solidFill>
              </a:rPr>
              <a:t>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70633"/>
            <a:ext cx="10515600" cy="4351338"/>
          </a:xfrm>
        </p:spPr>
        <p:txBody>
          <a:bodyPr/>
          <a:lstStyle/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Hücrelerin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parçalanması (</a:t>
            </a: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LİZİS</a:t>
            </a:r>
            <a:r>
              <a:rPr lang="tr-TR" b="1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Protein ve RNA’nın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uzaklaştırılması (</a:t>
            </a: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PÜRİFİKASYON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DNA’nın yoğunlaştırılması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tr-TR" b="1" u="sng" dirty="0">
                <a:solidFill>
                  <a:schemeClr val="accent1">
                    <a:lumMod val="75000"/>
                  </a:schemeClr>
                </a:solidFill>
              </a:rPr>
              <a:t>PRESİPİTASYON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DNA’nın kalite ve saflığının tespiti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772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İzolasyonda Kullanılan Maddeler ve İşlevleri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159049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tr-TR" b="1" dirty="0" err="1" smtClean="0">
                <a:solidFill>
                  <a:srgbClr val="C00000"/>
                </a:solidFill>
              </a:rPr>
              <a:t>Tris</a:t>
            </a:r>
            <a:r>
              <a:rPr lang="tr-TR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Tampon. </a:t>
            </a:r>
            <a:r>
              <a:rPr lang="en-US" dirty="0" err="1"/>
              <a:t>Ortam</a:t>
            </a:r>
            <a:r>
              <a:rPr lang="en-US" dirty="0"/>
              <a:t> pH’ </a:t>
            </a:r>
            <a:r>
              <a:rPr lang="en-US" dirty="0" err="1"/>
              <a:t>sını</a:t>
            </a:r>
            <a:r>
              <a:rPr lang="en-US" dirty="0"/>
              <a:t> </a:t>
            </a:r>
            <a:r>
              <a:rPr lang="en-US" dirty="0" err="1"/>
              <a:t>tamponlamak</a:t>
            </a:r>
            <a:r>
              <a:rPr lang="en-US" dirty="0"/>
              <a:t> </a:t>
            </a:r>
            <a:r>
              <a:rPr lang="en-US" dirty="0" err="1"/>
              <a:t>amacıyla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 smtClean="0"/>
              <a:t>.</a:t>
            </a:r>
            <a:r>
              <a:rPr lang="tr-TR" dirty="0" smtClean="0"/>
              <a:t> DNA’nın </a:t>
            </a:r>
            <a:r>
              <a:rPr lang="tr-TR" dirty="0" err="1" smtClean="0"/>
              <a:t>soluble</a:t>
            </a:r>
            <a:r>
              <a:rPr lang="tr-TR" dirty="0" smtClean="0"/>
              <a:t> ve stabil kalmasını sağlar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EDTA: </a:t>
            </a:r>
            <a:r>
              <a:rPr lang="tr-TR" dirty="0" err="1" smtClean="0"/>
              <a:t>Dnase</a:t>
            </a:r>
            <a:r>
              <a:rPr lang="tr-TR" dirty="0" smtClean="0"/>
              <a:t> aktivitesi için gerekli </a:t>
            </a:r>
            <a:r>
              <a:rPr lang="tr-TR" dirty="0" err="1" smtClean="0"/>
              <a:t>kofaktörleri</a:t>
            </a:r>
            <a:r>
              <a:rPr lang="tr-TR" dirty="0" smtClean="0"/>
              <a:t> tutar</a:t>
            </a:r>
            <a:r>
              <a:rPr lang="tr-TR" dirty="0"/>
              <a:t>. </a:t>
            </a:r>
            <a:r>
              <a:rPr lang="tr-TR" dirty="0" err="1"/>
              <a:t>Ş</a:t>
            </a:r>
            <a:r>
              <a:rPr lang="tr-TR" dirty="0" err="1" smtClean="0"/>
              <a:t>elasyon</a:t>
            </a:r>
            <a:r>
              <a:rPr lang="tr-TR" dirty="0" smtClean="0"/>
              <a:t> (</a:t>
            </a:r>
            <a:r>
              <a:rPr lang="tr-TR" dirty="0" err="1" smtClean="0"/>
              <a:t>divalan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trivalan</a:t>
            </a:r>
            <a:r>
              <a:rPr lang="tr-TR" dirty="0"/>
              <a:t> metal iyonlarının bağlanması</a:t>
            </a:r>
            <a:r>
              <a:rPr lang="tr-TR" dirty="0" smtClean="0"/>
              <a:t>) yapar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NaCl: </a:t>
            </a:r>
            <a:r>
              <a:rPr lang="tr-TR" dirty="0" smtClean="0"/>
              <a:t>Proteinlerin ayrılmasını kolaylaştırır. Yüksek </a:t>
            </a:r>
            <a:r>
              <a:rPr lang="tr-TR" dirty="0"/>
              <a:t>yoğunluktaki NaCl ile DNA-tuz kompleksi </a:t>
            </a:r>
            <a:r>
              <a:rPr lang="tr-TR" dirty="0" smtClean="0"/>
              <a:t>oluşur ve çökmeyi kolaylaştırır.</a:t>
            </a:r>
          </a:p>
          <a:p>
            <a:r>
              <a:rPr lang="tr-TR" b="1" dirty="0">
                <a:solidFill>
                  <a:srgbClr val="C00000"/>
                </a:solidFill>
              </a:rPr>
              <a:t>SDS </a:t>
            </a:r>
            <a:r>
              <a:rPr lang="tr-TR" b="1" dirty="0" smtClean="0">
                <a:solidFill>
                  <a:srgbClr val="C00000"/>
                </a:solidFill>
              </a:rPr>
              <a:t>(</a:t>
            </a:r>
            <a:r>
              <a:rPr lang="tr-TR" b="1" dirty="0" err="1" smtClean="0">
                <a:solidFill>
                  <a:srgbClr val="C00000"/>
                </a:solidFill>
              </a:rPr>
              <a:t>Sodium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Dodecyl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Sulfate</a:t>
            </a:r>
            <a:r>
              <a:rPr lang="tr-TR" b="1" dirty="0" smtClean="0">
                <a:solidFill>
                  <a:srgbClr val="C00000"/>
                </a:solidFill>
              </a:rPr>
              <a:t>): </a:t>
            </a:r>
            <a:r>
              <a:rPr lang="tr-TR" dirty="0" smtClean="0"/>
              <a:t>Deterjandır. </a:t>
            </a:r>
            <a:r>
              <a:rPr lang="tr-TR" dirty="0" err="1" smtClean="0"/>
              <a:t>Membranları</a:t>
            </a:r>
            <a:r>
              <a:rPr lang="tr-TR" dirty="0" smtClean="0"/>
              <a:t> </a:t>
            </a:r>
            <a:r>
              <a:rPr lang="tr-TR" dirty="0" err="1" smtClean="0"/>
              <a:t>denatüre</a:t>
            </a:r>
            <a:r>
              <a:rPr lang="tr-TR" dirty="0" smtClean="0"/>
              <a:t> eder, DNA çok dayanıklı olduğundan etkilenmez.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CTAB</a:t>
            </a:r>
            <a:r>
              <a:rPr lang="tr-TR" b="1" dirty="0">
                <a:solidFill>
                  <a:srgbClr val="C00000"/>
                </a:solidFill>
              </a:rPr>
              <a:t> (</a:t>
            </a:r>
            <a:r>
              <a:rPr lang="tr-TR" b="1" dirty="0" err="1">
                <a:solidFill>
                  <a:srgbClr val="C00000"/>
                </a:solidFill>
              </a:rPr>
              <a:t>Cetyl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Trimethyl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Ammonium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Bromide</a:t>
            </a:r>
            <a:r>
              <a:rPr lang="tr-TR" b="1" dirty="0">
                <a:solidFill>
                  <a:srgbClr val="C00000"/>
                </a:solidFill>
              </a:rPr>
              <a:t>)</a:t>
            </a:r>
            <a:r>
              <a:rPr lang="en-US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Deterjandır. </a:t>
            </a:r>
            <a:r>
              <a:rPr lang="en-US" dirty="0" err="1" smtClean="0"/>
              <a:t>Nükleaz</a:t>
            </a:r>
            <a:r>
              <a:rPr lang="en-US" dirty="0" smtClean="0"/>
              <a:t> </a:t>
            </a:r>
            <a:r>
              <a:rPr lang="en-US" dirty="0" err="1"/>
              <a:t>inhibisyonu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proteinlerin</a:t>
            </a:r>
            <a:r>
              <a:rPr lang="en-US" dirty="0"/>
              <a:t> </a:t>
            </a:r>
            <a:r>
              <a:rPr lang="en-US" dirty="0" err="1"/>
              <a:t>nükleik</a:t>
            </a:r>
            <a:r>
              <a:rPr lang="en-US" dirty="0"/>
              <a:t> </a:t>
            </a:r>
            <a:r>
              <a:rPr lang="en-US" dirty="0" err="1"/>
              <a:t>asitlerden</a:t>
            </a:r>
            <a:r>
              <a:rPr lang="en-US" dirty="0"/>
              <a:t> </a:t>
            </a:r>
            <a:r>
              <a:rPr lang="en-US" dirty="0" err="1"/>
              <a:t>ayrılmasında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46" y="3243489"/>
            <a:ext cx="6228021" cy="34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772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İzolasyonda Kullanılan Maddeler ve İşlevleri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1590493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C00000"/>
                </a:solidFill>
              </a:rPr>
              <a:t>Proteinaz</a:t>
            </a:r>
            <a:r>
              <a:rPr lang="tr-TR" b="1" dirty="0" smtClean="0">
                <a:solidFill>
                  <a:srgbClr val="C00000"/>
                </a:solidFill>
              </a:rPr>
              <a:t> K: </a:t>
            </a:r>
            <a:r>
              <a:rPr lang="tr-TR" dirty="0" smtClean="0"/>
              <a:t>DNA’ya bağlı olan proteinleri (</a:t>
            </a:r>
            <a:r>
              <a:rPr lang="tr-TR" dirty="0" err="1" smtClean="0"/>
              <a:t>ökromatin</a:t>
            </a:r>
            <a:r>
              <a:rPr lang="tr-TR" dirty="0" smtClean="0"/>
              <a:t> yapısındaki/</a:t>
            </a:r>
            <a:r>
              <a:rPr lang="tr-TR" dirty="0" err="1" smtClean="0"/>
              <a:t>histonlar</a:t>
            </a:r>
            <a:r>
              <a:rPr lang="tr-TR" dirty="0" smtClean="0"/>
              <a:t> </a:t>
            </a:r>
            <a:r>
              <a:rPr lang="tr-TR" dirty="0" err="1" smtClean="0"/>
              <a:t>vb</a:t>
            </a:r>
            <a:r>
              <a:rPr lang="tr-TR" dirty="0" smtClean="0"/>
              <a:t>) parçalayarak DNA’nın serbest kalmasını sağlar</a:t>
            </a:r>
            <a:r>
              <a:rPr lang="tr-TR" dirty="0"/>
              <a:t>. </a:t>
            </a:r>
            <a:r>
              <a:rPr lang="tr-TR" dirty="0" err="1"/>
              <a:t>DNAaz’ların</a:t>
            </a:r>
            <a:r>
              <a:rPr lang="tr-TR" dirty="0"/>
              <a:t> </a:t>
            </a:r>
            <a:r>
              <a:rPr lang="tr-TR" dirty="0" err="1"/>
              <a:t>inhibisyonu</a:t>
            </a:r>
            <a:endParaRPr lang="tr-TR" dirty="0" smtClean="0"/>
          </a:p>
          <a:p>
            <a:r>
              <a:rPr lang="tr-TR" b="1" dirty="0" err="1" smtClean="0">
                <a:solidFill>
                  <a:srgbClr val="C00000"/>
                </a:solidFill>
              </a:rPr>
              <a:t>Ribonükleaz</a:t>
            </a:r>
            <a:r>
              <a:rPr lang="tr-TR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RNA’ların uzaklaştırılması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Fenol/Kloroform/</a:t>
            </a:r>
            <a:r>
              <a:rPr lang="tr-TR" b="1" dirty="0" err="1" smtClean="0">
                <a:solidFill>
                  <a:srgbClr val="C00000"/>
                </a:solidFill>
              </a:rPr>
              <a:t>İzoamil</a:t>
            </a:r>
            <a:r>
              <a:rPr lang="tr-TR" b="1" dirty="0" smtClean="0">
                <a:solidFill>
                  <a:srgbClr val="C00000"/>
                </a:solidFill>
              </a:rPr>
              <a:t> alkol: </a:t>
            </a:r>
            <a:r>
              <a:rPr lang="tr-TR" dirty="0" smtClean="0"/>
              <a:t>Protein </a:t>
            </a:r>
            <a:r>
              <a:rPr lang="tr-TR" dirty="0" err="1" smtClean="0"/>
              <a:t>denatürasyonu</a:t>
            </a:r>
            <a:endParaRPr lang="tr-TR" dirty="0" smtClean="0"/>
          </a:p>
          <a:p>
            <a:r>
              <a:rPr lang="tr-TR" b="1" dirty="0" err="1" smtClean="0">
                <a:solidFill>
                  <a:srgbClr val="C00000"/>
                </a:solidFill>
              </a:rPr>
              <a:t>İsopropanol</a:t>
            </a:r>
            <a:r>
              <a:rPr lang="tr-TR" b="1" dirty="0" smtClean="0">
                <a:solidFill>
                  <a:srgbClr val="C00000"/>
                </a:solidFill>
              </a:rPr>
              <a:t> veya Etanol: </a:t>
            </a:r>
            <a:r>
              <a:rPr lang="tr-TR" dirty="0" smtClean="0"/>
              <a:t>DNA </a:t>
            </a:r>
            <a:r>
              <a:rPr lang="tr-TR" dirty="0" err="1" smtClean="0"/>
              <a:t>presipitasyonu</a:t>
            </a:r>
            <a:endParaRPr lang="tr-TR" dirty="0" smtClean="0"/>
          </a:p>
          <a:p>
            <a:r>
              <a:rPr lang="tr-TR" b="1" dirty="0" smtClean="0">
                <a:solidFill>
                  <a:srgbClr val="C00000"/>
                </a:solidFill>
              </a:rPr>
              <a:t>Santrifüj: </a:t>
            </a:r>
            <a:r>
              <a:rPr lang="tr-TR" dirty="0" err="1" smtClean="0"/>
              <a:t>Süpernatant</a:t>
            </a:r>
            <a:r>
              <a:rPr lang="tr-TR" dirty="0" smtClean="0"/>
              <a:t> uzaklaştırır.</a:t>
            </a:r>
          </a:p>
        </p:txBody>
      </p:sp>
    </p:spTree>
    <p:extLst>
      <p:ext uri="{BB962C8B-B14F-4D97-AF65-F5344CB8AC3E}">
        <p14:creationId xmlns:p14="http://schemas.microsoft.com/office/powerpoint/2010/main" val="33097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5729" t="20666" r="17292" b="14499"/>
          <a:stretch/>
        </p:blipFill>
        <p:spPr>
          <a:xfrm>
            <a:off x="889000" y="190499"/>
            <a:ext cx="10553700" cy="63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2500" t="8519" r="13700" b="12120"/>
          <a:stretch/>
        </p:blipFill>
        <p:spPr>
          <a:xfrm>
            <a:off x="1060703" y="0"/>
            <a:ext cx="9618253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39" y="1568768"/>
            <a:ext cx="11127889" cy="4856416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Fiziksel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 smtClean="0"/>
              <a:t>Sonikasyon</a:t>
            </a:r>
            <a:r>
              <a:rPr lang="tr-TR" dirty="0"/>
              <a:t>, ezme, parçalama ve yüksek basınç uygulama </a:t>
            </a:r>
            <a:endParaRPr lang="tr-TR" dirty="0" smtClean="0"/>
          </a:p>
          <a:p>
            <a:pPr lvl="1"/>
            <a:r>
              <a:rPr lang="tr-TR" dirty="0" err="1" smtClean="0"/>
              <a:t>Örn</a:t>
            </a:r>
            <a:r>
              <a:rPr lang="tr-TR" dirty="0" smtClean="0"/>
              <a:t>. Bitkilerden </a:t>
            </a:r>
            <a:r>
              <a:rPr lang="tr-TR" dirty="0"/>
              <a:t>DNA izolasyonunu gerçekleştirmek </a:t>
            </a:r>
            <a:r>
              <a:rPr lang="tr-TR" dirty="0" smtClean="0"/>
              <a:t>için sıvı </a:t>
            </a:r>
            <a:r>
              <a:rPr lang="tr-TR" dirty="0"/>
              <a:t>azot ile </a:t>
            </a:r>
            <a:r>
              <a:rPr lang="tr-TR" dirty="0" smtClean="0"/>
              <a:t>öğütülür. </a:t>
            </a:r>
          </a:p>
          <a:p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Enzimatik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tr-TR" dirty="0" err="1" smtClean="0"/>
              <a:t>Selülaz</a:t>
            </a:r>
            <a:r>
              <a:rPr lang="tr-TR" dirty="0" smtClean="0"/>
              <a:t>, </a:t>
            </a:r>
            <a:r>
              <a:rPr lang="tr-TR" dirty="0" err="1" smtClean="0"/>
              <a:t>Lizozim</a:t>
            </a:r>
            <a:endParaRPr lang="tr-TR" dirty="0" smtClean="0"/>
          </a:p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Kimyasal: </a:t>
            </a:r>
            <a:r>
              <a:rPr lang="tr-TR" dirty="0" smtClean="0"/>
              <a:t>Hücreleri </a:t>
            </a:r>
            <a:r>
              <a:rPr lang="tr-TR" dirty="0"/>
              <a:t>açmak ve bütün bir DNA elde etmek için kimyasallar (deterjanlar) sıklıkla kullanılır</a:t>
            </a:r>
            <a:r>
              <a:rPr lang="tr-TR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314" y="1385888"/>
            <a:ext cx="11622024" cy="4856416"/>
          </a:xfrm>
        </p:spPr>
        <p:txBody>
          <a:bodyPr>
            <a:noAutofit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Kimyasal: </a:t>
            </a:r>
          </a:p>
          <a:p>
            <a:pPr marL="0" indent="0">
              <a:buNone/>
            </a:pPr>
            <a:r>
              <a:rPr lang="tr-TR" b="1" dirty="0" smtClean="0"/>
              <a:t>Deterjanlar</a:t>
            </a:r>
            <a:r>
              <a:rPr lang="tr-TR" dirty="0"/>
              <a:t>: </a:t>
            </a:r>
            <a:endParaRPr lang="tr-TR" dirty="0" smtClean="0"/>
          </a:p>
          <a:p>
            <a:r>
              <a:rPr lang="tr-TR" b="1" dirty="0" smtClean="0"/>
              <a:t>SDS </a:t>
            </a:r>
            <a:r>
              <a:rPr lang="tr-TR" b="1" dirty="0"/>
              <a:t>(</a:t>
            </a:r>
            <a:r>
              <a:rPr lang="tr-TR" b="1" dirty="0" err="1"/>
              <a:t>Sodium</a:t>
            </a:r>
            <a:r>
              <a:rPr lang="tr-TR" b="1" dirty="0"/>
              <a:t> </a:t>
            </a:r>
            <a:r>
              <a:rPr lang="tr-TR" b="1" dirty="0" err="1"/>
              <a:t>Deodecyl</a:t>
            </a:r>
            <a:r>
              <a:rPr lang="tr-TR" b="1" dirty="0"/>
              <a:t> </a:t>
            </a:r>
            <a:r>
              <a:rPr lang="tr-TR" b="1" dirty="0" err="1"/>
              <a:t>Sulfate</a:t>
            </a:r>
            <a:r>
              <a:rPr lang="tr-TR" b="1" dirty="0"/>
              <a:t>), </a:t>
            </a:r>
            <a:endParaRPr lang="tr-TR" b="1" dirty="0" smtClean="0"/>
          </a:p>
          <a:p>
            <a:r>
              <a:rPr lang="tr-TR" dirty="0" err="1" smtClean="0"/>
              <a:t>Sarcosyl</a:t>
            </a:r>
            <a:r>
              <a:rPr lang="tr-TR" dirty="0" smtClean="0"/>
              <a:t> </a:t>
            </a:r>
            <a:r>
              <a:rPr lang="tr-TR" dirty="0"/>
              <a:t>(N-</a:t>
            </a:r>
            <a:r>
              <a:rPr lang="tr-TR" dirty="0" err="1"/>
              <a:t>laurylsarcosine</a:t>
            </a:r>
            <a:r>
              <a:rPr lang="tr-TR" dirty="0"/>
              <a:t>, </a:t>
            </a:r>
            <a:r>
              <a:rPr lang="tr-TR" dirty="0" err="1"/>
              <a:t>sodium</a:t>
            </a:r>
            <a:r>
              <a:rPr lang="tr-TR" dirty="0"/>
              <a:t> salt</a:t>
            </a:r>
            <a:r>
              <a:rPr lang="tr-TR" dirty="0" smtClean="0"/>
              <a:t>)</a:t>
            </a:r>
          </a:p>
          <a:p>
            <a:r>
              <a:rPr lang="tr-TR" dirty="0" smtClean="0"/>
              <a:t>CTAB 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b="1" u="sng" dirty="0" smtClean="0"/>
              <a:t>«Hücre </a:t>
            </a:r>
            <a:r>
              <a:rPr lang="tr-TR" b="1" u="sng" dirty="0"/>
              <a:t>zarındaki lipitleri çözerek hücreyi DNA sına zarar vermeden </a:t>
            </a:r>
            <a:r>
              <a:rPr lang="tr-TR" b="1" u="sng" dirty="0" smtClean="0"/>
              <a:t>parçalarlar»</a:t>
            </a:r>
            <a:r>
              <a:rPr lang="tr-TR" b="1" dirty="0" smtClean="0"/>
              <a:t> </a:t>
            </a:r>
            <a:endParaRPr lang="en-US" b="1" dirty="0"/>
          </a:p>
          <a:p>
            <a:pPr lvl="1"/>
            <a:r>
              <a:rPr lang="tr-TR" dirty="0"/>
              <a:t>Hücresel </a:t>
            </a:r>
            <a:r>
              <a:rPr lang="tr-TR" dirty="0" err="1"/>
              <a:t>DNaz</a:t>
            </a:r>
            <a:r>
              <a:rPr lang="tr-TR" dirty="0"/>
              <a:t> enzimlerini </a:t>
            </a:r>
            <a:r>
              <a:rPr lang="tr-TR" dirty="0" err="1"/>
              <a:t>inhibe</a:t>
            </a:r>
            <a:r>
              <a:rPr lang="tr-TR" dirty="0"/>
              <a:t> ederler. </a:t>
            </a:r>
            <a:endParaRPr lang="en-US" dirty="0"/>
          </a:p>
          <a:p>
            <a:pPr lvl="1"/>
            <a:r>
              <a:rPr lang="tr-TR" dirty="0"/>
              <a:t>Proteinlerin </a:t>
            </a:r>
            <a:r>
              <a:rPr lang="tr-TR" dirty="0" err="1"/>
              <a:t>denatüre</a:t>
            </a:r>
            <a:r>
              <a:rPr lang="tr-TR" dirty="0"/>
              <a:t> olmasına neden olurlar ki </a:t>
            </a:r>
            <a:r>
              <a:rPr lang="tr-TR" dirty="0" smtClean="0"/>
              <a:t>bu da </a:t>
            </a:r>
            <a:r>
              <a:rPr lang="tr-TR" dirty="0"/>
              <a:t>proteinlerin solüsyondan uzaklaştırılmasına yardımcı olur.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06208" y="457203"/>
            <a:ext cx="5249916" cy="5549462"/>
          </a:xfrm>
        </p:spPr>
        <p:txBody>
          <a:bodyPr>
            <a:normAutofit/>
          </a:bodyPr>
          <a:lstStyle/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endParaRPr lang="tr-TR" i="1" dirty="0"/>
          </a:p>
          <a:p>
            <a:endParaRPr lang="tr-TR" i="1" dirty="0" smtClean="0"/>
          </a:p>
          <a:p>
            <a:pPr algn="r"/>
            <a:endParaRPr lang="tr-TR" sz="2000" i="1" dirty="0" smtClean="0"/>
          </a:p>
          <a:p>
            <a:pPr algn="r"/>
            <a:endParaRPr lang="tr-TR" sz="2000" i="1" dirty="0"/>
          </a:p>
          <a:p>
            <a:pPr algn="ctr"/>
            <a:r>
              <a:rPr lang="tr-TR" sz="2000" i="1" dirty="0" smtClean="0"/>
              <a:t>Bu </a:t>
            </a:r>
            <a:r>
              <a:rPr lang="tr-TR" sz="2000" i="1" dirty="0"/>
              <a:t>sunum, Nobel Tıp kitabevinin bastığı Prof. Dr. Güler Temizkan-Prof. Dr. Nazlı Arda’nın editörlüğünde hazırlanan Temel ve ileri Moleküler Biyolojik Yöntemler </a:t>
            </a:r>
            <a:r>
              <a:rPr lang="tr-TR" sz="2000" i="1" dirty="0" err="1"/>
              <a:t>Kitabıile</a:t>
            </a:r>
            <a:r>
              <a:rPr lang="tr-TR" sz="2000" i="1" dirty="0"/>
              <a:t> Dr. </a:t>
            </a:r>
            <a:r>
              <a:rPr lang="tr-TR" sz="2000" i="1" dirty="0" err="1"/>
              <a:t>Öğ</a:t>
            </a:r>
            <a:r>
              <a:rPr lang="tr-TR" sz="2000" i="1" dirty="0"/>
              <a:t>. Üyesi </a:t>
            </a:r>
            <a:r>
              <a:rPr lang="tr-TR" sz="2000" i="1" dirty="0" err="1" smtClean="0"/>
              <a:t>Sümeyray</a:t>
            </a:r>
            <a:r>
              <a:rPr lang="tr-TR" sz="2000" i="1" dirty="0" smtClean="0"/>
              <a:t> </a:t>
            </a:r>
            <a:r>
              <a:rPr lang="tr-TR" sz="2000" i="1" dirty="0" err="1" smtClean="0"/>
              <a:t>Gürkök</a:t>
            </a:r>
            <a:r>
              <a:rPr lang="tr-TR" sz="2000" i="1" dirty="0" smtClean="0"/>
              <a:t> </a:t>
            </a:r>
            <a:r>
              <a:rPr lang="tr-TR" sz="2000" i="1" dirty="0"/>
              <a:t>ün yüksek lisans derslerinden hazırlanmıştır teşekkür ederiz.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7" y="1188329"/>
            <a:ext cx="5849005" cy="43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40" y="1568768"/>
            <a:ext cx="11622024" cy="4856416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accent1">
                    <a:lumMod val="75000"/>
                  </a:schemeClr>
                </a:solidFill>
              </a:rPr>
              <a:t>Örnek </a:t>
            </a:r>
            <a:r>
              <a:rPr lang="en-US" sz="2400" dirty="0" err="1" smtClean="0"/>
              <a:t>Lizis</a:t>
            </a:r>
            <a:r>
              <a:rPr lang="en-US" sz="2400" dirty="0" smtClean="0"/>
              <a:t> Buffer</a:t>
            </a:r>
            <a:endParaRPr lang="tr-TR" sz="2400" dirty="0" smtClean="0"/>
          </a:p>
          <a:p>
            <a:r>
              <a:rPr lang="en-US" sz="2400" dirty="0" smtClean="0"/>
              <a:t>SDS </a:t>
            </a:r>
            <a:endParaRPr lang="tr-TR" sz="2400" dirty="0" smtClean="0"/>
          </a:p>
          <a:p>
            <a:r>
              <a:rPr lang="en-US" sz="2400" dirty="0" err="1" smtClean="0"/>
              <a:t>Tris</a:t>
            </a:r>
            <a:r>
              <a:rPr lang="en-US" sz="2400" dirty="0" smtClean="0"/>
              <a:t> </a:t>
            </a:r>
            <a:endParaRPr lang="tr-TR" sz="2400" dirty="0" smtClean="0"/>
          </a:p>
          <a:p>
            <a:r>
              <a:rPr lang="en-US" sz="2400" dirty="0" smtClean="0"/>
              <a:t>EDTA</a:t>
            </a:r>
            <a:endParaRPr lang="tr-TR" sz="2400" dirty="0" smtClean="0"/>
          </a:p>
          <a:p>
            <a:r>
              <a:rPr lang="tr-TR" sz="2400" dirty="0" smtClean="0"/>
              <a:t>P</a:t>
            </a:r>
            <a:r>
              <a:rPr lang="en-US" sz="2400" dirty="0" err="1" smtClean="0"/>
              <a:t>roteinaz</a:t>
            </a:r>
            <a:r>
              <a:rPr lang="en-US" sz="2400" dirty="0" smtClean="0"/>
              <a:t> K</a:t>
            </a:r>
            <a:endParaRPr lang="tr-TR" sz="2400" dirty="0" smtClean="0"/>
          </a:p>
          <a:p>
            <a:r>
              <a:rPr lang="en-US" sz="2400" dirty="0" smtClean="0"/>
              <a:t>pH </a:t>
            </a:r>
            <a:r>
              <a:rPr lang="en-US" sz="2400" dirty="0"/>
              <a:t>7.4</a:t>
            </a:r>
          </a:p>
          <a:p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r="13026"/>
          <a:stretch/>
        </p:blipFill>
        <p:spPr>
          <a:xfrm>
            <a:off x="3835722" y="1272477"/>
            <a:ext cx="7654663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dirty="0" err="1" smtClean="0">
                <a:solidFill>
                  <a:srgbClr val="C00000"/>
                </a:solidFill>
              </a:rPr>
              <a:t>Purifikasyon</a:t>
            </a:r>
            <a:r>
              <a:rPr lang="tr-TR" b="1" dirty="0" smtClean="0">
                <a:solidFill>
                  <a:srgbClr val="C00000"/>
                </a:solidFill>
              </a:rPr>
              <a:t> - RNA ve Proteinlerin 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Hücreler parçalandıktan sonra ortaya çıkan </a:t>
            </a:r>
            <a:r>
              <a:rPr lang="en-US" dirty="0" smtClean="0"/>
              <a:t>RNA</a:t>
            </a:r>
            <a:r>
              <a:rPr lang="tr-TR" dirty="0" smtClean="0"/>
              <a:t> </a:t>
            </a:r>
            <a:r>
              <a:rPr lang="tr-TR" dirty="0"/>
              <a:t>ve proteinlerin </a:t>
            </a:r>
            <a:r>
              <a:rPr lang="en-US" dirty="0" err="1"/>
              <a:t>uzaklaştırılması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en-US" b="1" u="sng" dirty="0" smtClean="0">
                <a:solidFill>
                  <a:srgbClr val="C00000"/>
                </a:solidFill>
              </a:rPr>
              <a:t>RNA</a:t>
            </a:r>
            <a:r>
              <a:rPr lang="tr-TR" b="1" u="sng" dirty="0" smtClean="0">
                <a:solidFill>
                  <a:srgbClr val="C00000"/>
                </a:solidFill>
              </a:rPr>
              <a:t>’</a:t>
            </a:r>
            <a:r>
              <a:rPr lang="tr-TR" b="1" dirty="0" err="1" smtClean="0">
                <a:solidFill>
                  <a:srgbClr val="C00000"/>
                </a:solidFill>
              </a:rPr>
              <a:t>nın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RNA’nın</a:t>
            </a:r>
            <a:r>
              <a:rPr lang="en-US" b="1" dirty="0" smtClean="0"/>
              <a:t> </a:t>
            </a:r>
            <a:r>
              <a:rPr lang="en-US" b="1" dirty="0" err="1" smtClean="0"/>
              <a:t>uzaklaştırılması</a:t>
            </a:r>
            <a:r>
              <a:rPr lang="en-US" b="1" dirty="0" smtClean="0"/>
              <a:t> </a:t>
            </a:r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enzimatik</a:t>
            </a:r>
            <a:r>
              <a:rPr lang="en-US" dirty="0" smtClean="0"/>
              <a:t> </a:t>
            </a:r>
            <a:r>
              <a:rPr lang="en-US" dirty="0" err="1" smtClean="0"/>
              <a:t>işlemle</a:t>
            </a:r>
            <a:r>
              <a:rPr lang="en-US" dirty="0" smtClean="0"/>
              <a:t> </a:t>
            </a:r>
            <a:r>
              <a:rPr lang="en-US" dirty="0" err="1" smtClean="0"/>
              <a:t>gerçekleştirilir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en-US" dirty="0" err="1" smtClean="0"/>
              <a:t>Örn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Ribonükleaz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ibonükleaz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062" y="447645"/>
            <a:ext cx="2561937" cy="255693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2164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u="sng" dirty="0" smtClean="0">
                <a:solidFill>
                  <a:srgbClr val="C00000"/>
                </a:solidFill>
              </a:rPr>
              <a:t>P</a:t>
            </a:r>
            <a:r>
              <a:rPr lang="en-US" sz="4800" b="1" u="sng" dirty="0" err="1" smtClean="0">
                <a:solidFill>
                  <a:srgbClr val="C00000"/>
                </a:solidFill>
              </a:rPr>
              <a:t>roteinlerin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8224" y="14472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u="sng" dirty="0"/>
              <a:t>Proteinlerin hücre </a:t>
            </a:r>
            <a:r>
              <a:rPr lang="tr-TR" sz="2400" u="sng" dirty="0" err="1"/>
              <a:t>lizatından</a:t>
            </a:r>
            <a:r>
              <a:rPr lang="tr-TR" sz="2400" u="sng" dirty="0"/>
              <a:t> uzaklaştırılması (</a:t>
            </a:r>
            <a:r>
              <a:rPr lang="tr-TR" sz="2400" u="sng" dirty="0" err="1"/>
              <a:t>deproteinizasyon</a:t>
            </a:r>
            <a:r>
              <a:rPr lang="tr-TR" sz="2400" u="sng" dirty="0"/>
              <a:t>)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b="1" u="sng" dirty="0" err="1">
                <a:solidFill>
                  <a:schemeClr val="accent1"/>
                </a:solidFill>
              </a:rPr>
              <a:t>Enzimatik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dirty="0"/>
              <a:t>olarak </a:t>
            </a:r>
            <a:r>
              <a:rPr lang="tr-TR" sz="2400" b="1" dirty="0" err="1">
                <a:solidFill>
                  <a:srgbClr val="C00000"/>
                </a:solidFill>
              </a:rPr>
              <a:t>Proteinaz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smtClean="0">
                <a:solidFill>
                  <a:srgbClr val="C00000"/>
                </a:solidFill>
              </a:rPr>
              <a:t>K, serin </a:t>
            </a:r>
            <a:r>
              <a:rPr lang="tr-TR" sz="2400" b="1" dirty="0" err="1" smtClean="0">
                <a:solidFill>
                  <a:srgbClr val="C00000"/>
                </a:solidFill>
              </a:rPr>
              <a:t>proteaz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dirty="0"/>
              <a:t>gibi enzimlerle yapılabilir</a:t>
            </a:r>
            <a:r>
              <a:rPr lang="tr-TR" sz="2400" dirty="0" smtClean="0"/>
              <a:t>.</a:t>
            </a:r>
          </a:p>
          <a:p>
            <a:pPr marL="0" indent="0" algn="ctr">
              <a:buNone/>
            </a:pPr>
            <a:endParaRPr lang="tr-TR" sz="2400" b="1" dirty="0" smtClean="0"/>
          </a:p>
          <a:p>
            <a:pPr marL="0" indent="0" algn="ctr">
              <a:buNone/>
            </a:pPr>
            <a:r>
              <a:rPr lang="tr-TR" sz="2400" b="1" dirty="0" smtClean="0"/>
              <a:t>«</a:t>
            </a:r>
            <a:r>
              <a:rPr lang="tr-TR" sz="2400" b="1" dirty="0" err="1" smtClean="0"/>
              <a:t>Proteinaz</a:t>
            </a:r>
            <a:r>
              <a:rPr lang="tr-TR" sz="2400" b="1" dirty="0" smtClean="0"/>
              <a:t> </a:t>
            </a:r>
            <a:r>
              <a:rPr lang="tr-TR" sz="2400" b="1" dirty="0"/>
              <a:t>K </a:t>
            </a:r>
            <a:r>
              <a:rPr lang="tr-TR" sz="2400" b="1" dirty="0" smtClean="0"/>
              <a:t>DNA’ya </a:t>
            </a:r>
            <a:r>
              <a:rPr lang="tr-TR" sz="2400" b="1" dirty="0"/>
              <a:t>bağlı olan proteinleri (</a:t>
            </a:r>
            <a:r>
              <a:rPr lang="tr-TR" sz="2400" b="1" dirty="0" err="1" smtClean="0"/>
              <a:t>ökromatin</a:t>
            </a:r>
            <a:r>
              <a:rPr lang="tr-TR" sz="2400" b="1" dirty="0" smtClean="0"/>
              <a:t> yapısındaki /</a:t>
            </a:r>
            <a:r>
              <a:rPr lang="tr-TR" sz="2400" b="1" dirty="0" err="1" smtClean="0"/>
              <a:t>histonlar</a:t>
            </a:r>
            <a:r>
              <a:rPr lang="tr-TR" sz="2400" b="1" dirty="0" smtClean="0"/>
              <a:t> </a:t>
            </a:r>
            <a:r>
              <a:rPr lang="tr-TR" sz="2400" b="1" dirty="0" err="1"/>
              <a:t>vb</a:t>
            </a:r>
            <a:r>
              <a:rPr lang="tr-TR" sz="2400" b="1" dirty="0"/>
              <a:t>) parçalayarak </a:t>
            </a:r>
            <a:r>
              <a:rPr lang="tr-TR" sz="2400" b="1" dirty="0" smtClean="0"/>
              <a:t>DNA’nın </a:t>
            </a:r>
            <a:r>
              <a:rPr lang="tr-TR" sz="2400" b="1" dirty="0"/>
              <a:t>serbest kalmasını </a:t>
            </a:r>
            <a:r>
              <a:rPr lang="tr-TR" sz="2400" b="1" dirty="0" smtClean="0"/>
              <a:t>sağlar»</a:t>
            </a:r>
            <a:endParaRPr lang="en-US" sz="24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l="18375" t="23032" r="20847" b="48958"/>
          <a:stretch/>
        </p:blipFill>
        <p:spPr>
          <a:xfrm>
            <a:off x="288224" y="3881887"/>
            <a:ext cx="10959409" cy="2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u="sng" dirty="0" smtClean="0">
                <a:solidFill>
                  <a:srgbClr val="C00000"/>
                </a:solidFill>
                <a:latin typeface="+mn-lt"/>
              </a:rPr>
              <a:t>Pr</a:t>
            </a:r>
            <a:r>
              <a:rPr lang="en-US" u="sng" dirty="0" err="1" smtClean="0">
                <a:solidFill>
                  <a:srgbClr val="C00000"/>
                </a:solidFill>
                <a:latin typeface="+mn-lt"/>
              </a:rPr>
              <a:t>oteinlerin</a:t>
            </a:r>
            <a:r>
              <a:rPr lang="en-US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Proteinlerin </a:t>
            </a:r>
            <a:r>
              <a:rPr lang="tr-TR" dirty="0"/>
              <a:t>DNA solüsyonundan uzaklaştırılması, nükleik asitlerin ve proteinlerin farklı fiziksel özelliklere sahip olması temeline dayanır. </a:t>
            </a:r>
            <a:endParaRPr lang="tr-TR" dirty="0" smtClean="0"/>
          </a:p>
          <a:p>
            <a:r>
              <a:rPr lang="tr-TR" dirty="0" smtClean="0"/>
              <a:t>Nükleik </a:t>
            </a:r>
            <a:r>
              <a:rPr lang="tr-TR" dirty="0"/>
              <a:t>asitler çoğunlukla </a:t>
            </a:r>
            <a:r>
              <a:rPr lang="tr-TR" u="sng" dirty="0" err="1"/>
              <a:t>hidrofilik</a:t>
            </a:r>
            <a:r>
              <a:rPr lang="tr-TR" dirty="0"/>
              <a:t> moleküller </a:t>
            </a:r>
            <a:r>
              <a:rPr lang="tr-TR" dirty="0" smtClean="0"/>
              <a:t>olup </a:t>
            </a:r>
            <a:r>
              <a:rPr lang="tr-TR" u="sng" dirty="0"/>
              <a:t>suda</a:t>
            </a:r>
            <a:r>
              <a:rPr lang="tr-TR" dirty="0"/>
              <a:t> kolayca </a:t>
            </a:r>
            <a:r>
              <a:rPr lang="tr-TR" dirty="0" smtClean="0"/>
              <a:t>çözünürken; </a:t>
            </a:r>
            <a:r>
              <a:rPr lang="tr-TR" dirty="0"/>
              <a:t>proteinler içerdikleri </a:t>
            </a:r>
            <a:r>
              <a:rPr lang="tr-TR" u="sng" dirty="0" err="1"/>
              <a:t>hidrofobik</a:t>
            </a:r>
            <a:r>
              <a:rPr lang="tr-TR" dirty="0"/>
              <a:t> kısımlar nedeniyle </a:t>
            </a:r>
            <a:r>
              <a:rPr lang="tr-TR" u="sng" dirty="0"/>
              <a:t>organik</a:t>
            </a:r>
            <a:r>
              <a:rPr lang="tr-TR" dirty="0"/>
              <a:t> çözücülerde kısmen çözünürler.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9284"/>
            <a:ext cx="10515600" cy="792764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u="sng" dirty="0" smtClean="0">
                <a:solidFill>
                  <a:srgbClr val="C00000"/>
                </a:solidFill>
              </a:rPr>
              <a:t>P</a:t>
            </a:r>
            <a:r>
              <a:rPr lang="en-US" b="1" u="sng" dirty="0" err="1" smtClean="0">
                <a:solidFill>
                  <a:srgbClr val="C00000"/>
                </a:solidFill>
              </a:rPr>
              <a:t>roteinlerin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9560" y="1690688"/>
            <a:ext cx="81098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Fenol:kloroform:izoamil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alkol (25:24:1) </a:t>
            </a:r>
            <a:r>
              <a:rPr lang="tr-TR" dirty="0" smtClean="0"/>
              <a:t>bu amaçla kullanılan organik çözücüler arasında sayılabilir.</a:t>
            </a:r>
          </a:p>
          <a:p>
            <a:pPr marL="0" indent="0">
              <a:buNone/>
            </a:pPr>
            <a:r>
              <a:rPr lang="tr-TR" dirty="0" smtClean="0"/>
              <a:t>«</a:t>
            </a:r>
            <a:r>
              <a:rPr lang="tr-TR" b="1" dirty="0" smtClean="0"/>
              <a:t>Fenol proteini bağlar, </a:t>
            </a:r>
            <a:r>
              <a:rPr lang="tr-TR" b="1" dirty="0" err="1" smtClean="0"/>
              <a:t>denatüre</a:t>
            </a:r>
            <a:r>
              <a:rPr lang="tr-TR" b="1" dirty="0" smtClean="0"/>
              <a:t> eder</a:t>
            </a:r>
            <a:r>
              <a:rPr lang="tr-TR" dirty="0" smtClean="0"/>
              <a:t>». </a:t>
            </a:r>
          </a:p>
          <a:p>
            <a:r>
              <a:rPr lang="tr-TR" dirty="0" smtClean="0">
                <a:solidFill>
                  <a:srgbClr val="C00000"/>
                </a:solidFill>
              </a:rPr>
              <a:t>Kloroform</a:t>
            </a:r>
            <a:r>
              <a:rPr lang="tr-TR" dirty="0" smtClean="0"/>
              <a:t> </a:t>
            </a:r>
            <a:r>
              <a:rPr lang="en-US" dirty="0" err="1" smtClean="0"/>
              <a:t>suya</a:t>
            </a:r>
            <a:r>
              <a:rPr lang="en-US" dirty="0" smtClean="0"/>
              <a:t> </a:t>
            </a:r>
            <a:r>
              <a:rPr lang="en-US" dirty="0" err="1"/>
              <a:t>karışmaz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fenolü</a:t>
            </a:r>
            <a:r>
              <a:rPr lang="en-US" dirty="0"/>
              <a:t> de </a:t>
            </a:r>
            <a:r>
              <a:rPr lang="en-US" dirty="0" err="1"/>
              <a:t>organik</a:t>
            </a:r>
            <a:r>
              <a:rPr lang="en-US" dirty="0"/>
              <a:t> </a:t>
            </a:r>
            <a:r>
              <a:rPr lang="en-US" dirty="0" err="1"/>
              <a:t>fazda</a:t>
            </a:r>
            <a:r>
              <a:rPr lang="en-US" dirty="0"/>
              <a:t> </a:t>
            </a:r>
            <a:r>
              <a:rPr lang="en-US" dirty="0" err="1" smtClean="0"/>
              <a:t>tutar</a:t>
            </a:r>
            <a:r>
              <a:rPr lang="tr-TR" dirty="0" smtClean="0"/>
              <a:t>. Kloroform, fenolle genel olarak benzer özelliklere sahiptir (çözücü özellikleri), ayrıca sulu ve organik fazlar arasındaki dayanıklı olmayan bağları stabilize eder. </a:t>
            </a:r>
          </a:p>
          <a:p>
            <a:r>
              <a:rPr lang="tr-TR" dirty="0" err="1" smtClean="0">
                <a:solidFill>
                  <a:srgbClr val="C00000"/>
                </a:solidFill>
              </a:rPr>
              <a:t>İzoamil</a:t>
            </a:r>
            <a:r>
              <a:rPr lang="tr-TR" dirty="0" smtClean="0">
                <a:solidFill>
                  <a:srgbClr val="C00000"/>
                </a:solidFill>
              </a:rPr>
              <a:t> alkol </a:t>
            </a:r>
            <a:r>
              <a:rPr lang="tr-TR" dirty="0" smtClean="0"/>
              <a:t>fenol fazı ile sulu fazın daha net bir biçimde ayrılmasını sağlar ve köpüklenmeyi önler.</a:t>
            </a:r>
          </a:p>
          <a:p>
            <a:endParaRPr lang="tr-TR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52744" t="25447" r="19245" b="37589"/>
          <a:stretch/>
        </p:blipFill>
        <p:spPr>
          <a:xfrm>
            <a:off x="8460468" y="2167467"/>
            <a:ext cx="3583487" cy="36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</a:rPr>
              <a:t>Proteinlerin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0792" y="1690688"/>
            <a:ext cx="9223136" cy="4351338"/>
          </a:xfrm>
        </p:spPr>
        <p:txBody>
          <a:bodyPr>
            <a:normAutofit/>
          </a:bodyPr>
          <a:lstStyle/>
          <a:p>
            <a:r>
              <a:rPr lang="en-US" u="sng" dirty="0" err="1" smtClean="0"/>
              <a:t>Fenol</a:t>
            </a:r>
            <a:r>
              <a:rPr lang="en-US" u="sng" dirty="0" smtClean="0"/>
              <a:t>- </a:t>
            </a:r>
            <a:r>
              <a:rPr lang="en-US" u="sng" dirty="0" err="1" smtClean="0"/>
              <a:t>organik</a:t>
            </a:r>
            <a:r>
              <a:rPr lang="en-US" u="sng" dirty="0" smtClean="0"/>
              <a:t> </a:t>
            </a:r>
            <a:r>
              <a:rPr lang="en-US" u="sng" dirty="0" err="1" smtClean="0"/>
              <a:t>çözücü</a:t>
            </a:r>
            <a:r>
              <a:rPr lang="en-US" u="sng" dirty="0" smtClean="0"/>
              <a:t>/ </a:t>
            </a:r>
            <a:r>
              <a:rPr lang="en-US" u="sng" dirty="0" err="1" smtClean="0"/>
              <a:t>nükleik</a:t>
            </a:r>
            <a:r>
              <a:rPr lang="en-US" u="sng" dirty="0" smtClean="0"/>
              <a:t> </a:t>
            </a:r>
            <a:r>
              <a:rPr lang="en-US" u="sng" dirty="0" err="1" smtClean="0"/>
              <a:t>asitler</a:t>
            </a:r>
            <a:r>
              <a:rPr lang="en-US" u="sng" dirty="0" smtClean="0"/>
              <a:t> </a:t>
            </a:r>
            <a:r>
              <a:rPr lang="en-US" u="sng" dirty="0" err="1" smtClean="0"/>
              <a:t>çözünmez</a:t>
            </a:r>
            <a:r>
              <a:rPr lang="en-US" u="sng" dirty="0" smtClean="0"/>
              <a:t>. </a:t>
            </a:r>
            <a:endParaRPr lang="tr-TR" u="sng" dirty="0" smtClean="0"/>
          </a:p>
          <a:p>
            <a:pPr marL="0" indent="0">
              <a:buNone/>
            </a:pPr>
            <a:r>
              <a:rPr lang="en-US" u="sng" dirty="0" err="1" smtClean="0"/>
              <a:t>Bundan</a:t>
            </a:r>
            <a:r>
              <a:rPr lang="en-US" u="sng" dirty="0" smtClean="0"/>
              <a:t> </a:t>
            </a:r>
            <a:r>
              <a:rPr lang="en-US" u="sng" dirty="0" err="1" smtClean="0"/>
              <a:t>dolayı</a:t>
            </a:r>
            <a:r>
              <a:rPr lang="en-US" u="sng" dirty="0" smtClean="0"/>
              <a:t>, DNA/RNA </a:t>
            </a:r>
            <a:r>
              <a:rPr lang="en-US" u="sng" dirty="0" err="1" smtClean="0"/>
              <a:t>sulu</a:t>
            </a:r>
            <a:r>
              <a:rPr lang="en-US" u="sng" dirty="0" smtClean="0"/>
              <a:t> </a:t>
            </a:r>
            <a:r>
              <a:rPr lang="en-US" u="sng" dirty="0" err="1" smtClean="0"/>
              <a:t>faz</a:t>
            </a:r>
            <a:r>
              <a:rPr lang="en-US" u="sng" dirty="0" smtClean="0"/>
              <a:t> </a:t>
            </a:r>
            <a:r>
              <a:rPr lang="en-US" u="sng" dirty="0" err="1" smtClean="0"/>
              <a:t>içinde</a:t>
            </a:r>
            <a:r>
              <a:rPr lang="en-US" u="sng" dirty="0" smtClean="0"/>
              <a:t> </a:t>
            </a:r>
            <a:r>
              <a:rPr lang="en-US" u="sng" dirty="0" err="1" smtClean="0"/>
              <a:t>çözünmüş</a:t>
            </a:r>
            <a:r>
              <a:rPr lang="en-US" u="sng" dirty="0" smtClean="0"/>
              <a:t> </a:t>
            </a:r>
            <a:r>
              <a:rPr lang="en-US" u="sng" dirty="0" err="1" smtClean="0"/>
              <a:t>halde</a:t>
            </a:r>
            <a:r>
              <a:rPr lang="en-US" u="sng" dirty="0" smtClean="0"/>
              <a:t> </a:t>
            </a:r>
            <a:r>
              <a:rPr lang="en-US" u="sng" dirty="0" err="1" smtClean="0"/>
              <a:t>kalır</a:t>
            </a:r>
            <a:r>
              <a:rPr lang="en-US" u="sng" dirty="0"/>
              <a:t>. </a:t>
            </a:r>
            <a:endParaRPr lang="tr-TR" u="sng" dirty="0" smtClean="0"/>
          </a:p>
          <a:p>
            <a:pPr marL="0" indent="0">
              <a:buNone/>
            </a:pPr>
            <a:r>
              <a:rPr lang="tr-TR" dirty="0" smtClean="0"/>
              <a:t>«</a:t>
            </a:r>
            <a:r>
              <a:rPr lang="en-US" dirty="0" smtClean="0"/>
              <a:t>pH </a:t>
            </a:r>
            <a:r>
              <a:rPr lang="en-US" dirty="0"/>
              <a:t>8 </a:t>
            </a:r>
            <a:r>
              <a:rPr lang="tr-TR" dirty="0" smtClean="0"/>
              <a:t>f</a:t>
            </a:r>
            <a:r>
              <a:rPr lang="en-US" dirty="0" err="1" smtClean="0"/>
              <a:t>enolde</a:t>
            </a:r>
            <a:r>
              <a:rPr lang="en-US" dirty="0" smtClean="0"/>
              <a:t> </a:t>
            </a:r>
            <a:r>
              <a:rPr lang="en-US" dirty="0"/>
              <a:t>DNA, pH </a:t>
            </a:r>
            <a:r>
              <a:rPr lang="en-US" dirty="0" smtClean="0"/>
              <a:t>4</a:t>
            </a:r>
            <a:r>
              <a:rPr lang="tr-TR" dirty="0" smtClean="0"/>
              <a:t>,5</a:t>
            </a:r>
            <a:r>
              <a:rPr lang="en-US" dirty="0" smtClean="0"/>
              <a:t> </a:t>
            </a:r>
            <a:r>
              <a:rPr lang="tr-TR" dirty="0" smtClean="0"/>
              <a:t>f</a:t>
            </a:r>
            <a:r>
              <a:rPr lang="en-US" dirty="0" err="1" smtClean="0"/>
              <a:t>enolde</a:t>
            </a:r>
            <a:r>
              <a:rPr lang="en-US" dirty="0" smtClean="0"/>
              <a:t> </a:t>
            </a:r>
            <a:r>
              <a:rPr lang="en-US" dirty="0"/>
              <a:t>RNA </a:t>
            </a:r>
            <a:r>
              <a:rPr lang="en-US" dirty="0" err="1" smtClean="0"/>
              <a:t>sıvı</a:t>
            </a:r>
            <a:r>
              <a:rPr lang="tr-TR" dirty="0" smtClean="0"/>
              <a:t> </a:t>
            </a:r>
            <a:r>
              <a:rPr lang="en-US" dirty="0" err="1" smtClean="0"/>
              <a:t>fazda</a:t>
            </a:r>
            <a:r>
              <a:rPr lang="en-US" dirty="0" smtClean="0"/>
              <a:t> </a:t>
            </a:r>
            <a:r>
              <a:rPr lang="en-US" dirty="0" err="1" smtClean="0"/>
              <a:t>kalır</a:t>
            </a:r>
            <a:r>
              <a:rPr lang="tr-TR" dirty="0" smtClean="0"/>
              <a:t>»</a:t>
            </a:r>
            <a:r>
              <a:rPr lang="en-US" dirty="0" smtClean="0"/>
              <a:t> </a:t>
            </a:r>
            <a:endParaRPr lang="tr-TR" dirty="0" smtClean="0"/>
          </a:p>
          <a:p>
            <a:pPr marL="0" indent="0">
              <a:buNone/>
            </a:pPr>
            <a:endParaRPr lang="tr-TR" u="sng" dirty="0" smtClean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63" y="3347051"/>
            <a:ext cx="5285854" cy="32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634" y="865204"/>
            <a:ext cx="4741966" cy="54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Proteinlerin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0792" y="1690688"/>
            <a:ext cx="7836408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Lipidler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polisakkaritler</a:t>
            </a:r>
            <a:r>
              <a:rPr lang="en-US" dirty="0" smtClean="0"/>
              <a:t> </a:t>
            </a:r>
            <a:r>
              <a:rPr lang="en-US" dirty="0" err="1" smtClean="0"/>
              <a:t>tercihen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fazına</a:t>
            </a:r>
            <a:r>
              <a:rPr lang="en-US" dirty="0" smtClean="0"/>
              <a:t> </a:t>
            </a:r>
            <a:r>
              <a:rPr lang="en-US" dirty="0" err="1" smtClean="0"/>
              <a:t>geçerler</a:t>
            </a:r>
            <a:r>
              <a:rPr lang="en-US" dirty="0" smtClean="0"/>
              <a:t>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 err="1" smtClean="0"/>
              <a:t>Proteinler</a:t>
            </a:r>
            <a:r>
              <a:rPr lang="en-US" dirty="0" smtClean="0"/>
              <a:t> de </a:t>
            </a:r>
            <a:r>
              <a:rPr lang="en-US" dirty="0" err="1" smtClean="0"/>
              <a:t>seçici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çözeltisine</a:t>
            </a:r>
            <a:r>
              <a:rPr lang="en-US" dirty="0" smtClean="0"/>
              <a:t> </a:t>
            </a:r>
            <a:r>
              <a:rPr lang="en-US" dirty="0" err="1" smtClean="0"/>
              <a:t>geçerler</a:t>
            </a:r>
            <a:r>
              <a:rPr lang="en-US" dirty="0" smtClean="0"/>
              <a:t>. 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Ayrıca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denatüre</a:t>
            </a:r>
            <a:r>
              <a:rPr lang="en-US" dirty="0" smtClean="0"/>
              <a:t> </a:t>
            </a:r>
            <a:r>
              <a:rPr lang="en-US" dirty="0" err="1" smtClean="0"/>
              <a:t>edici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davranır</a:t>
            </a:r>
            <a:r>
              <a:rPr lang="en-US" dirty="0" smtClean="0"/>
              <a:t>, </a:t>
            </a:r>
            <a:r>
              <a:rPr lang="en-US" dirty="0" err="1" smtClean="0"/>
              <a:t>proteinler</a:t>
            </a:r>
            <a:r>
              <a:rPr lang="en-US" dirty="0" smtClean="0"/>
              <a:t> </a:t>
            </a:r>
            <a:r>
              <a:rPr lang="en-US" dirty="0" err="1" smtClean="0"/>
              <a:t>denatüre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çökelek</a:t>
            </a:r>
            <a:r>
              <a:rPr lang="en-US" dirty="0" smtClean="0"/>
              <a:t> </a:t>
            </a:r>
            <a:r>
              <a:rPr lang="en-US" dirty="0" err="1" smtClean="0"/>
              <a:t>oluştururlar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fazda</a:t>
            </a:r>
            <a:r>
              <a:rPr lang="en-US" dirty="0" smtClean="0"/>
              <a:t> </a:t>
            </a:r>
            <a:r>
              <a:rPr lang="en-US" dirty="0" err="1" smtClean="0"/>
              <a:t>toplanırlar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690688"/>
            <a:ext cx="4114800" cy="47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DNA Örneklerinin Fenol ile </a:t>
            </a:r>
            <a:r>
              <a:rPr lang="tr-TR" b="1" dirty="0" err="1">
                <a:solidFill>
                  <a:srgbClr val="0070C0"/>
                </a:solidFill>
              </a:rPr>
              <a:t>Ekstraksiyonu</a:t>
            </a:r>
            <a:r>
              <a:rPr lang="tr-TR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0951" y="1825625"/>
            <a:ext cx="10515600" cy="4351338"/>
          </a:xfrm>
        </p:spPr>
        <p:txBody>
          <a:bodyPr numCol="1">
            <a:normAutofit/>
          </a:bodyPr>
          <a:lstStyle/>
          <a:p>
            <a:pPr marL="514350" indent="-514350">
              <a:buAutoNum type="arabicPeriod"/>
            </a:pPr>
            <a:r>
              <a:rPr lang="tr-TR" dirty="0" smtClean="0"/>
              <a:t>DNA </a:t>
            </a:r>
            <a:r>
              <a:rPr lang="tr-TR" dirty="0"/>
              <a:t>örneği ile aynı hacimde fenol-kloroform solüsyonu eklenir </a:t>
            </a:r>
            <a:endParaRPr lang="tr-TR" dirty="0" smtClean="0"/>
          </a:p>
          <a:p>
            <a:pPr marL="514350" indent="-514350">
              <a:buAutoNum type="arabicPeriod"/>
            </a:pPr>
            <a:r>
              <a:rPr lang="tr-TR" dirty="0" smtClean="0"/>
              <a:t>20 </a:t>
            </a:r>
            <a:r>
              <a:rPr lang="tr-TR" dirty="0"/>
              <a:t>saniye </a:t>
            </a:r>
            <a:r>
              <a:rPr lang="tr-TR" dirty="0" err="1"/>
              <a:t>vorteks</a:t>
            </a:r>
            <a:r>
              <a:rPr lang="tr-TR" dirty="0"/>
              <a:t> </a:t>
            </a:r>
            <a:r>
              <a:rPr lang="tr-TR" dirty="0" smtClean="0"/>
              <a:t>yapılır</a:t>
            </a:r>
          </a:p>
          <a:p>
            <a:pPr marL="514350" indent="-514350">
              <a:buAutoNum type="arabicPeriod"/>
            </a:pPr>
            <a:r>
              <a:rPr lang="tr-TR" dirty="0" smtClean="0"/>
              <a:t>Oda </a:t>
            </a:r>
            <a:r>
              <a:rPr lang="tr-TR" dirty="0"/>
              <a:t>sıcaklığında, fazların ayrılması için yüksek hızla santrifüj </a:t>
            </a:r>
            <a:r>
              <a:rPr lang="tr-TR" dirty="0" smtClean="0"/>
              <a:t>yapılır.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Pipet </a:t>
            </a:r>
            <a:r>
              <a:rPr lang="tr-TR" dirty="0"/>
              <a:t>kullanılarak, üstteki sıvı kısım, daha aşağıdaki yoğun kısma dikkat edilerek </a:t>
            </a:r>
            <a:r>
              <a:rPr lang="tr-TR" dirty="0" smtClean="0"/>
              <a:t>alınır ve </a:t>
            </a:r>
            <a:r>
              <a:rPr lang="tr-TR" dirty="0"/>
              <a:t>yeni bir tüpe </a:t>
            </a:r>
            <a:r>
              <a:rPr lang="tr-TR" dirty="0" smtClean="0"/>
              <a:t>aktarılır.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Alınan </a:t>
            </a:r>
            <a:r>
              <a:rPr lang="tr-TR" dirty="0"/>
              <a:t>kısma aynı hacimde kloroform eklenir ve 2.,3. ve 4. Adımlar </a:t>
            </a:r>
            <a:r>
              <a:rPr lang="tr-TR" dirty="0" smtClean="0"/>
              <a:t>tekrarlanır.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Hazır </a:t>
            </a:r>
            <a:r>
              <a:rPr lang="tr-TR" dirty="0"/>
              <a:t>olan örnekler için tüpler işaretlenir </a:t>
            </a:r>
          </a:p>
        </p:txBody>
      </p:sp>
    </p:spTree>
    <p:extLst>
      <p:ext uri="{BB962C8B-B14F-4D97-AF65-F5344CB8AC3E}">
        <p14:creationId xmlns:p14="http://schemas.microsoft.com/office/powerpoint/2010/main" val="33272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 İzolasyonu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Moleküler biyolojinin temel tekniklerinden biridir</a:t>
            </a:r>
          </a:p>
          <a:p>
            <a:r>
              <a:rPr lang="tr-TR" dirty="0" smtClean="0"/>
              <a:t>Çoğu </a:t>
            </a:r>
            <a:r>
              <a:rPr lang="tr-TR" dirty="0" err="1" smtClean="0"/>
              <a:t>rekombinant</a:t>
            </a:r>
            <a:r>
              <a:rPr lang="tr-TR" dirty="0" smtClean="0"/>
              <a:t> DNA tekniğinin ilk basamağıdır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60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9501" t="23149" r="18800" b="17879"/>
          <a:stretch/>
        </p:blipFill>
        <p:spPr>
          <a:xfrm>
            <a:off x="498875" y="91440"/>
            <a:ext cx="11244889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Yoğunlaştırmanın</a:t>
            </a:r>
            <a:r>
              <a:rPr lang="en-US" dirty="0" smtClean="0"/>
              <a:t> </a:t>
            </a:r>
            <a:r>
              <a:rPr lang="en-US" dirty="0" err="1" smtClean="0"/>
              <a:t>amacı</a:t>
            </a:r>
            <a:r>
              <a:rPr lang="tr-TR" dirty="0" smtClean="0"/>
              <a:t>;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 smtClean="0"/>
              <a:t>D</a:t>
            </a:r>
            <a:r>
              <a:rPr lang="en-US" dirty="0" err="1" smtClean="0"/>
              <a:t>eproteinizasyon</a:t>
            </a:r>
            <a:r>
              <a:rPr lang="en-US" dirty="0" smtClean="0"/>
              <a:t> </a:t>
            </a:r>
            <a:r>
              <a:rPr lang="en-US" dirty="0" err="1" smtClean="0"/>
              <a:t>solusyonundan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molekül</a:t>
            </a:r>
            <a:r>
              <a:rPr lang="en-US" dirty="0" smtClean="0"/>
              <a:t> </a:t>
            </a:r>
            <a:r>
              <a:rPr lang="en-US" dirty="0" err="1" smtClean="0"/>
              <a:t>ağırlıklı</a:t>
            </a:r>
            <a:r>
              <a:rPr lang="en-US" dirty="0" smtClean="0"/>
              <a:t> </a:t>
            </a:r>
            <a:r>
              <a:rPr lang="en-US" dirty="0" err="1" smtClean="0"/>
              <a:t>DNA’yı</a:t>
            </a:r>
            <a:r>
              <a:rPr lang="en-US" dirty="0" smtClean="0"/>
              <a:t> </a:t>
            </a:r>
            <a:r>
              <a:rPr lang="en-US" dirty="0" err="1" smtClean="0"/>
              <a:t>konsantre</a:t>
            </a:r>
            <a:r>
              <a:rPr lang="en-US" dirty="0" smtClean="0"/>
              <a:t> </a:t>
            </a:r>
            <a:r>
              <a:rPr lang="en-US" dirty="0" err="1" smtClean="0"/>
              <a:t>etmek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/>
              <a:t>N</a:t>
            </a:r>
            <a:r>
              <a:rPr lang="en-US" dirty="0" err="1" smtClean="0"/>
              <a:t>ükleotitleri</a:t>
            </a:r>
            <a:r>
              <a:rPr lang="en-US" dirty="0" smtClean="0"/>
              <a:t>, amino </a:t>
            </a:r>
            <a:r>
              <a:rPr lang="en-US" dirty="0" err="1" smtClean="0"/>
              <a:t>asitleri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parçalanmasından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kalan</a:t>
            </a:r>
            <a:r>
              <a:rPr lang="en-US" dirty="0" smtClean="0"/>
              <a:t> </a:t>
            </a:r>
            <a:r>
              <a:rPr lang="en-US" dirty="0" err="1" smtClean="0"/>
              <a:t>küçük</a:t>
            </a:r>
            <a:r>
              <a:rPr lang="en-US" dirty="0" smtClean="0"/>
              <a:t> </a:t>
            </a:r>
            <a:r>
              <a:rPr lang="en-US" dirty="0" err="1" smtClean="0"/>
              <a:t>molekül</a:t>
            </a:r>
            <a:r>
              <a:rPr lang="en-US" dirty="0" smtClean="0"/>
              <a:t> </a:t>
            </a:r>
            <a:r>
              <a:rPr lang="en-US" dirty="0" err="1" smtClean="0"/>
              <a:t>ağırlıklı</a:t>
            </a:r>
            <a:r>
              <a:rPr lang="en-US" dirty="0" smtClean="0"/>
              <a:t> </a:t>
            </a:r>
            <a:r>
              <a:rPr lang="en-US" dirty="0" err="1" smtClean="0"/>
              <a:t>atıkların</a:t>
            </a:r>
            <a:r>
              <a:rPr lang="en-US" dirty="0" smtClean="0"/>
              <a:t> </a:t>
            </a:r>
            <a:r>
              <a:rPr lang="en-US" dirty="0" err="1" smtClean="0"/>
              <a:t>uzaklaştırılmasını</a:t>
            </a:r>
            <a:r>
              <a:rPr lang="en-US" dirty="0" smtClean="0"/>
              <a:t> </a:t>
            </a:r>
            <a:r>
              <a:rPr lang="en-US" dirty="0" err="1" smtClean="0"/>
              <a:t>sağlamaktır</a:t>
            </a:r>
            <a:r>
              <a:rPr lang="en-US" dirty="0" smtClean="0"/>
              <a:t>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DNA’nın yoğunlaştırılması 2 </a:t>
            </a:r>
            <a:r>
              <a:rPr lang="tr-TR" dirty="0"/>
              <a:t>şekilde yapılır</a:t>
            </a:r>
            <a:r>
              <a:rPr lang="tr-TR" dirty="0" smtClean="0"/>
              <a:t>;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Alkolle çöktürme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Diyaliz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062" y="506728"/>
            <a:ext cx="1781425" cy="180869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l="36559" t="21981" r="37841" b="22416"/>
          <a:stretch/>
        </p:blipFill>
        <p:spPr>
          <a:xfrm>
            <a:off x="11353800" y="506728"/>
            <a:ext cx="725205" cy="1575156"/>
          </a:xfrm>
          <a:prstGeom prst="rect">
            <a:avLst/>
          </a:prstGeom>
        </p:spPr>
      </p:pic>
      <p:sp>
        <p:nvSpPr>
          <p:cNvPr id="12" name="Sağ Ok 11"/>
          <p:cNvSpPr/>
          <p:nvPr/>
        </p:nvSpPr>
        <p:spPr>
          <a:xfrm>
            <a:off x="10143067" y="1185191"/>
            <a:ext cx="132079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9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9962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5515" y="2025184"/>
            <a:ext cx="11423904" cy="5038661"/>
          </a:xfrm>
        </p:spPr>
        <p:txBody>
          <a:bodyPr>
            <a:normAutofit/>
          </a:bodyPr>
          <a:lstStyle/>
          <a:p>
            <a:pPr lvl="0"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Alkolle: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Etanol (% 70) ve </a:t>
            </a:r>
            <a:r>
              <a:rPr lang="tr-TR" dirty="0" err="1"/>
              <a:t>izopropanol</a:t>
            </a:r>
            <a:r>
              <a:rPr lang="tr-TR" dirty="0"/>
              <a:t> (% 50 </a:t>
            </a:r>
            <a:r>
              <a:rPr lang="tr-TR" dirty="0" err="1"/>
              <a:t>lik</a:t>
            </a:r>
            <a:r>
              <a:rPr lang="tr-TR" dirty="0"/>
              <a:t> </a:t>
            </a:r>
            <a:r>
              <a:rPr lang="tr-TR" dirty="0" err="1"/>
              <a:t>izopropanol</a:t>
            </a:r>
            <a:r>
              <a:rPr lang="tr-TR" dirty="0"/>
              <a:t>) DNA’nın çöktürülmesi için en yaygın olarak kullanılan alkollerdir. </a:t>
            </a:r>
            <a:endParaRPr lang="tr-TR" dirty="0" smtClean="0"/>
          </a:p>
          <a:p>
            <a:pPr lvl="0" algn="just"/>
            <a:r>
              <a:rPr lang="tr-TR" dirty="0" smtClean="0"/>
              <a:t>DNA’nın </a:t>
            </a:r>
            <a:r>
              <a:rPr lang="tr-TR" dirty="0"/>
              <a:t>çöktürülmesi uygun konsantrasyondaki </a:t>
            </a:r>
            <a:r>
              <a:rPr lang="tr-TR" b="1" dirty="0"/>
              <a:t>sodyum ve amonyum tuzları</a:t>
            </a:r>
            <a:r>
              <a:rPr lang="tr-TR" dirty="0"/>
              <a:t>nın varlığında </a:t>
            </a:r>
            <a:r>
              <a:rPr lang="tr-TR" dirty="0" smtClean="0"/>
              <a:t>gerçekleştirilir</a:t>
            </a:r>
          </a:p>
          <a:p>
            <a:pPr lvl="1" algn="just"/>
            <a:r>
              <a:rPr lang="tr-TR" sz="2800" dirty="0" smtClean="0"/>
              <a:t>Tuz </a:t>
            </a:r>
            <a:r>
              <a:rPr lang="tr-TR" sz="2800" dirty="0"/>
              <a:t>DNA’nın negatif yükünün nötralize olmasına yardım eder (böylece çözücü moleküllerden ayrılır- bu durumda çözücü sudur). </a:t>
            </a:r>
            <a:endParaRPr lang="tr-TR" sz="2800" dirty="0" smtClean="0"/>
          </a:p>
          <a:p>
            <a:pPr lvl="1" algn="just"/>
            <a:r>
              <a:rPr lang="tr-TR" sz="2800" dirty="0" smtClean="0"/>
              <a:t>Tuz </a:t>
            </a:r>
            <a:r>
              <a:rPr lang="tr-TR" sz="2800" dirty="0"/>
              <a:t>aynı zamanda su ile etkileşime girerek </a:t>
            </a:r>
            <a:r>
              <a:rPr lang="tr-TR" sz="2800" dirty="0" smtClean="0"/>
              <a:t>DNA’nın </a:t>
            </a:r>
            <a:r>
              <a:rPr lang="tr-TR" sz="2800" dirty="0"/>
              <a:t>çözünürlüğünü </a:t>
            </a:r>
            <a:r>
              <a:rPr lang="tr-TR" sz="2800" dirty="0" smtClean="0"/>
              <a:t>zayıflatır. Bu </a:t>
            </a:r>
            <a:r>
              <a:rPr lang="tr-TR" sz="2800" dirty="0"/>
              <a:t>“</a:t>
            </a:r>
            <a:r>
              <a:rPr lang="tr-TR" sz="2800" dirty="0" err="1"/>
              <a:t>salting</a:t>
            </a:r>
            <a:r>
              <a:rPr lang="tr-TR" sz="2800" dirty="0"/>
              <a:t> </a:t>
            </a:r>
            <a:r>
              <a:rPr lang="tr-TR" sz="2800" dirty="0" err="1"/>
              <a:t>out</a:t>
            </a:r>
            <a:r>
              <a:rPr lang="tr-TR" sz="2800" dirty="0"/>
              <a:t>” olarak bilinir. </a:t>
            </a:r>
            <a:endParaRPr lang="en-US" sz="28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419224"/>
            <a:ext cx="9777121" cy="34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81606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4048" y="1819339"/>
            <a:ext cx="11423904" cy="5038661"/>
          </a:xfrm>
        </p:spPr>
        <p:txBody>
          <a:bodyPr>
            <a:normAutofit/>
          </a:bodyPr>
          <a:lstStyle/>
          <a:p>
            <a:pPr lvl="0" algn="just"/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Diyalizle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Alkol ile çöktürme kullanılarak </a:t>
            </a:r>
            <a:r>
              <a:rPr lang="tr-TR" b="1" dirty="0"/>
              <a:t>150 </a:t>
            </a:r>
            <a:r>
              <a:rPr lang="tr-TR" b="1" dirty="0" err="1"/>
              <a:t>kb</a:t>
            </a:r>
            <a:r>
              <a:rPr lang="tr-TR" b="1" dirty="0"/>
              <a:t> </a:t>
            </a:r>
            <a:r>
              <a:rPr lang="tr-TR" dirty="0"/>
              <a:t>den daha büyük DNA elde etmek oldukça güçtür. Bu nedenle bu metot yüksek molekül ağırlıklı DNA elde edilmek istendiğinde  kullanılan bir yöntemdir.  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b="17690"/>
          <a:stretch/>
        </p:blipFill>
        <p:spPr>
          <a:xfrm>
            <a:off x="1557434" y="3068307"/>
            <a:ext cx="5757333" cy="31515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61045" t="37594" r="3894" b="13276"/>
          <a:stretch/>
        </p:blipFill>
        <p:spPr>
          <a:xfrm>
            <a:off x="8873067" y="3183466"/>
            <a:ext cx="2658534" cy="2794001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9532660" y="5974848"/>
            <a:ext cx="1860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Diyaliz </a:t>
            </a:r>
            <a:r>
              <a:rPr lang="tr-TR" b="1" dirty="0" err="1"/>
              <a:t>Membranı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6671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0416" y="365125"/>
            <a:ext cx="11073384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4. </a:t>
            </a:r>
            <a:r>
              <a:rPr lang="en-US" b="1" dirty="0" err="1">
                <a:solidFill>
                  <a:srgbClr val="C00000"/>
                </a:solidFill>
              </a:rPr>
              <a:t>DNA’nın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konsantrasyonunun</a:t>
            </a:r>
            <a:r>
              <a:rPr lang="tr-TR" b="1" dirty="0">
                <a:solidFill>
                  <a:srgbClr val="C00000"/>
                </a:solidFill>
              </a:rPr>
              <a:t> ve </a:t>
            </a:r>
            <a:r>
              <a:rPr lang="en-US" b="1" dirty="0" err="1">
                <a:solidFill>
                  <a:srgbClr val="C00000"/>
                </a:solidFill>
              </a:rPr>
              <a:t>saflığının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tayini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800466" y="2426208"/>
            <a:ext cx="403328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/>
              <a:t>DNA Analiz Yöntemleri</a:t>
            </a:r>
            <a:endParaRPr lang="en-US" sz="32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4425696" y="4420709"/>
            <a:ext cx="257362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b="1" dirty="0" err="1" smtClean="0">
                <a:solidFill>
                  <a:schemeClr val="bg1"/>
                </a:solidFill>
              </a:rPr>
              <a:t>Elektroforetik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479065" y="4420706"/>
            <a:ext cx="1797766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Spektral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7764272" y="4420706"/>
            <a:ext cx="362102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b="1" dirty="0" err="1" smtClean="0">
                <a:solidFill>
                  <a:schemeClr val="bg1"/>
                </a:solidFill>
              </a:rPr>
              <a:t>Enzimatik</a:t>
            </a:r>
            <a:r>
              <a:rPr lang="tr-TR" sz="3200" b="1" dirty="0" smtClean="0">
                <a:solidFill>
                  <a:schemeClr val="bg1"/>
                </a:solidFill>
              </a:rPr>
              <a:t> Kesim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H="1">
            <a:off x="2631948" y="3249223"/>
            <a:ext cx="1404000" cy="108000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>
            <a:off x="5794181" y="3145920"/>
            <a:ext cx="22927" cy="1183303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7701316" y="3249223"/>
            <a:ext cx="1243179" cy="1036546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9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6196" y="3124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4. </a:t>
            </a:r>
            <a:r>
              <a:rPr lang="en-US" sz="4000" b="1" dirty="0" err="1" smtClean="0">
                <a:solidFill>
                  <a:srgbClr val="C00000"/>
                </a:solidFill>
              </a:rPr>
              <a:t>DNA’nın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</a:rPr>
              <a:t>konsantrasyonunun</a:t>
            </a:r>
            <a:r>
              <a:rPr lang="tr-TR" sz="4000" b="1" dirty="0" smtClean="0">
                <a:solidFill>
                  <a:srgbClr val="C00000"/>
                </a:solidFill>
              </a:rPr>
              <a:t> ve </a:t>
            </a:r>
            <a:r>
              <a:rPr lang="en-US" sz="4000" b="1" dirty="0" err="1" smtClean="0">
                <a:solidFill>
                  <a:srgbClr val="C00000"/>
                </a:solidFill>
              </a:rPr>
              <a:t>saflığının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tayini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0520" y="1476674"/>
            <a:ext cx="11426952" cy="35450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Spektral Yöntemler</a:t>
            </a:r>
          </a:p>
          <a:p>
            <a:r>
              <a:rPr lang="en-US" dirty="0" err="1"/>
              <a:t>Nükleotidlerin</a:t>
            </a:r>
            <a:r>
              <a:rPr lang="en-US" dirty="0"/>
              <a:t> </a:t>
            </a:r>
            <a:r>
              <a:rPr lang="en-US" dirty="0" err="1"/>
              <a:t>heterosiklik</a:t>
            </a:r>
            <a:r>
              <a:rPr lang="en-US" dirty="0"/>
              <a:t> </a:t>
            </a:r>
            <a:r>
              <a:rPr lang="en-US" dirty="0" err="1"/>
              <a:t>halkaları</a:t>
            </a:r>
            <a:r>
              <a:rPr lang="en-US" dirty="0"/>
              <a:t> </a:t>
            </a:r>
            <a:r>
              <a:rPr lang="en-US" b="1" dirty="0"/>
              <a:t>260 nm</a:t>
            </a:r>
            <a:r>
              <a:rPr lang="en-US" dirty="0"/>
              <a:t> </a:t>
            </a:r>
            <a:r>
              <a:rPr lang="en-US" dirty="0" err="1"/>
              <a:t>dalga</a:t>
            </a:r>
            <a:r>
              <a:rPr lang="en-US" dirty="0"/>
              <a:t> </a:t>
            </a:r>
            <a:r>
              <a:rPr lang="en-US" dirty="0" err="1"/>
              <a:t>boyunda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absorbsiyon</a:t>
            </a:r>
            <a:r>
              <a:rPr lang="en-US" dirty="0"/>
              <a:t> </a:t>
            </a:r>
            <a:r>
              <a:rPr lang="en-US" dirty="0" err="1"/>
              <a:t>özelliği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dirty="0" smtClean="0"/>
              <a:t>Bu </a:t>
            </a:r>
            <a:r>
              <a:rPr lang="en-US" dirty="0" err="1"/>
              <a:t>nedenle</a:t>
            </a:r>
            <a:r>
              <a:rPr lang="en-US" dirty="0"/>
              <a:t> 260 </a:t>
            </a:r>
            <a:r>
              <a:rPr lang="en-US" dirty="0" err="1"/>
              <a:t>nm’de</a:t>
            </a:r>
            <a:r>
              <a:rPr lang="en-US" dirty="0"/>
              <a:t> </a:t>
            </a:r>
            <a:r>
              <a:rPr lang="en-US" dirty="0" err="1" smtClean="0"/>
              <a:t>ölçüle</a:t>
            </a:r>
            <a:r>
              <a:rPr lang="tr-TR" dirty="0" smtClean="0"/>
              <a:t>n</a:t>
            </a:r>
            <a:r>
              <a:rPr lang="en-US" dirty="0" smtClean="0"/>
              <a:t> </a:t>
            </a:r>
            <a:r>
              <a:rPr lang="en-US" dirty="0" err="1"/>
              <a:t>absorbsiyon</a:t>
            </a:r>
            <a:r>
              <a:rPr lang="en-US" dirty="0"/>
              <a:t> </a:t>
            </a:r>
            <a:r>
              <a:rPr lang="en-US" dirty="0" err="1"/>
              <a:t>değerleri</a:t>
            </a:r>
            <a:r>
              <a:rPr lang="en-US" dirty="0"/>
              <a:t> (A</a:t>
            </a:r>
            <a:r>
              <a:rPr lang="en-US" baseline="-25000" dirty="0"/>
              <a:t>260</a:t>
            </a:r>
            <a:r>
              <a:rPr lang="en-US" dirty="0"/>
              <a:t>)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saf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izole</a:t>
            </a:r>
            <a:r>
              <a:rPr lang="en-US" dirty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nükleik</a:t>
            </a:r>
            <a:r>
              <a:rPr lang="en-US" dirty="0"/>
              <a:t> </a:t>
            </a:r>
            <a:r>
              <a:rPr lang="en-US" dirty="0" err="1"/>
              <a:t>asitlerin</a:t>
            </a:r>
            <a:r>
              <a:rPr lang="en-US" dirty="0"/>
              <a:t> </a:t>
            </a:r>
            <a:r>
              <a:rPr lang="en-US" dirty="0" err="1"/>
              <a:t>mikrogram</a:t>
            </a:r>
            <a:r>
              <a:rPr lang="en-US" dirty="0"/>
              <a:t> </a:t>
            </a:r>
            <a:r>
              <a:rPr lang="en-US" dirty="0" err="1"/>
              <a:t>düzeyinde</a:t>
            </a:r>
            <a:r>
              <a:rPr lang="en-US" dirty="0"/>
              <a:t> </a:t>
            </a:r>
            <a:r>
              <a:rPr lang="en-US" dirty="0" err="1"/>
              <a:t>miktarının</a:t>
            </a:r>
            <a:r>
              <a:rPr lang="en-US" dirty="0"/>
              <a:t> </a:t>
            </a:r>
            <a:r>
              <a:rPr lang="en-US" dirty="0" err="1"/>
              <a:t>belirlenmesinde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u="sng" dirty="0" err="1" smtClean="0"/>
              <a:t>Çift</a:t>
            </a:r>
            <a:r>
              <a:rPr lang="en-US" u="sng" dirty="0" smtClean="0"/>
              <a:t> </a:t>
            </a:r>
            <a:r>
              <a:rPr lang="en-US" u="sng" dirty="0" err="1"/>
              <a:t>zincirli</a:t>
            </a:r>
            <a:r>
              <a:rPr lang="en-US" u="sng" dirty="0"/>
              <a:t> DNA </a:t>
            </a:r>
            <a:r>
              <a:rPr lang="en-US" u="sng" dirty="0" err="1"/>
              <a:t>molekülleri</a:t>
            </a:r>
            <a:r>
              <a:rPr lang="en-US" u="sng" dirty="0"/>
              <a:t> </a:t>
            </a:r>
            <a:r>
              <a:rPr lang="en-US" u="sng" dirty="0" err="1"/>
              <a:t>için</a:t>
            </a:r>
            <a:r>
              <a:rPr lang="en-US" u="sng" dirty="0"/>
              <a:t>, </a:t>
            </a:r>
            <a:r>
              <a:rPr lang="en-US" u="sng" dirty="0" smtClean="0"/>
              <a:t>1 </a:t>
            </a:r>
            <a:r>
              <a:rPr lang="en-US" u="sng" dirty="0" err="1"/>
              <a:t>optik</a:t>
            </a:r>
            <a:r>
              <a:rPr lang="en-US" u="sng" dirty="0"/>
              <a:t> </a:t>
            </a:r>
            <a:r>
              <a:rPr lang="en-US" u="sng" dirty="0" err="1"/>
              <a:t>dansitenin</a:t>
            </a:r>
            <a:r>
              <a:rPr lang="en-US" u="sng" dirty="0"/>
              <a:t> (OD) 50µg/</a:t>
            </a:r>
            <a:r>
              <a:rPr lang="en-US" u="sng" dirty="0" err="1"/>
              <a:t>ml’ye</a:t>
            </a:r>
            <a:r>
              <a:rPr lang="en-US" u="sng" dirty="0"/>
              <a:t> </a:t>
            </a:r>
            <a:r>
              <a:rPr lang="en-US" u="sng" dirty="0" err="1"/>
              <a:t>karşılık</a:t>
            </a:r>
            <a:r>
              <a:rPr lang="en-US" u="sng" dirty="0"/>
              <a:t> </a:t>
            </a:r>
            <a:r>
              <a:rPr lang="en-US" u="sng" dirty="0" err="1"/>
              <a:t>geldiği</a:t>
            </a:r>
            <a:r>
              <a:rPr lang="en-US" u="sng" dirty="0"/>
              <a:t> </a:t>
            </a:r>
            <a:r>
              <a:rPr lang="en-US" u="sng" dirty="0" err="1"/>
              <a:t>bilinmektedir</a:t>
            </a:r>
            <a:r>
              <a:rPr lang="en-US" u="sng" dirty="0"/>
              <a:t>. </a:t>
            </a:r>
            <a:endParaRPr lang="tr-TR" u="sng" dirty="0" smtClean="0"/>
          </a:p>
          <a:p>
            <a:r>
              <a:rPr lang="en-US" dirty="0" smtClean="0"/>
              <a:t>Buna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çift</a:t>
            </a:r>
            <a:r>
              <a:rPr lang="en-US" dirty="0"/>
              <a:t> </a:t>
            </a:r>
            <a:r>
              <a:rPr lang="en-US" dirty="0" err="1"/>
              <a:t>zincirli</a:t>
            </a:r>
            <a:r>
              <a:rPr lang="en-US" dirty="0"/>
              <a:t> DNA </a:t>
            </a:r>
            <a:r>
              <a:rPr lang="en-US" dirty="0" err="1"/>
              <a:t>belirlenmesinde</a:t>
            </a:r>
            <a:r>
              <a:rPr lang="en-US" dirty="0"/>
              <a:t>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formül</a:t>
            </a:r>
            <a:r>
              <a:rPr lang="en-US" dirty="0"/>
              <a:t> </a:t>
            </a:r>
            <a:r>
              <a:rPr lang="en-US" dirty="0" err="1" smtClean="0"/>
              <a:t>kullanılır</a:t>
            </a:r>
            <a:endParaRPr lang="tr-TR" dirty="0" smtClean="0"/>
          </a:p>
          <a:p>
            <a:endParaRPr lang="en-US" u="sng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052" t="20832" r="7631" b="43795"/>
          <a:stretch/>
        </p:blipFill>
        <p:spPr>
          <a:xfrm>
            <a:off x="6618566" y="5035985"/>
            <a:ext cx="5353978" cy="160934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77520" y="5505992"/>
            <a:ext cx="5742982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DNA (µg/ml) </a:t>
            </a:r>
            <a:r>
              <a:rPr lang="tr-TR" sz="2400" b="1" dirty="0" smtClean="0"/>
              <a:t>=</a:t>
            </a:r>
            <a:r>
              <a:rPr lang="en-US" sz="2400" b="1" dirty="0" smtClean="0"/>
              <a:t> </a:t>
            </a:r>
            <a:r>
              <a:rPr lang="en-US" sz="2400" b="1" dirty="0"/>
              <a:t>A260 x </a:t>
            </a:r>
            <a:r>
              <a:rPr lang="en-US" sz="2400" b="1" dirty="0" err="1"/>
              <a:t>sulandırma</a:t>
            </a:r>
            <a:r>
              <a:rPr lang="en-US" sz="2400" b="1" dirty="0"/>
              <a:t> </a:t>
            </a:r>
            <a:r>
              <a:rPr lang="en-US" sz="2400" b="1" dirty="0" err="1"/>
              <a:t>oranı</a:t>
            </a:r>
            <a:r>
              <a:rPr lang="en-US" sz="2400" b="1" dirty="0"/>
              <a:t> x 50</a:t>
            </a:r>
          </a:p>
        </p:txBody>
      </p:sp>
    </p:spTree>
    <p:extLst>
      <p:ext uri="{BB962C8B-B14F-4D97-AF65-F5344CB8AC3E}">
        <p14:creationId xmlns:p14="http://schemas.microsoft.com/office/powerpoint/2010/main" val="6337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4. </a:t>
            </a:r>
            <a:r>
              <a:rPr lang="en-US" sz="4000" b="1" dirty="0" err="1" smtClean="0">
                <a:solidFill>
                  <a:srgbClr val="C00000"/>
                </a:solidFill>
              </a:rPr>
              <a:t>DNA’nın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konsantrasyonunun</a:t>
            </a:r>
            <a:r>
              <a:rPr lang="tr-TR" sz="4000" b="1" dirty="0">
                <a:solidFill>
                  <a:srgbClr val="C00000"/>
                </a:solidFill>
              </a:rPr>
              <a:t> ve </a:t>
            </a:r>
            <a:r>
              <a:rPr lang="en-US" sz="4000" b="1" u="sng" dirty="0" err="1">
                <a:solidFill>
                  <a:srgbClr val="C00000"/>
                </a:solidFill>
              </a:rPr>
              <a:t>saflığının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tayini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056" y="1690688"/>
            <a:ext cx="11305032" cy="4351338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DNA 260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nm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smtClean="0"/>
              <a:t>de maksimum absorbansa sahipken;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roteinler 280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nm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smtClean="0"/>
              <a:t>de maksimum  </a:t>
            </a:r>
            <a:r>
              <a:rPr lang="tr-TR" dirty="0" err="1" smtClean="0"/>
              <a:t>absorbans</a:t>
            </a:r>
            <a:r>
              <a:rPr lang="tr-TR" dirty="0" smtClean="0"/>
              <a:t> gösterirler.  </a:t>
            </a:r>
          </a:p>
          <a:p>
            <a:endParaRPr lang="tr-TR" dirty="0" smtClean="0"/>
          </a:p>
          <a:p>
            <a:r>
              <a:rPr lang="tr-TR" dirty="0" smtClean="0"/>
              <a:t>Bir DNA solüsyonunun </a:t>
            </a:r>
            <a:r>
              <a:rPr lang="tr-TR" b="1" dirty="0" smtClean="0"/>
              <a:t>A</a:t>
            </a:r>
            <a:r>
              <a:rPr lang="tr-TR" b="1" baseline="-25000" dirty="0" smtClean="0"/>
              <a:t>260</a:t>
            </a:r>
            <a:r>
              <a:rPr lang="tr-TR" b="1" dirty="0" smtClean="0"/>
              <a:t>:A</a:t>
            </a:r>
            <a:r>
              <a:rPr lang="tr-TR" b="1" baseline="-25000" dirty="0" smtClean="0"/>
              <a:t>280</a:t>
            </a:r>
            <a:r>
              <a:rPr lang="tr-TR" dirty="0" smtClean="0"/>
              <a:t> oranı protein veya RNA </a:t>
            </a:r>
            <a:r>
              <a:rPr lang="tr-TR" dirty="0" err="1" smtClean="0"/>
              <a:t>kontaminasyonun</a:t>
            </a:r>
            <a:r>
              <a:rPr lang="tr-TR" dirty="0" smtClean="0"/>
              <a:t> göstergesi olarak kullanılır. </a:t>
            </a:r>
            <a:endParaRPr lang="en-US" dirty="0" smtClean="0"/>
          </a:p>
          <a:p>
            <a:r>
              <a:rPr lang="tr-TR" u="sng" dirty="0" smtClean="0"/>
              <a:t>A</a:t>
            </a:r>
            <a:r>
              <a:rPr lang="tr-TR" u="sng" baseline="-25000" dirty="0" smtClean="0"/>
              <a:t>260</a:t>
            </a:r>
            <a:r>
              <a:rPr lang="tr-TR" u="sng" dirty="0" smtClean="0"/>
              <a:t>:A</a:t>
            </a:r>
            <a:r>
              <a:rPr lang="tr-TR" u="sng" baseline="-25000" dirty="0" smtClean="0"/>
              <a:t>280</a:t>
            </a:r>
            <a:r>
              <a:rPr lang="tr-TR" u="sng" dirty="0" smtClean="0"/>
              <a:t> oranı 1.8 ile 1.9 arasında olmalıdır.</a:t>
            </a:r>
            <a:r>
              <a:rPr lang="tr-TR" dirty="0" smtClean="0"/>
              <a:t> </a:t>
            </a:r>
            <a:endParaRPr lang="en-US" dirty="0" smtClean="0"/>
          </a:p>
          <a:p>
            <a:r>
              <a:rPr lang="tr-TR" dirty="0" smtClean="0"/>
              <a:t>Bu değerlerin üzerindeki değerler </a:t>
            </a:r>
            <a:r>
              <a:rPr lang="tr-TR" u="sng" dirty="0" smtClean="0"/>
              <a:t>RNA </a:t>
            </a:r>
            <a:r>
              <a:rPr lang="tr-TR" u="sng" dirty="0" err="1" smtClean="0"/>
              <a:t>kontaminasyonunu</a:t>
            </a:r>
            <a:r>
              <a:rPr lang="tr-TR" dirty="0" smtClean="0"/>
              <a:t>, altındaki değerler ise </a:t>
            </a:r>
            <a:r>
              <a:rPr lang="tr-TR" u="sng" dirty="0" smtClean="0"/>
              <a:t>protein varlığının</a:t>
            </a:r>
            <a:r>
              <a:rPr lang="tr-TR" dirty="0" smtClean="0"/>
              <a:t> göstergesidir.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5251" t="21180" r="16683" b="20412"/>
          <a:stretch/>
        </p:blipFill>
        <p:spPr>
          <a:xfrm>
            <a:off x="1404082" y="1448249"/>
            <a:ext cx="9745222" cy="470154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466683" y="790081"/>
            <a:ext cx="5059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Sezyum-yoğunluk </a:t>
            </a:r>
            <a:r>
              <a:rPr lang="tr-TR" sz="2800" dirty="0" err="1"/>
              <a:t>santrifüjlemesi</a:t>
            </a:r>
            <a:r>
              <a:rPr lang="tr-T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2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18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2155298"/>
            <a:ext cx="11265408" cy="5258116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İzole edilmiş DNA örnekleri, </a:t>
            </a:r>
            <a:r>
              <a:rPr lang="tr-TR" dirty="0" err="1"/>
              <a:t>degredasyonun</a:t>
            </a:r>
            <a:r>
              <a:rPr lang="tr-TR" dirty="0"/>
              <a:t> en aza indirgenmesi amacıyla uygun koşullar altında saklanmalıdır. </a:t>
            </a:r>
            <a:endParaRPr lang="en-US" dirty="0"/>
          </a:p>
          <a:p>
            <a:pPr algn="just"/>
            <a:r>
              <a:rPr lang="tr-TR" dirty="0"/>
              <a:t>Uzun dönem saklamada, </a:t>
            </a:r>
            <a:r>
              <a:rPr lang="tr-TR" dirty="0" err="1"/>
              <a:t>deamidasyon’nu</a:t>
            </a:r>
            <a:r>
              <a:rPr lang="tr-TR" dirty="0"/>
              <a:t> engellemek için, DNA’nın içinde bulunduğu tamponun </a:t>
            </a:r>
            <a:r>
              <a:rPr lang="tr-TR" dirty="0" err="1"/>
              <a:t>pH’sı</a:t>
            </a:r>
            <a:r>
              <a:rPr lang="tr-TR" dirty="0"/>
              <a:t> 8.5 dan büyük olmalıdır ve en azından </a:t>
            </a:r>
            <a:r>
              <a:rPr lang="tr-TR" u="sng" dirty="0"/>
              <a:t>0.15 M </a:t>
            </a:r>
            <a:r>
              <a:rPr lang="tr-TR" u="sng" dirty="0" err="1"/>
              <a:t>NaCl</a:t>
            </a:r>
            <a:r>
              <a:rPr lang="tr-TR" u="sng" dirty="0"/>
              <a:t> ve 10 </a:t>
            </a:r>
            <a:r>
              <a:rPr lang="tr-TR" u="sng" dirty="0" err="1"/>
              <a:t>mM</a:t>
            </a:r>
            <a:r>
              <a:rPr lang="tr-TR" u="sng" dirty="0"/>
              <a:t> EDTA </a:t>
            </a:r>
            <a:r>
              <a:rPr lang="tr-TR" dirty="0"/>
              <a:t>içermelidir. 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 İzolasyonu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</a:t>
            </a:r>
            <a:r>
              <a:rPr lang="en-US" dirty="0" err="1"/>
              <a:t>izolasyonunun</a:t>
            </a:r>
            <a:r>
              <a:rPr lang="en-US" dirty="0"/>
              <a:t> </a:t>
            </a:r>
            <a:r>
              <a:rPr lang="en-US" dirty="0" err="1"/>
              <a:t>amacı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hücrenin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genetik</a:t>
            </a:r>
            <a:r>
              <a:rPr lang="en-US" dirty="0"/>
              <a:t> </a:t>
            </a:r>
            <a:r>
              <a:rPr lang="en-US" dirty="0" err="1"/>
              <a:t>materyalini</a:t>
            </a:r>
            <a:r>
              <a:rPr lang="en-US" dirty="0"/>
              <a:t> </a:t>
            </a:r>
            <a:r>
              <a:rPr lang="en-US" dirty="0" err="1"/>
              <a:t>taşıyan</a:t>
            </a:r>
            <a:r>
              <a:rPr lang="en-US" dirty="0"/>
              <a:t> </a:t>
            </a:r>
            <a:r>
              <a:rPr lang="en-US" dirty="0" err="1" smtClean="0"/>
              <a:t>DNA’nın</a:t>
            </a:r>
            <a:r>
              <a:rPr lang="en-US" dirty="0" smtClean="0"/>
              <a:t> </a:t>
            </a:r>
            <a:r>
              <a:rPr lang="en-US" dirty="0" err="1"/>
              <a:t>hücrenin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bütün</a:t>
            </a:r>
            <a:r>
              <a:rPr lang="en-US" dirty="0"/>
              <a:t> </a:t>
            </a:r>
            <a:r>
              <a:rPr lang="en-US" dirty="0" err="1"/>
              <a:t>bileşenlerinden</a:t>
            </a:r>
            <a:r>
              <a:rPr lang="en-US" dirty="0"/>
              <a:t> </a:t>
            </a:r>
            <a:r>
              <a:rPr lang="en-US" dirty="0" smtClean="0"/>
              <a:t>ay</a:t>
            </a:r>
            <a:r>
              <a:rPr lang="tr-TR" dirty="0" smtClean="0"/>
              <a:t>r</a:t>
            </a:r>
            <a:r>
              <a:rPr lang="en-US" dirty="0" err="1" smtClean="0"/>
              <a:t>ı</a:t>
            </a:r>
            <a:r>
              <a:rPr lang="tr-TR" dirty="0" err="1" smtClean="0"/>
              <a:t>larak</a:t>
            </a:r>
            <a:r>
              <a:rPr lang="tr-TR" dirty="0" smtClean="0"/>
              <a:t> elde edilmesidir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/>
              <a:t>H</a:t>
            </a:r>
            <a:r>
              <a:rPr lang="tr-TR" dirty="0" smtClean="0"/>
              <a:t>ücre </a:t>
            </a:r>
            <a:r>
              <a:rPr lang="tr-TR" dirty="0" err="1" smtClean="0"/>
              <a:t>membranının</a:t>
            </a:r>
            <a:r>
              <a:rPr lang="tr-TR" dirty="0" smtClean="0"/>
              <a:t> ve varsa hücre </a:t>
            </a:r>
            <a:r>
              <a:rPr lang="tr-TR" dirty="0"/>
              <a:t>duvarının </a:t>
            </a:r>
            <a:r>
              <a:rPr lang="tr-TR" dirty="0" smtClean="0"/>
              <a:t>parçalanmasıyla DNA </a:t>
            </a:r>
            <a:r>
              <a:rPr lang="tr-TR" dirty="0"/>
              <a:t>diğer </a:t>
            </a:r>
            <a:r>
              <a:rPr lang="tr-TR" dirty="0" err="1"/>
              <a:t>makromoleküllerden</a:t>
            </a:r>
            <a:r>
              <a:rPr lang="tr-TR" dirty="0"/>
              <a:t> (RNA, protein) arındırılarak elde </a:t>
            </a:r>
            <a:r>
              <a:rPr lang="tr-TR" dirty="0" smtClean="0"/>
              <a:t>edilir.</a:t>
            </a:r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2" y="3909468"/>
            <a:ext cx="47529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2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1325564"/>
            <a:ext cx="10961325" cy="52581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 smtClean="0"/>
              <a:t>Aşağıdaki </a:t>
            </a:r>
            <a:r>
              <a:rPr lang="tr-TR" dirty="0"/>
              <a:t>faktörler saklama sırasında DNA’nın parçalanmasına yol açabilirler.</a:t>
            </a:r>
            <a:endParaRPr lang="en-US" dirty="0"/>
          </a:p>
          <a:p>
            <a:pPr algn="just"/>
            <a:r>
              <a:rPr lang="tr-TR" b="1" dirty="0" err="1">
                <a:solidFill>
                  <a:schemeClr val="accent1">
                    <a:lumMod val="75000"/>
                  </a:schemeClr>
                </a:solidFill>
              </a:rPr>
              <a:t>DNaz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1">
                    <a:lumMod val="75000"/>
                  </a:schemeClr>
                </a:solidFill>
              </a:rPr>
              <a:t>kontaminasyonu</a:t>
            </a:r>
            <a:r>
              <a:rPr lang="tr-TR" dirty="0"/>
              <a:t>: </a:t>
            </a:r>
            <a:r>
              <a:rPr lang="tr-TR" dirty="0" err="1"/>
              <a:t>DNaz</a:t>
            </a:r>
            <a:r>
              <a:rPr lang="tr-TR" dirty="0"/>
              <a:t> </a:t>
            </a:r>
            <a:r>
              <a:rPr lang="tr-TR" dirty="0" err="1"/>
              <a:t>kontaminasyonun</a:t>
            </a:r>
            <a:r>
              <a:rPr lang="tr-TR" dirty="0"/>
              <a:t> ana kaynağı insan derisidir. Bu tip </a:t>
            </a:r>
            <a:r>
              <a:rPr lang="tr-TR" dirty="0" err="1"/>
              <a:t>kontaminasyon</a:t>
            </a:r>
            <a:r>
              <a:rPr lang="tr-TR" dirty="0"/>
              <a:t> lastik eldiven kullanmak, steril solüsyon ve tüpler kullanılmak suretiyle önlenebilir. DNA cam yüzeylere kolayca </a:t>
            </a:r>
            <a:r>
              <a:rPr lang="tr-TR" dirty="0" err="1"/>
              <a:t>absorbe</a:t>
            </a:r>
            <a:r>
              <a:rPr lang="tr-TR" dirty="0"/>
              <a:t> olabildiğinden dolayı saklama için sadece steril plastik tüpler kullanılmalıdır. </a:t>
            </a:r>
            <a:endParaRPr lang="en-US" dirty="0"/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Ağır metallerin varlığı</a:t>
            </a:r>
            <a:r>
              <a:rPr lang="tr-TR" dirty="0"/>
              <a:t>: Ağır metaller </a:t>
            </a:r>
            <a:r>
              <a:rPr lang="tr-TR" dirty="0" err="1"/>
              <a:t>fosfodiester</a:t>
            </a:r>
            <a:r>
              <a:rPr lang="tr-TR" dirty="0"/>
              <a:t> bağlarının kopmasını kolaylaştırır. Bu nedenle uzun dönem saklamada DNA tamponu 10 </a:t>
            </a:r>
            <a:r>
              <a:rPr lang="tr-TR" dirty="0" err="1"/>
              <a:t>mM</a:t>
            </a:r>
            <a:r>
              <a:rPr lang="tr-TR" dirty="0"/>
              <a:t> veya daha fazla EDTA içermelidir.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3838" y="19050"/>
            <a:ext cx="412432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434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2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1325564"/>
            <a:ext cx="11265408" cy="52581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dirty="0" smtClean="0"/>
              <a:t>Aşağıdaki </a:t>
            </a:r>
            <a:r>
              <a:rPr lang="tr-TR" dirty="0"/>
              <a:t>faktörler saklama sırasında DNA’nın parçalanmasına yol açabilirler.</a:t>
            </a:r>
            <a:endParaRPr lang="en-US" dirty="0"/>
          </a:p>
          <a:p>
            <a:pPr algn="just"/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Etidyum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bromür varlığı</a:t>
            </a:r>
            <a:r>
              <a:rPr lang="tr-TR" b="1" dirty="0"/>
              <a:t>:</a:t>
            </a:r>
            <a:r>
              <a:rPr lang="tr-TR" dirty="0"/>
              <a:t> Moleküler oksijen varlığında, </a:t>
            </a:r>
            <a:r>
              <a:rPr lang="tr-TR" dirty="0" err="1"/>
              <a:t>etidyum</a:t>
            </a:r>
            <a:r>
              <a:rPr lang="tr-TR" dirty="0"/>
              <a:t> bromür görünür ışıkla birlikte DNA </a:t>
            </a:r>
            <a:r>
              <a:rPr lang="tr-TR" dirty="0" err="1"/>
              <a:t>nın</a:t>
            </a:r>
            <a:r>
              <a:rPr lang="tr-TR" dirty="0"/>
              <a:t> </a:t>
            </a:r>
            <a:r>
              <a:rPr lang="tr-TR" dirty="0" err="1"/>
              <a:t>fotooksidasyonuna</a:t>
            </a:r>
            <a:r>
              <a:rPr lang="tr-TR" dirty="0"/>
              <a:t> neden olur. Bu madde ile muamele edilmiş DNA örneklerinden </a:t>
            </a:r>
            <a:r>
              <a:rPr lang="tr-TR" dirty="0" err="1"/>
              <a:t>etidyum</a:t>
            </a:r>
            <a:r>
              <a:rPr lang="tr-TR" dirty="0"/>
              <a:t> bromürün tamamen uzaklaştırılması mümkün </a:t>
            </a:r>
            <a:r>
              <a:rPr lang="tr-TR" dirty="0" smtClean="0"/>
              <a:t>olmadığından, </a:t>
            </a:r>
            <a:r>
              <a:rPr lang="tr-TR" dirty="0"/>
              <a:t>örnekler daima karanlıkta saklanmalıdır.</a:t>
            </a:r>
            <a:endParaRPr lang="en-US" dirty="0"/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Sıcaklık</a:t>
            </a:r>
            <a:r>
              <a:rPr lang="tr-TR" b="1" dirty="0"/>
              <a:t>:</a:t>
            </a:r>
            <a:r>
              <a:rPr lang="tr-TR" dirty="0"/>
              <a:t> Yüksek molekül ağırlıklı DNA’nın kısa dönem saklanması için en uygun sıcaklık 4 °C ile 6 °C arasındadır. Bu sıcaklıkta, DNA örnekleri DNA’nın parçalanmasına sebep olan dondurma ve çözdürme işlemleri olmaksızın saklanabilir. Uzun dönem saklamada </a:t>
            </a:r>
            <a:r>
              <a:rPr lang="tr-TR" dirty="0" smtClean="0"/>
              <a:t>(5 </a:t>
            </a:r>
            <a:r>
              <a:rPr lang="tr-TR" dirty="0"/>
              <a:t>yıl veya daha uzun), DNA </a:t>
            </a:r>
            <a:r>
              <a:rPr lang="tr-TR" dirty="0" smtClean="0"/>
              <a:t>-80 </a:t>
            </a:r>
            <a:r>
              <a:rPr lang="tr-TR" dirty="0"/>
              <a:t>°C veya altında muhafaza </a:t>
            </a:r>
            <a:r>
              <a:rPr lang="tr-TR" dirty="0" smtClean="0"/>
              <a:t>edilmeli, dondurma </a:t>
            </a:r>
            <a:r>
              <a:rPr lang="tr-TR" dirty="0"/>
              <a:t>ve çözdürme işlemi yapılmamalıdır. Dondurma ve çözdürme işleminden kaçınmak için, DNA örnekleri küçük hacimlerde ayrı tüplere paylaştırılmalıdır.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ÖRNEK PROSEDÜR</a:t>
            </a:r>
            <a:b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Fenol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Kloroform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Ekstraksiyonu-1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314" y="2075090"/>
            <a:ext cx="10907486" cy="45608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Dokular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homojenizatörü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steril</a:t>
            </a:r>
            <a:r>
              <a:rPr lang="en-US" dirty="0"/>
              <a:t> </a:t>
            </a:r>
            <a:r>
              <a:rPr lang="en-US" dirty="0" err="1"/>
              <a:t>havan</a:t>
            </a:r>
            <a:r>
              <a:rPr lang="en-US" dirty="0"/>
              <a:t> </a:t>
            </a:r>
            <a:r>
              <a:rPr lang="en-US" dirty="0" err="1"/>
              <a:t>içerisinde</a:t>
            </a:r>
            <a:r>
              <a:rPr lang="en-US" dirty="0"/>
              <a:t> </a:t>
            </a:r>
            <a:r>
              <a:rPr lang="en-US" dirty="0" err="1" smtClean="0"/>
              <a:t>sıvı</a:t>
            </a:r>
            <a:r>
              <a:rPr lang="tr-TR" dirty="0" smtClean="0"/>
              <a:t> </a:t>
            </a:r>
            <a:r>
              <a:rPr lang="en-US" dirty="0" err="1" smtClean="0"/>
              <a:t>azot</a:t>
            </a:r>
            <a:r>
              <a:rPr lang="en-US" dirty="0" smtClean="0"/>
              <a:t> </a:t>
            </a:r>
            <a:r>
              <a:rPr lang="en-US" dirty="0" err="1"/>
              <a:t>kullanılarak</a:t>
            </a:r>
            <a:r>
              <a:rPr lang="en-US" dirty="0"/>
              <a:t> </a:t>
            </a:r>
            <a:r>
              <a:rPr lang="en-US" dirty="0" err="1"/>
              <a:t>iyice</a:t>
            </a:r>
            <a:r>
              <a:rPr lang="en-US" dirty="0"/>
              <a:t> </a:t>
            </a:r>
            <a:r>
              <a:rPr lang="en-US" dirty="0" err="1"/>
              <a:t>ezilir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toz</a:t>
            </a:r>
            <a:r>
              <a:rPr lang="en-US" dirty="0"/>
              <a:t> </a:t>
            </a:r>
            <a:r>
              <a:rPr lang="en-US" dirty="0" err="1"/>
              <a:t>haline</a:t>
            </a:r>
            <a:r>
              <a:rPr lang="en-US" dirty="0"/>
              <a:t> </a:t>
            </a:r>
            <a:r>
              <a:rPr lang="en-US" dirty="0" err="1"/>
              <a:t>getirilir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 smtClean="0"/>
              <a:t>bu</a:t>
            </a:r>
            <a:r>
              <a:rPr lang="tr-TR" dirty="0" smtClean="0"/>
              <a:t> </a:t>
            </a:r>
            <a:r>
              <a:rPr lang="en-US" dirty="0" err="1" smtClean="0"/>
              <a:t>toz</a:t>
            </a:r>
            <a:r>
              <a:rPr lang="en-US" dirty="0" smtClean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aktarılır</a:t>
            </a:r>
            <a:r>
              <a:rPr lang="en-US" dirty="0"/>
              <a:t>. </a:t>
            </a:r>
            <a:r>
              <a:rPr lang="en-US" dirty="0" err="1" smtClean="0"/>
              <a:t>Taze</a:t>
            </a:r>
            <a:r>
              <a:rPr lang="en-US" dirty="0" smtClean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örnekleri</a:t>
            </a:r>
            <a:r>
              <a:rPr lang="en-US" dirty="0"/>
              <a:t>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 smtClean="0"/>
              <a:t>olarak</a:t>
            </a:r>
            <a:r>
              <a:rPr lang="tr-TR" dirty="0" smtClean="0"/>
              <a:t> </a:t>
            </a:r>
            <a:r>
              <a:rPr lang="en-US" dirty="0" err="1" smtClean="0"/>
              <a:t>mikrosantrifüj</a:t>
            </a:r>
            <a:r>
              <a:rPr lang="en-US" dirty="0" smtClean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(</a:t>
            </a:r>
            <a:r>
              <a:rPr lang="en-US" dirty="0" err="1" smtClean="0"/>
              <a:t>homojenizasyon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/>
              <a:t>Li</a:t>
            </a:r>
            <a:r>
              <a:rPr lang="en-US" dirty="0" err="1" smtClean="0"/>
              <a:t>zis</a:t>
            </a:r>
            <a:r>
              <a:rPr lang="en-US" dirty="0" smtClean="0"/>
              <a:t> </a:t>
            </a:r>
            <a:r>
              <a:rPr lang="en-US" dirty="0" err="1"/>
              <a:t>tamponu</a:t>
            </a:r>
            <a:r>
              <a:rPr lang="en-US" dirty="0"/>
              <a:t> 50 mg’ </a:t>
            </a:r>
            <a:r>
              <a:rPr lang="en-US" dirty="0" err="1"/>
              <a:t>lık</a:t>
            </a:r>
            <a:r>
              <a:rPr lang="en-US" dirty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başına</a:t>
            </a:r>
            <a:r>
              <a:rPr lang="en-US" dirty="0"/>
              <a:t> 0.5 ml </a:t>
            </a:r>
            <a:r>
              <a:rPr lang="en-US" dirty="0" err="1"/>
              <a:t>olacak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tr-TR" dirty="0" smtClean="0"/>
              <a:t> </a:t>
            </a:r>
            <a:r>
              <a:rPr lang="en-US" dirty="0" smtClean="0"/>
              <a:t>37ºC’de </a:t>
            </a:r>
            <a:r>
              <a:rPr lang="en-US" dirty="0"/>
              <a:t>1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çalkalayıcıda</a:t>
            </a:r>
            <a:r>
              <a:rPr lang="en-US" dirty="0"/>
              <a:t> </a:t>
            </a:r>
            <a:r>
              <a:rPr lang="en-US" dirty="0" err="1"/>
              <a:t>inkube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. (</a:t>
            </a:r>
            <a:r>
              <a:rPr lang="en-US" dirty="0" err="1"/>
              <a:t>Proteinaz</a:t>
            </a:r>
            <a:r>
              <a:rPr lang="en-US" dirty="0"/>
              <a:t>-K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 smtClean="0"/>
              <a:t>lizis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Eşit</a:t>
            </a:r>
            <a:r>
              <a:rPr lang="en-US" dirty="0" smtClean="0"/>
              <a:t> </a:t>
            </a:r>
            <a:r>
              <a:rPr lang="en-US" dirty="0" err="1"/>
              <a:t>hacimde</a:t>
            </a:r>
            <a:r>
              <a:rPr lang="en-US" dirty="0"/>
              <a:t> </a:t>
            </a:r>
            <a:r>
              <a:rPr lang="en-US" dirty="0" err="1"/>
              <a:t>fenol</a:t>
            </a:r>
            <a:r>
              <a:rPr lang="en-US" dirty="0"/>
              <a:t> </a:t>
            </a:r>
            <a:r>
              <a:rPr lang="en-US" dirty="0" err="1"/>
              <a:t>örneklere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iyice</a:t>
            </a:r>
            <a:r>
              <a:rPr lang="en-US" dirty="0"/>
              <a:t> </a:t>
            </a:r>
            <a:r>
              <a:rPr lang="en-US" dirty="0" err="1"/>
              <a:t>vortekslenir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fazlar</a:t>
            </a:r>
            <a:r>
              <a:rPr lang="tr-TR" dirty="0" smtClean="0"/>
              <a:t> </a:t>
            </a:r>
            <a:r>
              <a:rPr lang="en-US" dirty="0" smtClean="0"/>
              <a:t>13000 </a:t>
            </a:r>
            <a:r>
              <a:rPr lang="en-US" dirty="0"/>
              <a:t>x </a:t>
            </a:r>
            <a:r>
              <a:rPr lang="en-US" dirty="0" err="1"/>
              <a:t>g’de</a:t>
            </a:r>
            <a:r>
              <a:rPr lang="en-US" dirty="0"/>
              <a:t> 5 dk. </a:t>
            </a:r>
            <a:r>
              <a:rPr lang="en-US" dirty="0" err="1"/>
              <a:t>santrifüjlenerek</a:t>
            </a:r>
            <a:r>
              <a:rPr lang="en-US" dirty="0"/>
              <a:t> </a:t>
            </a:r>
            <a:r>
              <a:rPr lang="en-US" dirty="0" err="1"/>
              <a:t>ayrılır</a:t>
            </a:r>
            <a:r>
              <a:rPr lang="en-US" dirty="0"/>
              <a:t>. (</a:t>
            </a:r>
            <a:r>
              <a:rPr lang="en-US" dirty="0" err="1"/>
              <a:t>fenol</a:t>
            </a:r>
            <a:r>
              <a:rPr lang="en-US" dirty="0"/>
              <a:t> </a:t>
            </a:r>
            <a:r>
              <a:rPr lang="en-US" dirty="0" err="1"/>
              <a:t>ekstrak</a:t>
            </a:r>
            <a:r>
              <a:rPr lang="en-US" dirty="0" smtClean="0"/>
              <a:t>.)</a:t>
            </a:r>
            <a:r>
              <a:rPr lang="tr-T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Üstteki</a:t>
            </a:r>
            <a:r>
              <a:rPr lang="en-US" dirty="0" smtClean="0"/>
              <a:t> </a:t>
            </a:r>
            <a:r>
              <a:rPr lang="en-US" dirty="0" err="1"/>
              <a:t>sıvı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ara</a:t>
            </a:r>
            <a:r>
              <a:rPr lang="en-US" dirty="0"/>
              <a:t> </a:t>
            </a:r>
            <a:r>
              <a:rPr lang="en-US" dirty="0" err="1"/>
              <a:t>faza</a:t>
            </a:r>
            <a:r>
              <a:rPr lang="en-US" dirty="0"/>
              <a:t> </a:t>
            </a:r>
            <a:r>
              <a:rPr lang="en-US" dirty="0" err="1"/>
              <a:t>dokunulmadan</a:t>
            </a:r>
            <a:r>
              <a:rPr lang="en-US" dirty="0"/>
              <a:t> </a:t>
            </a:r>
            <a:r>
              <a:rPr lang="en-US" dirty="0" err="1"/>
              <a:t>dikkatli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 smtClean="0"/>
              <a:t>alınarak</a:t>
            </a:r>
            <a:r>
              <a:rPr lang="tr-TR" dirty="0" smtClean="0"/>
              <a:t> 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Örnekler</a:t>
            </a:r>
            <a:r>
              <a:rPr lang="en-US" dirty="0" smtClean="0"/>
              <a:t> </a:t>
            </a:r>
            <a:r>
              <a:rPr lang="en-US" dirty="0" err="1"/>
              <a:t>kloroform</a:t>
            </a:r>
            <a:r>
              <a:rPr lang="en-US" dirty="0"/>
              <a:t> / </a:t>
            </a:r>
            <a:r>
              <a:rPr lang="en-US" dirty="0" err="1"/>
              <a:t>izoamil</a:t>
            </a:r>
            <a:r>
              <a:rPr lang="en-US" dirty="0"/>
              <a:t> </a:t>
            </a:r>
            <a:r>
              <a:rPr lang="en-US" dirty="0" err="1"/>
              <a:t>alkol</a:t>
            </a:r>
            <a:r>
              <a:rPr lang="en-US" dirty="0"/>
              <a:t> (24:1) </a:t>
            </a:r>
            <a:r>
              <a:rPr lang="en-US" dirty="0" err="1"/>
              <a:t>karışımıyla</a:t>
            </a:r>
            <a:r>
              <a:rPr lang="en-US" dirty="0"/>
              <a:t> </a:t>
            </a:r>
            <a:r>
              <a:rPr lang="en-US" dirty="0" err="1"/>
              <a:t>tekrar</a:t>
            </a:r>
            <a:r>
              <a:rPr lang="en-US" dirty="0"/>
              <a:t> </a:t>
            </a:r>
            <a:r>
              <a:rPr lang="en-US" dirty="0" err="1" smtClean="0"/>
              <a:t>ekstrakte</a:t>
            </a:r>
            <a:r>
              <a:rPr lang="tr-TR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sıvı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aktarılır</a:t>
            </a:r>
            <a:r>
              <a:rPr lang="en-US" dirty="0"/>
              <a:t>. (</a:t>
            </a:r>
            <a:r>
              <a:rPr lang="en-US" dirty="0" err="1" smtClean="0"/>
              <a:t>kloroform</a:t>
            </a:r>
            <a:r>
              <a:rPr lang="tr-TR" dirty="0" smtClean="0"/>
              <a:t> </a:t>
            </a:r>
            <a:r>
              <a:rPr lang="en-US" dirty="0" err="1" smtClean="0"/>
              <a:t>ekst</a:t>
            </a:r>
            <a:r>
              <a:rPr lang="en-US" dirty="0"/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38646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0451" y="27926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Fenol/Kloroform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Ekstraksiyonu-</a:t>
            </a:r>
            <a:r>
              <a:rPr lang="tr-TR" b="1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3069" y="160482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 startAt="6"/>
            </a:pPr>
            <a:r>
              <a:rPr lang="en-US" dirty="0" smtClean="0"/>
              <a:t>0.1 </a:t>
            </a:r>
            <a:r>
              <a:rPr lang="en-US" dirty="0" err="1"/>
              <a:t>hacimlik</a:t>
            </a:r>
            <a:r>
              <a:rPr lang="en-US" dirty="0"/>
              <a:t> 3 </a:t>
            </a:r>
            <a:r>
              <a:rPr lang="en-US" dirty="0" err="1"/>
              <a:t>M’lık</a:t>
            </a:r>
            <a:r>
              <a:rPr lang="en-US" dirty="0"/>
              <a:t> </a:t>
            </a:r>
            <a:r>
              <a:rPr lang="en-US" dirty="0" err="1"/>
              <a:t>NaOAc</a:t>
            </a:r>
            <a:r>
              <a:rPr lang="en-US" dirty="0"/>
              <a:t> (pH 5.2) </a:t>
            </a:r>
            <a:r>
              <a:rPr lang="en-US" dirty="0" err="1" smtClean="0"/>
              <a:t>örneklere</a:t>
            </a:r>
            <a:r>
              <a:rPr lang="tr-TR" dirty="0" smtClean="0"/>
              <a:t> </a:t>
            </a:r>
            <a:r>
              <a:rPr lang="en-US" dirty="0" err="1" smtClean="0"/>
              <a:t>eklenir</a:t>
            </a:r>
            <a:r>
              <a:rPr lang="en-US" dirty="0"/>
              <a:t>, </a:t>
            </a:r>
            <a:r>
              <a:rPr lang="en-US" dirty="0" err="1"/>
              <a:t>karıştırılır</a:t>
            </a:r>
            <a:r>
              <a:rPr lang="en-US" dirty="0"/>
              <a:t>,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2.5 </a:t>
            </a:r>
            <a:r>
              <a:rPr lang="en-US" dirty="0" err="1"/>
              <a:t>hacim</a:t>
            </a:r>
            <a:r>
              <a:rPr lang="en-US" dirty="0"/>
              <a:t> </a:t>
            </a:r>
            <a:r>
              <a:rPr lang="en-US" dirty="0" err="1" smtClean="0"/>
              <a:t>soğuk</a:t>
            </a:r>
            <a:r>
              <a:rPr lang="tr-TR" dirty="0" smtClean="0"/>
              <a:t> </a:t>
            </a:r>
            <a:r>
              <a:rPr lang="en-US" dirty="0" err="1" smtClean="0"/>
              <a:t>etanol</a:t>
            </a:r>
            <a:r>
              <a:rPr lang="en-US" dirty="0" smtClean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DNA’nın</a:t>
            </a:r>
            <a:r>
              <a:rPr lang="en-US" dirty="0"/>
              <a:t> </a:t>
            </a:r>
            <a:r>
              <a:rPr lang="en-US" dirty="0" err="1"/>
              <a:t>presipite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1 </a:t>
            </a:r>
            <a:r>
              <a:rPr lang="en-US" dirty="0" err="1" smtClean="0"/>
              <a:t>saat</a:t>
            </a:r>
            <a:r>
              <a:rPr lang="tr-TR" dirty="0" smtClean="0"/>
              <a:t> </a:t>
            </a:r>
            <a:r>
              <a:rPr lang="en-US" dirty="0" err="1" smtClean="0"/>
              <a:t>oda</a:t>
            </a:r>
            <a:r>
              <a:rPr lang="en-US" dirty="0" smtClean="0"/>
              <a:t> </a:t>
            </a:r>
            <a:r>
              <a:rPr lang="en-US" dirty="0" err="1"/>
              <a:t>sıcaklığında</a:t>
            </a:r>
            <a:r>
              <a:rPr lang="en-US" dirty="0"/>
              <a:t> </a:t>
            </a:r>
            <a:r>
              <a:rPr lang="en-US" dirty="0" err="1"/>
              <a:t>beklenir</a:t>
            </a:r>
            <a:r>
              <a:rPr lang="en-US" dirty="0"/>
              <a:t>. (</a:t>
            </a:r>
            <a:r>
              <a:rPr lang="en-US" dirty="0" err="1" smtClean="0"/>
              <a:t>presipitasyon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smtClean="0"/>
              <a:t>DNA </a:t>
            </a:r>
            <a:r>
              <a:rPr lang="en-US" dirty="0" err="1"/>
              <a:t>santrifüjlenerek</a:t>
            </a:r>
            <a:r>
              <a:rPr lang="en-US" dirty="0"/>
              <a:t> (13000 x g, 10 </a:t>
            </a:r>
            <a:r>
              <a:rPr lang="en-US" dirty="0" err="1"/>
              <a:t>dk</a:t>
            </a:r>
            <a:r>
              <a:rPr lang="en-US" dirty="0"/>
              <a:t>) </a:t>
            </a:r>
            <a:r>
              <a:rPr lang="en-US" dirty="0" err="1"/>
              <a:t>peletlenir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tr-TR" dirty="0" smtClean="0"/>
              <a:t> </a:t>
            </a:r>
            <a:r>
              <a:rPr lang="en-US" dirty="0" err="1" smtClean="0"/>
              <a:t>solüsyon</a:t>
            </a:r>
            <a:r>
              <a:rPr lang="en-US" dirty="0" smtClean="0"/>
              <a:t> </a:t>
            </a:r>
            <a:r>
              <a:rPr lang="en-US" dirty="0" err="1"/>
              <a:t>dikkatli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 smtClean="0"/>
              <a:t>uzaklaştırılır</a:t>
            </a:r>
            <a:r>
              <a:rPr lang="en-US" dirty="0" smtClean="0"/>
              <a:t>.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pelet</a:t>
            </a:r>
            <a:r>
              <a:rPr lang="en-US" dirty="0"/>
              <a:t> % 70’lik </a:t>
            </a:r>
            <a:r>
              <a:rPr lang="en-US" dirty="0" err="1"/>
              <a:t>soğuk</a:t>
            </a:r>
            <a:r>
              <a:rPr lang="en-US" dirty="0"/>
              <a:t> </a:t>
            </a:r>
            <a:r>
              <a:rPr lang="en-US" dirty="0" err="1"/>
              <a:t>etanol</a:t>
            </a:r>
            <a:r>
              <a:rPr lang="en-US" dirty="0"/>
              <a:t> </a:t>
            </a:r>
            <a:r>
              <a:rPr lang="en-US" dirty="0" err="1" smtClean="0"/>
              <a:t>içerisinde</a:t>
            </a:r>
            <a:r>
              <a:rPr lang="tr-TR" dirty="0" smtClean="0"/>
              <a:t> </a:t>
            </a:r>
            <a:r>
              <a:rPr lang="en-US" dirty="0" err="1" smtClean="0"/>
              <a:t>yıkanır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6. </a:t>
            </a:r>
            <a:r>
              <a:rPr lang="en-US" dirty="0" err="1"/>
              <a:t>aşamadaki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santrifüjlenir</a:t>
            </a:r>
            <a:r>
              <a:rPr lang="en-US" dirty="0"/>
              <a:t>. (</a:t>
            </a:r>
            <a:r>
              <a:rPr lang="en-US" dirty="0" err="1" smtClean="0"/>
              <a:t>yıkama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err="1" smtClean="0"/>
              <a:t>Etanol</a:t>
            </a:r>
            <a:r>
              <a:rPr lang="en-US" dirty="0" smtClean="0"/>
              <a:t> </a:t>
            </a:r>
            <a:r>
              <a:rPr lang="en-US" dirty="0" err="1"/>
              <a:t>uzaklaştırılır</a:t>
            </a:r>
            <a:r>
              <a:rPr lang="en-US" dirty="0"/>
              <a:t>, </a:t>
            </a:r>
            <a:r>
              <a:rPr lang="en-US" dirty="0" err="1"/>
              <a:t>artanının</a:t>
            </a:r>
            <a:r>
              <a:rPr lang="en-US" dirty="0"/>
              <a:t> </a:t>
            </a:r>
            <a:r>
              <a:rPr lang="en-US" dirty="0" err="1"/>
              <a:t>kağıt</a:t>
            </a:r>
            <a:r>
              <a:rPr lang="en-US" dirty="0"/>
              <a:t> </a:t>
            </a:r>
            <a:r>
              <a:rPr lang="en-US" dirty="0" err="1"/>
              <a:t>havlu</a:t>
            </a:r>
            <a:r>
              <a:rPr lang="en-US" dirty="0"/>
              <a:t> </a:t>
            </a:r>
            <a:r>
              <a:rPr lang="en-US" dirty="0" err="1" smtClean="0"/>
              <a:t>üzerinde</a:t>
            </a:r>
            <a:r>
              <a:rPr lang="tr-TR" dirty="0" smtClean="0"/>
              <a:t> </a:t>
            </a:r>
            <a:r>
              <a:rPr lang="en-US" dirty="0" err="1" smtClean="0"/>
              <a:t>tüp</a:t>
            </a:r>
            <a:r>
              <a:rPr lang="en-US" dirty="0" smtClean="0"/>
              <a:t> </a:t>
            </a:r>
            <a:r>
              <a:rPr lang="en-US" dirty="0" err="1"/>
              <a:t>ters</a:t>
            </a:r>
            <a:r>
              <a:rPr lang="en-US" dirty="0"/>
              <a:t> </a:t>
            </a:r>
            <a:r>
              <a:rPr lang="en-US" dirty="0" err="1"/>
              <a:t>çevrilerek</a:t>
            </a:r>
            <a:r>
              <a:rPr lang="en-US" dirty="0"/>
              <a:t> </a:t>
            </a:r>
            <a:r>
              <a:rPr lang="en-US" dirty="0" err="1"/>
              <a:t>kaybolması</a:t>
            </a:r>
            <a:r>
              <a:rPr lang="en-US" dirty="0"/>
              <a:t> </a:t>
            </a:r>
            <a:r>
              <a:rPr lang="en-US" dirty="0" err="1"/>
              <a:t>sağlanır</a:t>
            </a:r>
            <a:r>
              <a:rPr lang="en-US" dirty="0"/>
              <a:t>. </a:t>
            </a:r>
            <a:r>
              <a:rPr lang="en-US" dirty="0" err="1"/>
              <a:t>Tüpler</a:t>
            </a:r>
            <a:r>
              <a:rPr lang="en-US" dirty="0"/>
              <a:t> </a:t>
            </a:r>
            <a:r>
              <a:rPr lang="en-US" dirty="0" smtClean="0"/>
              <a:t>30</a:t>
            </a:r>
            <a:r>
              <a:rPr lang="tr-TR" dirty="0" smtClean="0"/>
              <a:t> </a:t>
            </a:r>
            <a:r>
              <a:rPr lang="en-US" dirty="0" smtClean="0"/>
              <a:t>dk</a:t>
            </a:r>
            <a:r>
              <a:rPr lang="en-US" dirty="0"/>
              <a:t>.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havada</a:t>
            </a:r>
            <a:r>
              <a:rPr lang="en-US" dirty="0"/>
              <a:t> </a:t>
            </a:r>
            <a:r>
              <a:rPr lang="en-US" dirty="0" err="1"/>
              <a:t>kurutulur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DNA </a:t>
            </a:r>
            <a:r>
              <a:rPr lang="en-US" dirty="0"/>
              <a:t>100-200 µl </a:t>
            </a:r>
            <a:r>
              <a:rPr lang="en-US" dirty="0" err="1"/>
              <a:t>steril</a:t>
            </a:r>
            <a:r>
              <a:rPr lang="en-US" dirty="0"/>
              <a:t> </a:t>
            </a:r>
            <a:r>
              <a:rPr lang="en-US" dirty="0" err="1"/>
              <a:t>suda</a:t>
            </a:r>
            <a:r>
              <a:rPr lang="en-US" dirty="0"/>
              <a:t> </a:t>
            </a:r>
            <a:r>
              <a:rPr lang="en-US" dirty="0" err="1"/>
              <a:t>çözdürülür</a:t>
            </a:r>
            <a:r>
              <a:rPr lang="en-US" dirty="0"/>
              <a:t>. </a:t>
            </a:r>
            <a:r>
              <a:rPr lang="en-US" dirty="0" smtClean="0"/>
              <a:t>Bu</a:t>
            </a:r>
            <a:r>
              <a:rPr lang="tr-TR" dirty="0" smtClean="0"/>
              <a:t> </a:t>
            </a:r>
            <a:r>
              <a:rPr lang="en-US" dirty="0" err="1" smtClean="0"/>
              <a:t>hazırlanan</a:t>
            </a:r>
            <a:r>
              <a:rPr lang="en-US" dirty="0" smtClean="0"/>
              <a:t> </a:t>
            </a:r>
            <a:r>
              <a:rPr lang="en-US" dirty="0" err="1"/>
              <a:t>DNA’nın</a:t>
            </a:r>
            <a:r>
              <a:rPr lang="en-US" dirty="0"/>
              <a:t> 1 µ</a:t>
            </a:r>
            <a:r>
              <a:rPr lang="en-US" dirty="0" err="1"/>
              <a:t>l’si</a:t>
            </a:r>
            <a:r>
              <a:rPr lang="en-US" dirty="0"/>
              <a:t> PCR </a:t>
            </a:r>
            <a:r>
              <a:rPr lang="en-US" dirty="0" err="1"/>
              <a:t>testinde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07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1657"/>
            <a:ext cx="10515600" cy="792764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accent6"/>
                </a:solidFill>
              </a:rPr>
              <a:t>Alkali-</a:t>
            </a:r>
            <a:r>
              <a:rPr lang="tr-TR" sz="4000" b="1" dirty="0" err="1" smtClean="0">
                <a:solidFill>
                  <a:schemeClr val="accent6"/>
                </a:solidFill>
              </a:rPr>
              <a:t>Lizis</a:t>
            </a:r>
            <a:r>
              <a:rPr lang="tr-TR" sz="4000" b="1" dirty="0" smtClean="0">
                <a:solidFill>
                  <a:schemeClr val="accent6"/>
                </a:solidFill>
              </a:rPr>
              <a:t> Metodu – Bakteriden </a:t>
            </a:r>
            <a:r>
              <a:rPr lang="tr-TR" sz="4000" b="1" dirty="0" err="1" smtClean="0">
                <a:solidFill>
                  <a:schemeClr val="accent6"/>
                </a:solidFill>
              </a:rPr>
              <a:t>Plazmit</a:t>
            </a:r>
            <a:r>
              <a:rPr lang="tr-TR" sz="4000" b="1" dirty="0" smtClean="0">
                <a:solidFill>
                  <a:schemeClr val="accent6"/>
                </a:solidFill>
              </a:rPr>
              <a:t> </a:t>
            </a:r>
            <a:r>
              <a:rPr lang="tr-TR" sz="4000" b="1" dirty="0" err="1" smtClean="0">
                <a:solidFill>
                  <a:schemeClr val="accent6"/>
                </a:solidFill>
              </a:rPr>
              <a:t>DNAsı</a:t>
            </a:r>
            <a:endParaRPr lang="tr-TR" sz="4000" b="1" dirty="0">
              <a:solidFill>
                <a:schemeClr val="accent6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169" y="1343056"/>
            <a:ext cx="11321662" cy="471011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tr-TR" sz="1800" dirty="0" smtClean="0"/>
              <a:t>1</a:t>
            </a:r>
            <a:r>
              <a:rPr lang="tr-TR" sz="1800" dirty="0"/>
              <a:t>. 1.5 ml’lik bakteri kültür örneği, </a:t>
            </a:r>
            <a:r>
              <a:rPr lang="tr-TR" sz="1800" dirty="0" err="1"/>
              <a:t>mikrofüj</a:t>
            </a:r>
            <a:r>
              <a:rPr lang="tr-TR" sz="1800" dirty="0"/>
              <a:t> tüplerine konulur</a:t>
            </a:r>
          </a:p>
          <a:p>
            <a:pPr marL="0" indent="0">
              <a:buNone/>
            </a:pPr>
            <a:r>
              <a:rPr lang="tr-TR" sz="1800" dirty="0"/>
              <a:t>2. 2 dakika 10000g kuvvetiyle merkezkaç kuvvetine (santrifüj) maruz bırakılır</a:t>
            </a:r>
            <a:r>
              <a:rPr lang="tr-TR" sz="1800" dirty="0" smtClean="0"/>
              <a:t>. Çökeltinin </a:t>
            </a:r>
            <a:r>
              <a:rPr lang="tr-TR" sz="1800" dirty="0"/>
              <a:t>üstünde kalan kısım (</a:t>
            </a:r>
            <a:r>
              <a:rPr lang="tr-TR" sz="1800" dirty="0" err="1"/>
              <a:t>supernatant</a:t>
            </a:r>
            <a:r>
              <a:rPr lang="tr-TR" sz="1800" dirty="0"/>
              <a:t>) atılır.</a:t>
            </a:r>
          </a:p>
          <a:p>
            <a:pPr marL="0" indent="0">
              <a:buNone/>
            </a:pPr>
            <a:r>
              <a:rPr lang="tr-TR" sz="1800" dirty="0"/>
              <a:t>3. </a:t>
            </a:r>
            <a:r>
              <a:rPr lang="tr-TR" sz="1800" dirty="0" err="1"/>
              <a:t>Pellet</a:t>
            </a:r>
            <a:r>
              <a:rPr lang="tr-TR" sz="1800" dirty="0"/>
              <a:t>, 100 µl solüsyon 1 ile yıkandıktan sonra, 2 dakika düşük </a:t>
            </a:r>
            <a:r>
              <a:rPr lang="tr-TR" sz="1800" dirty="0" err="1"/>
              <a:t>hızde</a:t>
            </a:r>
            <a:r>
              <a:rPr lang="tr-TR" sz="1800" dirty="0"/>
              <a:t> </a:t>
            </a:r>
            <a:r>
              <a:rPr lang="tr-TR" sz="1800" dirty="0" err="1"/>
              <a:t>vorteks</a:t>
            </a:r>
            <a:r>
              <a:rPr lang="tr-TR" sz="1800" dirty="0"/>
              <a:t> yapılır</a:t>
            </a:r>
            <a:r>
              <a:rPr lang="tr-TR" sz="1800" dirty="0" smtClean="0"/>
              <a:t>. Solüsyon 1 ( </a:t>
            </a:r>
            <a:r>
              <a:rPr lang="tr-TR" sz="1800" dirty="0"/>
              <a:t>25mM Tris-HCl, PH 8.0, 50 ml glikoz çözeltisi, 10 mM EDTA )</a:t>
            </a:r>
          </a:p>
          <a:p>
            <a:pPr marL="0" indent="0">
              <a:buNone/>
            </a:pPr>
            <a:r>
              <a:rPr lang="tr-TR" sz="1800" dirty="0"/>
              <a:t>4. Örnekleri 5 dakika oda sıcaklığında, solüsyon 1’de bekletmek, bakteri hücre </a:t>
            </a:r>
            <a:r>
              <a:rPr lang="tr-TR" sz="1800" dirty="0" smtClean="0"/>
              <a:t>zarının çözünmesi </a:t>
            </a:r>
            <a:r>
              <a:rPr lang="tr-TR" sz="1800" dirty="0"/>
              <a:t>için önerilen süredir.</a:t>
            </a:r>
          </a:p>
          <a:p>
            <a:pPr marL="0" indent="0">
              <a:buNone/>
            </a:pPr>
            <a:r>
              <a:rPr lang="tr-TR" sz="1800" dirty="0"/>
              <a:t>5. 200 µl solüsyon 2 eklendikten sonra, tüpler ters çevrilerek karıştırılır ( </a:t>
            </a:r>
            <a:r>
              <a:rPr lang="tr-TR" sz="1800" dirty="0" err="1"/>
              <a:t>vorteks</a:t>
            </a:r>
            <a:r>
              <a:rPr lang="tr-TR" sz="1800" dirty="0"/>
              <a:t> </a:t>
            </a:r>
            <a:r>
              <a:rPr lang="tr-TR" sz="1800" dirty="0" smtClean="0"/>
              <a:t>yapmak DNA’ya </a:t>
            </a:r>
            <a:r>
              <a:rPr lang="tr-TR" sz="1800" dirty="0"/>
              <a:t>zarar verebilir</a:t>
            </a:r>
            <a:r>
              <a:rPr lang="tr-TR" sz="1800" dirty="0" smtClean="0"/>
              <a:t>). Solüsyon 2 (0.2 </a:t>
            </a:r>
            <a:r>
              <a:rPr lang="tr-TR" sz="1800" dirty="0"/>
              <a:t>N </a:t>
            </a:r>
            <a:r>
              <a:rPr lang="tr-TR" sz="1800" dirty="0" err="1"/>
              <a:t>NaOH</a:t>
            </a:r>
            <a:r>
              <a:rPr lang="tr-TR" sz="1800" dirty="0"/>
              <a:t>, %1’lik SDS çözeltisi</a:t>
            </a:r>
            <a:r>
              <a:rPr lang="tr-TR" sz="1800" dirty="0" smtClean="0"/>
              <a:t>)</a:t>
            </a:r>
            <a:endParaRPr lang="tr-TR" sz="1800" dirty="0"/>
          </a:p>
          <a:p>
            <a:pPr marL="0" indent="0">
              <a:buNone/>
            </a:pPr>
            <a:r>
              <a:rPr lang="tr-TR" sz="1800" dirty="0"/>
              <a:t>6. Tüpler 5 dakika buzda bekletilir</a:t>
            </a:r>
          </a:p>
          <a:p>
            <a:pPr marL="0" indent="0">
              <a:buNone/>
            </a:pPr>
            <a:r>
              <a:rPr lang="tr-TR" sz="1800" dirty="0"/>
              <a:t>7. 150 µl solüsyon 3 eklendikten sonra, tüpler ters çevrilerek 20 saniye kadar karıştırılır</a:t>
            </a:r>
            <a:r>
              <a:rPr lang="tr-TR" sz="1800" dirty="0" smtClean="0"/>
              <a:t>. Solüsyon </a:t>
            </a:r>
            <a:r>
              <a:rPr lang="tr-TR" sz="1800" dirty="0"/>
              <a:t>3 ( 5M potasyum asetat)</a:t>
            </a:r>
          </a:p>
          <a:p>
            <a:pPr marL="0" indent="0">
              <a:buNone/>
            </a:pPr>
            <a:r>
              <a:rPr lang="tr-TR" sz="1800" dirty="0"/>
              <a:t>8. 5 dakika buzda bekletilir</a:t>
            </a:r>
          </a:p>
          <a:p>
            <a:pPr marL="0" indent="0">
              <a:buNone/>
            </a:pPr>
            <a:r>
              <a:rPr lang="tr-TR" sz="1800" dirty="0"/>
              <a:t>9. Tüpler, 12000g’de 5 </a:t>
            </a:r>
            <a:r>
              <a:rPr lang="tr-TR" sz="1800" dirty="0" smtClean="0"/>
              <a:t>dakika santrifüj edilir.</a:t>
            </a:r>
          </a:p>
          <a:p>
            <a:pPr marL="0" indent="0">
              <a:buNone/>
            </a:pPr>
            <a:r>
              <a:rPr lang="tr-TR" sz="1800" dirty="0" smtClean="0"/>
              <a:t>10</a:t>
            </a:r>
            <a:r>
              <a:rPr lang="tr-TR" sz="1800" dirty="0"/>
              <a:t>. DNA’yı içeren </a:t>
            </a:r>
            <a:r>
              <a:rPr lang="tr-TR" sz="1800" dirty="0" err="1"/>
              <a:t>supernatant</a:t>
            </a:r>
            <a:r>
              <a:rPr lang="tr-TR" sz="1800" dirty="0"/>
              <a:t> pipet ile alınıp, başka bir </a:t>
            </a:r>
            <a:r>
              <a:rPr lang="tr-TR" sz="1800" dirty="0" err="1"/>
              <a:t>tübe</a:t>
            </a:r>
            <a:r>
              <a:rPr lang="tr-TR" sz="1800" dirty="0"/>
              <a:t> aktarılır</a:t>
            </a:r>
          </a:p>
          <a:p>
            <a:pPr marL="0" indent="0">
              <a:buNone/>
            </a:pPr>
            <a:r>
              <a:rPr lang="tr-TR" sz="1800" dirty="0"/>
              <a:t>11. 5 µl 2mg/ml’lik </a:t>
            </a:r>
            <a:r>
              <a:rPr lang="tr-TR" sz="1800" dirty="0" err="1"/>
              <a:t>RNase</a:t>
            </a:r>
            <a:r>
              <a:rPr lang="tr-TR" sz="1800" dirty="0"/>
              <a:t> solüsyonu </a:t>
            </a:r>
            <a:r>
              <a:rPr lang="tr-TR" sz="1800" dirty="0" err="1"/>
              <a:t>supernatanta</a:t>
            </a:r>
            <a:r>
              <a:rPr lang="tr-TR" sz="1800" dirty="0"/>
              <a:t> eklenir ve 37 </a:t>
            </a:r>
            <a:r>
              <a:rPr lang="tr-TR" sz="1800" dirty="0" smtClean="0"/>
              <a:t>C’de 5 </a:t>
            </a:r>
            <a:r>
              <a:rPr lang="tr-TR" sz="1800" dirty="0" err="1" smtClean="0"/>
              <a:t>dk</a:t>
            </a:r>
            <a:r>
              <a:rPr lang="tr-TR" sz="1800" dirty="0" smtClean="0"/>
              <a:t> bekletilir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r>
              <a:rPr lang="tr-TR" sz="1800" dirty="0"/>
              <a:t>12. 450 µ</a:t>
            </a:r>
            <a:r>
              <a:rPr lang="tr-TR" sz="1800" dirty="0" err="1"/>
              <a:t>l’lik</a:t>
            </a:r>
            <a:r>
              <a:rPr lang="tr-TR" sz="1800" dirty="0"/>
              <a:t> fenol-kloroform çözeltisi eklendikten sonra </a:t>
            </a:r>
            <a:r>
              <a:rPr lang="tr-TR" sz="1800" dirty="0" err="1"/>
              <a:t>RNase</a:t>
            </a:r>
            <a:r>
              <a:rPr lang="tr-TR" sz="1800" dirty="0"/>
              <a:t> A’yı uzaklaştırmak </a:t>
            </a:r>
            <a:r>
              <a:rPr lang="tr-TR" sz="1800" dirty="0" smtClean="0"/>
              <a:t>için aşağıdaki </a:t>
            </a:r>
            <a:r>
              <a:rPr lang="tr-TR" sz="1800" dirty="0"/>
              <a:t>işlemler uygulanır</a:t>
            </a:r>
          </a:p>
          <a:p>
            <a:pPr marL="0" indent="0">
              <a:buNone/>
            </a:pPr>
            <a:r>
              <a:rPr lang="tr-TR" sz="1800" dirty="0"/>
              <a:t>13. 1 ml soğuk %100’lük etanol eklenir ve -80 derecede 20 dakika çökelmesi beklenir</a:t>
            </a:r>
          </a:p>
          <a:p>
            <a:pPr marL="0" indent="0">
              <a:buNone/>
            </a:pPr>
            <a:r>
              <a:rPr lang="tr-TR" sz="1800" dirty="0"/>
              <a:t>14. </a:t>
            </a:r>
            <a:r>
              <a:rPr lang="tr-TR" sz="1800" dirty="0" err="1"/>
              <a:t>Supernatant</a:t>
            </a:r>
            <a:r>
              <a:rPr lang="tr-TR" sz="1800" dirty="0"/>
              <a:t> çekilir</a:t>
            </a:r>
          </a:p>
          <a:p>
            <a:pPr marL="0" indent="0">
              <a:buNone/>
            </a:pPr>
            <a:r>
              <a:rPr lang="tr-TR" sz="1800" dirty="0"/>
              <a:t>15. </a:t>
            </a:r>
            <a:r>
              <a:rPr lang="tr-TR" sz="1800" dirty="0" err="1"/>
              <a:t>Pellet</a:t>
            </a:r>
            <a:r>
              <a:rPr lang="tr-TR" sz="1800" dirty="0"/>
              <a:t> %70’lik etanol ile yıkanır ve kuruması için vakum altında 5 dakika bekletilir</a:t>
            </a:r>
          </a:p>
          <a:p>
            <a:pPr marL="0" indent="0">
              <a:buNone/>
            </a:pPr>
            <a:r>
              <a:rPr lang="tr-TR" sz="1800" dirty="0"/>
              <a:t>16. </a:t>
            </a:r>
            <a:r>
              <a:rPr lang="tr-TR" sz="1800" dirty="0" err="1"/>
              <a:t>Pellet</a:t>
            </a:r>
            <a:r>
              <a:rPr lang="tr-TR" sz="1800" dirty="0"/>
              <a:t> tekrardan 25 µ</a:t>
            </a:r>
            <a:r>
              <a:rPr lang="tr-TR" sz="1800" dirty="0" err="1"/>
              <a:t>l’lik</a:t>
            </a:r>
            <a:r>
              <a:rPr lang="tr-TR" sz="1800" dirty="0"/>
              <a:t> TE tampon çözeltisi ile çözülür </a:t>
            </a:r>
          </a:p>
        </p:txBody>
      </p:sp>
    </p:spTree>
    <p:extLst>
      <p:ext uri="{BB962C8B-B14F-4D97-AF65-F5344CB8AC3E}">
        <p14:creationId xmlns:p14="http://schemas.microsoft.com/office/powerpoint/2010/main" val="40965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6293" t="21180" r="18245" b="39005"/>
          <a:stretch/>
        </p:blipFill>
        <p:spPr>
          <a:xfrm>
            <a:off x="756487" y="1320800"/>
            <a:ext cx="10597313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In</a:t>
            </a:r>
            <a:r>
              <a:rPr lang="tr-TR" b="1" dirty="0"/>
              <a:t> </a:t>
            </a:r>
            <a:r>
              <a:rPr lang="tr-TR" b="1" dirty="0" err="1"/>
              <a:t>situ</a:t>
            </a:r>
            <a:r>
              <a:rPr lang="tr-TR" b="1" dirty="0"/>
              <a:t> melezleme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/>
              <a:t> </a:t>
            </a:r>
            <a:r>
              <a:rPr lang="tr-TR" dirty="0" smtClean="0"/>
              <a:t>Daha önceden hedeflenen bir nükleik </a:t>
            </a:r>
            <a:r>
              <a:rPr lang="tr-TR" dirty="0"/>
              <a:t>asit dizisinin doku veya hücre içerisinde bulunduğu yeri tespit etmeye yönelik bir </a:t>
            </a:r>
            <a:r>
              <a:rPr lang="tr-TR" dirty="0" smtClean="0"/>
              <a:t>tekniktir.</a:t>
            </a:r>
          </a:p>
          <a:p>
            <a:pPr algn="just"/>
            <a:r>
              <a:rPr lang="tr-TR" dirty="0" smtClean="0"/>
              <a:t>Histolojik </a:t>
            </a:r>
            <a:r>
              <a:rPr lang="tr-TR" dirty="0"/>
              <a:t>dokularda hedef </a:t>
            </a:r>
            <a:r>
              <a:rPr lang="tr-TR" dirty="0" err="1"/>
              <a:t>mRNA'nın</a:t>
            </a:r>
            <a:r>
              <a:rPr lang="tr-TR" dirty="0"/>
              <a:t> işaretlenmiş nükleik asit </a:t>
            </a:r>
            <a:r>
              <a:rPr lang="tr-TR" dirty="0" err="1"/>
              <a:t>probu</a:t>
            </a:r>
            <a:r>
              <a:rPr lang="tr-TR" dirty="0"/>
              <a:t> ile </a:t>
            </a:r>
            <a:r>
              <a:rPr lang="tr-TR" dirty="0" err="1"/>
              <a:t>hibridizasyonu</a:t>
            </a:r>
            <a:r>
              <a:rPr lang="tr-TR" dirty="0"/>
              <a:t> sağlanarak dengeli </a:t>
            </a:r>
            <a:r>
              <a:rPr lang="tr-TR" dirty="0" err="1"/>
              <a:t>hibridler</a:t>
            </a:r>
            <a:r>
              <a:rPr lang="tr-TR" dirty="0"/>
              <a:t> oluşturulması ve böylece </a:t>
            </a:r>
            <a:r>
              <a:rPr lang="tr-TR" dirty="0" err="1"/>
              <a:t>probun</a:t>
            </a:r>
            <a:r>
              <a:rPr lang="tr-TR" dirty="0"/>
              <a:t> yerinin görülür kılınması sağlanır.</a:t>
            </a:r>
          </a:p>
        </p:txBody>
      </p:sp>
    </p:spTree>
    <p:extLst>
      <p:ext uri="{BB962C8B-B14F-4D97-AF65-F5344CB8AC3E}">
        <p14:creationId xmlns:p14="http://schemas.microsoft.com/office/powerpoint/2010/main" val="10477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2509" y="6227379"/>
            <a:ext cx="10736317" cy="536026"/>
          </a:xfrm>
        </p:spPr>
        <p:txBody>
          <a:bodyPr/>
          <a:lstStyle/>
          <a:p>
            <a:pPr algn="r"/>
            <a:r>
              <a:rPr lang="tr-TR" sz="2000" i="1" dirty="0" smtClean="0"/>
              <a:t>Kaynak: https</a:t>
            </a:r>
            <a:r>
              <a:rPr lang="tr-TR" sz="2000" i="1" dirty="0"/>
              <a:t>://labakademi.com/floresan-insitu-hibridizasyon-fish/</a:t>
            </a:r>
            <a:endParaRPr lang="tr-TR" i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704" y="259547"/>
            <a:ext cx="8198969" cy="56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i="1" dirty="0" smtClean="0"/>
              <a:t>Bu sunum, Nobel Tıp kitabevinin bastığı Prof. Dr. Güler Temizkan-Prof. Dr. Nazlı Arda’nın editörlüğünde hazırlanan Temel ve ileri Moleküler Biyolojik Yöntemler </a:t>
            </a:r>
            <a:r>
              <a:rPr lang="tr-TR" sz="2000" b="1" i="1" dirty="0" err="1" smtClean="0"/>
              <a:t>Kitabıile</a:t>
            </a:r>
            <a:r>
              <a:rPr lang="tr-TR" sz="2000" b="1" i="1" dirty="0" smtClean="0"/>
              <a:t> Dr. </a:t>
            </a:r>
            <a:r>
              <a:rPr lang="tr-TR" sz="2000" b="1" i="1" dirty="0" err="1" smtClean="0"/>
              <a:t>Öğ</a:t>
            </a:r>
            <a:r>
              <a:rPr lang="tr-TR" sz="2000" b="1" i="1" dirty="0" smtClean="0"/>
              <a:t>. Üyesi </a:t>
            </a:r>
            <a:r>
              <a:rPr lang="tr-TR" sz="2000" b="1" i="1" dirty="0" err="1" smtClean="0"/>
              <a:t>sümeyray</a:t>
            </a:r>
            <a:r>
              <a:rPr lang="tr-TR" sz="2000" b="1" i="1" dirty="0" smtClean="0"/>
              <a:t> </a:t>
            </a:r>
            <a:r>
              <a:rPr lang="tr-TR" sz="2000" b="1" i="1" dirty="0" err="1" smtClean="0"/>
              <a:t>gürkök</a:t>
            </a:r>
            <a:r>
              <a:rPr lang="tr-TR" sz="2000" b="1" i="1" dirty="0" smtClean="0"/>
              <a:t> ün yüksek lisans derslerinden hazırlanmıştır teşekkür ederiz. </a:t>
            </a:r>
            <a:endParaRPr lang="tr-TR" sz="2000" b="1" i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400" b="1" dirty="0" smtClean="0"/>
              <a:t>teşekkürler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5270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8025" t="23248" r="9116" b="24910"/>
          <a:stretch/>
        </p:blipFill>
        <p:spPr>
          <a:xfrm>
            <a:off x="1438656" y="4506403"/>
            <a:ext cx="4294632" cy="201733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7667" t="22141" r="8269" b="27620"/>
          <a:stretch/>
        </p:blipFill>
        <p:spPr>
          <a:xfrm>
            <a:off x="6236207" y="4506402"/>
            <a:ext cx="4496081" cy="20173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7267" t="24814" r="2250" b="630"/>
          <a:stretch/>
        </p:blipFill>
        <p:spPr>
          <a:xfrm>
            <a:off x="1438656" y="1781120"/>
            <a:ext cx="4294632" cy="24007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l="7266" t="23210" r="5863" b="15061"/>
          <a:stretch/>
        </p:blipFill>
        <p:spPr>
          <a:xfrm>
            <a:off x="6232208" y="1781120"/>
            <a:ext cx="4500080" cy="240073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381228" y="744162"/>
            <a:ext cx="9563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b="1" dirty="0" smtClean="0">
                <a:solidFill>
                  <a:srgbClr val="C00000"/>
                </a:solidFill>
              </a:rPr>
              <a:t>DNA izolasyonunun kullanım alanları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043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DNA izolasyonu metodunun seçimi nelere bağlıdır?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DNA’sı izole edilecek hücre tipi</a:t>
            </a:r>
          </a:p>
          <a:p>
            <a:r>
              <a:rPr lang="tr-TR" dirty="0" smtClean="0"/>
              <a:t>İstenilen DNA miktarı</a:t>
            </a:r>
          </a:p>
          <a:p>
            <a:r>
              <a:rPr lang="tr-TR" dirty="0" smtClean="0"/>
              <a:t>İstenilen saflık derecesi</a:t>
            </a:r>
          </a:p>
          <a:p>
            <a:r>
              <a:rPr lang="tr-TR" dirty="0" smtClean="0"/>
              <a:t>İzolasyon sonrası kullanılacak yöntemler</a:t>
            </a:r>
          </a:p>
          <a:p>
            <a:r>
              <a:rPr lang="tr-TR" dirty="0" smtClean="0"/>
              <a:t>Zaman</a:t>
            </a:r>
          </a:p>
          <a:p>
            <a:r>
              <a:rPr lang="tr-TR" dirty="0" smtClean="0"/>
              <a:t>Ekonomik durum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DNA izolasyonu metodunun seçiminde dikkat edilmesi gereken noktalar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02421"/>
            <a:ext cx="10515600" cy="4351338"/>
          </a:xfrm>
        </p:spPr>
        <p:txBody>
          <a:bodyPr/>
          <a:lstStyle/>
          <a:p>
            <a:pPr lvl="0"/>
            <a:r>
              <a:rPr lang="tr-TR" dirty="0"/>
              <a:t>DNA’yı protein ve RNA gibi ana kontaminantlardan arındırmalı</a:t>
            </a:r>
            <a:endParaRPr lang="en-US" dirty="0"/>
          </a:p>
          <a:p>
            <a:pPr lvl="0"/>
            <a:r>
              <a:rPr lang="tr-TR" dirty="0"/>
              <a:t>Hücresel DNA’nın çoğunun izole edilebileceği bir metot olmalı</a:t>
            </a:r>
            <a:endParaRPr lang="en-US" dirty="0"/>
          </a:p>
          <a:p>
            <a:pPr lvl="0"/>
            <a:r>
              <a:rPr lang="tr-TR" dirty="0"/>
              <a:t>DNA’nın fiziksel ve kimyasal yapısını bozmamalı</a:t>
            </a:r>
            <a:endParaRPr lang="en-US" dirty="0"/>
          </a:p>
          <a:p>
            <a:pPr lvl="0"/>
            <a:r>
              <a:rPr lang="tr-TR" dirty="0"/>
              <a:t>Elde edilen DNA yüksek molekül ağırlıklı olmalı (çok fazla kırık bulunmamalı)</a:t>
            </a:r>
            <a:endParaRPr lang="en-US" dirty="0"/>
          </a:p>
          <a:p>
            <a:r>
              <a:rPr lang="tr-TR" dirty="0"/>
              <a:t>Hızlı ve kolay olmalı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96850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5741" y="1489614"/>
            <a:ext cx="11536680" cy="4351338"/>
          </a:xfrm>
        </p:spPr>
        <p:txBody>
          <a:bodyPr/>
          <a:lstStyle/>
          <a:p>
            <a:pPr lvl="0"/>
            <a:r>
              <a:rPr lang="tr-TR" dirty="0" smtClean="0"/>
              <a:t>Genetik </a:t>
            </a:r>
            <a:r>
              <a:rPr lang="tr-TR" dirty="0"/>
              <a:t>bilgiyi taşıyan, çift sarmal moleküldür</a:t>
            </a:r>
            <a:endParaRPr lang="en-US" dirty="0"/>
          </a:p>
          <a:p>
            <a:pPr lvl="0"/>
            <a:r>
              <a:rPr lang="tr-TR" dirty="0" smtClean="0"/>
              <a:t>Fosfat, 5 </a:t>
            </a:r>
            <a:r>
              <a:rPr lang="tr-TR" dirty="0" err="1"/>
              <a:t>C’lu</a:t>
            </a:r>
            <a:r>
              <a:rPr lang="tr-TR" dirty="0"/>
              <a:t> </a:t>
            </a:r>
            <a:r>
              <a:rPr lang="tr-TR" dirty="0" smtClean="0"/>
              <a:t>şeker ve </a:t>
            </a:r>
            <a:r>
              <a:rPr lang="tr-TR" dirty="0"/>
              <a:t>azotlu bazları içeren nükleotidlerden </a:t>
            </a:r>
            <a:r>
              <a:rPr lang="tr-TR" dirty="0" smtClean="0"/>
              <a:t>oluşur</a:t>
            </a:r>
            <a:endParaRPr lang="en-US" dirty="0" smtClean="0"/>
          </a:p>
          <a:p>
            <a:pPr lvl="0"/>
            <a:r>
              <a:rPr lang="tr-TR" dirty="0" smtClean="0"/>
              <a:t>Negatif </a:t>
            </a:r>
            <a:r>
              <a:rPr lang="tr-TR" dirty="0"/>
              <a:t>yüklüdür</a:t>
            </a:r>
            <a:endParaRPr lang="en-US" dirty="0"/>
          </a:p>
          <a:p>
            <a:pPr lvl="0"/>
            <a:r>
              <a:rPr lang="tr-TR" dirty="0"/>
              <a:t>Suda </a:t>
            </a:r>
            <a:r>
              <a:rPr lang="tr-TR" dirty="0" smtClean="0"/>
              <a:t>çözünür </a:t>
            </a:r>
          </a:p>
          <a:p>
            <a:pPr lvl="0"/>
            <a:r>
              <a:rPr lang="tr-TR" dirty="0" smtClean="0"/>
              <a:t>Alkolde </a:t>
            </a:r>
            <a:r>
              <a:rPr lang="tr-TR" dirty="0"/>
              <a:t>çözünmez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3" y="2419349"/>
            <a:ext cx="7127580" cy="3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59" y="979715"/>
            <a:ext cx="10651378" cy="49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8561</TotalTime>
  <Words>2094</Words>
  <Application>Microsoft Office PowerPoint</Application>
  <PresentationFormat>Geniş ekran</PresentationFormat>
  <Paragraphs>213</Paragraphs>
  <Slides>49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Office Teması</vt:lpstr>
      <vt:lpstr>Özel Tasarım</vt:lpstr>
      <vt:lpstr> Moleküler Biyolojik  Yöntemler  DNA İzolasyonu </vt:lpstr>
      <vt:lpstr>PowerPoint Sunusu</vt:lpstr>
      <vt:lpstr>DNA İzolasyonu</vt:lpstr>
      <vt:lpstr>DNA İzolasyonu</vt:lpstr>
      <vt:lpstr>PowerPoint Sunusu</vt:lpstr>
      <vt:lpstr>DNA izolasyonu metodunun seçimi nelere bağlıdır?</vt:lpstr>
      <vt:lpstr>DNA izolasyonu metodunun seçiminde dikkat edilmesi gereken noktalar</vt:lpstr>
      <vt:lpstr>DNA</vt:lpstr>
      <vt:lpstr>PowerPoint Sunusu</vt:lpstr>
      <vt:lpstr>DNA</vt:lpstr>
      <vt:lpstr>En basit DNA İzolasyon Metodu</vt:lpstr>
      <vt:lpstr>DNA nerelerde bulunur?</vt:lpstr>
      <vt:lpstr>Kullanılan metot ne olursa olsun, bütün DNA izolasyon metotları şu dört ana basamağı içerir:</vt:lpstr>
      <vt:lpstr>İzolasyonda Kullanılan Maddeler ve İşlevleri</vt:lpstr>
      <vt:lpstr>İzolasyonda Kullanılan Maddeler ve İşlevleri</vt:lpstr>
      <vt:lpstr>PowerPoint Sunusu</vt:lpstr>
      <vt:lpstr>PowerPoint Sunusu</vt:lpstr>
      <vt:lpstr>1. Hücrelerin parçalanması (Lizis) </vt:lpstr>
      <vt:lpstr>1. Hücrelerin parçalanması (Lizis) </vt:lpstr>
      <vt:lpstr>1. Hücrelerin parçalanması (Lizis) </vt:lpstr>
      <vt:lpstr>2. Purifikasyon - RNA ve Proteinlerin uzaklaştırılması</vt:lpstr>
      <vt:lpstr>2. RNA’nın uzaklaştırılması</vt:lpstr>
      <vt:lpstr>2. Proteinlerin uzaklaştırılması</vt:lpstr>
      <vt:lpstr>2. Proteinlerin uzaklaştırılması</vt:lpstr>
      <vt:lpstr>2. Proteinlerin uzaklaştırılması</vt:lpstr>
      <vt:lpstr>2. Proteinlerin uzaklaştırılması</vt:lpstr>
      <vt:lpstr>PowerPoint Sunusu</vt:lpstr>
      <vt:lpstr>2.  Proteinlerin uzaklaştırılması</vt:lpstr>
      <vt:lpstr>DNA Örneklerinin Fenol ile Ekstraksiyonu </vt:lpstr>
      <vt:lpstr>PowerPoint Sunusu</vt:lpstr>
      <vt:lpstr>3. DNA’nın yoğunlaştırılması </vt:lpstr>
      <vt:lpstr>3. DNA’nın yoğunlaştırılması </vt:lpstr>
      <vt:lpstr>PowerPoint Sunusu</vt:lpstr>
      <vt:lpstr>3. DNA’nın yoğunlaştırılması </vt:lpstr>
      <vt:lpstr>4. DNA’nın konsantrasyonunun ve saflığının tayini</vt:lpstr>
      <vt:lpstr>4. DNA’nın konsantrasyonunun ve saflığının tayini</vt:lpstr>
      <vt:lpstr>4. DNA’nın konsantrasyonunun ve saflığının tayini</vt:lpstr>
      <vt:lpstr>PowerPoint Sunusu</vt:lpstr>
      <vt:lpstr>DNA Örneklerinin Saklanması</vt:lpstr>
      <vt:lpstr>DNA Örneklerinin Saklanması</vt:lpstr>
      <vt:lpstr>PowerPoint Sunusu</vt:lpstr>
      <vt:lpstr>DNA Örneklerinin Saklanması</vt:lpstr>
      <vt:lpstr>ÖRNEK PROSEDÜR Fenol/Kloroform Ekstraksiyonu-1</vt:lpstr>
      <vt:lpstr>Fenol/Kloroform Ekstraksiyonu-2</vt:lpstr>
      <vt:lpstr>Alkali-Lizis Metodu – Bakteriden Plazmit DNAsı</vt:lpstr>
      <vt:lpstr>PowerPoint Sunusu</vt:lpstr>
      <vt:lpstr>In situ melezleme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229</cp:revision>
  <dcterms:created xsi:type="dcterms:W3CDTF">2020-09-28T06:36:33Z</dcterms:created>
  <dcterms:modified xsi:type="dcterms:W3CDTF">2021-02-28T12:04:45Z</dcterms:modified>
</cp:coreProperties>
</file>