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6" r:id="rId2"/>
  </p:sldMasterIdLst>
  <p:notesMasterIdLst>
    <p:notesMasterId r:id="rId38"/>
  </p:notesMasterIdLst>
  <p:sldIdLst>
    <p:sldId id="384" r:id="rId3"/>
    <p:sldId id="386" r:id="rId4"/>
    <p:sldId id="306" r:id="rId5"/>
    <p:sldId id="260" r:id="rId6"/>
    <p:sldId id="261" r:id="rId7"/>
    <p:sldId id="381" r:id="rId8"/>
    <p:sldId id="262" r:id="rId9"/>
    <p:sldId id="264" r:id="rId10"/>
    <p:sldId id="290" r:id="rId11"/>
    <p:sldId id="344" r:id="rId12"/>
    <p:sldId id="361" r:id="rId13"/>
    <p:sldId id="345" r:id="rId14"/>
    <p:sldId id="354" r:id="rId15"/>
    <p:sldId id="349" r:id="rId16"/>
    <p:sldId id="295" r:id="rId17"/>
    <p:sldId id="363" r:id="rId18"/>
    <p:sldId id="300" r:id="rId19"/>
    <p:sldId id="301" r:id="rId20"/>
    <p:sldId id="382" r:id="rId21"/>
    <p:sldId id="365" r:id="rId22"/>
    <p:sldId id="303" r:id="rId23"/>
    <p:sldId id="366" r:id="rId24"/>
    <p:sldId id="266" r:id="rId25"/>
    <p:sldId id="267" r:id="rId26"/>
    <p:sldId id="309" r:id="rId27"/>
    <p:sldId id="269" r:id="rId28"/>
    <p:sldId id="270" r:id="rId29"/>
    <p:sldId id="367" r:id="rId30"/>
    <p:sldId id="369" r:id="rId31"/>
    <p:sldId id="380" r:id="rId32"/>
    <p:sldId id="376" r:id="rId33"/>
    <p:sldId id="377" r:id="rId34"/>
    <p:sldId id="378" r:id="rId35"/>
    <p:sldId id="379" r:id="rId36"/>
    <p:sldId id="388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1" autoAdjust="0"/>
    <p:restoredTop sz="85273" autoAdjust="0"/>
  </p:normalViewPr>
  <p:slideViewPr>
    <p:cSldViewPr snapToGrid="0" snapToObjects="1">
      <p:cViewPr varScale="1">
        <p:scale>
          <a:sx n="63" d="100"/>
          <a:sy n="63" d="100"/>
        </p:scale>
        <p:origin x="75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5.03.2021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(</a:t>
            </a:r>
            <a:r>
              <a:rPr lang="tr-TR" dirty="0" err="1" smtClean="0"/>
              <a:t>halkasal</a:t>
            </a:r>
            <a:r>
              <a:rPr lang="tr-TR" dirty="0" smtClean="0"/>
              <a:t> </a:t>
            </a:r>
            <a:r>
              <a:rPr lang="tr-TR" dirty="0" err="1" smtClean="0"/>
              <a:t>linear</a:t>
            </a:r>
            <a:r>
              <a:rPr lang="tr-TR" dirty="0" smtClean="0"/>
              <a:t> DNA’dan  daha kararlıdır)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74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hücrelerin küçük bir kısmı aslında DNA'yı alacaktır. • DNA'yı almayan hücreler seçici olarak öldürülür ve sadece vektör tarafından kodlanan seçilebilir markör geni içeren DNA'yı aktif olarak kopyalayabilen hücreler hayatta kalabilir.</a:t>
            </a:r>
          </a:p>
          <a:p>
            <a:r>
              <a:rPr lang="tr-TR" dirty="0" smtClean="0"/>
              <a:t>Bakteriyel hücreler konakçı organizmalar olarak kullanıldığında, seçilebilir markör genellikle bir antibiyotiğe direnç sağlayan bir gendir.</a:t>
            </a:r>
          </a:p>
          <a:p>
            <a:r>
              <a:rPr lang="tr-TR" dirty="0" err="1" smtClean="0"/>
              <a:t>Plazmidi</a:t>
            </a:r>
            <a:r>
              <a:rPr lang="tr-TR" dirty="0" smtClean="0"/>
              <a:t> barındıran (içeren) hücreler antibiyotiğe maruz kaldıklarında hayatta kalırken, </a:t>
            </a:r>
            <a:r>
              <a:rPr lang="tr-TR" dirty="0" err="1" smtClean="0"/>
              <a:t>plazmid</a:t>
            </a:r>
            <a:r>
              <a:rPr lang="tr-TR" dirty="0" smtClean="0"/>
              <a:t> dizilerini alamayanlar ölür.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26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screening the clones containing recombinant DNA, a chromogenic substrate </a:t>
            </a:r>
            <a:r>
              <a:rPr lang="en-US" dirty="0" err="1" smtClean="0"/>
              <a:t>knIf</a:t>
            </a:r>
            <a:r>
              <a:rPr lang="en-US" dirty="0" smtClean="0"/>
              <a:t> β-galactosidase is produced, X-gal is hydrolyzed and produce an insoluble blue pigment. </a:t>
            </a:r>
          </a:p>
          <a:p>
            <a:r>
              <a:rPr lang="en-US" dirty="0" smtClean="0"/>
              <a:t>own as X-gal is added to the agar plate.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92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tr-TR" smtClean="0"/>
              <a:t>01.12.2020</a:t>
            </a:r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tr-TR" smtClean="0"/>
              <a:t>FBBI523– Biyoteknolojik Yöntemler</a:t>
            </a:r>
            <a:endParaRPr lang="tr-TR" alt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283AA6E-3878-4B2D-8585-5F7802119B12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10969357"/>
      </p:ext>
    </p:extLst>
  </p:cSld>
  <p:clrMapOvr>
    <a:masterClrMapping/>
  </p:clrMapOvr>
  <p:transition>
    <p:split orient="vert"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2"/>
            <a:ext cx="7803932" cy="5017667"/>
          </a:xfrm>
        </p:spPr>
        <p:txBody>
          <a:bodyPr>
            <a:normAutofit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</a:t>
            </a:r>
            <a:r>
              <a:rPr lang="tr-TR" dirty="0" smtClean="0">
                <a:solidFill>
                  <a:srgbClr val="1E1162"/>
                </a:solidFill>
              </a:rPr>
              <a:t>Yöntemler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200" dirty="0" err="1" smtClean="0">
                <a:solidFill>
                  <a:schemeClr val="accent1"/>
                </a:solidFill>
              </a:rPr>
              <a:t>Rekombinant</a:t>
            </a:r>
            <a:r>
              <a:rPr lang="tr-TR" sz="3200" dirty="0" smtClean="0">
                <a:solidFill>
                  <a:schemeClr val="accent1"/>
                </a:solidFill>
              </a:rPr>
              <a:t> DNA Teknolojileri</a:t>
            </a: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3900313" y="5274597"/>
            <a:ext cx="7968050" cy="983142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Hınıs meslek yüksekokulu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a) </a:t>
            </a:r>
            <a:r>
              <a:rPr lang="tr-TR" b="1" dirty="0" err="1" smtClean="0">
                <a:solidFill>
                  <a:schemeClr val="accent1"/>
                </a:solidFill>
              </a:rPr>
              <a:t>Plazmidler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2271" y="1805517"/>
            <a:ext cx="1197972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dirty="0" smtClean="0"/>
              <a:t>Ekstra-</a:t>
            </a:r>
            <a:r>
              <a:rPr lang="tr-TR" dirty="0" err="1" smtClean="0"/>
              <a:t>kromozomal</a:t>
            </a:r>
            <a:r>
              <a:rPr lang="tr-TR" dirty="0" smtClean="0"/>
              <a:t> </a:t>
            </a:r>
            <a:r>
              <a:rPr lang="tr-TR" dirty="0" err="1" smtClean="0"/>
              <a:t>halkasal</a:t>
            </a:r>
            <a:r>
              <a:rPr lang="tr-TR" dirty="0" smtClean="0"/>
              <a:t> </a:t>
            </a:r>
            <a:r>
              <a:rPr lang="en-US" dirty="0" smtClean="0"/>
              <a:t>DNA </a:t>
            </a:r>
            <a:r>
              <a:rPr lang="tr-TR" dirty="0" smtClean="0"/>
              <a:t>molekülü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Boyutları küçüktür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İzolasyonu kolaydır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Kendini</a:t>
            </a:r>
            <a:r>
              <a:rPr lang="en-US" dirty="0" smtClean="0"/>
              <a:t> </a:t>
            </a:r>
            <a:r>
              <a:rPr lang="en-US" dirty="0" err="1"/>
              <a:t>çoğaltma</a:t>
            </a:r>
            <a:r>
              <a:rPr lang="en-US" dirty="0"/>
              <a:t>: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dirty="0" err="1" smtClean="0"/>
              <a:t>hücresi</a:t>
            </a:r>
            <a:r>
              <a:rPr lang="tr-TR" dirty="0" err="1" smtClean="0"/>
              <a:t>nden</a:t>
            </a:r>
            <a:r>
              <a:rPr lang="tr-TR" dirty="0" smtClean="0"/>
              <a:t> bağımsız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çoğalır</a:t>
            </a:r>
            <a:r>
              <a:rPr lang="en-US" dirty="0" smtClean="0"/>
              <a:t>.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MCS (Çoklu Klonlama Bölgesi) içerir.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Seçilime izin veren seçilebilir markörlere sahiptir (antibiyotik direnç genleri </a:t>
            </a:r>
            <a:r>
              <a:rPr lang="tr-TR" dirty="0" err="1" smtClean="0"/>
              <a:t>vs</a:t>
            </a:r>
            <a:r>
              <a:rPr lang="tr-TR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Bilinen sekanslara sahiptir.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10</a:t>
            </a:fld>
            <a:endParaRPr lang="tr-TR"/>
          </a:p>
        </p:txBody>
      </p:sp>
      <p:pic>
        <p:nvPicPr>
          <p:cNvPr id="1028" name="Picture 4" descr="http://nepad-abne.net/wp-content/uploads/2015/07/resizedimage600289-bacte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5" y="755299"/>
            <a:ext cx="3532414" cy="17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7266214" y="1294306"/>
            <a:ext cx="1337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 err="1" smtClean="0"/>
              <a:t>Pazmid</a:t>
            </a:r>
            <a:r>
              <a:rPr lang="tr-TR" dirty="0" smtClean="0"/>
              <a:t> DNA</a:t>
            </a:r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10464801" y="0"/>
            <a:ext cx="14452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Bakteri </a:t>
            </a:r>
            <a:r>
              <a:rPr lang="tr-TR" dirty="0" err="1" smtClean="0"/>
              <a:t>Kromozomal</a:t>
            </a:r>
            <a:r>
              <a:rPr lang="tr-TR" dirty="0" smtClean="0"/>
              <a:t> DNA’sı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14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11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6" y="924726"/>
            <a:ext cx="7221323" cy="510510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977743" y="2571888"/>
            <a:ext cx="43760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Bir vektör genellikle birçok </a:t>
            </a:r>
            <a:r>
              <a:rPr lang="tr-TR" sz="2400" dirty="0" err="1" smtClean="0"/>
              <a:t>restriksiyon</a:t>
            </a:r>
            <a:r>
              <a:rPr lang="tr-TR" sz="2400" dirty="0" smtClean="0"/>
              <a:t> enzimini tanıyan bir zincir (</a:t>
            </a:r>
            <a:r>
              <a:rPr lang="tr-TR" sz="2400" dirty="0" err="1" smtClean="0"/>
              <a:t>polylinker</a:t>
            </a:r>
            <a:r>
              <a:rPr lang="tr-TR" sz="2400" dirty="0" smtClean="0"/>
              <a:t>) içerir.</a:t>
            </a:r>
          </a:p>
          <a:p>
            <a:endParaRPr lang="tr-TR" sz="2400" dirty="0" smtClean="0"/>
          </a:p>
          <a:p>
            <a:r>
              <a:rPr lang="tr-TR" sz="2400" dirty="0" smtClean="0"/>
              <a:t>MCS: </a:t>
            </a:r>
            <a:r>
              <a:rPr lang="tr-TR" sz="2400" dirty="0" err="1" smtClean="0"/>
              <a:t>Multible</a:t>
            </a:r>
            <a:r>
              <a:rPr lang="tr-TR" sz="2400" dirty="0" smtClean="0"/>
              <a:t> </a:t>
            </a:r>
            <a:r>
              <a:rPr lang="tr-TR" sz="2400" dirty="0" err="1" smtClean="0"/>
              <a:t>Cloning</a:t>
            </a:r>
            <a:r>
              <a:rPr lang="tr-TR" sz="2400" dirty="0" smtClean="0"/>
              <a:t> Site (Çoklu </a:t>
            </a:r>
            <a:r>
              <a:rPr lang="tr-TR" sz="2400" dirty="0"/>
              <a:t>K</a:t>
            </a:r>
            <a:r>
              <a:rPr lang="tr-TR" sz="2400" dirty="0" smtClean="0"/>
              <a:t>lonlama Bölgesi)</a:t>
            </a:r>
            <a:endParaRPr lang="tr-TR" sz="24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3438523" y="177290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(MCS)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04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72" y="210572"/>
            <a:ext cx="5055695" cy="505569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1755"/>
            <a:ext cx="10515600" cy="792764"/>
          </a:xfrm>
        </p:spPr>
        <p:txBody>
          <a:bodyPr/>
          <a:lstStyle/>
          <a:p>
            <a:r>
              <a:rPr lang="tr-TR" dirty="0" smtClean="0">
                <a:solidFill>
                  <a:schemeClr val="accent1"/>
                </a:solidFill>
              </a:rPr>
              <a:t>Örnek </a:t>
            </a:r>
            <a:r>
              <a:rPr lang="tr-TR" dirty="0" err="1" smtClean="0">
                <a:solidFill>
                  <a:schemeClr val="accent1"/>
                </a:solidFill>
              </a:rPr>
              <a:t>Plasmid</a:t>
            </a:r>
            <a:r>
              <a:rPr lang="tr-TR" dirty="0" smtClean="0">
                <a:solidFill>
                  <a:schemeClr val="accent1"/>
                </a:solidFill>
              </a:rPr>
              <a:t>: pBR322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9532" y="1584519"/>
            <a:ext cx="6917267" cy="4351338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pBR322 </a:t>
            </a:r>
            <a:r>
              <a:rPr lang="tr-TR" dirty="0" err="1" smtClean="0"/>
              <a:t>plazmidi</a:t>
            </a:r>
            <a:r>
              <a:rPr lang="tr-TR" dirty="0" smtClean="0"/>
              <a:t> yaygın </a:t>
            </a:r>
            <a:r>
              <a:rPr lang="tr-TR" dirty="0"/>
              <a:t>olarak kullanılan ilk </a:t>
            </a:r>
            <a:r>
              <a:rPr lang="tr-TR" i="1" dirty="0"/>
              <a:t>E. </a:t>
            </a:r>
            <a:r>
              <a:rPr lang="tr-TR" i="1" dirty="0" err="1"/>
              <a:t>coli</a:t>
            </a:r>
            <a:r>
              <a:rPr lang="tr-TR" i="1" dirty="0"/>
              <a:t> </a:t>
            </a:r>
            <a:r>
              <a:rPr lang="tr-TR" dirty="0"/>
              <a:t>klonlama vektörlerinden </a:t>
            </a:r>
            <a:r>
              <a:rPr lang="tr-TR" dirty="0" smtClean="0"/>
              <a:t>biridir (ilk keşfedilen)</a:t>
            </a:r>
          </a:p>
          <a:p>
            <a:r>
              <a:rPr lang="tr-TR" dirty="0" err="1" smtClean="0"/>
              <a:t>p"plasmid</a:t>
            </a:r>
            <a:r>
              <a:rPr lang="tr-TR" dirty="0"/>
              <a:t>" </a:t>
            </a:r>
            <a:r>
              <a:rPr lang="tr-TR" dirty="0" smtClean="0"/>
              <a:t>ve </a:t>
            </a:r>
            <a:r>
              <a:rPr lang="tr-TR" dirty="0"/>
              <a:t>BR </a:t>
            </a:r>
            <a:r>
              <a:rPr lang="tr-TR" dirty="0" smtClean="0"/>
              <a:t>«</a:t>
            </a:r>
            <a:r>
              <a:rPr lang="tr-TR" dirty="0" err="1" smtClean="0"/>
              <a:t>Bolivar</a:t>
            </a:r>
            <a:r>
              <a:rPr lang="tr-TR" dirty="0" smtClean="0"/>
              <a:t>»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smtClean="0"/>
              <a:t>«</a:t>
            </a:r>
            <a:r>
              <a:rPr lang="tr-TR" dirty="0" err="1" smtClean="0"/>
              <a:t>Rodriguez</a:t>
            </a:r>
            <a:r>
              <a:rPr lang="tr-TR" dirty="0" smtClean="0"/>
              <a:t>».</a:t>
            </a:r>
          </a:p>
          <a:p>
            <a:r>
              <a:rPr lang="tr-TR" dirty="0" smtClean="0"/>
              <a:t>pBR322 4.36 </a:t>
            </a:r>
            <a:r>
              <a:rPr lang="tr-TR" dirty="0" err="1" smtClean="0"/>
              <a:t>kb</a:t>
            </a:r>
            <a:endParaRPr lang="tr-TR" dirty="0" smtClean="0"/>
          </a:p>
          <a:p>
            <a:r>
              <a:rPr lang="tr-TR" u="sng" dirty="0" err="1"/>
              <a:t>Replikasyon</a:t>
            </a:r>
            <a:r>
              <a:rPr lang="tr-TR" u="sng" dirty="0"/>
              <a:t> orijinine </a:t>
            </a:r>
            <a:r>
              <a:rPr lang="tr-TR" dirty="0"/>
              <a:t>sahip</a:t>
            </a:r>
          </a:p>
          <a:p>
            <a:r>
              <a:rPr lang="tr-TR" dirty="0" smtClean="0"/>
              <a:t>İki antibiyotik direnç geni ile tarama </a:t>
            </a:r>
            <a:r>
              <a:rPr lang="tr-TR" u="sng" dirty="0" smtClean="0"/>
              <a:t>(</a:t>
            </a:r>
            <a:r>
              <a:rPr lang="tr-TR" u="sng" dirty="0" err="1" smtClean="0"/>
              <a:t>AmpR</a:t>
            </a:r>
            <a:r>
              <a:rPr lang="tr-TR" u="sng" dirty="0" smtClean="0"/>
              <a:t>  - </a:t>
            </a:r>
            <a:r>
              <a:rPr lang="tr-TR" u="sng" dirty="0" err="1" smtClean="0"/>
              <a:t>TetR</a:t>
            </a:r>
            <a:r>
              <a:rPr lang="tr-TR" u="sng" dirty="0" smtClean="0"/>
              <a:t>) yapılır;</a:t>
            </a:r>
          </a:p>
          <a:p>
            <a:pPr lvl="1"/>
            <a:r>
              <a:rPr lang="tr-TR" dirty="0" err="1" smtClean="0"/>
              <a:t>Ampsillin</a:t>
            </a:r>
            <a:r>
              <a:rPr lang="tr-TR" dirty="0" smtClean="0"/>
              <a:t> direnci (</a:t>
            </a:r>
            <a:r>
              <a:rPr lang="tr-TR" dirty="0" err="1" smtClean="0"/>
              <a:t>AmpR</a:t>
            </a:r>
            <a:r>
              <a:rPr lang="tr-TR" dirty="0" smtClean="0"/>
              <a:t>): </a:t>
            </a:r>
            <a:r>
              <a:rPr lang="tr-TR" dirty="0" err="1" smtClean="0"/>
              <a:t>Transforme</a:t>
            </a:r>
            <a:r>
              <a:rPr lang="tr-TR" dirty="0" smtClean="0"/>
              <a:t> olan ve olmayan bakterileri ayırt etmede</a:t>
            </a:r>
          </a:p>
          <a:p>
            <a:pPr lvl="1"/>
            <a:r>
              <a:rPr lang="tr-TR" dirty="0" err="1" smtClean="0"/>
              <a:t>TetR</a:t>
            </a:r>
            <a:r>
              <a:rPr lang="tr-TR" dirty="0" smtClean="0"/>
              <a:t>: Rekombinant DNA ve </a:t>
            </a:r>
            <a:r>
              <a:rPr lang="tr-TR" dirty="0" err="1" smtClean="0"/>
              <a:t>rekombinant</a:t>
            </a:r>
            <a:r>
              <a:rPr lang="tr-TR" dirty="0" smtClean="0"/>
              <a:t> olmayan DNA’ların ayırımında kullanılır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2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972" y="210572"/>
            <a:ext cx="5817695" cy="581769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1755"/>
            <a:ext cx="10515600" cy="792764"/>
          </a:xfrm>
        </p:spPr>
        <p:txBody>
          <a:bodyPr/>
          <a:lstStyle/>
          <a:p>
            <a:r>
              <a:rPr lang="tr-TR" dirty="0" smtClean="0">
                <a:solidFill>
                  <a:schemeClr val="accent1"/>
                </a:solidFill>
              </a:rPr>
              <a:t>Örnek </a:t>
            </a:r>
            <a:r>
              <a:rPr lang="tr-TR" dirty="0" err="1" smtClean="0">
                <a:solidFill>
                  <a:schemeClr val="accent1"/>
                </a:solidFill>
              </a:rPr>
              <a:t>Plasmid</a:t>
            </a:r>
            <a:r>
              <a:rPr lang="tr-TR" dirty="0" smtClean="0">
                <a:solidFill>
                  <a:schemeClr val="accent1"/>
                </a:solidFill>
              </a:rPr>
              <a:t>: </a:t>
            </a:r>
            <a:r>
              <a:rPr lang="tr-TR" dirty="0">
                <a:solidFill>
                  <a:schemeClr val="accent1"/>
                </a:solidFill>
              </a:rPr>
              <a:t>PR322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13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>
          <a:xfrm>
            <a:off x="838200" y="1825625"/>
            <a:ext cx="5545667" cy="4351338"/>
          </a:xfrm>
        </p:spPr>
        <p:txBody>
          <a:bodyPr/>
          <a:lstStyle/>
          <a:p>
            <a:r>
              <a:rPr lang="tr-TR" dirty="0" err="1"/>
              <a:t>Plazmid</a:t>
            </a:r>
            <a:r>
              <a:rPr lang="tr-TR" dirty="0"/>
              <a:t>, 40’tan fazla </a:t>
            </a:r>
            <a:r>
              <a:rPr lang="tr-TR" dirty="0" err="1"/>
              <a:t>restriksiyon</a:t>
            </a:r>
            <a:r>
              <a:rPr lang="tr-TR" dirty="0"/>
              <a:t> enzimi için </a:t>
            </a:r>
            <a:r>
              <a:rPr lang="tr-TR" u="sng" dirty="0" smtClean="0"/>
              <a:t>tek </a:t>
            </a:r>
            <a:r>
              <a:rPr lang="tr-TR" u="sng" dirty="0"/>
              <a:t>kesim </a:t>
            </a:r>
            <a:r>
              <a:rPr lang="tr-TR" u="sng" dirty="0" smtClean="0"/>
              <a:t>bölgesine</a:t>
            </a:r>
            <a:r>
              <a:rPr lang="tr-TR" dirty="0" smtClean="0"/>
              <a:t> </a:t>
            </a:r>
            <a:r>
              <a:rPr lang="tr-TR" dirty="0"/>
              <a:t>sahiptir. </a:t>
            </a: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40 bölgeden 11’i </a:t>
            </a:r>
            <a:r>
              <a:rPr lang="tr-TR" dirty="0" err="1"/>
              <a:t>TetR</a:t>
            </a:r>
            <a:r>
              <a:rPr lang="tr-TR" dirty="0"/>
              <a:t> geni içinde yer alır.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chemeClr val="accent1"/>
                </a:solidFill>
              </a:rPr>
              <a:t>Örn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tr-TR" b="1" dirty="0" err="1" smtClean="0">
                <a:solidFill>
                  <a:schemeClr val="accent1"/>
                </a:solidFill>
              </a:rPr>
              <a:t>plazmid</a:t>
            </a:r>
            <a:r>
              <a:rPr lang="tr-TR" b="1" dirty="0" smtClean="0">
                <a:solidFill>
                  <a:schemeClr val="accent1"/>
                </a:solidFill>
              </a:rPr>
              <a:t>: </a:t>
            </a:r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18 – </a:t>
            </a:r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19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0396" y="1847850"/>
            <a:ext cx="8130937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p: </a:t>
            </a:r>
            <a:r>
              <a:rPr lang="en-US" dirty="0" smtClean="0"/>
              <a:t>plasmid </a:t>
            </a:r>
            <a:r>
              <a:rPr lang="tr-TR" dirty="0" smtClean="0"/>
              <a:t>ve</a:t>
            </a:r>
            <a:r>
              <a:rPr lang="en-US" dirty="0" smtClean="0"/>
              <a:t> “UC</a:t>
            </a:r>
            <a:r>
              <a:rPr lang="en-US" dirty="0"/>
              <a:t>” </a:t>
            </a:r>
            <a:r>
              <a:rPr lang="tr-TR" dirty="0"/>
              <a:t>T</a:t>
            </a:r>
            <a:r>
              <a:rPr lang="en-US" dirty="0" smtClean="0"/>
              <a:t>he </a:t>
            </a:r>
            <a:r>
              <a:rPr lang="en-US" dirty="0"/>
              <a:t>University of </a:t>
            </a:r>
            <a:r>
              <a:rPr lang="en-US" dirty="0" smtClean="0"/>
              <a:t>California</a:t>
            </a:r>
            <a:endParaRPr lang="tr-TR" dirty="0" smtClean="0"/>
          </a:p>
          <a:p>
            <a:r>
              <a:rPr lang="en-US" dirty="0" smtClean="0"/>
              <a:t>2.</a:t>
            </a:r>
            <a:r>
              <a:rPr lang="tr-TR" dirty="0" smtClean="0"/>
              <a:t>6</a:t>
            </a:r>
            <a:r>
              <a:rPr lang="en-US" dirty="0" smtClean="0"/>
              <a:t> </a:t>
            </a:r>
            <a:r>
              <a:rPr lang="tr-TR" dirty="0" err="1" smtClean="0"/>
              <a:t>kb</a:t>
            </a:r>
            <a:endParaRPr lang="tr-TR" dirty="0"/>
          </a:p>
          <a:p>
            <a:r>
              <a:rPr lang="en-US" i="1" dirty="0" err="1" smtClean="0"/>
              <a:t>amp</a:t>
            </a:r>
            <a:r>
              <a:rPr lang="en-US" dirty="0" err="1" smtClean="0"/>
              <a:t>R</a:t>
            </a:r>
            <a:r>
              <a:rPr lang="en-US" dirty="0" smtClean="0"/>
              <a:t> </a:t>
            </a:r>
            <a:r>
              <a:rPr lang="en-US" dirty="0"/>
              <a:t>gene </a:t>
            </a:r>
            <a:endParaRPr lang="tr-TR" dirty="0" smtClean="0"/>
          </a:p>
          <a:p>
            <a:r>
              <a:rPr lang="el-GR" dirty="0" smtClean="0"/>
              <a:t>Β-</a:t>
            </a:r>
            <a:r>
              <a:rPr lang="tr-TR" dirty="0" err="1"/>
              <a:t>galaktosidaz</a:t>
            </a:r>
            <a:r>
              <a:rPr lang="tr-TR" dirty="0"/>
              <a:t> (</a:t>
            </a:r>
            <a:r>
              <a:rPr lang="tr-TR" dirty="0" err="1"/>
              <a:t>lacZ</a:t>
            </a:r>
            <a:r>
              <a:rPr lang="tr-TR" dirty="0"/>
              <a:t>) geninin N-terminal parçası (renklendirme geni) </a:t>
            </a:r>
            <a:endParaRPr lang="tr-TR" dirty="0" smtClean="0"/>
          </a:p>
          <a:p>
            <a:r>
              <a:rPr lang="tr-TR" dirty="0" err="1" smtClean="0"/>
              <a:t>Lac</a:t>
            </a:r>
            <a:r>
              <a:rPr lang="tr-TR" dirty="0" smtClean="0"/>
              <a:t> </a:t>
            </a:r>
            <a:r>
              <a:rPr lang="tr-TR" dirty="0"/>
              <a:t>Z geni: ekspres edildiğinde X-</a:t>
            </a:r>
            <a:r>
              <a:rPr lang="tr-TR" dirty="0" err="1"/>
              <a:t>Gal</a:t>
            </a:r>
            <a:r>
              <a:rPr lang="tr-TR" dirty="0"/>
              <a:t> molekülünü maviye çeviren </a:t>
            </a:r>
            <a:r>
              <a:rPr lang="el-GR" dirty="0"/>
              <a:t>β-</a:t>
            </a:r>
            <a:r>
              <a:rPr lang="tr-TR" dirty="0" err="1" smtClean="0"/>
              <a:t>galactosidaz</a:t>
            </a:r>
            <a:r>
              <a:rPr lang="tr-TR" dirty="0" smtClean="0"/>
              <a:t> kodlar </a:t>
            </a:r>
          </a:p>
          <a:p>
            <a:r>
              <a:rPr lang="tr-TR" dirty="0" err="1" smtClean="0"/>
              <a:t>LacZ</a:t>
            </a:r>
            <a:r>
              <a:rPr lang="tr-TR" dirty="0" smtClean="0"/>
              <a:t> </a:t>
            </a:r>
            <a:r>
              <a:rPr lang="tr-TR" dirty="0"/>
              <a:t>geni aktifse koloni rengi olur mavi</a:t>
            </a:r>
            <a:endParaRPr lang="tr-TR" dirty="0" smtClean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14</a:t>
            </a:fld>
            <a:endParaRPr lang="tr-TR"/>
          </a:p>
        </p:txBody>
      </p:sp>
      <p:pic>
        <p:nvPicPr>
          <p:cNvPr id="1026" name="Picture 2" descr="pUC19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33" y="656029"/>
            <a:ext cx="3984862" cy="35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8976"/>
            <a:ext cx="10972800" cy="1139825"/>
          </a:xfrm>
        </p:spPr>
        <p:txBody>
          <a:bodyPr/>
          <a:lstStyle/>
          <a:p>
            <a:r>
              <a:rPr lang="tr-TR" altLang="tr-TR" b="1" dirty="0" smtClean="0">
                <a:solidFill>
                  <a:schemeClr val="accent1"/>
                </a:solidFill>
              </a:rPr>
              <a:t>b) </a:t>
            </a:r>
            <a:r>
              <a:rPr lang="tr-TR" altLang="tr-TR" b="1" dirty="0" err="1" smtClean="0">
                <a:solidFill>
                  <a:schemeClr val="accent1"/>
                </a:solidFill>
              </a:rPr>
              <a:t>Faj</a:t>
            </a:r>
            <a:r>
              <a:rPr lang="tr-TR" altLang="tr-TR" b="1" dirty="0" smtClean="0">
                <a:solidFill>
                  <a:schemeClr val="accent1"/>
                </a:solidFill>
              </a:rPr>
              <a:t> Vektörleri </a:t>
            </a:r>
            <a:endParaRPr lang="tr-TR" altLang="tr-TR" b="1" dirty="0">
              <a:solidFill>
                <a:schemeClr val="accent1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828801"/>
            <a:ext cx="5384800" cy="4530725"/>
          </a:xfrm>
        </p:spPr>
        <p:txBody>
          <a:bodyPr>
            <a:normAutofit/>
          </a:bodyPr>
          <a:lstStyle/>
          <a:p>
            <a:r>
              <a:rPr lang="tr-TR" altLang="tr-TR" b="1" dirty="0" err="1"/>
              <a:t>Lambda</a:t>
            </a:r>
            <a:r>
              <a:rPr lang="tr-TR" altLang="tr-TR" b="1" dirty="0"/>
              <a:t> </a:t>
            </a:r>
            <a:r>
              <a:rPr lang="tr-TR" altLang="tr-TR" b="1" dirty="0" smtClean="0"/>
              <a:t>(</a:t>
            </a:r>
            <a:r>
              <a:rPr lang="el-GR" dirty="0"/>
              <a:t>λ</a:t>
            </a:r>
            <a:r>
              <a:rPr lang="tr-TR" altLang="tr-TR" b="1" dirty="0" smtClean="0"/>
              <a:t>) </a:t>
            </a:r>
            <a:r>
              <a:rPr lang="tr-TR" altLang="tr-TR" b="1" dirty="0" err="1" smtClean="0"/>
              <a:t>Phage</a:t>
            </a:r>
            <a:r>
              <a:rPr lang="tr-TR" altLang="tr-TR" b="1" dirty="0"/>
              <a:t>:</a:t>
            </a:r>
            <a:r>
              <a:rPr lang="tr-TR" altLang="tr-TR" dirty="0"/>
              <a:t> </a:t>
            </a:r>
            <a:r>
              <a:rPr lang="tr-TR" altLang="tr-TR" dirty="0" smtClean="0"/>
              <a:t>Bu yöntem virüslerin </a:t>
            </a:r>
            <a:r>
              <a:rPr lang="tr-TR" altLang="tr-TR" dirty="0" err="1" smtClean="0"/>
              <a:t>enfekte</a:t>
            </a:r>
            <a:r>
              <a:rPr lang="tr-TR" altLang="tr-TR" dirty="0" smtClean="0"/>
              <a:t> etme yeteneklerine dayanılarak uygulanır</a:t>
            </a:r>
            <a:r>
              <a:rPr lang="tr-TR" altLang="tr-TR" dirty="0"/>
              <a:t>.	</a:t>
            </a:r>
            <a:endParaRPr lang="tr-TR" altLang="tr-TR" dirty="0" smtClean="0"/>
          </a:p>
          <a:p>
            <a:r>
              <a:rPr lang="tr-TR" altLang="tr-TR" dirty="0" smtClean="0"/>
              <a:t>En </a:t>
            </a:r>
            <a:r>
              <a:rPr lang="tr-TR" altLang="tr-TR" dirty="0"/>
              <a:t>büyük avantajı yüksek transformasyon etkinliği sağlamasıdır</a:t>
            </a:r>
            <a:r>
              <a:rPr lang="tr-TR" altLang="tr-TR" dirty="0" smtClean="0"/>
              <a:t>.</a:t>
            </a:r>
          </a:p>
          <a:p>
            <a:r>
              <a:rPr lang="tr-TR" altLang="tr-TR" dirty="0" err="1" smtClean="0"/>
              <a:t>Lambda</a:t>
            </a:r>
            <a:r>
              <a:rPr lang="tr-TR" altLang="tr-TR" dirty="0" smtClean="0"/>
              <a:t> </a:t>
            </a:r>
            <a:r>
              <a:rPr lang="tr-TR" altLang="tr-TR" dirty="0"/>
              <a:t>genom 49 </a:t>
            </a:r>
            <a:r>
              <a:rPr lang="tr-TR" altLang="tr-TR" dirty="0" err="1"/>
              <a:t>kb</a:t>
            </a:r>
            <a:r>
              <a:rPr lang="tr-TR" altLang="tr-TR" dirty="0"/>
              <a:t> uzunluğundadır ve 25 </a:t>
            </a:r>
            <a:r>
              <a:rPr lang="tr-TR" altLang="tr-TR" dirty="0" err="1"/>
              <a:t>kb</a:t>
            </a:r>
            <a:r>
              <a:rPr lang="tr-TR" altLang="tr-TR" dirty="0"/>
              <a:t> yabancı DNA taşıyabilir. </a:t>
            </a:r>
          </a:p>
          <a:p>
            <a:endParaRPr lang="tr-TR" alt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AA6E-3878-4B2D-8585-5F7802119B12}" type="slidenum">
              <a:rPr lang="tr-TR" altLang="tr-TR" smtClean="0"/>
              <a:pPr/>
              <a:t>15</a:t>
            </a:fld>
            <a:endParaRPr lang="tr-TR" alt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l="29974" t="21180" r="30982" b="7291"/>
          <a:stretch/>
        </p:blipFill>
        <p:spPr>
          <a:xfrm>
            <a:off x="5741017" y="118534"/>
            <a:ext cx="6280130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0812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chemeClr val="accent1"/>
                </a:solidFill>
              </a:rPr>
              <a:t>b) </a:t>
            </a:r>
            <a:r>
              <a:rPr lang="tr-TR" altLang="tr-TR" b="1" dirty="0" err="1" smtClean="0">
                <a:solidFill>
                  <a:schemeClr val="accent1"/>
                </a:solidFill>
              </a:rPr>
              <a:t>Faj</a:t>
            </a:r>
            <a:r>
              <a:rPr lang="tr-TR" altLang="tr-TR" b="1" dirty="0" smtClean="0">
                <a:solidFill>
                  <a:schemeClr val="accent1"/>
                </a:solidFill>
              </a:rPr>
              <a:t> </a:t>
            </a:r>
            <a:r>
              <a:rPr lang="tr-TR" altLang="tr-TR" b="1" dirty="0">
                <a:solidFill>
                  <a:schemeClr val="accent1"/>
                </a:solidFill>
              </a:rPr>
              <a:t>Vektörleri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4867" y="1825625"/>
            <a:ext cx="5681133" cy="4351338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Vektör olarak kullanılması için, </a:t>
            </a:r>
            <a:r>
              <a:rPr lang="tr-TR" dirty="0" err="1"/>
              <a:t>lambda</a:t>
            </a:r>
            <a:r>
              <a:rPr lang="tr-TR" dirty="0"/>
              <a:t> kromozomunun ortasında yer alan genomun üçte birlik	kısmı, yabancı	bir DNA	ile değiştirilir.</a:t>
            </a:r>
          </a:p>
          <a:p>
            <a:pPr marL="285750" indent="-285750"/>
            <a:r>
              <a:rPr lang="tr-TR" dirty="0" smtClean="0"/>
              <a:t>RE </a:t>
            </a:r>
            <a:r>
              <a:rPr lang="tr-TR" dirty="0"/>
              <a:t>ile kesilerek sol kol, sağ kol ve ortadaki vazgeçilebilir kısım olmak üzere kromozom 3 parçaya ayrılır.</a:t>
            </a:r>
          </a:p>
          <a:p>
            <a:pPr marL="285750" indent="-285750"/>
            <a:r>
              <a:rPr lang="tr-TR" dirty="0"/>
              <a:t>Sağ ve sol kol izole </a:t>
            </a:r>
            <a:r>
              <a:rPr lang="tr-TR" dirty="0" smtClean="0"/>
              <a:t>edilir </a:t>
            </a:r>
            <a:r>
              <a:rPr lang="tr-TR" dirty="0"/>
              <a:t>ve aynı RE ile kesilmiş DNA ile karıştırılır.</a:t>
            </a:r>
          </a:p>
          <a:p>
            <a:pPr marL="285750" indent="-285750"/>
            <a:r>
              <a:rPr lang="tr-TR" dirty="0"/>
              <a:t>Parçalar DNA </a:t>
            </a:r>
            <a:r>
              <a:rPr lang="tr-TR" dirty="0" err="1"/>
              <a:t>ligaz</a:t>
            </a:r>
            <a:r>
              <a:rPr lang="tr-TR" dirty="0"/>
              <a:t> ile birleştirilerek </a:t>
            </a:r>
            <a:r>
              <a:rPr lang="tr-TR" dirty="0" err="1"/>
              <a:t>rekombinant</a:t>
            </a:r>
            <a:r>
              <a:rPr lang="tr-TR" dirty="0"/>
              <a:t> vektörler oluşturulur.</a:t>
            </a:r>
          </a:p>
          <a:p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vitro</a:t>
            </a:r>
            <a:r>
              <a:rPr lang="tr-TR" dirty="0"/>
              <a:t> </a:t>
            </a:r>
            <a:r>
              <a:rPr lang="tr-TR" dirty="0" smtClean="0"/>
              <a:t>paketleme ile </a:t>
            </a:r>
            <a:r>
              <a:rPr lang="tr-TR" dirty="0"/>
              <a:t>nükleik asit ve </a:t>
            </a:r>
            <a:r>
              <a:rPr lang="tr-TR" dirty="0" err="1"/>
              <a:t>kapsitten</a:t>
            </a:r>
            <a:r>
              <a:rPr lang="tr-TR" dirty="0"/>
              <a:t> oluşan virüs bakteriye transfer edilir. </a:t>
            </a:r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16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320" y="558800"/>
            <a:ext cx="6039679" cy="625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01982"/>
            <a:ext cx="10515600" cy="792764"/>
          </a:xfrm>
        </p:spPr>
        <p:txBody>
          <a:bodyPr/>
          <a:lstStyle/>
          <a:p>
            <a:r>
              <a:rPr lang="tr-TR" altLang="tr-TR" b="1" dirty="0">
                <a:solidFill>
                  <a:schemeClr val="accent1"/>
                </a:solidFill>
              </a:rPr>
              <a:t>c</a:t>
            </a:r>
            <a:r>
              <a:rPr lang="tr-TR" altLang="tr-TR" b="1" dirty="0" smtClean="0">
                <a:solidFill>
                  <a:schemeClr val="accent1"/>
                </a:solidFill>
              </a:rPr>
              <a:t>) </a:t>
            </a:r>
            <a:r>
              <a:rPr lang="tr-TR" altLang="tr-TR" b="1" dirty="0" err="1" smtClean="0">
                <a:solidFill>
                  <a:schemeClr val="accent1"/>
                </a:solidFill>
              </a:rPr>
              <a:t>Kozmit</a:t>
            </a:r>
            <a:r>
              <a:rPr lang="tr-TR" altLang="tr-TR" b="1" dirty="0" smtClean="0">
                <a:solidFill>
                  <a:schemeClr val="accent1"/>
                </a:solidFill>
              </a:rPr>
              <a:t> Vektör</a:t>
            </a:r>
            <a:endParaRPr lang="tr-TR" altLang="tr-TR" b="1" dirty="0">
              <a:solidFill>
                <a:schemeClr val="accent1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608" y="1736272"/>
            <a:ext cx="8471421" cy="4351338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 smtClean="0"/>
              <a:t>Plazmidler</a:t>
            </a:r>
            <a:r>
              <a:rPr lang="tr-TR" dirty="0" smtClean="0"/>
              <a:t> </a:t>
            </a:r>
            <a:r>
              <a:rPr lang="tr-TR" dirty="0"/>
              <a:t>(Seçim </a:t>
            </a:r>
            <a:r>
              <a:rPr lang="tr-TR" dirty="0" err="1"/>
              <a:t>marker’ları</a:t>
            </a:r>
            <a:r>
              <a:rPr lang="tr-TR" dirty="0"/>
              <a:t> ve </a:t>
            </a:r>
            <a:r>
              <a:rPr lang="tr-TR" dirty="0" err="1"/>
              <a:t>replikasyon</a:t>
            </a:r>
            <a:r>
              <a:rPr lang="tr-TR" dirty="0"/>
              <a:t> orijini) ve lamda </a:t>
            </a:r>
            <a:r>
              <a:rPr lang="tr-TR" dirty="0" err="1"/>
              <a:t>faji</a:t>
            </a:r>
            <a:r>
              <a:rPr lang="tr-TR" dirty="0"/>
              <a:t> elemanları (cos bölgesi) ile kombine edilerek geliştirilmişlerdir</a:t>
            </a:r>
          </a:p>
          <a:p>
            <a:r>
              <a:rPr lang="tr-TR" altLang="tr-TR" dirty="0" err="1" smtClean="0"/>
              <a:t>Kozmidler</a:t>
            </a:r>
            <a:r>
              <a:rPr lang="tr-TR" altLang="tr-TR" dirty="0" smtClean="0"/>
              <a:t> </a:t>
            </a:r>
            <a:r>
              <a:rPr lang="tr-TR" altLang="tr-TR" dirty="0"/>
              <a:t>lamda </a:t>
            </a:r>
            <a:r>
              <a:rPr lang="tr-TR" altLang="tr-TR" dirty="0" err="1"/>
              <a:t>fajı</a:t>
            </a:r>
            <a:r>
              <a:rPr lang="tr-TR" altLang="tr-TR" dirty="0"/>
              <a:t> baş yapısı içerisine </a:t>
            </a:r>
            <a:r>
              <a:rPr lang="tr-TR" altLang="tr-TR" dirty="0" smtClean="0"/>
              <a:t>paketlenebilirler (</a:t>
            </a:r>
            <a:r>
              <a:rPr lang="tr-TR" altLang="tr-TR" dirty="0"/>
              <a:t>cos bölgesi </a:t>
            </a:r>
            <a:r>
              <a:rPr lang="tr-TR" altLang="tr-TR" dirty="0" smtClean="0"/>
              <a:t>)</a:t>
            </a:r>
            <a:endParaRPr lang="tr-TR" altLang="tr-TR" dirty="0"/>
          </a:p>
          <a:p>
            <a:r>
              <a:rPr lang="tr-TR" altLang="tr-TR" dirty="0" err="1"/>
              <a:t>Transdüksiyon</a:t>
            </a:r>
            <a:r>
              <a:rPr lang="tr-TR" altLang="tr-TR" dirty="0"/>
              <a:t> yolu ile hedef hücreye aktarıldıktan sonra burada </a:t>
            </a:r>
            <a:r>
              <a:rPr lang="tr-TR" altLang="tr-TR" dirty="0" err="1"/>
              <a:t>plazmidler</a:t>
            </a:r>
            <a:r>
              <a:rPr lang="tr-TR" altLang="tr-TR" dirty="0"/>
              <a:t> gibi </a:t>
            </a:r>
            <a:r>
              <a:rPr lang="tr-TR" altLang="tr-TR" dirty="0" err="1"/>
              <a:t>replike</a:t>
            </a:r>
            <a:r>
              <a:rPr lang="tr-TR" altLang="tr-TR" dirty="0"/>
              <a:t> olurlar</a:t>
            </a:r>
            <a:endParaRPr lang="tr-TR" altLang="tr-TR" dirty="0" smtClean="0"/>
          </a:p>
          <a:p>
            <a:pPr marL="0" indent="0">
              <a:buNone/>
            </a:pPr>
            <a:r>
              <a:rPr lang="tr-TR" altLang="tr-TR" dirty="0" err="1" smtClean="0"/>
              <a:t>Kosmid’in</a:t>
            </a:r>
            <a:r>
              <a:rPr lang="tr-TR" altLang="tr-TR" dirty="0" smtClean="0"/>
              <a:t> </a:t>
            </a:r>
            <a:r>
              <a:rPr lang="tr-TR" altLang="tr-TR" dirty="0"/>
              <a:t>avantajları;</a:t>
            </a:r>
          </a:p>
          <a:p>
            <a:r>
              <a:rPr lang="tr-TR" altLang="tr-TR" dirty="0"/>
              <a:t>Yüksek transformasyon etkisi sağlar.</a:t>
            </a:r>
          </a:p>
          <a:p>
            <a:r>
              <a:rPr lang="tr-TR" altLang="tr-TR" dirty="0" err="1"/>
              <a:t>Plasmid</a:t>
            </a:r>
            <a:r>
              <a:rPr lang="tr-TR" altLang="tr-TR" dirty="0"/>
              <a:t> ve </a:t>
            </a:r>
            <a:r>
              <a:rPr lang="tr-TR" altLang="tr-TR" dirty="0" err="1" smtClean="0"/>
              <a:t>Lambda</a:t>
            </a:r>
            <a:r>
              <a:rPr lang="tr-TR" altLang="tr-TR" dirty="0" smtClean="0"/>
              <a:t> </a:t>
            </a:r>
            <a:r>
              <a:rPr lang="tr-TR" altLang="tr-TR" dirty="0" err="1"/>
              <a:t>phage</a:t>
            </a:r>
            <a:r>
              <a:rPr lang="tr-TR" altLang="tr-TR" dirty="0"/>
              <a:t> vektörlerinin sınırı 25 </a:t>
            </a:r>
            <a:r>
              <a:rPr lang="tr-TR" altLang="tr-TR" dirty="0" err="1"/>
              <a:t>kb</a:t>
            </a:r>
            <a:r>
              <a:rPr lang="tr-TR" altLang="tr-TR" dirty="0"/>
              <a:t> iken </a:t>
            </a:r>
            <a:r>
              <a:rPr lang="tr-TR" altLang="tr-TR" dirty="0" err="1"/>
              <a:t>cosmid</a:t>
            </a:r>
            <a:r>
              <a:rPr lang="tr-TR" altLang="tr-TR" dirty="0"/>
              <a:t> vektör 45 </a:t>
            </a:r>
            <a:r>
              <a:rPr lang="tr-TR" altLang="tr-TR" dirty="0" err="1"/>
              <a:t>kb</a:t>
            </a:r>
            <a:r>
              <a:rPr lang="tr-TR" altLang="tr-TR" dirty="0"/>
              <a:t> yabancı DNA taşıyabilir. </a:t>
            </a:r>
          </a:p>
          <a:p>
            <a:pPr>
              <a:buFont typeface="Wingdings" panose="05000000000000000000" pitchFamily="2" charset="2"/>
              <a:buNone/>
            </a:pPr>
            <a:endParaRPr lang="tr-TR" alt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17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039" y="1273864"/>
            <a:ext cx="3143818" cy="2843597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776039" y="167502"/>
            <a:ext cx="2721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/>
              <a:t>COS: </a:t>
            </a:r>
            <a:r>
              <a:rPr lang="tr-TR" sz="2000" b="1" dirty="0" err="1" smtClean="0"/>
              <a:t>Cohesive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end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Sites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620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altLang="tr-TR" sz="4000" b="1" dirty="0" smtClean="0">
                <a:solidFill>
                  <a:schemeClr val="accent1"/>
                </a:solidFill>
              </a:rPr>
              <a:t>c) </a:t>
            </a:r>
            <a:r>
              <a:rPr lang="tr-TR" altLang="tr-TR" sz="4000" b="1" dirty="0" err="1" smtClean="0">
                <a:solidFill>
                  <a:schemeClr val="accent1"/>
                </a:solidFill>
              </a:rPr>
              <a:t>Kozmid</a:t>
            </a:r>
            <a:r>
              <a:rPr lang="tr-TR" altLang="tr-TR" sz="4000" b="1" dirty="0" smtClean="0">
                <a:solidFill>
                  <a:schemeClr val="accent1"/>
                </a:solidFill>
              </a:rPr>
              <a:t> Vektör</a:t>
            </a:r>
            <a:endParaRPr lang="tr-TR" altLang="tr-TR" sz="4000" b="1" dirty="0">
              <a:solidFill>
                <a:schemeClr val="accent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18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214604" y="1690688"/>
            <a:ext cx="457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err="1" smtClean="0"/>
              <a:t>Kosmid</a:t>
            </a:r>
            <a:r>
              <a:rPr lang="tr-TR" sz="2600" dirty="0" smtClean="0"/>
              <a:t> </a:t>
            </a:r>
            <a:r>
              <a:rPr lang="tr-TR" sz="2600" dirty="0"/>
              <a:t>vektörler </a:t>
            </a:r>
            <a:r>
              <a:rPr lang="tr-TR" sz="2600" dirty="0" err="1"/>
              <a:t>restriksiyon</a:t>
            </a:r>
            <a:r>
              <a:rPr lang="tr-TR" sz="2600" dirty="0"/>
              <a:t> enzimiyle bölündükten sonra DNA </a:t>
            </a:r>
            <a:r>
              <a:rPr lang="tr-TR" sz="2600" dirty="0" err="1"/>
              <a:t>fragmentleriyle</a:t>
            </a:r>
            <a:r>
              <a:rPr lang="tr-TR" sz="2600" dirty="0"/>
              <a:t> bağlanır. </a:t>
            </a:r>
            <a:endParaRPr lang="tr-TR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600" dirty="0" smtClean="0"/>
              <a:t>Sonraki </a:t>
            </a:r>
            <a:r>
              <a:rPr lang="tr-TR" sz="2600" dirty="0"/>
              <a:t>“</a:t>
            </a:r>
            <a:r>
              <a:rPr lang="tr-TR" sz="2600" dirty="0" err="1"/>
              <a:t>assembly</a:t>
            </a:r>
            <a:r>
              <a:rPr lang="tr-TR" sz="2600" dirty="0"/>
              <a:t> ve </a:t>
            </a:r>
            <a:r>
              <a:rPr lang="tr-TR" sz="2600" dirty="0" err="1"/>
              <a:t>transformation</a:t>
            </a:r>
            <a:r>
              <a:rPr lang="tr-TR" sz="2600" dirty="0"/>
              <a:t>” aşamaları </a:t>
            </a:r>
            <a:r>
              <a:rPr lang="tr-TR" sz="2600" dirty="0" err="1" smtClean="0"/>
              <a:t>lambda</a:t>
            </a:r>
            <a:r>
              <a:rPr lang="tr-TR" sz="2600" dirty="0" smtClean="0"/>
              <a:t> </a:t>
            </a:r>
            <a:r>
              <a:rPr lang="tr-TR" sz="2600" dirty="0" err="1"/>
              <a:t>phage</a:t>
            </a:r>
            <a:r>
              <a:rPr lang="tr-TR" sz="2600" dirty="0"/>
              <a:t> ile klonlamayla aynıdır. 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316" y="660131"/>
            <a:ext cx="3458419" cy="56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19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" y="740430"/>
            <a:ext cx="6422377" cy="5039884"/>
          </a:xfrm>
          <a:prstGeom prst="rect">
            <a:avLst/>
          </a:prstGeom>
        </p:spPr>
      </p:pic>
      <p:cxnSp>
        <p:nvCxnSpPr>
          <p:cNvPr id="11" name="Dirsek Bağlayıcısı 10"/>
          <p:cNvCxnSpPr/>
          <p:nvPr/>
        </p:nvCxnSpPr>
        <p:spPr>
          <a:xfrm rot="5400000" flipH="1" flipV="1">
            <a:off x="5803691" y="1531057"/>
            <a:ext cx="4961268" cy="3380015"/>
          </a:xfrm>
          <a:prstGeom prst="bentConnector3">
            <a:avLst>
              <a:gd name="adj1" fmla="val 1059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5110843" y="5701699"/>
            <a:ext cx="1518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18" y="740430"/>
            <a:ext cx="4596782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06208" y="457203"/>
            <a:ext cx="5249916" cy="5549462"/>
          </a:xfrm>
        </p:spPr>
        <p:txBody>
          <a:bodyPr>
            <a:normAutofit/>
          </a:bodyPr>
          <a:lstStyle/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pPr algn="r"/>
            <a:endParaRPr lang="tr-TR" sz="2000" i="1" dirty="0" smtClean="0"/>
          </a:p>
          <a:p>
            <a:pPr algn="r"/>
            <a:endParaRPr lang="tr-TR" sz="2000" i="1" dirty="0"/>
          </a:p>
          <a:p>
            <a:pPr algn="ctr"/>
            <a:r>
              <a:rPr lang="tr-TR" sz="2000" i="1" dirty="0" smtClean="0"/>
              <a:t>Bu </a:t>
            </a:r>
            <a:r>
              <a:rPr lang="tr-TR" sz="2000" i="1" dirty="0"/>
              <a:t>sunum, Nobel Tıp kitabevinin bastığı Prof. Dr. Güler Temizkan-Prof. Dr. Nazlı Arda’nın editörlüğünde hazırlanan Temel ve ileri Moleküler Biyolojik Yöntemler </a:t>
            </a:r>
            <a:r>
              <a:rPr lang="tr-TR" sz="2000" i="1" dirty="0" err="1"/>
              <a:t>Kitabıile</a:t>
            </a:r>
            <a:r>
              <a:rPr lang="tr-TR" sz="2000" i="1" dirty="0"/>
              <a:t> Dr. </a:t>
            </a:r>
            <a:r>
              <a:rPr lang="tr-TR" sz="2000" i="1" dirty="0" err="1"/>
              <a:t>Öğ</a:t>
            </a:r>
            <a:r>
              <a:rPr lang="tr-TR" sz="2000" i="1" dirty="0"/>
              <a:t>. Üyesi </a:t>
            </a:r>
            <a:r>
              <a:rPr lang="tr-TR" sz="2000" i="1" dirty="0" err="1" smtClean="0"/>
              <a:t>Sümeyray</a:t>
            </a:r>
            <a:r>
              <a:rPr lang="tr-TR" sz="2000" i="1" dirty="0" smtClean="0"/>
              <a:t> </a:t>
            </a:r>
            <a:r>
              <a:rPr lang="tr-TR" sz="2000" i="1" dirty="0" err="1" smtClean="0"/>
              <a:t>Gürkök</a:t>
            </a:r>
            <a:r>
              <a:rPr lang="tr-TR" sz="2000" i="1" dirty="0" smtClean="0"/>
              <a:t> </a:t>
            </a:r>
            <a:r>
              <a:rPr lang="tr-TR" sz="2000" i="1" dirty="0"/>
              <a:t>ün yüksek lisans derslerinden hazırlanmıştır teşekkür ederiz.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323" y="1462650"/>
            <a:ext cx="5849005" cy="43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96" y="895972"/>
            <a:ext cx="5701004" cy="792764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1"/>
                </a:solidFill>
              </a:rPr>
              <a:t>d) BAC (</a:t>
            </a:r>
            <a:r>
              <a:rPr lang="tr-TR" b="1" dirty="0" err="1" smtClean="0">
                <a:solidFill>
                  <a:schemeClr val="accent1"/>
                </a:solidFill>
              </a:rPr>
              <a:t>Bacterial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tr-TR" b="1" dirty="0" err="1" smtClean="0">
                <a:solidFill>
                  <a:schemeClr val="accent1"/>
                </a:solidFill>
              </a:rPr>
              <a:t>Artificial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tr-TR" b="1" dirty="0" err="1" smtClean="0">
                <a:solidFill>
                  <a:schemeClr val="accent1"/>
                </a:solidFill>
              </a:rPr>
              <a:t>Chromosome</a:t>
            </a:r>
            <a:r>
              <a:rPr lang="tr-TR" b="1" dirty="0" smtClean="0">
                <a:solidFill>
                  <a:schemeClr val="accent1"/>
                </a:solidFill>
              </a:rPr>
              <a:t>)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018166"/>
            <a:ext cx="5655733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Farklı türlerden alınan 100-300 </a:t>
            </a:r>
            <a:r>
              <a:rPr lang="tr-TR" dirty="0" err="1" smtClean="0"/>
              <a:t>kb</a:t>
            </a:r>
            <a:r>
              <a:rPr lang="tr-TR" dirty="0" smtClean="0"/>
              <a:t> büyüklüğünde DNA parçalarının klonlamasını sağlayabilir.</a:t>
            </a:r>
          </a:p>
          <a:p>
            <a:r>
              <a:rPr lang="tr-TR" dirty="0" smtClean="0"/>
              <a:t>Özellikle büyük genomların </a:t>
            </a:r>
            <a:r>
              <a:rPr lang="tr-TR" dirty="0" err="1" smtClean="0"/>
              <a:t>dizilenmesinde</a:t>
            </a:r>
            <a:r>
              <a:rPr lang="tr-TR" dirty="0" smtClean="0"/>
              <a:t> kullanılır.</a:t>
            </a:r>
          </a:p>
          <a:p>
            <a:r>
              <a:rPr lang="tr-TR" dirty="0" smtClean="0"/>
              <a:t>Konak hücreye </a:t>
            </a:r>
            <a:r>
              <a:rPr lang="tr-TR" dirty="0" err="1" smtClean="0"/>
              <a:t>elektroporasyonla</a:t>
            </a:r>
            <a:r>
              <a:rPr lang="tr-TR" dirty="0" smtClean="0"/>
              <a:t> transfer edilir.</a:t>
            </a:r>
          </a:p>
          <a:p>
            <a:r>
              <a:rPr lang="tr-TR" dirty="0" smtClean="0"/>
              <a:t>F </a:t>
            </a:r>
            <a:r>
              <a:rPr lang="tr-TR" dirty="0" err="1" smtClean="0"/>
              <a:t>plazmidi</a:t>
            </a:r>
            <a:r>
              <a:rPr lang="tr-TR" dirty="0" smtClean="0"/>
              <a:t> esas alınarak geliştirilmişlerdir. </a:t>
            </a:r>
            <a:r>
              <a:rPr lang="tr-TR" dirty="0" err="1" smtClean="0"/>
              <a:t>Konjugasyonla</a:t>
            </a:r>
            <a:r>
              <a:rPr lang="tr-TR" dirty="0" smtClean="0"/>
              <a:t> da transfer edilebilir.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20</a:t>
            </a:fld>
            <a:endParaRPr lang="tr-TR"/>
          </a:p>
        </p:txBody>
      </p:sp>
      <p:pic>
        <p:nvPicPr>
          <p:cNvPr id="1026" name="Picture 2" descr="THE BIG BAD BAC: BACTERIAL ARTIFICIAL CHROMOSOMES | S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108713"/>
            <a:ext cx="4265258" cy="64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1932" y="577850"/>
            <a:ext cx="6104469" cy="1139825"/>
          </a:xfrm>
        </p:spPr>
        <p:txBody>
          <a:bodyPr>
            <a:normAutofit/>
          </a:bodyPr>
          <a:lstStyle/>
          <a:p>
            <a:r>
              <a:rPr lang="tr-TR" altLang="tr-TR" sz="3600" b="1" dirty="0" smtClean="0">
                <a:solidFill>
                  <a:schemeClr val="accent1"/>
                </a:solidFill>
              </a:rPr>
              <a:t>e) </a:t>
            </a:r>
            <a:r>
              <a:rPr lang="tr-TR" altLang="tr-TR" sz="3600" b="1" dirty="0" err="1" smtClean="0">
                <a:solidFill>
                  <a:schemeClr val="accent1"/>
                </a:solidFill>
              </a:rPr>
              <a:t>Yeast</a:t>
            </a:r>
            <a:r>
              <a:rPr lang="tr-TR" altLang="tr-TR" sz="3600" b="1" dirty="0" smtClean="0">
                <a:solidFill>
                  <a:schemeClr val="accent1"/>
                </a:solidFill>
              </a:rPr>
              <a:t> </a:t>
            </a:r>
            <a:r>
              <a:rPr lang="tr-TR" altLang="tr-TR" sz="3600" b="1" dirty="0" err="1">
                <a:solidFill>
                  <a:schemeClr val="accent1"/>
                </a:solidFill>
              </a:rPr>
              <a:t>Artificial</a:t>
            </a:r>
            <a:r>
              <a:rPr lang="tr-TR" altLang="tr-TR" sz="3600" b="1" dirty="0">
                <a:solidFill>
                  <a:schemeClr val="accent1"/>
                </a:solidFill>
              </a:rPr>
              <a:t> </a:t>
            </a:r>
            <a:r>
              <a:rPr lang="tr-TR" altLang="tr-TR" sz="3600" b="1" dirty="0" err="1">
                <a:solidFill>
                  <a:schemeClr val="accent1"/>
                </a:solidFill>
              </a:rPr>
              <a:t>Chromosome</a:t>
            </a:r>
            <a:r>
              <a:rPr lang="tr-TR" altLang="tr-TR" sz="3600" b="1" dirty="0">
                <a:solidFill>
                  <a:schemeClr val="accent1"/>
                </a:solidFill>
              </a:rPr>
              <a:t> </a:t>
            </a:r>
            <a:r>
              <a:rPr lang="tr-TR" altLang="tr-TR" sz="3600" b="1" dirty="0" smtClean="0">
                <a:solidFill>
                  <a:schemeClr val="accent1"/>
                </a:solidFill>
              </a:rPr>
              <a:t>(YAC) </a:t>
            </a:r>
            <a:r>
              <a:rPr lang="tr-TR" altLang="tr-TR" sz="3600" b="1" dirty="0" err="1" smtClean="0">
                <a:solidFill>
                  <a:schemeClr val="accent1"/>
                </a:solidFill>
              </a:rPr>
              <a:t>Vector</a:t>
            </a:r>
            <a:endParaRPr lang="tr-TR" altLang="tr-TR" sz="3600" b="1" dirty="0">
              <a:solidFill>
                <a:schemeClr val="accent1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1066" y="1716617"/>
            <a:ext cx="6265335" cy="453072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tr-TR" altLang="tr-TR" b="1" dirty="0"/>
              <a:t>   YAC: </a:t>
            </a:r>
            <a:r>
              <a:rPr lang="tr-TR" altLang="tr-TR" dirty="0" smtClean="0"/>
              <a:t>Büyük </a:t>
            </a:r>
            <a:r>
              <a:rPr lang="tr-TR" altLang="tr-TR" dirty="0"/>
              <a:t>DNA parçalarını </a:t>
            </a:r>
            <a:r>
              <a:rPr lang="tr-TR" altLang="tr-TR" dirty="0" smtClean="0"/>
              <a:t>taşıma kabiliyetindedir (2 </a:t>
            </a:r>
            <a:r>
              <a:rPr lang="tr-TR" altLang="tr-TR" dirty="0" err="1"/>
              <a:t>Mb</a:t>
            </a:r>
            <a:r>
              <a:rPr lang="tr-TR" altLang="tr-TR" dirty="0"/>
              <a:t> üzerinde</a:t>
            </a:r>
            <a:r>
              <a:rPr lang="tr-TR" altLang="tr-TR" dirty="0" smtClean="0"/>
              <a:t>)</a:t>
            </a:r>
          </a:p>
          <a:p>
            <a:pPr marL="0" indent="0">
              <a:buNone/>
            </a:pPr>
            <a:r>
              <a:rPr lang="tr-TR" altLang="tr-TR" dirty="0" smtClean="0"/>
              <a:t>YAC </a:t>
            </a:r>
            <a:r>
              <a:rPr lang="tr-TR" altLang="tr-TR" dirty="0"/>
              <a:t>vektörünün parçaları;</a:t>
            </a:r>
          </a:p>
          <a:p>
            <a:r>
              <a:rPr lang="tr-TR" altLang="tr-TR" dirty="0" err="1"/>
              <a:t>Sentromerler</a:t>
            </a:r>
            <a:r>
              <a:rPr lang="tr-TR" altLang="tr-TR" dirty="0"/>
              <a:t> (CEN), </a:t>
            </a:r>
            <a:r>
              <a:rPr lang="tr-TR" altLang="tr-TR" dirty="0" err="1"/>
              <a:t>telomerler</a:t>
            </a:r>
            <a:r>
              <a:rPr lang="tr-TR" altLang="tr-TR" dirty="0"/>
              <a:t> (TEL), konukçu hücrede çoğalma için </a:t>
            </a:r>
            <a:r>
              <a:rPr lang="tr-TR" altLang="tr-TR" dirty="0" err="1"/>
              <a:t>automonous</a:t>
            </a:r>
            <a:r>
              <a:rPr lang="tr-TR" altLang="tr-TR" dirty="0"/>
              <a:t> </a:t>
            </a:r>
            <a:r>
              <a:rPr lang="tr-TR" altLang="tr-TR" dirty="0" err="1"/>
              <a:t>replicating</a:t>
            </a:r>
            <a:r>
              <a:rPr lang="tr-TR" altLang="tr-TR" dirty="0"/>
              <a:t> </a:t>
            </a:r>
            <a:r>
              <a:rPr lang="tr-TR" altLang="tr-TR" dirty="0" err="1"/>
              <a:t>sequence</a:t>
            </a:r>
            <a:r>
              <a:rPr lang="tr-TR" altLang="tr-TR" dirty="0"/>
              <a:t> (ARS)</a:t>
            </a:r>
          </a:p>
          <a:p>
            <a:r>
              <a:rPr lang="tr-TR" altLang="tr-TR" dirty="0" err="1"/>
              <a:t>Selektif</a:t>
            </a:r>
            <a:r>
              <a:rPr lang="tr-TR" altLang="tr-TR" dirty="0"/>
              <a:t> çoğaltım için </a:t>
            </a:r>
            <a:r>
              <a:rPr lang="tr-TR" altLang="tr-TR" dirty="0" err="1"/>
              <a:t>amp</a:t>
            </a:r>
            <a:r>
              <a:rPr lang="tr-TR" altLang="tr-TR" dirty="0"/>
              <a:t> ve YAC vektörü içeren hücrelerin belirlenmesi için TRP1 ve URA3 gibi </a:t>
            </a:r>
            <a:r>
              <a:rPr lang="tr-TR" altLang="tr-TR" dirty="0" err="1"/>
              <a:t>markerlar</a:t>
            </a:r>
            <a:r>
              <a:rPr lang="tr-TR" altLang="tr-TR" dirty="0"/>
              <a:t>.</a:t>
            </a:r>
          </a:p>
          <a:p>
            <a:r>
              <a:rPr lang="tr-TR" altLang="tr-TR" dirty="0" err="1"/>
              <a:t>Restriksiyon</a:t>
            </a:r>
            <a:r>
              <a:rPr lang="tr-TR" altLang="tr-TR" dirty="0"/>
              <a:t> enziminin tanıdığı bölgeler </a:t>
            </a:r>
            <a:r>
              <a:rPr lang="tr-TR" altLang="tr-TR" dirty="0" smtClean="0"/>
              <a:t>(</a:t>
            </a:r>
            <a:r>
              <a:rPr lang="tr-TR" altLang="tr-TR" dirty="0" err="1" smtClean="0"/>
              <a:t>EcoRI</a:t>
            </a:r>
            <a:r>
              <a:rPr lang="tr-TR" altLang="tr-TR" dirty="0" smtClean="0"/>
              <a:t> </a:t>
            </a:r>
            <a:r>
              <a:rPr lang="tr-TR" altLang="tr-TR" dirty="0"/>
              <a:t>ve </a:t>
            </a:r>
            <a:r>
              <a:rPr lang="tr-TR" altLang="tr-TR" dirty="0" err="1"/>
              <a:t>BamHI</a:t>
            </a:r>
            <a:r>
              <a:rPr lang="tr-TR" altLang="tr-TR" dirty="0"/>
              <a:t> gibi</a:t>
            </a:r>
            <a:r>
              <a:rPr lang="tr-TR" altLang="tr-TR" dirty="0" smtClean="0"/>
              <a:t>)</a:t>
            </a:r>
            <a:endParaRPr lang="tr-TR" altLang="tr-TR" dirty="0" smtClean="0"/>
          </a:p>
          <a:p>
            <a:pPr>
              <a:buFont typeface="Wingdings" panose="05000000000000000000" pitchFamily="2" charset="2"/>
              <a:buNone/>
            </a:pPr>
            <a:endParaRPr lang="tr-TR" altLang="tr-TR" dirty="0"/>
          </a:p>
          <a:p>
            <a:pPr>
              <a:buFont typeface="Wingdings" panose="05000000000000000000" pitchFamily="2" charset="2"/>
              <a:buNone/>
            </a:pPr>
            <a:endParaRPr lang="tr-TR" altLang="tr-TR" dirty="0"/>
          </a:p>
        </p:txBody>
      </p:sp>
      <p:pic>
        <p:nvPicPr>
          <p:cNvPr id="111620" name="Picture 4" descr="Ch9A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401" y="86712"/>
            <a:ext cx="5139262" cy="661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AA6E-3878-4B2D-8585-5F7802119B12}" type="slidenum">
              <a:rPr lang="tr-TR" altLang="tr-TR" smtClean="0"/>
              <a:pPr/>
              <a:t>21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6519341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7850"/>
            <a:ext cx="5604935" cy="1139825"/>
          </a:xfrm>
        </p:spPr>
        <p:txBody>
          <a:bodyPr>
            <a:normAutofit/>
          </a:bodyPr>
          <a:lstStyle/>
          <a:p>
            <a:r>
              <a:rPr lang="tr-TR" altLang="tr-TR" sz="3600" b="1" dirty="0" smtClean="0">
                <a:solidFill>
                  <a:schemeClr val="accent1"/>
                </a:solidFill>
              </a:rPr>
              <a:t>e) YAC </a:t>
            </a:r>
            <a:r>
              <a:rPr lang="tr-TR" altLang="tr-TR" sz="3600" b="1" dirty="0" err="1" smtClean="0">
                <a:solidFill>
                  <a:schemeClr val="accent1"/>
                </a:solidFill>
              </a:rPr>
              <a:t>Vector</a:t>
            </a:r>
            <a:endParaRPr lang="tr-TR" altLang="tr-TR" sz="3600" b="1" dirty="0">
              <a:solidFill>
                <a:schemeClr val="accent1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1066" y="1717675"/>
            <a:ext cx="5952071" cy="45307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tr-TR" altLang="tr-TR" dirty="0" smtClean="0"/>
              <a:t>Prosedür;</a:t>
            </a:r>
          </a:p>
          <a:p>
            <a:r>
              <a:rPr lang="tr-TR" altLang="tr-TR" dirty="0"/>
              <a:t>YAC vektör </a:t>
            </a:r>
            <a:r>
              <a:rPr lang="tr-TR" altLang="tr-TR" dirty="0" err="1"/>
              <a:t>EcoRI</a:t>
            </a:r>
            <a:r>
              <a:rPr lang="tr-TR" altLang="tr-TR" dirty="0"/>
              <a:t> ve </a:t>
            </a:r>
            <a:r>
              <a:rPr lang="tr-TR" altLang="tr-TR" dirty="0" err="1"/>
              <a:t>BamHI</a:t>
            </a:r>
            <a:r>
              <a:rPr lang="tr-TR" altLang="tr-TR" dirty="0"/>
              <a:t> </a:t>
            </a:r>
            <a:r>
              <a:rPr lang="tr-TR" altLang="tr-TR" dirty="0" smtClean="0"/>
              <a:t>ile </a:t>
            </a:r>
          </a:p>
          <a:p>
            <a:r>
              <a:rPr lang="tr-TR" altLang="tr-TR" dirty="0" smtClean="0"/>
              <a:t>Hedef </a:t>
            </a:r>
            <a:r>
              <a:rPr lang="tr-TR" altLang="tr-TR" dirty="0"/>
              <a:t>DNA </a:t>
            </a:r>
            <a:r>
              <a:rPr lang="tr-TR" altLang="tr-TR" dirty="0" err="1"/>
              <a:t>EcoRI</a:t>
            </a:r>
            <a:r>
              <a:rPr lang="tr-TR" altLang="tr-TR" dirty="0"/>
              <a:t> tarafından </a:t>
            </a:r>
            <a:r>
              <a:rPr lang="tr-TR" altLang="tr-TR" dirty="0" smtClean="0"/>
              <a:t>kesilir</a:t>
            </a:r>
          </a:p>
          <a:p>
            <a:r>
              <a:rPr lang="tr-TR" altLang="tr-TR" dirty="0" smtClean="0"/>
              <a:t>DNA </a:t>
            </a:r>
            <a:r>
              <a:rPr lang="tr-TR" altLang="tr-TR" dirty="0"/>
              <a:t>parçalarıyla bölünen vektör </a:t>
            </a:r>
            <a:r>
              <a:rPr lang="tr-TR" altLang="tr-TR" dirty="0" err="1"/>
              <a:t>segmentleri</a:t>
            </a:r>
            <a:r>
              <a:rPr lang="tr-TR" altLang="tr-TR" dirty="0"/>
              <a:t> bağlanır</a:t>
            </a:r>
            <a:r>
              <a:rPr lang="tr-TR" altLang="tr-TR" dirty="0" smtClean="0"/>
              <a:t>.</a:t>
            </a:r>
          </a:p>
          <a:p>
            <a:endParaRPr lang="tr-TR" altLang="tr-TR" dirty="0"/>
          </a:p>
          <a:p>
            <a:r>
              <a:rPr lang="tr-TR" altLang="tr-TR" dirty="0"/>
              <a:t>Yabancı DNA içermediklerinde </a:t>
            </a:r>
            <a:r>
              <a:rPr lang="tr-TR" altLang="tr-TR" dirty="0" err="1"/>
              <a:t>plazmid</a:t>
            </a:r>
            <a:r>
              <a:rPr lang="tr-TR" altLang="tr-TR" dirty="0"/>
              <a:t> gibi eşlenecek şekilde dizayn edilmişlerdir</a:t>
            </a:r>
          </a:p>
          <a:p>
            <a:r>
              <a:rPr lang="tr-TR" altLang="tr-TR" dirty="0"/>
              <a:t>Yabancı DNA içerdiğinde konak hücreye </a:t>
            </a:r>
            <a:r>
              <a:rPr lang="tr-TR" altLang="tr-TR" dirty="0" err="1"/>
              <a:t>aktarıldğında</a:t>
            </a:r>
            <a:r>
              <a:rPr lang="tr-TR" altLang="tr-TR" dirty="0"/>
              <a:t> </a:t>
            </a:r>
            <a:r>
              <a:rPr lang="tr-TR" altLang="tr-TR" dirty="0" err="1"/>
              <a:t>ökaryotik</a:t>
            </a:r>
            <a:r>
              <a:rPr lang="tr-TR" altLang="tr-TR" dirty="0"/>
              <a:t> kromozom gibi </a:t>
            </a:r>
            <a:r>
              <a:rPr lang="tr-TR" altLang="tr-TR" dirty="0" err="1"/>
              <a:t>replike</a:t>
            </a:r>
            <a:r>
              <a:rPr lang="tr-TR" altLang="tr-TR" dirty="0"/>
              <a:t> olur.</a:t>
            </a:r>
          </a:p>
          <a:p>
            <a:endParaRPr lang="tr-TR" altLang="tr-TR" dirty="0"/>
          </a:p>
          <a:p>
            <a:pPr>
              <a:buFont typeface="Wingdings" panose="05000000000000000000" pitchFamily="2" charset="2"/>
              <a:buNone/>
            </a:pPr>
            <a:endParaRPr lang="tr-TR" altLang="tr-TR" dirty="0"/>
          </a:p>
          <a:p>
            <a:pPr>
              <a:buFont typeface="Wingdings" panose="05000000000000000000" pitchFamily="2" charset="2"/>
              <a:buNone/>
            </a:pPr>
            <a:endParaRPr lang="tr-TR" altLang="tr-TR" dirty="0"/>
          </a:p>
        </p:txBody>
      </p:sp>
      <p:pic>
        <p:nvPicPr>
          <p:cNvPr id="111620" name="Picture 4" descr="Ch9A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401" y="86712"/>
            <a:ext cx="5139262" cy="661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AA6E-3878-4B2D-8585-5F7802119B12}" type="slidenum">
              <a:rPr lang="tr-TR" altLang="tr-TR" smtClean="0"/>
              <a:pPr/>
              <a:t>22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12540259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96" y="1212247"/>
            <a:ext cx="5147163" cy="792764"/>
          </a:xfrm>
        </p:spPr>
        <p:txBody>
          <a:bodyPr>
            <a:normAutofit fontScale="90000"/>
          </a:bodyPr>
          <a:lstStyle/>
          <a:p>
            <a:r>
              <a:rPr lang="tr-TR" b="1" u="sng" dirty="0" smtClean="0">
                <a:solidFill>
                  <a:srgbClr val="C00000"/>
                </a:solidFill>
              </a:rPr>
              <a:t>3) Vektör ve DNA’nın kesilmesi </a:t>
            </a:r>
            <a:endParaRPr lang="tr-TR" b="1" u="sng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2596" y="2187574"/>
            <a:ext cx="5147163" cy="4351338"/>
          </a:xfrm>
        </p:spPr>
        <p:txBody>
          <a:bodyPr/>
          <a:lstStyle/>
          <a:p>
            <a:r>
              <a:rPr lang="tr-TR" dirty="0" smtClean="0"/>
              <a:t>Kullanılacak vektör </a:t>
            </a:r>
            <a:r>
              <a:rPr lang="tr-TR" dirty="0"/>
              <a:t>ve </a:t>
            </a:r>
            <a:r>
              <a:rPr lang="tr-TR" dirty="0" smtClean="0"/>
              <a:t>klonlanacak DNA aynı </a:t>
            </a:r>
            <a:r>
              <a:rPr lang="tr-TR" dirty="0" err="1"/>
              <a:t>restriksiyon</a:t>
            </a:r>
            <a:r>
              <a:rPr lang="tr-TR" dirty="0"/>
              <a:t> </a:t>
            </a:r>
            <a:r>
              <a:rPr lang="tr-TR" dirty="0" err="1"/>
              <a:t>endonükleaz</a:t>
            </a:r>
            <a:r>
              <a:rPr lang="tr-TR" dirty="0"/>
              <a:t> enzimleri ile </a:t>
            </a:r>
            <a:r>
              <a:rPr lang="tr-TR" dirty="0" smtClean="0"/>
              <a:t>kesilir. 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23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693" y="727644"/>
            <a:ext cx="5964041" cy="5811268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38200" y="0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İzolasyon- Vektör seçimi-</a:t>
            </a:r>
            <a:r>
              <a:rPr lang="tr-TR" sz="2800" b="1" u="sng" dirty="0" err="1" smtClean="0">
                <a:solidFill>
                  <a:srgbClr val="C00000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-Transfer-Seleksiyon</a:t>
            </a:r>
            <a:endParaRPr lang="tr-T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00246"/>
            <a:ext cx="10515600" cy="792764"/>
          </a:xfrm>
        </p:spPr>
        <p:txBody>
          <a:bodyPr/>
          <a:lstStyle/>
          <a:p>
            <a:r>
              <a:rPr lang="tr-TR" b="1" u="sng" dirty="0">
                <a:solidFill>
                  <a:srgbClr val="C00000"/>
                </a:solidFill>
              </a:rPr>
              <a:t>4</a:t>
            </a:r>
            <a:r>
              <a:rPr lang="tr-TR" b="1" u="sng" dirty="0" smtClean="0">
                <a:solidFill>
                  <a:srgbClr val="C00000"/>
                </a:solidFill>
              </a:rPr>
              <a:t>) </a:t>
            </a:r>
            <a:r>
              <a:rPr lang="tr-TR" b="1" u="sng" dirty="0" err="1" smtClean="0">
                <a:solidFill>
                  <a:srgbClr val="C00000"/>
                </a:solidFill>
              </a:rPr>
              <a:t>Ligasyon</a:t>
            </a:r>
            <a:endParaRPr lang="tr-TR" b="1" u="sng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571" y="1646635"/>
            <a:ext cx="11027229" cy="4351338"/>
          </a:xfrm>
        </p:spPr>
        <p:txBody>
          <a:bodyPr/>
          <a:lstStyle/>
          <a:p>
            <a:r>
              <a:rPr lang="tr-TR" dirty="0" smtClean="0"/>
              <a:t>DNA’nın </a:t>
            </a:r>
            <a:r>
              <a:rPr lang="tr-TR" dirty="0"/>
              <a:t>vektöre (taşıyıcı) </a:t>
            </a:r>
            <a:r>
              <a:rPr lang="tr-TR" dirty="0" err="1"/>
              <a:t>ligaz</a:t>
            </a:r>
            <a:r>
              <a:rPr lang="tr-TR" dirty="0"/>
              <a:t> enzimi ile bağlanması aşamasıdır. </a:t>
            </a:r>
            <a:endParaRPr lang="tr-TR" dirty="0" smtClean="0"/>
          </a:p>
          <a:p>
            <a:r>
              <a:rPr lang="tr-TR" dirty="0" smtClean="0"/>
              <a:t>Aynı </a:t>
            </a:r>
            <a:r>
              <a:rPr lang="tr-TR" dirty="0" err="1"/>
              <a:t>restriksiyon</a:t>
            </a:r>
            <a:r>
              <a:rPr lang="tr-TR" dirty="0"/>
              <a:t> enzimi ile kesilmiş ve yapışkan uç oluşturulmuş DNA ve vektör, DNA </a:t>
            </a:r>
            <a:r>
              <a:rPr lang="tr-TR" dirty="0" err="1"/>
              <a:t>ligaz</a:t>
            </a:r>
            <a:r>
              <a:rPr lang="tr-TR" dirty="0"/>
              <a:t> enzimi kullanılarak birleştirilmektedir. </a:t>
            </a:r>
            <a:endParaRPr lang="tr-TR" dirty="0" smtClean="0"/>
          </a:p>
          <a:p>
            <a:r>
              <a:rPr lang="tr-TR" dirty="0" smtClean="0"/>
              <a:t>Bir DNA’nın 3</a:t>
            </a:r>
            <a:r>
              <a:rPr lang="tr-TR" dirty="0"/>
              <a:t>'-hidroksili ile diğerinin 5'-fosforili arasında </a:t>
            </a:r>
            <a:r>
              <a:rPr lang="tr-TR" dirty="0" err="1"/>
              <a:t>fosfodiester</a:t>
            </a:r>
            <a:r>
              <a:rPr lang="tr-TR" dirty="0"/>
              <a:t> bağlarının oluşumu ile </a:t>
            </a:r>
            <a:r>
              <a:rPr lang="tr-TR" dirty="0" smtClean="0"/>
              <a:t>DNA zincirleri birbirine </a:t>
            </a:r>
            <a:r>
              <a:rPr lang="tr-TR" dirty="0"/>
              <a:t>bağlanır.</a:t>
            </a:r>
          </a:p>
          <a:p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 dirty="0" smtClean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24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34" y="4141258"/>
            <a:ext cx="7348719" cy="258021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557434" y="23401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İzolasyon- Vektör seçimi-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u="sng" dirty="0" err="1" smtClean="0">
                <a:solidFill>
                  <a:srgbClr val="C00000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-Transfer-Seleksiyon</a:t>
            </a:r>
            <a:endParaRPr lang="tr-TR" sz="2800" b="1" dirty="0">
              <a:solidFill>
                <a:schemeClr val="accent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9735896" y="4990550"/>
            <a:ext cx="2044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err="1" smtClean="0"/>
              <a:t>Örn</a:t>
            </a:r>
            <a:r>
              <a:rPr lang="tr-TR" sz="2000" b="1" dirty="0" smtClean="0"/>
              <a:t>: T4 </a:t>
            </a:r>
            <a:r>
              <a:rPr lang="tr-TR" sz="2000" b="1" dirty="0"/>
              <a:t>DNA </a:t>
            </a:r>
            <a:r>
              <a:rPr lang="tr-TR" sz="2000" b="1" dirty="0" err="1" smtClean="0"/>
              <a:t>ligaz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077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25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39007" t="16782" r="33472" b="13694"/>
          <a:stretch/>
        </p:blipFill>
        <p:spPr>
          <a:xfrm>
            <a:off x="3907683" y="409072"/>
            <a:ext cx="4444372" cy="6312403"/>
          </a:xfrm>
          <a:prstGeom prst="rect">
            <a:avLst/>
          </a:prstGeom>
        </p:spPr>
      </p:pic>
      <p:cxnSp>
        <p:nvCxnSpPr>
          <p:cNvPr id="7" name="Düz Ok Bağlayıcısı 6"/>
          <p:cNvCxnSpPr/>
          <p:nvPr/>
        </p:nvCxnSpPr>
        <p:spPr>
          <a:xfrm>
            <a:off x="1879600" y="3928533"/>
            <a:ext cx="43688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280836" y="3576134"/>
            <a:ext cx="18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chemeClr val="accent1"/>
                </a:solidFill>
              </a:rPr>
              <a:t>Transfer Aşaması</a:t>
            </a:r>
            <a:endParaRPr lang="tr-TR" b="1" dirty="0">
              <a:solidFill>
                <a:schemeClr val="accent1"/>
              </a:solidFill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1889773" y="2496092"/>
            <a:ext cx="43688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>
            <a:off x="291009" y="2143693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chemeClr val="accent1"/>
                </a:solidFill>
              </a:rPr>
              <a:t>Ligasyon</a:t>
            </a:r>
            <a:r>
              <a:rPr lang="tr-TR" b="1" dirty="0" smtClean="0">
                <a:solidFill>
                  <a:schemeClr val="accent1"/>
                </a:solidFill>
              </a:rPr>
              <a:t> Aşaması</a:t>
            </a:r>
            <a:endParaRPr lang="tr-T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897924"/>
            <a:ext cx="10934700" cy="792764"/>
          </a:xfrm>
        </p:spPr>
        <p:txBody>
          <a:bodyPr>
            <a:normAutofit fontScale="90000"/>
          </a:bodyPr>
          <a:lstStyle/>
          <a:p>
            <a:r>
              <a:rPr lang="tr-TR" b="1" u="sng" dirty="0" smtClean="0">
                <a:solidFill>
                  <a:srgbClr val="C00000"/>
                </a:solidFill>
              </a:rPr>
              <a:t>5) </a:t>
            </a:r>
            <a:r>
              <a:rPr lang="nn-NO" b="1" u="sng" dirty="0" smtClean="0">
                <a:solidFill>
                  <a:srgbClr val="C00000"/>
                </a:solidFill>
              </a:rPr>
              <a:t>Rekombinant </a:t>
            </a:r>
            <a:r>
              <a:rPr lang="nn-NO" b="1" u="sng" dirty="0">
                <a:solidFill>
                  <a:srgbClr val="C00000"/>
                </a:solidFill>
              </a:rPr>
              <a:t>DNA’nın konak organizmaya </a:t>
            </a:r>
            <a:r>
              <a:rPr lang="nn-NO" b="1" u="sng" dirty="0" smtClean="0">
                <a:solidFill>
                  <a:srgbClr val="C00000"/>
                </a:solidFill>
              </a:rPr>
              <a:t>transfer</a:t>
            </a:r>
            <a:r>
              <a:rPr lang="tr-TR" b="1" u="sng" dirty="0" smtClean="0">
                <a:solidFill>
                  <a:srgbClr val="C00000"/>
                </a:solidFill>
              </a:rPr>
              <a:t>i</a:t>
            </a:r>
            <a:endParaRPr lang="tr-TR" b="1" u="sng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7329" y="1825625"/>
            <a:ext cx="11212286" cy="4351338"/>
          </a:xfrm>
        </p:spPr>
        <p:txBody>
          <a:bodyPr>
            <a:normAutofit/>
          </a:bodyPr>
          <a:lstStyle/>
          <a:p>
            <a:r>
              <a:rPr lang="tr-TR" dirty="0" err="1"/>
              <a:t>Ligasyon</a:t>
            </a:r>
            <a:r>
              <a:rPr lang="tr-TR" dirty="0"/>
              <a:t> işleminden sonra </a:t>
            </a:r>
            <a:r>
              <a:rPr lang="tr-TR" dirty="0" err="1"/>
              <a:t>rekombinant</a:t>
            </a:r>
            <a:r>
              <a:rPr lang="tr-TR" dirty="0"/>
              <a:t> DNA’ların bakteri veya maya gibi konakçı hücrelere aktarılmasında </a:t>
            </a:r>
            <a:endParaRPr lang="tr-TR" dirty="0" smtClean="0"/>
          </a:p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Transformasyon (</a:t>
            </a:r>
            <a:r>
              <a:rPr lang="tr-TR" sz="2800" b="1" dirty="0" err="1" smtClean="0">
                <a:solidFill>
                  <a:schemeClr val="accent1"/>
                </a:solidFill>
              </a:rPr>
              <a:t>Plasmidler</a:t>
            </a:r>
            <a:r>
              <a:rPr lang="tr-TR" sz="2800" b="1" dirty="0" smtClean="0">
                <a:solidFill>
                  <a:schemeClr val="accent1"/>
                </a:solidFill>
              </a:rPr>
              <a:t>-Bakteri) </a:t>
            </a:r>
            <a:r>
              <a:rPr lang="tr-TR" sz="2800" dirty="0"/>
              <a:t>mikroorganizma </a:t>
            </a:r>
            <a:r>
              <a:rPr lang="tr-TR" sz="2800" dirty="0" smtClean="0"/>
              <a:t>bulunduğu ortamdan </a:t>
            </a:r>
            <a:r>
              <a:rPr lang="tr-TR" sz="2800" dirty="0"/>
              <a:t>DNA alıp </a:t>
            </a:r>
            <a:r>
              <a:rPr lang="tr-TR" sz="2800" dirty="0" smtClean="0"/>
              <a:t>kopyalayabildiğinde (maya, bakteri, bitkiye transfer)</a:t>
            </a:r>
          </a:p>
          <a:p>
            <a:pPr lvl="1"/>
            <a:r>
              <a:rPr lang="tr-TR" sz="2800" b="1" dirty="0" err="1">
                <a:solidFill>
                  <a:schemeClr val="accent1"/>
                </a:solidFill>
              </a:rPr>
              <a:t>T</a:t>
            </a:r>
            <a:r>
              <a:rPr lang="tr-TR" sz="2800" b="1" dirty="0" err="1" smtClean="0">
                <a:solidFill>
                  <a:schemeClr val="accent1"/>
                </a:solidFill>
              </a:rPr>
              <a:t>ransfeksiyon</a:t>
            </a:r>
            <a:r>
              <a:rPr lang="tr-TR" sz="2800" b="1" dirty="0" smtClean="0">
                <a:solidFill>
                  <a:schemeClr val="accent1"/>
                </a:solidFill>
              </a:rPr>
              <a:t> (Memeli hücre kültürlerine aktarım</a:t>
            </a:r>
            <a:r>
              <a:rPr lang="tr-TR" dirty="0" smtClean="0"/>
              <a:t>)</a:t>
            </a:r>
            <a:endParaRPr lang="tr-TR" sz="2800" b="1" dirty="0" smtClean="0">
              <a:solidFill>
                <a:schemeClr val="accent1"/>
              </a:solidFill>
            </a:endParaRPr>
          </a:p>
          <a:p>
            <a:pPr lvl="1"/>
            <a:r>
              <a:rPr lang="tr-TR" sz="2800" b="1" dirty="0" err="1">
                <a:solidFill>
                  <a:schemeClr val="accent1"/>
                </a:solidFill>
              </a:rPr>
              <a:t>E</a:t>
            </a:r>
            <a:r>
              <a:rPr lang="tr-TR" sz="2800" b="1" dirty="0" err="1" smtClean="0">
                <a:solidFill>
                  <a:schemeClr val="accent1"/>
                </a:solidFill>
              </a:rPr>
              <a:t>lektroporasyon</a:t>
            </a:r>
            <a:r>
              <a:rPr lang="tr-TR" sz="2800" b="1" dirty="0" smtClean="0">
                <a:solidFill>
                  <a:schemeClr val="accent1"/>
                </a:solidFill>
              </a:rPr>
              <a:t> (</a:t>
            </a:r>
            <a:r>
              <a:rPr lang="tr-TR" sz="2800" b="1" dirty="0" err="1" smtClean="0">
                <a:solidFill>
                  <a:schemeClr val="accent1"/>
                </a:solidFill>
              </a:rPr>
              <a:t>BAC’larda</a:t>
            </a:r>
            <a:r>
              <a:rPr lang="tr-TR" sz="2800" b="1" dirty="0">
                <a:solidFill>
                  <a:schemeClr val="accent1"/>
                </a:solidFill>
              </a:rPr>
              <a:t>) </a:t>
            </a:r>
            <a:r>
              <a:rPr lang="tr-TR" sz="2800" dirty="0" smtClean="0"/>
              <a:t>DNA’nın hücre zarından içeri geçmesi  </a:t>
            </a:r>
            <a:r>
              <a:rPr lang="tr-TR" sz="2800" dirty="0"/>
              <a:t>için yüksek elektrik voltajı </a:t>
            </a:r>
            <a:r>
              <a:rPr lang="tr-TR" sz="2800" dirty="0" smtClean="0"/>
              <a:t>kullanılır.</a:t>
            </a:r>
          </a:p>
          <a:p>
            <a:pPr lvl="1"/>
            <a:r>
              <a:rPr lang="tr-TR" sz="2800" b="1" dirty="0" err="1" smtClean="0">
                <a:solidFill>
                  <a:schemeClr val="accent1"/>
                </a:solidFill>
              </a:rPr>
              <a:t>Trandüksiyon</a:t>
            </a:r>
            <a:r>
              <a:rPr lang="tr-TR" sz="2800" b="1" dirty="0" smtClean="0">
                <a:solidFill>
                  <a:schemeClr val="accent1"/>
                </a:solidFill>
              </a:rPr>
              <a:t> </a:t>
            </a:r>
            <a:r>
              <a:rPr lang="tr-TR" sz="2800" dirty="0" smtClean="0"/>
              <a:t>DNA'nın </a:t>
            </a:r>
            <a:r>
              <a:rPr lang="tr-TR" sz="2800" b="1" dirty="0" smtClean="0">
                <a:solidFill>
                  <a:schemeClr val="accent1"/>
                </a:solidFill>
              </a:rPr>
              <a:t>virüs</a:t>
            </a:r>
            <a:r>
              <a:rPr lang="tr-TR" sz="2800" dirty="0" smtClean="0"/>
              <a:t> partikülleri içinde paketlenmesi </a:t>
            </a:r>
            <a:r>
              <a:rPr lang="tr-TR" sz="2800" dirty="0"/>
              <a:t>ve </a:t>
            </a:r>
            <a:r>
              <a:rPr lang="tr-TR" sz="2800" dirty="0" err="1" smtClean="0"/>
              <a:t>viral</a:t>
            </a:r>
            <a:r>
              <a:rPr lang="tr-TR" sz="2800" dirty="0" smtClean="0"/>
              <a:t> enfeksiyonun </a:t>
            </a:r>
            <a:r>
              <a:rPr lang="tr-TR" sz="2800" dirty="0"/>
              <a:t>andıran </a:t>
            </a:r>
            <a:r>
              <a:rPr lang="tr-TR" sz="2800" dirty="0" smtClean="0"/>
              <a:t>konak hücreye sokulması</a:t>
            </a:r>
          </a:p>
          <a:p>
            <a:r>
              <a:rPr lang="tr-TR" dirty="0" smtClean="0"/>
              <a:t>gibi </a:t>
            </a:r>
            <a:r>
              <a:rPr lang="tr-TR" dirty="0"/>
              <a:t>teknikler kullanılmaktadır.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26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1085850" y="52200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İzolasyon- Vektör seçimi-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u="sng" dirty="0" smtClean="0">
                <a:solidFill>
                  <a:srgbClr val="C00000"/>
                </a:solidFill>
              </a:rPr>
              <a:t>Transfer</a:t>
            </a:r>
            <a:r>
              <a:rPr lang="tr-TR" sz="2800" b="1" dirty="0" smtClean="0">
                <a:solidFill>
                  <a:schemeClr val="accent1"/>
                </a:solidFill>
              </a:rPr>
              <a:t>-Seleksiyon</a:t>
            </a:r>
            <a:endParaRPr lang="tr-T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u="sng" dirty="0">
                <a:solidFill>
                  <a:srgbClr val="C00000"/>
                </a:solidFill>
              </a:rPr>
              <a:t>6</a:t>
            </a:r>
            <a:r>
              <a:rPr lang="tr-TR" b="1" u="sng" dirty="0" smtClean="0">
                <a:solidFill>
                  <a:srgbClr val="C00000"/>
                </a:solidFill>
              </a:rPr>
              <a:t>) Seleksiyon</a:t>
            </a:r>
            <a:endParaRPr lang="tr-TR" b="1" u="sng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329" y="1825625"/>
            <a:ext cx="5539014" cy="4351338"/>
          </a:xfrm>
        </p:spPr>
        <p:txBody>
          <a:bodyPr>
            <a:normAutofit/>
          </a:bodyPr>
          <a:lstStyle/>
          <a:p>
            <a:r>
              <a:rPr lang="tr-TR" dirty="0"/>
              <a:t>Rekombinant DNA ürünlerini taşıyan </a:t>
            </a:r>
            <a:r>
              <a:rPr lang="tr-TR" dirty="0" smtClean="0"/>
              <a:t>organizmaların (bakteri kolonilerinin) </a:t>
            </a:r>
            <a:r>
              <a:rPr lang="tr-TR" dirty="0"/>
              <a:t>seçilmesi aşamasıdır. </a:t>
            </a:r>
            <a:endParaRPr lang="tr-TR" dirty="0" smtClean="0"/>
          </a:p>
          <a:p>
            <a:r>
              <a:rPr lang="tr-TR" dirty="0" smtClean="0"/>
              <a:t>Rekombinant </a:t>
            </a:r>
            <a:r>
              <a:rPr lang="tr-TR" dirty="0"/>
              <a:t>klonlar ile </a:t>
            </a:r>
            <a:r>
              <a:rPr lang="tr-TR" dirty="0" err="1"/>
              <a:t>rekombinant</a:t>
            </a:r>
            <a:r>
              <a:rPr lang="tr-TR" dirty="0"/>
              <a:t> olmayan klonları birbirinden ayırmak için </a:t>
            </a:r>
            <a:r>
              <a:rPr lang="tr-TR" dirty="0" smtClean="0"/>
              <a:t>yapılır. </a:t>
            </a:r>
          </a:p>
          <a:p>
            <a:r>
              <a:rPr lang="tr-TR" dirty="0" smtClean="0"/>
              <a:t>Seleksiyon </a:t>
            </a:r>
            <a:r>
              <a:rPr lang="tr-TR" dirty="0"/>
              <a:t>işleminde antibiyotik direnç genleri gibi </a:t>
            </a:r>
            <a:r>
              <a:rPr lang="tr-TR" dirty="0" smtClean="0"/>
              <a:t>belirteç/</a:t>
            </a:r>
            <a:r>
              <a:rPr lang="tr-TR" dirty="0" err="1" smtClean="0"/>
              <a:t>raporter</a:t>
            </a:r>
            <a:r>
              <a:rPr lang="tr-TR" dirty="0" smtClean="0"/>
              <a:t> </a:t>
            </a:r>
            <a:r>
              <a:rPr lang="tr-TR" dirty="0"/>
              <a:t>genlerden yararlanılır.</a:t>
            </a:r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27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23450" t="17707" r="22540" b="19199"/>
          <a:stretch/>
        </p:blipFill>
        <p:spPr>
          <a:xfrm>
            <a:off x="5519999" y="1690688"/>
            <a:ext cx="6470702" cy="424980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420585" y="68528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İzolasyon- Vektör seçimi-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-Transfer-</a:t>
            </a:r>
            <a:r>
              <a:rPr lang="tr-TR" sz="2800" b="1" u="sng" dirty="0" smtClean="0">
                <a:solidFill>
                  <a:srgbClr val="C00000"/>
                </a:solidFill>
              </a:rPr>
              <a:t>Seleksiyon</a:t>
            </a:r>
            <a:endParaRPr lang="tr-TR" sz="28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72" y="210572"/>
            <a:ext cx="5055695" cy="505569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1755"/>
            <a:ext cx="10515600" cy="792764"/>
          </a:xfrm>
        </p:spPr>
        <p:txBody>
          <a:bodyPr/>
          <a:lstStyle/>
          <a:p>
            <a:r>
              <a:rPr lang="tr-TR" dirty="0" smtClean="0">
                <a:solidFill>
                  <a:schemeClr val="accent1"/>
                </a:solidFill>
              </a:rPr>
              <a:t>pBR322 - Seleksiyon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9532" y="1584519"/>
            <a:ext cx="6629401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İki antibiyotik direnç geni ile tarama </a:t>
            </a:r>
            <a:r>
              <a:rPr lang="tr-TR" u="sng" dirty="0" smtClean="0"/>
              <a:t>(</a:t>
            </a:r>
            <a:r>
              <a:rPr lang="tr-TR" u="sng" dirty="0" err="1" smtClean="0"/>
              <a:t>AmpR</a:t>
            </a:r>
            <a:r>
              <a:rPr lang="tr-TR" u="sng" dirty="0" smtClean="0"/>
              <a:t>  - </a:t>
            </a:r>
            <a:r>
              <a:rPr lang="tr-TR" u="sng" dirty="0" err="1" smtClean="0"/>
              <a:t>TetR</a:t>
            </a:r>
            <a:r>
              <a:rPr lang="tr-TR" u="sng" dirty="0" smtClean="0"/>
              <a:t>) yapılır;</a:t>
            </a:r>
          </a:p>
          <a:p>
            <a:pPr lvl="1"/>
            <a:r>
              <a:rPr lang="tr-TR" dirty="0" err="1" smtClean="0"/>
              <a:t>Ampsillin</a:t>
            </a:r>
            <a:r>
              <a:rPr lang="tr-TR" dirty="0" smtClean="0"/>
              <a:t> direnci (</a:t>
            </a:r>
            <a:r>
              <a:rPr lang="tr-TR" dirty="0" err="1" smtClean="0"/>
              <a:t>AmpR</a:t>
            </a:r>
            <a:r>
              <a:rPr lang="tr-TR" dirty="0" smtClean="0"/>
              <a:t>): </a:t>
            </a:r>
            <a:r>
              <a:rPr lang="tr-TR" dirty="0" err="1" smtClean="0"/>
              <a:t>Transforme</a:t>
            </a:r>
            <a:r>
              <a:rPr lang="tr-TR" dirty="0" smtClean="0"/>
              <a:t> olan ve olmayan bakterileri ayırt etmede</a:t>
            </a:r>
          </a:p>
          <a:p>
            <a:pPr lvl="1"/>
            <a:r>
              <a:rPr lang="tr-TR" dirty="0" err="1" smtClean="0"/>
              <a:t>TetR</a:t>
            </a:r>
            <a:r>
              <a:rPr lang="tr-TR" dirty="0" smtClean="0"/>
              <a:t>: Rekombinant DNA ve </a:t>
            </a:r>
            <a:r>
              <a:rPr lang="tr-TR" dirty="0" err="1" smtClean="0"/>
              <a:t>rekombinant</a:t>
            </a:r>
            <a:r>
              <a:rPr lang="tr-TR" dirty="0" smtClean="0"/>
              <a:t> olmayan DNA’ların ayırımında kullanılır</a:t>
            </a:r>
          </a:p>
          <a:p>
            <a:r>
              <a:rPr lang="tr-TR" dirty="0" err="1"/>
              <a:t>Plazmid</a:t>
            </a:r>
            <a:r>
              <a:rPr lang="tr-TR" dirty="0"/>
              <a:t>, 40’tan fazla </a:t>
            </a:r>
            <a:r>
              <a:rPr lang="tr-TR" dirty="0" err="1"/>
              <a:t>restriksiyon</a:t>
            </a:r>
            <a:r>
              <a:rPr lang="tr-TR" dirty="0"/>
              <a:t> enzimi için </a:t>
            </a:r>
            <a:r>
              <a:rPr lang="tr-TR" u="sng" dirty="0"/>
              <a:t>tek kesim bölgesine</a:t>
            </a:r>
            <a:r>
              <a:rPr lang="tr-TR" dirty="0"/>
              <a:t> sahiptir. </a:t>
            </a:r>
          </a:p>
          <a:p>
            <a:r>
              <a:rPr lang="tr-TR" dirty="0"/>
              <a:t>Bu 40 bölgeden 11’i </a:t>
            </a:r>
            <a:r>
              <a:rPr lang="tr-TR" dirty="0" err="1"/>
              <a:t>TetR</a:t>
            </a:r>
            <a:r>
              <a:rPr lang="tr-TR" dirty="0"/>
              <a:t> geni içinde yer alır.</a:t>
            </a:r>
          </a:p>
          <a:p>
            <a:pPr lvl="1"/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7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29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79" y="360456"/>
            <a:ext cx="5407621" cy="5584420"/>
          </a:xfrm>
          <a:prstGeom prst="rect">
            <a:avLst/>
          </a:prstGeom>
        </p:spPr>
      </p:pic>
      <p:sp>
        <p:nvSpPr>
          <p:cNvPr id="12" name="İkizkenar Üçgen 11"/>
          <p:cNvSpPr/>
          <p:nvPr/>
        </p:nvSpPr>
        <p:spPr>
          <a:xfrm rot="14409146">
            <a:off x="11441860" y="1298468"/>
            <a:ext cx="355600" cy="88053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21945" y="498067"/>
            <a:ext cx="5198534" cy="792764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accent1"/>
                </a:solidFill>
              </a:rPr>
              <a:t>Plasmid</a:t>
            </a:r>
            <a:r>
              <a:rPr lang="tr-TR" b="1" dirty="0" smtClean="0">
                <a:solidFill>
                  <a:schemeClr val="accent1"/>
                </a:solidFill>
              </a:rPr>
              <a:t>: PR322</a:t>
            </a:r>
            <a:br>
              <a:rPr lang="tr-TR" b="1" dirty="0" smtClean="0">
                <a:solidFill>
                  <a:schemeClr val="accent1"/>
                </a:solidFill>
              </a:rPr>
            </a:br>
            <a:r>
              <a:rPr lang="tr-TR" b="1" dirty="0" smtClean="0">
                <a:solidFill>
                  <a:schemeClr val="accent1"/>
                </a:solidFill>
              </a:rPr>
              <a:t>Seleksiyon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idx="1"/>
          </p:nvPr>
        </p:nvSpPr>
        <p:spPr>
          <a:xfrm>
            <a:off x="257677" y="1264791"/>
            <a:ext cx="7922221" cy="4832200"/>
          </a:xfrm>
        </p:spPr>
        <p:txBody>
          <a:bodyPr>
            <a:noAutofit/>
          </a:bodyPr>
          <a:lstStyle/>
          <a:p>
            <a:r>
              <a:rPr lang="tr-TR" dirty="0" err="1" smtClean="0"/>
              <a:t>Ampisilin</a:t>
            </a:r>
            <a:r>
              <a:rPr lang="tr-TR" dirty="0" smtClean="0"/>
              <a:t> </a:t>
            </a:r>
            <a:r>
              <a:rPr lang="tr-TR" dirty="0"/>
              <a:t>içeren </a:t>
            </a:r>
            <a:r>
              <a:rPr lang="tr-TR" dirty="0" err="1"/>
              <a:t>Agar</a:t>
            </a:r>
            <a:r>
              <a:rPr lang="tr-TR" dirty="0"/>
              <a:t> </a:t>
            </a:r>
            <a:r>
              <a:rPr lang="tr-TR" dirty="0" err="1" smtClean="0"/>
              <a:t>Plate</a:t>
            </a:r>
            <a:endParaRPr lang="tr-TR" dirty="0" smtClean="0"/>
          </a:p>
          <a:p>
            <a:pPr lvl="1"/>
            <a:r>
              <a:rPr lang="tr-TR" dirty="0" err="1"/>
              <a:t>Non-transforme</a:t>
            </a:r>
            <a:r>
              <a:rPr lang="tr-TR" dirty="0"/>
              <a:t> </a:t>
            </a:r>
            <a:r>
              <a:rPr lang="tr-TR" dirty="0" err="1"/>
              <a:t>Bacteria</a:t>
            </a:r>
            <a:r>
              <a:rPr lang="tr-TR" dirty="0"/>
              <a:t> : Büyümez</a:t>
            </a:r>
          </a:p>
          <a:p>
            <a:pPr lvl="1"/>
            <a:r>
              <a:rPr lang="tr-TR" dirty="0" err="1" smtClean="0"/>
              <a:t>Transforme</a:t>
            </a:r>
            <a:r>
              <a:rPr lang="tr-TR" dirty="0" smtClean="0"/>
              <a:t> </a:t>
            </a:r>
            <a:r>
              <a:rPr lang="tr-TR" dirty="0" err="1"/>
              <a:t>Bacteria</a:t>
            </a:r>
            <a:r>
              <a:rPr lang="tr-TR" dirty="0"/>
              <a:t> : Büyür </a:t>
            </a:r>
            <a:endParaRPr lang="tr-TR" dirty="0" smtClean="0"/>
          </a:p>
          <a:p>
            <a:pPr lvl="2"/>
            <a:r>
              <a:rPr lang="tr-TR" dirty="0" err="1" smtClean="0"/>
              <a:t>recombinant</a:t>
            </a:r>
            <a:r>
              <a:rPr lang="tr-TR" dirty="0" smtClean="0"/>
              <a:t> </a:t>
            </a:r>
            <a:r>
              <a:rPr lang="tr-TR" dirty="0"/>
              <a:t>DNA içeren: Büyür </a:t>
            </a:r>
            <a:endParaRPr lang="tr-TR" dirty="0" smtClean="0"/>
          </a:p>
          <a:p>
            <a:pPr lvl="2"/>
            <a:r>
              <a:rPr lang="tr-TR" dirty="0" err="1"/>
              <a:t>recombinant</a:t>
            </a:r>
            <a:r>
              <a:rPr lang="tr-TR" dirty="0"/>
              <a:t> DNA içermeyen: Büyür </a:t>
            </a:r>
          </a:p>
          <a:p>
            <a:pPr lvl="2"/>
            <a:endParaRPr lang="tr-TR" dirty="0"/>
          </a:p>
          <a:p>
            <a:r>
              <a:rPr lang="tr-TR" dirty="0"/>
              <a:t> </a:t>
            </a:r>
            <a:r>
              <a:rPr lang="en-US" dirty="0"/>
              <a:t>Tetra</a:t>
            </a:r>
            <a:r>
              <a:rPr lang="tr-TR" dirty="0"/>
              <a:t>siklin</a:t>
            </a:r>
            <a:r>
              <a:rPr lang="en-US" dirty="0"/>
              <a:t> </a:t>
            </a:r>
            <a:r>
              <a:rPr lang="tr-TR" dirty="0" smtClean="0"/>
              <a:t>içeren A</a:t>
            </a:r>
            <a:r>
              <a:rPr lang="en-US" dirty="0"/>
              <a:t>gar </a:t>
            </a:r>
            <a:r>
              <a:rPr lang="en-US" dirty="0" smtClean="0"/>
              <a:t>plate</a:t>
            </a:r>
            <a:endParaRPr lang="tr-TR" dirty="0" smtClean="0"/>
          </a:p>
          <a:p>
            <a:pPr lvl="1"/>
            <a:r>
              <a:rPr lang="en-US" dirty="0" smtClean="0"/>
              <a:t>Non-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/>
              <a:t>Bacteria:</a:t>
            </a:r>
            <a:r>
              <a:rPr lang="tr-TR" dirty="0"/>
              <a:t> </a:t>
            </a:r>
            <a:r>
              <a:rPr lang="tr-TR" dirty="0" smtClean="0"/>
              <a:t>Büyümez</a:t>
            </a:r>
          </a:p>
          <a:p>
            <a:pPr lvl="1"/>
            <a:r>
              <a:rPr lang="en-US" dirty="0" smtClean="0"/>
              <a:t>Transformed Bacteria:</a:t>
            </a:r>
            <a:r>
              <a:rPr lang="tr-TR" dirty="0" smtClean="0"/>
              <a:t> Büyür</a:t>
            </a:r>
            <a:endParaRPr lang="tr-TR" dirty="0"/>
          </a:p>
          <a:p>
            <a:pPr lvl="2"/>
            <a:r>
              <a:rPr lang="tr-TR" dirty="0" smtClean="0"/>
              <a:t>R</a:t>
            </a:r>
            <a:r>
              <a:rPr lang="en-US" dirty="0" err="1"/>
              <a:t>ecombinant</a:t>
            </a:r>
            <a:r>
              <a:rPr lang="en-US" dirty="0"/>
              <a:t> DNA </a:t>
            </a:r>
            <a:r>
              <a:rPr lang="tr-TR" dirty="0"/>
              <a:t>içeren</a:t>
            </a:r>
            <a:r>
              <a:rPr lang="en-US" dirty="0"/>
              <a:t>:</a:t>
            </a:r>
            <a:r>
              <a:rPr lang="tr-TR" dirty="0"/>
              <a:t> Büyümez</a:t>
            </a:r>
          </a:p>
          <a:p>
            <a:pPr lvl="3"/>
            <a:r>
              <a:rPr lang="tr-TR" dirty="0" smtClean="0"/>
              <a:t>İstenen </a:t>
            </a:r>
            <a:r>
              <a:rPr lang="tr-TR" dirty="0"/>
              <a:t>geni </a:t>
            </a:r>
            <a:r>
              <a:rPr lang="tr-TR" dirty="0" err="1"/>
              <a:t>TetR</a:t>
            </a:r>
            <a:r>
              <a:rPr lang="tr-TR" dirty="0"/>
              <a:t> pozisyonunda taşıyacağından </a:t>
            </a:r>
            <a:r>
              <a:rPr lang="tr-TR" dirty="0" err="1"/>
              <a:t>tetrasiklin</a:t>
            </a:r>
            <a:r>
              <a:rPr lang="tr-TR" dirty="0"/>
              <a:t> direncini </a:t>
            </a:r>
            <a:r>
              <a:rPr lang="tr-TR" dirty="0" err="1"/>
              <a:t>inaktive</a:t>
            </a:r>
            <a:r>
              <a:rPr lang="tr-TR" dirty="0"/>
              <a:t> eder. </a:t>
            </a:r>
            <a:endParaRPr lang="tr-TR" dirty="0" smtClean="0"/>
          </a:p>
          <a:p>
            <a:pPr lvl="2"/>
            <a:r>
              <a:rPr lang="tr-TR" dirty="0" smtClean="0"/>
              <a:t>R</a:t>
            </a:r>
            <a:r>
              <a:rPr lang="en-US" dirty="0" err="1" smtClean="0"/>
              <a:t>ecombinant</a:t>
            </a:r>
            <a:r>
              <a:rPr lang="en-US" dirty="0" smtClean="0"/>
              <a:t> </a:t>
            </a:r>
            <a:r>
              <a:rPr lang="tr-TR" dirty="0"/>
              <a:t>DNA </a:t>
            </a:r>
            <a:r>
              <a:rPr lang="tr-TR" dirty="0" smtClean="0"/>
              <a:t>içermeyen: Büyür. </a:t>
            </a:r>
            <a:r>
              <a:rPr lang="tr-TR" dirty="0" err="1" smtClean="0"/>
              <a:t>Tetrasiklin</a:t>
            </a:r>
            <a:r>
              <a:rPr lang="tr-TR" dirty="0" smtClean="0"/>
              <a:t> </a:t>
            </a:r>
            <a:r>
              <a:rPr lang="tr-TR" dirty="0"/>
              <a:t>geni bozulmadığından bakteri </a:t>
            </a:r>
            <a:r>
              <a:rPr lang="tr-TR" dirty="0" err="1"/>
              <a:t>tetrasiklinli</a:t>
            </a:r>
            <a:r>
              <a:rPr lang="tr-TR" dirty="0"/>
              <a:t> </a:t>
            </a:r>
            <a:r>
              <a:rPr lang="tr-TR" dirty="0" err="1"/>
              <a:t>besiyerinde</a:t>
            </a:r>
            <a:r>
              <a:rPr lang="tr-TR" dirty="0"/>
              <a:t> büyür.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73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</a:t>
            </a:fld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1332629" y="1671861"/>
            <a:ext cx="9652216" cy="3804557"/>
            <a:chOff x="1338943" y="2088240"/>
            <a:chExt cx="9652216" cy="3804557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4714333" y="2088240"/>
              <a:ext cx="2955471" cy="1485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 b="1" dirty="0" smtClean="0"/>
                <a:t>Genetik Klonlama </a:t>
              </a:r>
              <a:endParaRPr lang="tr-TR" sz="2800" b="1" dirty="0"/>
            </a:p>
          </p:txBody>
        </p:sp>
        <p:sp>
          <p:nvSpPr>
            <p:cNvPr id="7" name="Yuvarlatılmış Dikdörtgen 6"/>
            <p:cNvSpPr/>
            <p:nvPr/>
          </p:nvSpPr>
          <p:spPr>
            <a:xfrm>
              <a:off x="4779648" y="4504868"/>
              <a:ext cx="2824843" cy="138792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Üreme Amaçlı Klonlama</a:t>
              </a:r>
              <a:endParaRPr lang="tr-TR" sz="2400" b="1" dirty="0"/>
            </a:p>
          </p:txBody>
        </p:sp>
        <p:sp>
          <p:nvSpPr>
            <p:cNvPr id="8" name="Yuvarlatılmış Dikdörtgen 7"/>
            <p:cNvSpPr/>
            <p:nvPr/>
          </p:nvSpPr>
          <p:spPr>
            <a:xfrm>
              <a:off x="1338943" y="4504867"/>
              <a:ext cx="2824843" cy="1387929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Rekombinant DNA Teknolojisi</a:t>
              </a:r>
              <a:endParaRPr lang="tr-TR" sz="2400" b="1" dirty="0"/>
            </a:p>
          </p:txBody>
        </p:sp>
        <p:sp>
          <p:nvSpPr>
            <p:cNvPr id="9" name="Yuvarlatılmış Dikdörtgen 8"/>
            <p:cNvSpPr/>
            <p:nvPr/>
          </p:nvSpPr>
          <p:spPr>
            <a:xfrm>
              <a:off x="8166316" y="4504868"/>
              <a:ext cx="2824843" cy="138792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/>
                <a:t>Terapötik</a:t>
              </a:r>
              <a:r>
                <a:rPr lang="tr-TR" sz="2400" b="1" dirty="0" smtClean="0"/>
                <a:t>  (Tedavi) Amaçlı Klonlama</a:t>
              </a:r>
              <a:endParaRPr lang="tr-TR" sz="2400" b="1" dirty="0"/>
            </a:p>
          </p:txBody>
        </p:sp>
        <p:cxnSp>
          <p:nvCxnSpPr>
            <p:cNvPr id="11" name="Düz Bağlayıcı 10"/>
            <p:cNvCxnSpPr/>
            <p:nvPr/>
          </p:nvCxnSpPr>
          <p:spPr>
            <a:xfrm>
              <a:off x="6165049" y="3574140"/>
              <a:ext cx="1" cy="9307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>
            <a:xfrm>
              <a:off x="9572421" y="4039504"/>
              <a:ext cx="1" cy="4653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>
              <a:off x="2768297" y="4039503"/>
              <a:ext cx="1" cy="4653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>
            <a:xfrm flipH="1">
              <a:off x="2751363" y="4039503"/>
              <a:ext cx="34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/>
            <p:cNvCxnSpPr/>
            <p:nvPr/>
          </p:nvCxnSpPr>
          <p:spPr>
            <a:xfrm flipH="1">
              <a:off x="6158737" y="4039503"/>
              <a:ext cx="34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Dikdörtgen 22"/>
          <p:cNvSpPr/>
          <p:nvPr/>
        </p:nvSpPr>
        <p:spPr>
          <a:xfrm>
            <a:off x="2276669" y="666250"/>
            <a:ext cx="8005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/>
              <a:t>Genetik klonlamayı üç bölümde inceleyebiliriz. </a:t>
            </a:r>
          </a:p>
        </p:txBody>
      </p:sp>
    </p:spTree>
    <p:extLst>
      <p:ext uri="{BB962C8B-B14F-4D97-AF65-F5344CB8AC3E}">
        <p14:creationId xmlns:p14="http://schemas.microsoft.com/office/powerpoint/2010/main" val="12689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30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35095"/>
          <a:stretch/>
        </p:blipFill>
        <p:spPr>
          <a:xfrm>
            <a:off x="2384972" y="367562"/>
            <a:ext cx="8968828" cy="6490438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678" y="1744807"/>
            <a:ext cx="3407522" cy="792764"/>
          </a:xfrm>
        </p:spPr>
        <p:txBody>
          <a:bodyPr>
            <a:normAutofit fontScale="90000"/>
          </a:bodyPr>
          <a:lstStyle/>
          <a:p>
            <a:r>
              <a:rPr lang="tr-TR" b="1" dirty="0" err="1" smtClean="0">
                <a:solidFill>
                  <a:schemeClr val="accent1"/>
                </a:solidFill>
              </a:rPr>
              <a:t>Plasmid</a:t>
            </a:r>
            <a:r>
              <a:rPr lang="tr-TR" b="1" dirty="0" smtClean="0">
                <a:solidFill>
                  <a:schemeClr val="accent1"/>
                </a:solidFill>
              </a:rPr>
              <a:t>: </a:t>
            </a:r>
            <a:r>
              <a:rPr lang="tr-TR" b="1" dirty="0">
                <a:solidFill>
                  <a:schemeClr val="accent1"/>
                </a:solidFill>
              </a:rPr>
              <a:t>PR322</a:t>
            </a:r>
          </a:p>
        </p:txBody>
      </p:sp>
    </p:spTree>
    <p:extLst>
      <p:ext uri="{BB962C8B-B14F-4D97-AF65-F5344CB8AC3E}">
        <p14:creationId xmlns:p14="http://schemas.microsoft.com/office/powerpoint/2010/main" val="30055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18 – </a:t>
            </a:r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19 - Seleksiyon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0396" y="1847850"/>
            <a:ext cx="6200537" cy="4351338"/>
          </a:xfrm>
        </p:spPr>
        <p:txBody>
          <a:bodyPr>
            <a:normAutofit/>
          </a:bodyPr>
          <a:lstStyle/>
          <a:p>
            <a:r>
              <a:rPr lang="el-GR" dirty="0" smtClean="0"/>
              <a:t>Β-</a:t>
            </a:r>
            <a:r>
              <a:rPr lang="tr-TR" dirty="0" err="1"/>
              <a:t>galaktosidaz</a:t>
            </a:r>
            <a:r>
              <a:rPr lang="tr-TR" dirty="0"/>
              <a:t> (</a:t>
            </a:r>
            <a:r>
              <a:rPr lang="tr-TR" dirty="0" err="1"/>
              <a:t>lacZ</a:t>
            </a:r>
            <a:r>
              <a:rPr lang="tr-TR" dirty="0"/>
              <a:t>) geninin N-terminal parçası </a:t>
            </a:r>
            <a:r>
              <a:rPr lang="tr-TR" dirty="0" smtClean="0"/>
              <a:t>(</a:t>
            </a:r>
            <a:r>
              <a:rPr lang="tr-TR" dirty="0" err="1" smtClean="0"/>
              <a:t>reporter</a:t>
            </a:r>
            <a:r>
              <a:rPr lang="tr-TR" dirty="0" smtClean="0"/>
              <a:t> </a:t>
            </a:r>
            <a:r>
              <a:rPr lang="tr-TR" dirty="0"/>
              <a:t>geni) </a:t>
            </a:r>
            <a:endParaRPr lang="tr-TR" dirty="0" smtClean="0"/>
          </a:p>
          <a:p>
            <a:r>
              <a:rPr lang="tr-TR" dirty="0" err="1" smtClean="0"/>
              <a:t>Lac</a:t>
            </a:r>
            <a:r>
              <a:rPr lang="tr-TR" dirty="0" smtClean="0"/>
              <a:t> </a:t>
            </a:r>
            <a:r>
              <a:rPr lang="tr-TR" dirty="0"/>
              <a:t>Z geni: ekspres edildiğinde X-</a:t>
            </a:r>
            <a:r>
              <a:rPr lang="tr-TR" dirty="0" err="1"/>
              <a:t>Gal</a:t>
            </a:r>
            <a:r>
              <a:rPr lang="tr-TR" dirty="0"/>
              <a:t> molekülünü maviye çeviren </a:t>
            </a:r>
            <a:r>
              <a:rPr lang="el-GR" dirty="0"/>
              <a:t>β-</a:t>
            </a:r>
            <a:r>
              <a:rPr lang="tr-TR" dirty="0" err="1" smtClean="0"/>
              <a:t>galactosidaz</a:t>
            </a:r>
            <a:r>
              <a:rPr lang="tr-TR" dirty="0" smtClean="0"/>
              <a:t> kodlar </a:t>
            </a:r>
          </a:p>
          <a:p>
            <a:r>
              <a:rPr lang="tr-TR" dirty="0" err="1" smtClean="0"/>
              <a:t>LacZ</a:t>
            </a:r>
            <a:r>
              <a:rPr lang="tr-TR" dirty="0" smtClean="0"/>
              <a:t> </a:t>
            </a:r>
            <a:r>
              <a:rPr lang="tr-TR" dirty="0"/>
              <a:t>geni aktifse koloni rengi olur mavi</a:t>
            </a:r>
            <a:endParaRPr lang="tr-TR" dirty="0" smtClean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31</a:t>
            </a:fld>
            <a:endParaRPr lang="tr-TR"/>
          </a:p>
        </p:txBody>
      </p:sp>
      <p:pic>
        <p:nvPicPr>
          <p:cNvPr id="1026" name="Picture 2" descr="pUC19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23" y="656028"/>
            <a:ext cx="5570893" cy="49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İkizkenar Üçgen 7"/>
          <p:cNvSpPr/>
          <p:nvPr/>
        </p:nvSpPr>
        <p:spPr>
          <a:xfrm rot="14409146">
            <a:off x="11543843" y="1329003"/>
            <a:ext cx="355600" cy="88053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52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32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25" y="66819"/>
            <a:ext cx="9394208" cy="669974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906001" y="778933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1"/>
                </a:solidFill>
              </a:rPr>
              <a:t>X-</a:t>
            </a:r>
            <a:r>
              <a:rPr lang="tr-TR" b="1" dirty="0" err="1">
                <a:solidFill>
                  <a:schemeClr val="accent1"/>
                </a:solidFill>
              </a:rPr>
              <a:t>Gal</a:t>
            </a:r>
            <a:r>
              <a:rPr lang="tr-TR" b="1" dirty="0">
                <a:solidFill>
                  <a:schemeClr val="accent1"/>
                </a:solidFill>
              </a:rPr>
              <a:t> </a:t>
            </a:r>
            <a:r>
              <a:rPr lang="tr-TR" b="1" dirty="0"/>
              <a:t>: </a:t>
            </a:r>
            <a:r>
              <a:rPr lang="tr-TR" dirty="0"/>
              <a:t>(5-Bromo-4-Chloro-3-Indolyl </a:t>
            </a:r>
            <a:r>
              <a:rPr lang="el-GR" dirty="0"/>
              <a:t>β-</a:t>
            </a:r>
            <a:r>
              <a:rPr lang="tr-TR" dirty="0"/>
              <a:t>D-</a:t>
            </a:r>
            <a:r>
              <a:rPr lang="tr-TR" dirty="0" err="1"/>
              <a:t>Galactopyranoside</a:t>
            </a:r>
            <a:r>
              <a:rPr lang="tr-TR" dirty="0" smtClean="0"/>
              <a:t>),  </a:t>
            </a:r>
            <a:r>
              <a:rPr lang="tr-TR" dirty="0" err="1" smtClean="0"/>
              <a:t>kromojenik</a:t>
            </a:r>
            <a:r>
              <a:rPr lang="tr-TR" dirty="0" smtClean="0"/>
              <a:t> </a:t>
            </a:r>
            <a:r>
              <a:rPr lang="tr-TR" dirty="0" err="1"/>
              <a:t>substrat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9906000" y="2493362"/>
            <a:ext cx="229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1"/>
                </a:solidFill>
              </a:rPr>
              <a:t>IPTG: </a:t>
            </a:r>
            <a:r>
              <a:rPr lang="tr-TR" dirty="0" err="1" smtClean="0"/>
              <a:t>İsopropil</a:t>
            </a:r>
            <a:r>
              <a:rPr lang="tr-TR" dirty="0" smtClean="0"/>
              <a:t> B-D-</a:t>
            </a:r>
            <a:r>
              <a:rPr lang="tr-TR" dirty="0" err="1" smtClean="0"/>
              <a:t>tiyogalaktopiranozid</a:t>
            </a:r>
            <a:r>
              <a:rPr lang="tr-TR" dirty="0" smtClean="0"/>
              <a:t>,</a:t>
            </a:r>
          </a:p>
          <a:p>
            <a:r>
              <a:rPr lang="tr-TR" dirty="0" smtClean="0"/>
              <a:t>İndükleyici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125658" y="4147457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Antibiyotik ve X-</a:t>
            </a:r>
            <a:r>
              <a:rPr lang="tr-TR" dirty="0" err="1" smtClean="0"/>
              <a:t>gal</a:t>
            </a:r>
            <a:r>
              <a:rPr lang="tr-TR" dirty="0" smtClean="0"/>
              <a:t> içeren </a:t>
            </a:r>
            <a:r>
              <a:rPr lang="tr-TR" dirty="0" err="1" smtClean="0"/>
              <a:t>agar</a:t>
            </a:r>
            <a:endParaRPr lang="tr-TR" dirty="0"/>
          </a:p>
        </p:txBody>
      </p:sp>
      <p:cxnSp>
        <p:nvCxnSpPr>
          <p:cNvPr id="10" name="Düz Ok Bağlayıcısı 9"/>
          <p:cNvCxnSpPr/>
          <p:nvPr/>
        </p:nvCxnSpPr>
        <p:spPr>
          <a:xfrm flipH="1" flipV="1">
            <a:off x="9369015" y="3930792"/>
            <a:ext cx="536986" cy="494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7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01.12.2020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33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149959"/>
            <a:ext cx="11160500" cy="64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/>
              <a:t>Ampicillin</a:t>
            </a:r>
            <a:r>
              <a:rPr lang="tr-TR" dirty="0" smtClean="0"/>
              <a:t> </a:t>
            </a:r>
            <a:r>
              <a:rPr lang="tr-TR" dirty="0" err="1"/>
              <a:t>Agar</a:t>
            </a:r>
            <a:r>
              <a:rPr lang="tr-TR" dirty="0"/>
              <a:t> </a:t>
            </a:r>
            <a:r>
              <a:rPr lang="tr-TR" dirty="0" err="1"/>
              <a:t>Plate</a:t>
            </a:r>
            <a:r>
              <a:rPr lang="tr-TR" dirty="0"/>
              <a:t> </a:t>
            </a:r>
            <a:r>
              <a:rPr lang="tr-TR" dirty="0" smtClean="0"/>
              <a:t>– X-</a:t>
            </a:r>
            <a:r>
              <a:rPr lang="tr-TR" dirty="0" err="1" smtClean="0"/>
              <a:t>Gal</a:t>
            </a:r>
            <a:endParaRPr lang="tr-TR" dirty="0" smtClean="0"/>
          </a:p>
          <a:p>
            <a:r>
              <a:rPr lang="tr-TR" dirty="0" err="1" smtClean="0"/>
              <a:t>Non-transforme</a:t>
            </a:r>
            <a:r>
              <a:rPr lang="tr-TR" dirty="0" smtClean="0"/>
              <a:t> </a:t>
            </a:r>
            <a:r>
              <a:rPr lang="tr-TR" dirty="0" err="1"/>
              <a:t>Bacteria</a:t>
            </a:r>
            <a:r>
              <a:rPr lang="tr-TR" dirty="0"/>
              <a:t> </a:t>
            </a:r>
            <a:r>
              <a:rPr lang="tr-TR" dirty="0" smtClean="0"/>
              <a:t>: Büyüyemez</a:t>
            </a:r>
          </a:p>
          <a:p>
            <a:r>
              <a:rPr lang="tr-TR" dirty="0" err="1" smtClean="0"/>
              <a:t>Trasforme</a:t>
            </a:r>
            <a:r>
              <a:rPr lang="tr-TR" dirty="0" smtClean="0"/>
              <a:t> </a:t>
            </a:r>
            <a:r>
              <a:rPr lang="tr-TR" dirty="0" err="1"/>
              <a:t>Bacteria</a:t>
            </a:r>
            <a:r>
              <a:rPr lang="tr-TR" dirty="0"/>
              <a:t> : </a:t>
            </a:r>
            <a:r>
              <a:rPr lang="tr-TR" dirty="0" smtClean="0"/>
              <a:t>Büyür (</a:t>
            </a:r>
            <a:r>
              <a:rPr lang="tr-TR" dirty="0" err="1" smtClean="0"/>
              <a:t>ampR</a:t>
            </a:r>
            <a:r>
              <a:rPr lang="tr-TR" dirty="0" smtClean="0"/>
              <a:t>)</a:t>
            </a:r>
          </a:p>
          <a:p>
            <a:pPr lvl="1"/>
            <a:r>
              <a:rPr lang="tr-TR" dirty="0" err="1" smtClean="0"/>
              <a:t>recombinant</a:t>
            </a:r>
            <a:r>
              <a:rPr lang="tr-TR" dirty="0" smtClean="0"/>
              <a:t> </a:t>
            </a:r>
            <a:r>
              <a:rPr lang="tr-TR" dirty="0"/>
              <a:t>DNA </a:t>
            </a:r>
            <a:r>
              <a:rPr lang="tr-TR" dirty="0" smtClean="0"/>
              <a:t>içeren </a:t>
            </a:r>
            <a:r>
              <a:rPr lang="tr-TR" b="1" dirty="0" smtClean="0"/>
              <a:t>beyaz</a:t>
            </a:r>
            <a:r>
              <a:rPr lang="tr-TR" dirty="0" smtClean="0"/>
              <a:t> (</a:t>
            </a:r>
            <a:r>
              <a:rPr lang="tr-TR" dirty="0" err="1" smtClean="0"/>
              <a:t>lacZ</a:t>
            </a:r>
            <a:r>
              <a:rPr lang="tr-TR" dirty="0" smtClean="0"/>
              <a:t>  geni bozulur)</a:t>
            </a:r>
          </a:p>
          <a:p>
            <a:pPr lvl="1"/>
            <a:r>
              <a:rPr lang="tr-TR" dirty="0" err="1"/>
              <a:t>recombinant</a:t>
            </a:r>
            <a:r>
              <a:rPr lang="tr-TR" dirty="0"/>
              <a:t> DNA </a:t>
            </a:r>
            <a:r>
              <a:rPr lang="tr-TR" dirty="0" smtClean="0"/>
              <a:t>içermeyen </a:t>
            </a:r>
            <a:r>
              <a:rPr lang="tr-TR" b="1" dirty="0" smtClean="0"/>
              <a:t>mavi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34</a:t>
            </a:fld>
            <a:endParaRPr lang="tr-TR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</p:spPr>
        <p:txBody>
          <a:bodyPr/>
          <a:lstStyle/>
          <a:p>
            <a:r>
              <a:rPr lang="tr-TR" b="1" dirty="0" err="1" smtClean="0">
                <a:solidFill>
                  <a:schemeClr val="accent1"/>
                </a:solidFill>
              </a:rPr>
              <a:t>Örn</a:t>
            </a:r>
            <a:r>
              <a:rPr lang="tr-TR" b="1" dirty="0" smtClean="0">
                <a:solidFill>
                  <a:schemeClr val="accent1"/>
                </a:solidFill>
              </a:rPr>
              <a:t>: </a:t>
            </a:r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18 – </a:t>
            </a:r>
            <a:r>
              <a:rPr lang="tr-TR" b="1" dirty="0" err="1" smtClean="0">
                <a:solidFill>
                  <a:schemeClr val="accent1"/>
                </a:solidFill>
              </a:rPr>
              <a:t>pUC</a:t>
            </a:r>
            <a:r>
              <a:rPr lang="tr-TR" b="1" dirty="0" smtClean="0">
                <a:solidFill>
                  <a:schemeClr val="accent1"/>
                </a:solidFill>
              </a:rPr>
              <a:t> 19 Seleksiyon</a:t>
            </a:r>
            <a:endParaRPr lang="tr-T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i="1" dirty="0" smtClean="0"/>
              <a:t>Bu sunum, Nobel Tıp kitabevinin bastığı Prof. Dr. Güler Temizkan-Prof. Dr. Nazlı Arda’nın editörlüğünde hazırlanan Temel ve ileri Moleküler Biyolojik Yöntemler </a:t>
            </a:r>
            <a:r>
              <a:rPr lang="tr-TR" sz="2000" b="1" i="1" dirty="0" err="1" smtClean="0"/>
              <a:t>Kitabıile</a:t>
            </a:r>
            <a:r>
              <a:rPr lang="tr-TR" sz="2000" b="1" i="1" dirty="0" smtClean="0"/>
              <a:t> Dr. </a:t>
            </a:r>
            <a:r>
              <a:rPr lang="tr-TR" sz="2000" b="1" i="1" dirty="0" err="1" smtClean="0"/>
              <a:t>Öğ</a:t>
            </a:r>
            <a:r>
              <a:rPr lang="tr-TR" sz="2000" b="1" i="1" dirty="0" smtClean="0"/>
              <a:t>. Üyesi </a:t>
            </a:r>
            <a:r>
              <a:rPr lang="tr-TR" sz="2000" b="1" i="1" dirty="0" err="1" smtClean="0"/>
              <a:t>sümeyray</a:t>
            </a:r>
            <a:r>
              <a:rPr lang="tr-TR" sz="2000" b="1" i="1" dirty="0" smtClean="0"/>
              <a:t> </a:t>
            </a:r>
            <a:r>
              <a:rPr lang="tr-TR" sz="2000" b="1" i="1" dirty="0" err="1" smtClean="0"/>
              <a:t>gürkök</a:t>
            </a:r>
            <a:r>
              <a:rPr lang="tr-TR" sz="2000" b="1" i="1" dirty="0" smtClean="0"/>
              <a:t> ün yüksek lisans derslerinden hazırlanmıştır teşekkür ederiz. </a:t>
            </a:r>
            <a:endParaRPr lang="tr-TR" sz="2000" b="1" i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400" b="1" dirty="0" smtClean="0"/>
              <a:t>teşekkürler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7970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accent1"/>
                </a:solidFill>
              </a:rPr>
              <a:t>Rekombinant DNA Teknoloji </a:t>
            </a:r>
            <a:r>
              <a:rPr lang="tr-TR" b="1" dirty="0" smtClean="0">
                <a:solidFill>
                  <a:schemeClr val="accent1"/>
                </a:solidFill>
              </a:rPr>
              <a:t>- Moleküler Klonlama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9467" y="1871436"/>
            <a:ext cx="6239933" cy="4351338"/>
          </a:xfrm>
        </p:spPr>
        <p:txBody>
          <a:bodyPr/>
          <a:lstStyle/>
          <a:p>
            <a:r>
              <a:rPr lang="tr-TR" dirty="0" smtClean="0"/>
              <a:t>Moleküler </a:t>
            </a:r>
            <a:r>
              <a:rPr lang="tr-TR" dirty="0"/>
              <a:t>klonlama, herhangi bir organizmaya </a:t>
            </a:r>
            <a:r>
              <a:rPr lang="tr-TR" dirty="0" smtClean="0"/>
              <a:t>ait </a:t>
            </a:r>
            <a:r>
              <a:rPr lang="tr-TR" dirty="0"/>
              <a:t>DNA parçaları ya da genlerin uygun bir vektör yardımı ile konakçı hücrelerde çoğaltılmasıdır.</a:t>
            </a:r>
          </a:p>
          <a:p>
            <a:r>
              <a:rPr lang="tr-TR" dirty="0"/>
              <a:t>Bunun için </a:t>
            </a:r>
            <a:r>
              <a:rPr lang="tr-TR" dirty="0" err="1"/>
              <a:t>rekombinant</a:t>
            </a:r>
            <a:r>
              <a:rPr lang="tr-TR" dirty="0"/>
              <a:t> DNA teknolojisi adı altında geliştirilen tekniklerden yararlanılmaktadır.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4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48" y="1871436"/>
            <a:ext cx="529956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Moleküler Klonlama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Moleküler Klonlama ile </a:t>
            </a:r>
            <a:r>
              <a:rPr lang="tr-TR" sz="3200" dirty="0"/>
              <a:t>DNA’yı klonlamak için yapılması gereken </a:t>
            </a:r>
            <a:r>
              <a:rPr lang="tr-TR" sz="3200" dirty="0" smtClean="0"/>
              <a:t>işlemler;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 smtClean="0">
                <a:solidFill>
                  <a:schemeClr val="accent1"/>
                </a:solidFill>
              </a:rPr>
              <a:t>DNA’nın izolasyonu 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 smtClean="0">
                <a:solidFill>
                  <a:schemeClr val="accent1"/>
                </a:solidFill>
              </a:rPr>
              <a:t>Klonlama </a:t>
            </a:r>
            <a:r>
              <a:rPr lang="tr-TR" sz="2800" b="1" dirty="0">
                <a:solidFill>
                  <a:schemeClr val="accent1"/>
                </a:solidFill>
              </a:rPr>
              <a:t>vektörünün </a:t>
            </a:r>
            <a:r>
              <a:rPr lang="tr-TR" sz="2800" b="1" dirty="0" smtClean="0">
                <a:solidFill>
                  <a:schemeClr val="accent1"/>
                </a:solidFill>
              </a:rPr>
              <a:t>seçilmesi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 smtClean="0">
                <a:solidFill>
                  <a:schemeClr val="accent1"/>
                </a:solidFill>
              </a:rPr>
              <a:t>DNA’nın ve vektörün kesilmesi (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) 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>
                <a:solidFill>
                  <a:schemeClr val="accent1"/>
                </a:solidFill>
              </a:rPr>
              <a:t>DNA’nın ve vektörün </a:t>
            </a:r>
            <a:r>
              <a:rPr lang="tr-TR" sz="2800" b="1" dirty="0" smtClean="0">
                <a:solidFill>
                  <a:schemeClr val="accent1"/>
                </a:solidFill>
              </a:rPr>
              <a:t>birleştirilmesi (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 smtClean="0">
                <a:solidFill>
                  <a:schemeClr val="accent1"/>
                </a:solidFill>
              </a:rPr>
              <a:t>Rekombinant DNA’nın konakçı </a:t>
            </a:r>
            <a:r>
              <a:rPr lang="tr-TR" sz="2800" b="1" dirty="0">
                <a:solidFill>
                  <a:schemeClr val="accent1"/>
                </a:solidFill>
              </a:rPr>
              <a:t>hücreye </a:t>
            </a:r>
            <a:r>
              <a:rPr lang="tr-TR" sz="2800" b="1" dirty="0" smtClean="0">
                <a:solidFill>
                  <a:schemeClr val="accent1"/>
                </a:solidFill>
              </a:rPr>
              <a:t>transferi</a:t>
            </a:r>
          </a:p>
          <a:p>
            <a:pPr marL="971550" lvl="1" indent="-514350">
              <a:buFont typeface="+mj-lt"/>
              <a:buAutoNum type="arabicPeriod"/>
            </a:pPr>
            <a:r>
              <a:rPr lang="tr-TR" sz="2800" b="1" dirty="0" smtClean="0">
                <a:solidFill>
                  <a:schemeClr val="accent1"/>
                </a:solidFill>
              </a:rPr>
              <a:t>Seleksiyon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5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6</a:t>
            </a:fld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571500" y="1182231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>
                <a:solidFill>
                  <a:schemeClr val="accent1"/>
                </a:solidFill>
              </a:rPr>
              <a:t>İ</a:t>
            </a:r>
            <a:r>
              <a:rPr lang="tr-TR" sz="2800" b="1" dirty="0" smtClean="0">
                <a:solidFill>
                  <a:schemeClr val="accent1"/>
                </a:solidFill>
              </a:rPr>
              <a:t>zolasyonu- Vektör seçimi-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-Transfer-Seleksiyon</a:t>
            </a:r>
            <a:endParaRPr lang="tr-T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u="sng" dirty="0" smtClean="0">
                <a:solidFill>
                  <a:srgbClr val="C00000"/>
                </a:solidFill>
              </a:rPr>
              <a:t>1. DNA </a:t>
            </a:r>
            <a:r>
              <a:rPr lang="tr-TR" b="1" u="sng" dirty="0">
                <a:solidFill>
                  <a:srgbClr val="C00000"/>
                </a:solidFill>
              </a:rPr>
              <a:t>izolasyonu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Klonlanacak DNA;</a:t>
            </a:r>
          </a:p>
          <a:p>
            <a:r>
              <a:rPr lang="tr-TR" dirty="0" smtClean="0"/>
              <a:t>Bitkisel </a:t>
            </a:r>
            <a:r>
              <a:rPr lang="tr-TR" dirty="0"/>
              <a:t>ve hayvansal dokular </a:t>
            </a:r>
            <a:r>
              <a:rPr lang="tr-TR" dirty="0" smtClean="0"/>
              <a:t>gibi herhangi bir </a:t>
            </a:r>
            <a:r>
              <a:rPr lang="tr-TR" dirty="0"/>
              <a:t>doğal </a:t>
            </a:r>
            <a:r>
              <a:rPr lang="tr-TR" dirty="0" smtClean="0"/>
              <a:t>kaynaktan saflaştırılarak </a:t>
            </a:r>
            <a:r>
              <a:rPr lang="tr-TR" dirty="0"/>
              <a:t>elde </a:t>
            </a:r>
            <a:r>
              <a:rPr lang="tr-TR" dirty="0" smtClean="0"/>
              <a:t>edilebilir</a:t>
            </a:r>
            <a:r>
              <a:rPr lang="tr-TR" dirty="0"/>
              <a:t>. </a:t>
            </a:r>
            <a:endParaRPr lang="tr-TR" dirty="0" smtClean="0"/>
          </a:p>
          <a:p>
            <a:pPr lvl="1"/>
            <a:r>
              <a:rPr lang="tr-TR" dirty="0" smtClean="0"/>
              <a:t>DNA izolasyonu (</a:t>
            </a:r>
            <a:r>
              <a:rPr lang="tr-TR" dirty="0" err="1" smtClean="0"/>
              <a:t>Enzimatik</a:t>
            </a:r>
            <a:r>
              <a:rPr lang="tr-TR" dirty="0" smtClean="0"/>
              <a:t>, SDS, CTAB /fenol </a:t>
            </a:r>
            <a:r>
              <a:rPr lang="tr-TR" dirty="0"/>
              <a:t>ve </a:t>
            </a:r>
            <a:r>
              <a:rPr lang="tr-TR" dirty="0" smtClean="0"/>
              <a:t>kloroform, </a:t>
            </a:r>
            <a:r>
              <a:rPr lang="tr-TR" dirty="0" err="1" smtClean="0"/>
              <a:t>RNaz</a:t>
            </a:r>
            <a:r>
              <a:rPr lang="tr-TR" dirty="0" smtClean="0"/>
              <a:t>/ alkol </a:t>
            </a:r>
            <a:r>
              <a:rPr lang="tr-TR" dirty="0"/>
              <a:t>ve </a:t>
            </a:r>
            <a:r>
              <a:rPr lang="tr-TR" dirty="0" smtClean="0"/>
              <a:t>tuz)</a:t>
            </a:r>
          </a:p>
          <a:p>
            <a:r>
              <a:rPr lang="tr-TR" dirty="0" smtClean="0"/>
              <a:t>PCR tekniği </a:t>
            </a:r>
            <a:r>
              <a:rPr lang="tr-TR" dirty="0"/>
              <a:t>kullanılarak ç</a:t>
            </a:r>
            <a:r>
              <a:rPr lang="tr-TR" dirty="0" smtClean="0"/>
              <a:t>oğaltılan DNA </a:t>
            </a:r>
            <a:r>
              <a:rPr lang="tr-TR" dirty="0" err="1" smtClean="0"/>
              <a:t>fragmenti</a:t>
            </a:r>
            <a:endParaRPr lang="tr-TR" dirty="0" smtClean="0"/>
          </a:p>
          <a:p>
            <a:r>
              <a:rPr lang="tr-TR" dirty="0" smtClean="0"/>
              <a:t>Transkripsiyon </a:t>
            </a:r>
            <a:r>
              <a:rPr lang="tr-TR" dirty="0"/>
              <a:t>ürünlerinden </a:t>
            </a:r>
            <a:r>
              <a:rPr lang="tr-TR" dirty="0" smtClean="0"/>
              <a:t>(</a:t>
            </a:r>
            <a:r>
              <a:rPr lang="tr-TR" dirty="0" err="1" smtClean="0"/>
              <a:t>cDNA</a:t>
            </a:r>
            <a:r>
              <a:rPr lang="tr-TR" dirty="0" smtClean="0"/>
              <a:t>) </a:t>
            </a:r>
            <a:r>
              <a:rPr lang="tr-TR" dirty="0"/>
              <a:t>elde edilebilir.</a:t>
            </a:r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7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1557434" y="24107"/>
            <a:ext cx="11087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400" b="1" u="sng" dirty="0" smtClean="0">
                <a:solidFill>
                  <a:srgbClr val="C00000"/>
                </a:solidFill>
              </a:rPr>
              <a:t>İzolasyon</a:t>
            </a:r>
            <a:r>
              <a:rPr lang="tr-TR" sz="2400" b="1" dirty="0" smtClean="0">
                <a:solidFill>
                  <a:schemeClr val="accent1"/>
                </a:solidFill>
              </a:rPr>
              <a:t>- Vektör seçimi-</a:t>
            </a:r>
            <a:r>
              <a:rPr lang="tr-TR" sz="24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400" b="1" dirty="0" smtClean="0">
                <a:solidFill>
                  <a:schemeClr val="accent1"/>
                </a:solidFill>
              </a:rPr>
              <a:t>-</a:t>
            </a:r>
            <a:r>
              <a:rPr lang="tr-TR" sz="24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400" b="1" dirty="0" smtClean="0">
                <a:solidFill>
                  <a:schemeClr val="accent1"/>
                </a:solidFill>
              </a:rPr>
              <a:t>-Transfer-Seleksiyon</a:t>
            </a:r>
            <a:endParaRPr lang="tr-T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u="sng" dirty="0">
                <a:solidFill>
                  <a:srgbClr val="C00000"/>
                </a:solidFill>
              </a:rPr>
              <a:t>2</a:t>
            </a:r>
            <a:r>
              <a:rPr lang="tr-TR" b="1" u="sng" dirty="0" smtClean="0">
                <a:solidFill>
                  <a:srgbClr val="C00000"/>
                </a:solidFill>
              </a:rPr>
              <a:t>) Klonlama vektörünün (</a:t>
            </a:r>
            <a:r>
              <a:rPr lang="tr-TR" b="1" u="sng" dirty="0">
                <a:solidFill>
                  <a:srgbClr val="C00000"/>
                </a:solidFill>
              </a:rPr>
              <a:t>taşıyıcı) seçilmesi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dirty="0" smtClean="0"/>
              <a:t>Vektörler, DNA </a:t>
            </a:r>
            <a:r>
              <a:rPr lang="tr-TR" altLang="tr-TR" dirty="0" err="1"/>
              <a:t>fragmentini</a:t>
            </a:r>
            <a:r>
              <a:rPr lang="tr-TR" altLang="tr-TR" dirty="0"/>
              <a:t> </a:t>
            </a:r>
            <a:r>
              <a:rPr lang="tr-TR" altLang="tr-TR" dirty="0" smtClean="0"/>
              <a:t>konak </a:t>
            </a:r>
            <a:r>
              <a:rPr lang="tr-TR" altLang="tr-TR" dirty="0"/>
              <a:t>hücreye taşıma aracı olarak kullanılır</a:t>
            </a:r>
            <a:r>
              <a:rPr lang="tr-TR" altLang="tr-TR" dirty="0" smtClean="0"/>
              <a:t>.</a:t>
            </a:r>
          </a:p>
          <a:p>
            <a:pPr marL="0" indent="0">
              <a:buNone/>
            </a:pPr>
            <a:r>
              <a:rPr lang="tr-TR" dirty="0" smtClean="0"/>
              <a:t>Konak hücre </a:t>
            </a:r>
            <a:r>
              <a:rPr lang="tr-TR" dirty="0"/>
              <a:t>içinde </a:t>
            </a:r>
            <a:r>
              <a:rPr lang="tr-TR" dirty="0" smtClean="0"/>
              <a:t>çoğalan, kendisinin </a:t>
            </a:r>
            <a:r>
              <a:rPr lang="tr-TR" dirty="0"/>
              <a:t>ve yabancı DNA'nın birçok kopyasını üreten bir DNA molekülü</a:t>
            </a:r>
            <a:endParaRPr lang="tr-TR" altLang="tr-TR" dirty="0"/>
          </a:p>
          <a:p>
            <a:pPr marL="0" indent="0">
              <a:buNone/>
            </a:pPr>
            <a:endParaRPr lang="tr-TR" altLang="tr-TR" dirty="0" smtClean="0"/>
          </a:p>
          <a:p>
            <a:pPr marL="0" indent="0">
              <a:buNone/>
            </a:pPr>
            <a:r>
              <a:rPr lang="tr-TR" altLang="tr-TR" dirty="0"/>
              <a:t>Eğer vektör DNA </a:t>
            </a:r>
            <a:r>
              <a:rPr lang="tr-TR" altLang="tr-TR" dirty="0" err="1"/>
              <a:t>fragmentini</a:t>
            </a:r>
            <a:r>
              <a:rPr lang="tr-TR" altLang="tr-TR" dirty="0"/>
              <a:t> kopyalamak için kullanılırsa “</a:t>
            </a:r>
            <a:r>
              <a:rPr lang="tr-TR" altLang="tr-TR" dirty="0" err="1"/>
              <a:t>cloning</a:t>
            </a:r>
            <a:r>
              <a:rPr lang="tr-TR" altLang="tr-TR" dirty="0"/>
              <a:t> </a:t>
            </a:r>
            <a:r>
              <a:rPr lang="tr-TR" altLang="tr-TR" dirty="0" err="1"/>
              <a:t>vector</a:t>
            </a:r>
            <a:r>
              <a:rPr lang="tr-TR" altLang="tr-TR" dirty="0"/>
              <a:t>” olarak adlandırılır.</a:t>
            </a:r>
          </a:p>
          <a:p>
            <a:pPr marL="0" indent="0">
              <a:buNone/>
            </a:pPr>
            <a:r>
              <a:rPr lang="tr-TR" altLang="tr-TR" dirty="0"/>
              <a:t>Eğer DNA </a:t>
            </a:r>
            <a:r>
              <a:rPr lang="tr-TR" altLang="tr-TR" dirty="0" err="1"/>
              <a:t>fragmentinde</a:t>
            </a:r>
            <a:r>
              <a:rPr lang="tr-TR" altLang="tr-TR" dirty="0"/>
              <a:t> gen ifadesi için kullanılırsa “</a:t>
            </a:r>
            <a:r>
              <a:rPr lang="tr-TR" altLang="tr-TR" dirty="0" err="1"/>
              <a:t>expression</a:t>
            </a:r>
            <a:r>
              <a:rPr lang="tr-TR" altLang="tr-TR" dirty="0"/>
              <a:t> </a:t>
            </a:r>
            <a:r>
              <a:rPr lang="tr-TR" altLang="tr-TR" dirty="0" err="1"/>
              <a:t>vector</a:t>
            </a:r>
            <a:r>
              <a:rPr lang="tr-TR" altLang="tr-TR" dirty="0"/>
              <a:t>” olarak adlandırılır.</a:t>
            </a:r>
          </a:p>
          <a:p>
            <a:pPr marL="0" indent="0">
              <a:buNone/>
            </a:pPr>
            <a:endParaRPr lang="tr-TR" altLang="tr-TR" dirty="0" smtClean="0"/>
          </a:p>
          <a:p>
            <a:pPr marL="0" indent="0">
              <a:buNone/>
            </a:pPr>
            <a:endParaRPr lang="tr-TR" dirty="0" smtClean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8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1363436" y="-8550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 smtClean="0">
                <a:solidFill>
                  <a:schemeClr val="accent1"/>
                </a:solidFill>
              </a:rPr>
              <a:t>İzolasyon- </a:t>
            </a:r>
            <a:r>
              <a:rPr lang="tr-TR" sz="2800" b="1" u="sng" dirty="0" smtClean="0">
                <a:solidFill>
                  <a:srgbClr val="C00000"/>
                </a:solidFill>
              </a:rPr>
              <a:t>Vektör seçimi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Restriksiyon</a:t>
            </a:r>
            <a:r>
              <a:rPr lang="tr-TR" sz="2800" b="1" dirty="0" smtClean="0">
                <a:solidFill>
                  <a:schemeClr val="accent1"/>
                </a:solidFill>
              </a:rPr>
              <a:t>-</a:t>
            </a:r>
            <a:r>
              <a:rPr lang="tr-TR" sz="2800" b="1" dirty="0" err="1" smtClean="0">
                <a:solidFill>
                  <a:schemeClr val="accent1"/>
                </a:solidFill>
              </a:rPr>
              <a:t>Ligasyon</a:t>
            </a:r>
            <a:r>
              <a:rPr lang="tr-TR" sz="2800" b="1" dirty="0" smtClean="0">
                <a:solidFill>
                  <a:schemeClr val="accent1"/>
                </a:solidFill>
              </a:rPr>
              <a:t>-Transfer-Seleksiyon</a:t>
            </a:r>
            <a:endParaRPr lang="tr-T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u="sng" dirty="0">
                <a:solidFill>
                  <a:srgbClr val="C00000"/>
                </a:solidFill>
              </a:rPr>
              <a:t>2</a:t>
            </a:r>
            <a:r>
              <a:rPr lang="tr-TR" b="1" u="sng" dirty="0" smtClean="0">
                <a:solidFill>
                  <a:srgbClr val="C00000"/>
                </a:solidFill>
              </a:rPr>
              <a:t>) Klonlama vektörünün (</a:t>
            </a:r>
            <a:r>
              <a:rPr lang="tr-TR" b="1" u="sng" dirty="0">
                <a:solidFill>
                  <a:srgbClr val="C00000"/>
                </a:solidFill>
              </a:rPr>
              <a:t>taşıyıcı) seçilmesi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788583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smtClean="0"/>
              <a:t>Klonlama vektörleri için pek çok alternatif vardır</a:t>
            </a:r>
          </a:p>
          <a:p>
            <a:pPr marL="514350" indent="-514350">
              <a:buFont typeface="+mj-lt"/>
              <a:buAutoNum type="alphaLcParenR"/>
            </a:pPr>
            <a:r>
              <a:rPr lang="tr-TR" b="1" dirty="0" err="1" smtClean="0">
                <a:solidFill>
                  <a:schemeClr val="accent1"/>
                </a:solidFill>
              </a:rPr>
              <a:t>Plazmidler</a:t>
            </a:r>
            <a:r>
              <a:rPr lang="tr-TR" dirty="0" smtClean="0"/>
              <a:t>: </a:t>
            </a:r>
            <a:r>
              <a:rPr lang="tr-TR" dirty="0" err="1"/>
              <a:t>Ektrachromozomal</a:t>
            </a:r>
            <a:r>
              <a:rPr lang="tr-TR" dirty="0"/>
              <a:t> </a:t>
            </a:r>
            <a:r>
              <a:rPr lang="tr-TR" dirty="0" err="1"/>
              <a:t>Halkasal</a:t>
            </a:r>
            <a:r>
              <a:rPr lang="tr-TR" dirty="0"/>
              <a:t> DNA molekülü</a:t>
            </a:r>
            <a:r>
              <a:rPr lang="tr-TR" dirty="0" smtClean="0"/>
              <a:t>, 0.1-10 </a:t>
            </a:r>
            <a:r>
              <a:rPr lang="tr-TR" dirty="0" err="1"/>
              <a:t>kb</a:t>
            </a:r>
            <a:r>
              <a:rPr lang="tr-TR" dirty="0"/>
              <a:t> </a:t>
            </a:r>
            <a:endParaRPr lang="tr-TR" dirty="0" smtClean="0"/>
          </a:p>
          <a:p>
            <a:pPr marL="514350" indent="-514350">
              <a:buFont typeface="+mj-lt"/>
              <a:buAutoNum type="alphaLcParenR"/>
            </a:pPr>
            <a:r>
              <a:rPr lang="tr-TR" b="1" dirty="0" err="1">
                <a:solidFill>
                  <a:schemeClr val="accent1"/>
                </a:solidFill>
              </a:rPr>
              <a:t>Phage</a:t>
            </a:r>
            <a:r>
              <a:rPr lang="tr-TR" b="1" dirty="0">
                <a:solidFill>
                  <a:schemeClr val="accent1"/>
                </a:solidFill>
              </a:rPr>
              <a:t> </a:t>
            </a:r>
            <a:r>
              <a:rPr lang="tr-TR" b="1" dirty="0" smtClean="0">
                <a:solidFill>
                  <a:schemeClr val="accent1"/>
                </a:solidFill>
              </a:rPr>
              <a:t>(</a:t>
            </a:r>
            <a:r>
              <a:rPr lang="tr-TR" b="1" dirty="0" err="1" smtClean="0">
                <a:solidFill>
                  <a:schemeClr val="accent1"/>
                </a:solidFill>
              </a:rPr>
              <a:t>bacteriophage</a:t>
            </a:r>
            <a:r>
              <a:rPr lang="tr-TR" b="1" dirty="0" smtClean="0">
                <a:solidFill>
                  <a:schemeClr val="accent1"/>
                </a:solidFill>
              </a:rPr>
              <a:t>) (</a:t>
            </a:r>
            <a:r>
              <a:rPr lang="tr-TR" b="1" dirty="0" err="1" smtClean="0">
                <a:solidFill>
                  <a:schemeClr val="accent1"/>
                </a:solidFill>
              </a:rPr>
              <a:t>lambda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el-GR" b="1" dirty="0" smtClean="0">
                <a:solidFill>
                  <a:schemeClr val="accent1"/>
                </a:solidFill>
              </a:rPr>
              <a:t>λ</a:t>
            </a:r>
            <a:r>
              <a:rPr lang="tr-TR" b="1" dirty="0" smtClean="0">
                <a:solidFill>
                  <a:schemeClr val="accent1"/>
                </a:solidFill>
              </a:rPr>
              <a:t>) </a:t>
            </a:r>
            <a:r>
              <a:rPr lang="tr-TR" dirty="0" smtClean="0"/>
              <a:t>lineer</a:t>
            </a:r>
            <a:r>
              <a:rPr lang="tr-TR" dirty="0"/>
              <a:t> DNA molekülü</a:t>
            </a:r>
            <a:r>
              <a:rPr lang="tr-TR" dirty="0" smtClean="0"/>
              <a:t>, 8-25 </a:t>
            </a:r>
            <a:r>
              <a:rPr lang="tr-TR" dirty="0" err="1"/>
              <a:t>kb</a:t>
            </a:r>
            <a:endParaRPr lang="tr-TR" dirty="0"/>
          </a:p>
          <a:p>
            <a:pPr marL="514350" indent="-514350">
              <a:buFont typeface="+mj-lt"/>
              <a:buAutoNum type="alphaLcParenR"/>
            </a:pPr>
            <a:r>
              <a:rPr lang="tr-TR" b="1" dirty="0" err="1" smtClean="0">
                <a:solidFill>
                  <a:schemeClr val="accent1"/>
                </a:solidFill>
              </a:rPr>
              <a:t>Kozmid</a:t>
            </a:r>
            <a:r>
              <a:rPr lang="tr-TR" b="1" dirty="0" smtClean="0">
                <a:solidFill>
                  <a:schemeClr val="accent1"/>
                </a:solidFill>
              </a:rPr>
              <a:t> vektörler</a:t>
            </a:r>
            <a:r>
              <a:rPr lang="tr-TR" dirty="0" smtClean="0"/>
              <a:t>: </a:t>
            </a:r>
            <a:r>
              <a:rPr lang="tr-TR" dirty="0" err="1"/>
              <a:t>E</a:t>
            </a:r>
            <a:r>
              <a:rPr lang="tr-TR" dirty="0" err="1" smtClean="0"/>
              <a:t>ktrachromozomal</a:t>
            </a:r>
            <a:r>
              <a:rPr lang="tr-TR" dirty="0" smtClean="0"/>
              <a:t> </a:t>
            </a:r>
            <a:r>
              <a:rPr lang="tr-TR" dirty="0" err="1"/>
              <a:t>halkasal</a:t>
            </a:r>
            <a:r>
              <a:rPr lang="tr-TR" dirty="0"/>
              <a:t> DNA molekülü –</a:t>
            </a:r>
            <a:r>
              <a:rPr lang="tr-TR" dirty="0" err="1"/>
              <a:t>plazmid</a:t>
            </a:r>
            <a:r>
              <a:rPr lang="tr-TR" dirty="0"/>
              <a:t> ve </a:t>
            </a:r>
            <a:r>
              <a:rPr lang="tr-TR" dirty="0" err="1"/>
              <a:t>faj</a:t>
            </a:r>
            <a:r>
              <a:rPr lang="tr-TR" dirty="0"/>
              <a:t> özelliklerini birleştirir. 35-50 </a:t>
            </a:r>
            <a:r>
              <a:rPr lang="tr-TR" dirty="0" err="1"/>
              <a:t>kb</a:t>
            </a:r>
            <a:r>
              <a:rPr lang="tr-TR" dirty="0" smtClean="0"/>
              <a:t> </a:t>
            </a:r>
          </a:p>
          <a:p>
            <a:pPr marL="514350" indent="-514350">
              <a:buFont typeface="+mj-lt"/>
              <a:buAutoNum type="alphaLcParenR"/>
            </a:pPr>
            <a:r>
              <a:rPr lang="tr-TR" b="1" dirty="0" smtClean="0">
                <a:solidFill>
                  <a:schemeClr val="accent1"/>
                </a:solidFill>
              </a:rPr>
              <a:t>Bakteri </a:t>
            </a:r>
            <a:r>
              <a:rPr lang="tr-TR" b="1" dirty="0">
                <a:solidFill>
                  <a:schemeClr val="accent1"/>
                </a:solidFill>
              </a:rPr>
              <a:t>Yapay </a:t>
            </a:r>
            <a:r>
              <a:rPr lang="tr-TR" b="1" dirty="0" smtClean="0">
                <a:solidFill>
                  <a:schemeClr val="accent1"/>
                </a:solidFill>
              </a:rPr>
              <a:t>Kromozomu</a:t>
            </a:r>
            <a:r>
              <a:rPr lang="tr-TR" dirty="0" smtClean="0"/>
              <a:t>: </a:t>
            </a:r>
            <a:r>
              <a:rPr lang="tr-TR" altLang="tr-TR" dirty="0" err="1" smtClean="0"/>
              <a:t>Bakterial</a:t>
            </a:r>
            <a:r>
              <a:rPr lang="tr-TR" altLang="tr-TR" dirty="0" smtClean="0"/>
              <a:t> </a:t>
            </a:r>
            <a:r>
              <a:rPr lang="tr-TR" altLang="tr-TR" dirty="0" err="1"/>
              <a:t>Artificial</a:t>
            </a:r>
            <a:r>
              <a:rPr lang="tr-TR" altLang="tr-TR" dirty="0"/>
              <a:t> </a:t>
            </a:r>
            <a:r>
              <a:rPr lang="tr-TR" altLang="tr-TR" dirty="0" err="1"/>
              <a:t>Chromosome</a:t>
            </a:r>
            <a:r>
              <a:rPr lang="tr-TR" altLang="tr-TR" dirty="0"/>
              <a:t> </a:t>
            </a:r>
            <a:r>
              <a:rPr lang="tr-TR" altLang="tr-TR" dirty="0" smtClean="0"/>
              <a:t>(</a:t>
            </a:r>
            <a:r>
              <a:rPr lang="tr-TR" altLang="tr-TR" b="1" dirty="0" smtClean="0">
                <a:solidFill>
                  <a:schemeClr val="accent1"/>
                </a:solidFill>
              </a:rPr>
              <a:t>BAC</a:t>
            </a:r>
            <a:r>
              <a:rPr lang="tr-TR" altLang="tr-TR" dirty="0" smtClean="0"/>
              <a:t>):</a:t>
            </a:r>
            <a:r>
              <a:rPr lang="tr-TR" dirty="0"/>
              <a:t> bakteriyel </a:t>
            </a:r>
            <a:r>
              <a:rPr lang="tr-TR" dirty="0" smtClean="0"/>
              <a:t>F-</a:t>
            </a:r>
            <a:r>
              <a:rPr lang="tr-TR" dirty="0" err="1" smtClean="0"/>
              <a:t>plazmid</a:t>
            </a:r>
            <a:r>
              <a:rPr lang="tr-TR" dirty="0" smtClean="0"/>
              <a:t> temeline </a:t>
            </a:r>
            <a:r>
              <a:rPr lang="tr-TR" dirty="0"/>
              <a:t>dayanır. 75-300 </a:t>
            </a:r>
            <a:r>
              <a:rPr lang="tr-TR" dirty="0" err="1"/>
              <a:t>kb</a:t>
            </a:r>
            <a:endParaRPr lang="tr-TR" dirty="0" smtClean="0"/>
          </a:p>
          <a:p>
            <a:pPr marL="514350" indent="-514350">
              <a:buFont typeface="+mj-lt"/>
              <a:buAutoNum type="alphaLcParenR"/>
            </a:pPr>
            <a:r>
              <a:rPr lang="tr-TR" b="1" dirty="0" smtClean="0">
                <a:solidFill>
                  <a:schemeClr val="accent1"/>
                </a:solidFill>
              </a:rPr>
              <a:t>Maya </a:t>
            </a:r>
            <a:r>
              <a:rPr lang="tr-TR" b="1" dirty="0">
                <a:solidFill>
                  <a:schemeClr val="accent1"/>
                </a:solidFill>
              </a:rPr>
              <a:t>Yapay </a:t>
            </a:r>
            <a:r>
              <a:rPr lang="tr-TR" b="1" dirty="0" smtClean="0">
                <a:solidFill>
                  <a:schemeClr val="accent1"/>
                </a:solidFill>
              </a:rPr>
              <a:t>Kromozomu</a:t>
            </a:r>
            <a:r>
              <a:rPr lang="tr-TR" dirty="0" smtClean="0"/>
              <a:t>: </a:t>
            </a:r>
            <a:r>
              <a:rPr lang="tr-TR" altLang="tr-TR" dirty="0" err="1" smtClean="0"/>
              <a:t>Yeast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Artificial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Chromosome</a:t>
            </a:r>
            <a:r>
              <a:rPr lang="tr-TR" altLang="tr-TR" dirty="0" smtClean="0"/>
              <a:t> (</a:t>
            </a:r>
            <a:r>
              <a:rPr lang="tr-TR" altLang="tr-TR" b="1" dirty="0">
                <a:solidFill>
                  <a:schemeClr val="accent1"/>
                </a:solidFill>
              </a:rPr>
              <a:t>YAC</a:t>
            </a:r>
            <a:r>
              <a:rPr lang="tr-TR" altLang="tr-TR" dirty="0" smtClean="0"/>
              <a:t>) : </a:t>
            </a:r>
            <a:r>
              <a:rPr lang="tr-TR" dirty="0" err="1"/>
              <a:t>Telomerler</a:t>
            </a:r>
            <a:r>
              <a:rPr lang="tr-TR" dirty="0"/>
              <a:t>, </a:t>
            </a:r>
            <a:r>
              <a:rPr lang="tr-TR" dirty="0" err="1"/>
              <a:t>replikasyon</a:t>
            </a:r>
            <a:r>
              <a:rPr lang="tr-TR" dirty="0"/>
              <a:t> orijini, bir maya </a:t>
            </a:r>
            <a:r>
              <a:rPr lang="tr-TR" dirty="0" err="1"/>
              <a:t>sentromeri</a:t>
            </a:r>
            <a:r>
              <a:rPr lang="tr-TR" dirty="0"/>
              <a:t> ve </a:t>
            </a:r>
            <a:r>
              <a:rPr lang="tr-TR" dirty="0" smtClean="0"/>
              <a:t>maya </a:t>
            </a:r>
            <a:r>
              <a:rPr lang="tr-TR" dirty="0"/>
              <a:t>hücrelerinde tanımlama için seçilebilir markör içeren yapay kromozom. 100-1000 </a:t>
            </a:r>
            <a:r>
              <a:rPr lang="tr-TR" dirty="0" err="1"/>
              <a:t>kb</a:t>
            </a:r>
            <a:endParaRPr lang="tr-TR" dirty="0"/>
          </a:p>
          <a:p>
            <a:pPr marL="514350" indent="-514350">
              <a:buFont typeface="+mj-lt"/>
              <a:buAutoNum type="alphaLcParenR"/>
            </a:pPr>
            <a:endParaRPr lang="tr-TR" alt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7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18542</TotalTime>
  <Words>1506</Words>
  <Application>Microsoft Office PowerPoint</Application>
  <PresentationFormat>Geniş ekran</PresentationFormat>
  <Paragraphs>231</Paragraphs>
  <Slides>35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Office Teması</vt:lpstr>
      <vt:lpstr>Özel Tasarım</vt:lpstr>
      <vt:lpstr> Moleküler Biyolojik  Yöntemler   Rekombinant DNA Teknolojileri</vt:lpstr>
      <vt:lpstr>PowerPoint Sunusu</vt:lpstr>
      <vt:lpstr>PowerPoint Sunusu</vt:lpstr>
      <vt:lpstr>Rekombinant DNA Teknoloji - Moleküler Klonlama</vt:lpstr>
      <vt:lpstr>Moleküler Klonlama</vt:lpstr>
      <vt:lpstr>PowerPoint Sunusu</vt:lpstr>
      <vt:lpstr>1. DNA izolasyonu </vt:lpstr>
      <vt:lpstr>2) Klonlama vektörünün (taşıyıcı) seçilmesi</vt:lpstr>
      <vt:lpstr>2) Klonlama vektörünün (taşıyıcı) seçilmesi</vt:lpstr>
      <vt:lpstr>a) Plazmidler</vt:lpstr>
      <vt:lpstr>PowerPoint Sunusu</vt:lpstr>
      <vt:lpstr>Örnek Plasmid: pBR322</vt:lpstr>
      <vt:lpstr>Örnek Plasmid: PR322</vt:lpstr>
      <vt:lpstr>Örn plazmid: pUC 18 – pUC 19</vt:lpstr>
      <vt:lpstr>b) Faj Vektörleri </vt:lpstr>
      <vt:lpstr>b) Faj Vektörleri </vt:lpstr>
      <vt:lpstr>c) Kozmit Vektör</vt:lpstr>
      <vt:lpstr>c) Kozmid Vektör</vt:lpstr>
      <vt:lpstr>PowerPoint Sunusu</vt:lpstr>
      <vt:lpstr>d) BAC (Bacterial Artificial Chromosome)</vt:lpstr>
      <vt:lpstr>e) Yeast Artificial Chromosome (YAC) Vector</vt:lpstr>
      <vt:lpstr>e) YAC Vector</vt:lpstr>
      <vt:lpstr>3) Vektör ve DNA’nın kesilmesi </vt:lpstr>
      <vt:lpstr>4) Ligasyon</vt:lpstr>
      <vt:lpstr>PowerPoint Sunusu</vt:lpstr>
      <vt:lpstr>5) Rekombinant DNA’nın konak organizmaya transferi</vt:lpstr>
      <vt:lpstr>6) Seleksiyon</vt:lpstr>
      <vt:lpstr>pBR322 - Seleksiyon</vt:lpstr>
      <vt:lpstr>Plasmid: PR322 Seleksiyon</vt:lpstr>
      <vt:lpstr>Plasmid: PR322</vt:lpstr>
      <vt:lpstr>pUC 18 – pUC 19 - Seleksiyon</vt:lpstr>
      <vt:lpstr>PowerPoint Sunusu</vt:lpstr>
      <vt:lpstr>PowerPoint Sunusu</vt:lpstr>
      <vt:lpstr>Örn: pUC 18 – pUC 19 Seleksiyon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459</cp:revision>
  <dcterms:created xsi:type="dcterms:W3CDTF">2020-09-28T06:36:33Z</dcterms:created>
  <dcterms:modified xsi:type="dcterms:W3CDTF">2021-03-05T19:07:50Z</dcterms:modified>
</cp:coreProperties>
</file>