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2" r:id="rId4"/>
    <p:sldMasterId id="2147483716" r:id="rId5"/>
  </p:sldMasterIdLst>
  <p:notesMasterIdLst>
    <p:notesMasterId r:id="rId34"/>
  </p:notesMasterIdLst>
  <p:sldIdLst>
    <p:sldId id="346" r:id="rId6"/>
    <p:sldId id="348" r:id="rId7"/>
    <p:sldId id="262" r:id="rId8"/>
    <p:sldId id="309" r:id="rId9"/>
    <p:sldId id="315" r:id="rId10"/>
    <p:sldId id="263" r:id="rId11"/>
    <p:sldId id="264" r:id="rId12"/>
    <p:sldId id="265" r:id="rId13"/>
    <p:sldId id="338" r:id="rId14"/>
    <p:sldId id="281" r:id="rId15"/>
    <p:sldId id="267" r:id="rId16"/>
    <p:sldId id="268" r:id="rId17"/>
    <p:sldId id="332" r:id="rId18"/>
    <p:sldId id="282" r:id="rId19"/>
    <p:sldId id="269" r:id="rId20"/>
    <p:sldId id="283" r:id="rId21"/>
    <p:sldId id="293" r:id="rId22"/>
    <p:sldId id="270" r:id="rId23"/>
    <p:sldId id="271" r:id="rId24"/>
    <p:sldId id="284" r:id="rId25"/>
    <p:sldId id="318" r:id="rId26"/>
    <p:sldId id="327" r:id="rId27"/>
    <p:sldId id="317" r:id="rId28"/>
    <p:sldId id="328" r:id="rId29"/>
    <p:sldId id="288" r:id="rId30"/>
    <p:sldId id="296" r:id="rId31"/>
    <p:sldId id="350" r:id="rId32"/>
    <p:sldId id="351" r:id="rId3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54F72"/>
    <a:srgbClr val="CAA7B8"/>
    <a:srgbClr val="FFFFFF"/>
    <a:srgbClr val="1E1162"/>
    <a:srgbClr val="110F50"/>
    <a:srgbClr val="100D50"/>
    <a:srgbClr val="0F0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 snapToObjects="1">
      <p:cViewPr varScale="1">
        <p:scale>
          <a:sx n="73" d="100"/>
          <a:sy n="73" d="100"/>
        </p:scale>
        <p:origin x="61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C8D0D-7507-44B5-BF86-9B7EE280158D}" type="datetimeFigureOut">
              <a:rPr lang="tr-TR" smtClean="0"/>
              <a:t>11.03.2021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A8F55-591F-4C82-A106-4949E9E692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091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705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Örneğin, bir araştırmacının işlevini anlamak istediği bir gen veya adli tıp bilimcileri tarafından olay yeri DNA'sını şüphelilerle eşleştirmek için kullanılan bir genetik işaretleyici olabilir.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691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T. </a:t>
            </a:r>
            <a:r>
              <a:rPr lang="tr-TR" dirty="0" err="1" smtClean="0"/>
              <a:t>aquaticus</a:t>
            </a:r>
            <a:r>
              <a:rPr lang="tr-TR" dirty="0" smtClean="0"/>
              <a:t> kaplıcalarda ve </a:t>
            </a:r>
            <a:r>
              <a:rPr lang="tr-TR" dirty="0" err="1" smtClean="0"/>
              <a:t>hidrotermal</a:t>
            </a:r>
            <a:r>
              <a:rPr lang="tr-TR" dirty="0" smtClean="0"/>
              <a:t> menfezlerde yaşar. DNA </a:t>
            </a:r>
            <a:r>
              <a:rPr lang="tr-TR" dirty="0" err="1" smtClean="0"/>
              <a:t>polimerazı</a:t>
            </a:r>
            <a:r>
              <a:rPr lang="tr-TR" dirty="0" smtClean="0"/>
              <a:t> ısıya karşı oldukça kararlıdır ve en çok 70 ° C civarında aktiftir (bir insan veya E. </a:t>
            </a:r>
            <a:r>
              <a:rPr lang="tr-TR" dirty="0" err="1" smtClean="0"/>
              <a:t>coli</a:t>
            </a:r>
            <a:r>
              <a:rPr lang="tr-TR" dirty="0" smtClean="0"/>
              <a:t> DNA </a:t>
            </a:r>
            <a:r>
              <a:rPr lang="tr-TR" dirty="0" err="1" smtClean="0"/>
              <a:t>polimerazının</a:t>
            </a:r>
            <a:r>
              <a:rPr lang="tr-TR" dirty="0" smtClean="0"/>
              <a:t> işlevsel olmayacağı bir sıcaklık). Bu ısı </a:t>
            </a:r>
            <a:r>
              <a:rPr lang="tr-TR" dirty="0" err="1" smtClean="0"/>
              <a:t>stabilitesi</a:t>
            </a:r>
            <a:r>
              <a:rPr lang="tr-TR" dirty="0" smtClean="0"/>
              <a:t>, </a:t>
            </a:r>
            <a:r>
              <a:rPr lang="tr-TR" dirty="0" err="1" smtClean="0"/>
              <a:t>Taq</a:t>
            </a:r>
            <a:r>
              <a:rPr lang="tr-TR" dirty="0" smtClean="0"/>
              <a:t> </a:t>
            </a:r>
            <a:r>
              <a:rPr lang="tr-TR" dirty="0" err="1" smtClean="0"/>
              <a:t>polimerazı</a:t>
            </a:r>
            <a:r>
              <a:rPr lang="tr-TR" dirty="0" smtClean="0"/>
              <a:t> PCR için ideal kılar. Göreceğimiz gibi, </a:t>
            </a:r>
            <a:r>
              <a:rPr lang="tr-TR" dirty="0" err="1" smtClean="0"/>
              <a:t>PCR'da</a:t>
            </a:r>
            <a:r>
              <a:rPr lang="tr-TR" dirty="0" smtClean="0"/>
              <a:t> şablon DNA'yı </a:t>
            </a:r>
            <a:r>
              <a:rPr lang="tr-TR" dirty="0" err="1" smtClean="0"/>
              <a:t>denatüre</a:t>
            </a:r>
            <a:r>
              <a:rPr lang="tr-TR" dirty="0" smtClean="0"/>
              <a:t> etmek veya ipliklerini ayırmak için tekrar tekrar yüksek sıcaklık kullanılır.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47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300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67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75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46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68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504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503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2838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233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506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29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FBBI523– </a:t>
            </a:r>
            <a:r>
              <a:rPr lang="tr-TR" dirty="0" err="1" smtClean="0"/>
              <a:t>Biyoteknolojik</a:t>
            </a:r>
            <a:r>
              <a:rPr lang="tr-TR" dirty="0" smtClean="0"/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883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789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854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35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0226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13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</a:t>
            </a:r>
            <a:r>
              <a:rPr kumimoji="0" lang="tr-T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Biyoteknolojik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96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30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42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31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20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738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77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50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09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92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15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87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3AA6E-3878-4B2D-8585-5F7802119B12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67235"/>
      </p:ext>
    </p:extLst>
  </p:cSld>
  <p:clrMapOvr>
    <a:masterClrMapping/>
  </p:clrMapOvr>
  <p:transition>
    <p:split orient="vert" dir="in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1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</a:t>
            </a:r>
            <a:r>
              <a:rPr kumimoji="0" lang="tr-T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Biyoteknolojik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64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774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93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94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33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852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82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6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60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30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89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3AA6E-3878-4B2D-8585-5F7802119B12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71570"/>
      </p:ext>
    </p:extLst>
  </p:cSld>
  <p:clrMapOvr>
    <a:masterClrMapping/>
  </p:clrMapOvr>
  <p:transition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3170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24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</a:t>
            </a:r>
            <a:r>
              <a:rPr kumimoji="0" lang="tr-T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Biyoteknolojik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376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6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49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565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64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142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700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788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898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3615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494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40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3AA6E-3878-4B2D-8585-5F7802119B12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23284"/>
      </p:ext>
    </p:extLst>
  </p:cSld>
  <p:clrMapOvr>
    <a:masterClrMapping/>
  </p:clrMapOvr>
  <p:transition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1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15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12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 FAKÜLTESİ – BİYOLOJİ BÖLÜMÜ</a:t>
            </a:r>
            <a:endParaRPr lang="tr-TR" sz="1000" b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1000" b="0" baseline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baseline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Biology</a:t>
            </a:r>
            <a:endParaRPr lang="tr-TR" sz="1000" b="0" baseline="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1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4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FEN FAKÜLTESİ – BİYOLOJİ BÖLÜMÜ</a:t>
            </a:r>
            <a:endParaRPr kumimoji="0" lang="tr-TR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Faculty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Science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Biology</a:t>
            </a:r>
            <a:endParaRPr kumimoji="0" lang="tr-TR" sz="10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2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FEN FAKÜLTESİ – BİYOLOJİ BÖLÜMÜ</a:t>
            </a:r>
            <a:endParaRPr kumimoji="0" lang="tr-TR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Faculty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Science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Biology</a:t>
            </a:r>
            <a:endParaRPr kumimoji="0" lang="tr-TR" sz="10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5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FEN FAKÜLTESİ – BİYOLOJİ BÖLÜMÜ</a:t>
            </a:r>
            <a:endParaRPr kumimoji="0" lang="tr-TR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Faculty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Science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Biology</a:t>
            </a:r>
            <a:endParaRPr kumimoji="0" lang="tr-TR" sz="10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1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378372" y="864972"/>
            <a:ext cx="7803932" cy="4393765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solidFill>
                  <a:srgbClr val="1E1162"/>
                </a:solidFill>
              </a:rPr>
              <a:t/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Moleküler Biyolojik</a:t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 Yöntemler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sz="3200" dirty="0" smtClean="0">
                <a:solidFill>
                  <a:schemeClr val="accent1"/>
                </a:solidFill>
              </a:rPr>
              <a:t>PCR DNA Teknolojileri I</a:t>
            </a:r>
            <a:endParaRPr lang="tr-TR" sz="3200" dirty="0">
              <a:solidFill>
                <a:schemeClr val="accent1"/>
              </a:solidFill>
            </a:endParaRPr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>
          <a:xfrm>
            <a:off x="5499462" y="5786846"/>
            <a:ext cx="6473403" cy="625404"/>
          </a:xfrm>
        </p:spPr>
        <p:txBody>
          <a:bodyPr>
            <a:normAutofit fontScale="62500" lnSpcReduction="20000"/>
          </a:bodyPr>
          <a:lstStyle/>
          <a:p>
            <a:pPr algn="r">
              <a:lnSpc>
                <a:spcPct val="110000"/>
              </a:lnSpc>
              <a:spcBef>
                <a:spcPts val="600"/>
              </a:spcBef>
            </a:pPr>
            <a:endParaRPr lang="tr-TR" dirty="0" smtClean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tr-TR" dirty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dirty="0" err="1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</a:t>
            </a: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Üyesi </a:t>
            </a:r>
            <a:r>
              <a:rPr lang="tr-TR" dirty="0" smtClean="0">
                <a:solidFill>
                  <a:srgbClr val="1E1162"/>
                </a:solidFill>
              </a:rPr>
              <a:t>Mehmet BEKTAŞ</a:t>
            </a:r>
            <a:endParaRPr lang="tr-TR" dirty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lt Başlık 2">
            <a:extLst>
              <a:ext uri="{FF2B5EF4-FFF2-40B4-BE49-F238E27FC236}">
                <a16:creationId xmlns:a16="http://schemas.microsoft.com/office/drawing/2014/main" id="{1C42A7E1-4275-024A-8631-43CFA2748EDF}"/>
              </a:ext>
            </a:extLst>
          </p:cNvPr>
          <p:cNvSpPr txBox="1">
            <a:spLocks/>
          </p:cNvSpPr>
          <p:nvPr/>
        </p:nvSpPr>
        <p:spPr>
          <a:xfrm>
            <a:off x="2209799" y="864973"/>
            <a:ext cx="8809653" cy="84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Hınıs meslek yüksekokulu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94" y="613316"/>
            <a:ext cx="2940991" cy="34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8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9469" y="770370"/>
            <a:ext cx="10515600" cy="72234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DNA’nın yapısı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9469" y="1655866"/>
            <a:ext cx="6283548" cy="4899864"/>
          </a:xfrm>
        </p:spPr>
        <p:txBody>
          <a:bodyPr>
            <a:normAutofit/>
          </a:bodyPr>
          <a:lstStyle/>
          <a:p>
            <a:r>
              <a:rPr lang="tr-TR" dirty="0" smtClean="0"/>
              <a:t>Bunu </a:t>
            </a:r>
            <a:r>
              <a:rPr lang="tr-TR" dirty="0"/>
              <a:t>sağlamak için </a:t>
            </a:r>
            <a:r>
              <a:rPr lang="tr-TR" dirty="0" err="1"/>
              <a:t>difosfat</a:t>
            </a:r>
            <a:r>
              <a:rPr lang="tr-TR" dirty="0"/>
              <a:t> </a:t>
            </a:r>
            <a:r>
              <a:rPr lang="tr-TR" dirty="0" smtClean="0"/>
              <a:t>grubu </a:t>
            </a:r>
            <a:r>
              <a:rPr lang="tr-TR" dirty="0"/>
              <a:t>ayrılır ve enerji açığa çıkar. Bu zincirin daima </a:t>
            </a:r>
            <a:r>
              <a:rPr lang="tr-TR" u="sng" dirty="0">
                <a:solidFill>
                  <a:srgbClr val="C00000"/>
                </a:solidFill>
              </a:rPr>
              <a:t>3’ OH ucuna yeni nükleotidlerin eklenebildiğini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/>
              <a:t>gösterir. </a:t>
            </a:r>
            <a:endParaRPr lang="tr-TR" dirty="0" smtClean="0"/>
          </a:p>
          <a:p>
            <a:endParaRPr lang="en-US" dirty="0"/>
          </a:p>
          <a:p>
            <a:r>
              <a:rPr lang="tr-TR" dirty="0"/>
              <a:t>DNA çift ipliklidir. Bu iki zincir birbirine tamamlayıcıdır (</a:t>
            </a:r>
            <a:r>
              <a:rPr lang="tr-TR" dirty="0" err="1"/>
              <a:t>komplement</a:t>
            </a:r>
            <a:r>
              <a:rPr lang="tr-TR" dirty="0"/>
              <a:t>); A-T; G-C ile eşleşir. Bir zincir diğerinin üretimi için </a:t>
            </a:r>
            <a:r>
              <a:rPr lang="tr-TR" dirty="0" err="1"/>
              <a:t>atasal</a:t>
            </a:r>
            <a:r>
              <a:rPr lang="tr-TR" dirty="0"/>
              <a:t> olarak görev yapar.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017" y="399819"/>
            <a:ext cx="5598983" cy="573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6925235" cy="4351338"/>
          </a:xfrm>
        </p:spPr>
        <p:txBody>
          <a:bodyPr/>
          <a:lstStyle/>
          <a:p>
            <a:r>
              <a:rPr lang="tr-TR" dirty="0"/>
              <a:t>Genetik bilgi aktarımı </a:t>
            </a:r>
            <a:r>
              <a:rPr lang="tr-TR" dirty="0" err="1"/>
              <a:t>replikasyon</a:t>
            </a:r>
            <a:r>
              <a:rPr lang="tr-TR" dirty="0"/>
              <a:t>, transkripsiyon ve </a:t>
            </a:r>
            <a:r>
              <a:rPr lang="tr-TR" dirty="0" err="1"/>
              <a:t>translasyon</a:t>
            </a:r>
            <a:r>
              <a:rPr lang="tr-TR" dirty="0"/>
              <a:t> ile gerçekleşir. </a:t>
            </a:r>
            <a:endParaRPr lang="tr-TR" dirty="0" smtClean="0"/>
          </a:p>
          <a:p>
            <a:r>
              <a:rPr lang="tr-TR" dirty="0" err="1" smtClean="0"/>
              <a:t>Replikasyonda</a:t>
            </a:r>
            <a:r>
              <a:rPr lang="tr-TR" dirty="0" smtClean="0"/>
              <a:t> </a:t>
            </a:r>
            <a:r>
              <a:rPr lang="tr-TR" dirty="0"/>
              <a:t>genetik bilginin korunarak sürekliliğinin sağlanması için çift iplikli bir nükleik asit molekülü eş kopyalar verebilmek için birebir çoğalır. </a:t>
            </a:r>
            <a:endParaRPr lang="en-US" dirty="0"/>
          </a:p>
          <a:p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509016" y="923898"/>
            <a:ext cx="10515600" cy="722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C00000"/>
                </a:solidFill>
              </a:rPr>
              <a:t>DNA’nın yapısı</a:t>
            </a:r>
            <a:endParaRPr lang="en-US" dirty="0"/>
          </a:p>
        </p:txBody>
      </p:sp>
      <p:pic>
        <p:nvPicPr>
          <p:cNvPr id="5122" name="Picture 2" descr="DNA replication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180" y="923898"/>
            <a:ext cx="232162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3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23424" y="19631"/>
            <a:ext cx="4191103" cy="67056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</a:rPr>
              <a:t>DNA </a:t>
            </a:r>
            <a:r>
              <a:rPr lang="tr-TR" sz="4000" b="1" dirty="0" err="1" smtClean="0">
                <a:solidFill>
                  <a:srgbClr val="C00000"/>
                </a:solidFill>
              </a:rPr>
              <a:t>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8204" y="1225779"/>
            <a:ext cx="11804904" cy="3230880"/>
          </a:xfrm>
        </p:spPr>
        <p:txBody>
          <a:bodyPr>
            <a:normAutofit/>
          </a:bodyPr>
          <a:lstStyle/>
          <a:p>
            <a:r>
              <a:rPr lang="tr-TR" dirty="0" err="1"/>
              <a:t>Replikasyon</a:t>
            </a:r>
            <a:r>
              <a:rPr lang="tr-TR" dirty="0"/>
              <a:t> sırasında DNA’nın sarmal yapısı çözülerek açılır ve her iplik yeni bir tamamlayıcı ipliğin sentezi için ata olur. </a:t>
            </a:r>
            <a:endParaRPr lang="tr-TR" dirty="0" smtClean="0"/>
          </a:p>
          <a:p>
            <a:r>
              <a:rPr lang="tr-TR" dirty="0" smtClean="0"/>
              <a:t>Çift </a:t>
            </a:r>
            <a:r>
              <a:rPr lang="tr-TR" dirty="0"/>
              <a:t>sarmalın açılması ve yeni DNA ipliğinin sentezlenmesi için birçok enzim gerekir. </a:t>
            </a:r>
            <a:endParaRPr lang="tr-TR" dirty="0" smtClean="0"/>
          </a:p>
          <a:p>
            <a:endParaRPr lang="tr-TR" dirty="0" smtClean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115" y="2886635"/>
            <a:ext cx="7064386" cy="39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23424" y="19631"/>
            <a:ext cx="4191103" cy="67056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</a:rPr>
              <a:t>DNA </a:t>
            </a:r>
            <a:r>
              <a:rPr lang="tr-TR" sz="4000" b="1" dirty="0" err="1" smtClean="0">
                <a:solidFill>
                  <a:srgbClr val="C00000"/>
                </a:solidFill>
              </a:rPr>
              <a:t>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8204" y="1124119"/>
            <a:ext cx="11804904" cy="3230880"/>
          </a:xfrm>
        </p:spPr>
        <p:txBody>
          <a:bodyPr>
            <a:normAutofit/>
          </a:bodyPr>
          <a:lstStyle/>
          <a:p>
            <a:r>
              <a:rPr lang="tr-TR" u="sng" dirty="0" err="1" smtClean="0"/>
              <a:t>Topoizomeraz</a:t>
            </a:r>
            <a:r>
              <a:rPr lang="tr-TR" u="sng" dirty="0" smtClean="0"/>
              <a:t> </a:t>
            </a:r>
            <a:r>
              <a:rPr lang="tr-TR" u="sng" dirty="0"/>
              <a:t>ve </a:t>
            </a:r>
            <a:r>
              <a:rPr lang="tr-TR" u="sng" dirty="0" err="1"/>
              <a:t>helikazlar</a:t>
            </a:r>
            <a:r>
              <a:rPr lang="tr-TR" u="sng" dirty="0"/>
              <a:t> </a:t>
            </a:r>
            <a:r>
              <a:rPr lang="tr-TR" dirty="0"/>
              <a:t>DNA sarmalını kırarak çözmek ve tek </a:t>
            </a:r>
            <a:r>
              <a:rPr lang="tr-TR" dirty="0" err="1"/>
              <a:t>iplikçiğin</a:t>
            </a:r>
            <a:r>
              <a:rPr lang="tr-TR" dirty="0"/>
              <a:t> </a:t>
            </a:r>
            <a:r>
              <a:rPr lang="tr-TR" dirty="0" err="1"/>
              <a:t>çentiklenerek</a:t>
            </a:r>
            <a:r>
              <a:rPr lang="tr-TR" dirty="0"/>
              <a:t> açılmasından sorumludur. </a:t>
            </a:r>
            <a:endParaRPr lang="tr-TR" dirty="0" smtClean="0"/>
          </a:p>
          <a:p>
            <a:r>
              <a:rPr lang="tr-TR" u="sng" dirty="0" err="1" smtClean="0"/>
              <a:t>Primaz</a:t>
            </a:r>
            <a:r>
              <a:rPr lang="tr-TR" u="sng" dirty="0" smtClean="0"/>
              <a:t> </a:t>
            </a:r>
            <a:r>
              <a:rPr lang="tr-TR" u="sng" dirty="0"/>
              <a:t>enzimi </a:t>
            </a:r>
            <a:r>
              <a:rPr lang="tr-TR" dirty="0"/>
              <a:t>DNA </a:t>
            </a:r>
            <a:r>
              <a:rPr lang="tr-TR" dirty="0" err="1"/>
              <a:t>polimerazın</a:t>
            </a:r>
            <a:r>
              <a:rPr lang="tr-TR" dirty="0"/>
              <a:t> senteze başlayacağı 3’OH bölgesinde görev yapmak için küçük bir </a:t>
            </a:r>
            <a:r>
              <a:rPr lang="tr-TR" b="1" u="sng" dirty="0">
                <a:solidFill>
                  <a:srgbClr val="C00000"/>
                </a:solidFill>
              </a:rPr>
              <a:t>RNA </a:t>
            </a:r>
            <a:r>
              <a:rPr lang="tr-TR" b="1" u="sng" dirty="0" err="1">
                <a:solidFill>
                  <a:srgbClr val="C00000"/>
                </a:solidFill>
              </a:rPr>
              <a:t>primerini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dirty="0"/>
              <a:t>tek iplikli DNA’ya bağlar. </a:t>
            </a:r>
            <a:endParaRPr lang="tr-TR" dirty="0" smtClean="0"/>
          </a:p>
          <a:p>
            <a:endParaRPr lang="tr-TR" dirty="0" smtClean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324" y="2908396"/>
            <a:ext cx="6778412" cy="376106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" y="4995603"/>
            <a:ext cx="5050754" cy="9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7096" y="1112365"/>
            <a:ext cx="11804904" cy="3230880"/>
          </a:xfrm>
        </p:spPr>
        <p:txBody>
          <a:bodyPr>
            <a:normAutofit/>
          </a:bodyPr>
          <a:lstStyle/>
          <a:p>
            <a:r>
              <a:rPr lang="tr-TR" sz="2600" dirty="0" smtClean="0"/>
              <a:t>Bu </a:t>
            </a:r>
            <a:r>
              <a:rPr lang="tr-TR" sz="2600" dirty="0"/>
              <a:t>safhada DNA </a:t>
            </a:r>
            <a:r>
              <a:rPr lang="tr-TR" sz="2600" dirty="0" err="1"/>
              <a:t>polimeraz</a:t>
            </a:r>
            <a:r>
              <a:rPr lang="tr-TR" sz="2600" dirty="0"/>
              <a:t> DNA’nın tek ipliğine ilerler. </a:t>
            </a:r>
            <a:r>
              <a:rPr lang="tr-TR" sz="2600" dirty="0" err="1"/>
              <a:t>Prokaryotlarda</a:t>
            </a:r>
            <a:r>
              <a:rPr lang="tr-TR" sz="2600" dirty="0"/>
              <a:t> yeni DNA ipliklerinin ilerleyen sentezinden sorumlu enzim  </a:t>
            </a:r>
            <a:r>
              <a:rPr lang="tr-TR" sz="2600" u="sng" dirty="0"/>
              <a:t>DNA </a:t>
            </a:r>
            <a:r>
              <a:rPr lang="tr-TR" sz="2600" u="sng" dirty="0" err="1"/>
              <a:t>polimeraz</a:t>
            </a:r>
            <a:r>
              <a:rPr lang="tr-TR" sz="2600" u="sng" dirty="0"/>
              <a:t> </a:t>
            </a:r>
            <a:r>
              <a:rPr lang="tr-TR" sz="2600" u="sng" dirty="0" err="1"/>
              <a:t>III’</a:t>
            </a:r>
            <a:r>
              <a:rPr lang="tr-TR" sz="2600" dirty="0" err="1"/>
              <a:t>dur</a:t>
            </a:r>
            <a:r>
              <a:rPr lang="tr-TR" sz="2600" dirty="0"/>
              <a:t>. </a:t>
            </a:r>
            <a:endParaRPr lang="tr-TR" sz="2600" dirty="0" smtClean="0"/>
          </a:p>
          <a:p>
            <a:r>
              <a:rPr lang="tr-TR" sz="2600" dirty="0" smtClean="0"/>
              <a:t>DNA </a:t>
            </a:r>
            <a:r>
              <a:rPr lang="tr-TR" sz="2600" dirty="0" err="1"/>
              <a:t>polimeraz</a:t>
            </a:r>
            <a:r>
              <a:rPr lang="tr-TR" sz="2600" dirty="0"/>
              <a:t> ata iplikteki bazları uygun </a:t>
            </a:r>
            <a:r>
              <a:rPr lang="tr-TR" sz="2600" dirty="0" err="1"/>
              <a:t>komplementer</a:t>
            </a:r>
            <a:r>
              <a:rPr lang="tr-TR" sz="2600" dirty="0"/>
              <a:t> serbest </a:t>
            </a:r>
            <a:r>
              <a:rPr lang="tr-TR" sz="2600" dirty="0" err="1"/>
              <a:t>dNTP</a:t>
            </a:r>
            <a:r>
              <a:rPr lang="tr-TR" sz="2600" dirty="0"/>
              <a:t> ile </a:t>
            </a:r>
            <a:r>
              <a:rPr lang="tr-TR" sz="2600" b="1" u="sng" dirty="0">
                <a:solidFill>
                  <a:schemeClr val="accent1"/>
                </a:solidFill>
              </a:rPr>
              <a:t>hidrojen bağları</a:t>
            </a:r>
            <a:r>
              <a:rPr lang="tr-TR" sz="2600" b="1" dirty="0">
                <a:solidFill>
                  <a:schemeClr val="accent1"/>
                </a:solidFill>
              </a:rPr>
              <a:t> </a:t>
            </a:r>
            <a:r>
              <a:rPr lang="tr-TR" sz="2600" dirty="0"/>
              <a:t>ile bağlar. Aynı zamanda oluşan ipliğin bir önceki nükleotidi ile bu yeni nükleotid arasında </a:t>
            </a:r>
            <a:r>
              <a:rPr lang="tr-TR" sz="2600" b="1" u="sng" dirty="0" err="1">
                <a:solidFill>
                  <a:schemeClr val="accent1"/>
                </a:solidFill>
              </a:rPr>
              <a:t>kovalent</a:t>
            </a:r>
            <a:r>
              <a:rPr lang="tr-TR" sz="2600" b="1" u="sng" dirty="0">
                <a:solidFill>
                  <a:schemeClr val="accent1"/>
                </a:solidFill>
              </a:rPr>
              <a:t> </a:t>
            </a:r>
            <a:r>
              <a:rPr lang="tr-TR" sz="2600" b="1" u="sng" dirty="0" err="1">
                <a:solidFill>
                  <a:schemeClr val="accent1"/>
                </a:solidFill>
              </a:rPr>
              <a:t>fosfodiester</a:t>
            </a:r>
            <a:r>
              <a:rPr lang="tr-TR" sz="2600" b="1" dirty="0">
                <a:solidFill>
                  <a:schemeClr val="accent1"/>
                </a:solidFill>
              </a:rPr>
              <a:t> </a:t>
            </a:r>
            <a:r>
              <a:rPr lang="tr-TR" sz="2600" dirty="0"/>
              <a:t>bağ oluşturur. </a:t>
            </a:r>
            <a:endParaRPr lang="tr-TR" sz="2600" dirty="0" smtClean="0"/>
          </a:p>
          <a:p>
            <a:endParaRPr lang="tr-TR" sz="2600" dirty="0" smtClean="0"/>
          </a:p>
          <a:p>
            <a:endParaRPr lang="en-US" sz="2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115" y="3455644"/>
            <a:ext cx="6038882" cy="3350728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5723424" y="0"/>
            <a:ext cx="4191103" cy="67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smtClean="0">
                <a:solidFill>
                  <a:srgbClr val="C00000"/>
                </a:solidFill>
              </a:rPr>
              <a:t>DNA 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947" y="2823641"/>
            <a:ext cx="6970818" cy="386989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6693" y="780397"/>
            <a:ext cx="11183112" cy="2938272"/>
          </a:xfrm>
        </p:spPr>
        <p:txBody>
          <a:bodyPr>
            <a:normAutofit/>
          </a:bodyPr>
          <a:lstStyle/>
          <a:p>
            <a:r>
              <a:rPr lang="tr-TR" sz="2600" b="1" u="sng" dirty="0" smtClean="0">
                <a:solidFill>
                  <a:schemeClr val="accent6">
                    <a:lumMod val="75000"/>
                  </a:schemeClr>
                </a:solidFill>
              </a:rPr>
              <a:t>DNA </a:t>
            </a:r>
            <a:r>
              <a:rPr lang="tr-TR" sz="2600" b="1" u="sng" dirty="0" err="1">
                <a:solidFill>
                  <a:schemeClr val="accent6">
                    <a:lumMod val="75000"/>
                  </a:schemeClr>
                </a:solidFill>
              </a:rPr>
              <a:t>polimeraz</a:t>
            </a:r>
            <a:r>
              <a:rPr lang="tr-TR" sz="2600" b="1" u="sng" dirty="0">
                <a:solidFill>
                  <a:schemeClr val="accent6">
                    <a:lumMod val="75000"/>
                  </a:schemeClr>
                </a:solidFill>
              </a:rPr>
              <a:t> yalnızca 5’ uçtan 3’ uca doğru çalışır</a:t>
            </a:r>
            <a:r>
              <a:rPr lang="tr-TR" sz="26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tr-TR" sz="2600" dirty="0" smtClean="0"/>
              <a:t>DNA </a:t>
            </a:r>
            <a:r>
              <a:rPr lang="tr-TR" sz="2600" dirty="0" err="1"/>
              <a:t>polimeraz</a:t>
            </a:r>
            <a:r>
              <a:rPr lang="tr-TR" sz="2600" dirty="0"/>
              <a:t>  5’ uçtan 3’ uca doğru olan ipliğin (</a:t>
            </a:r>
            <a:r>
              <a:rPr lang="tr-TR" sz="2600" u="sng" dirty="0" err="1"/>
              <a:t>lagging</a:t>
            </a:r>
            <a:r>
              <a:rPr lang="tr-TR" sz="2600" u="sng" dirty="0"/>
              <a:t> </a:t>
            </a:r>
            <a:r>
              <a:rPr lang="tr-TR" sz="2600" u="sng" dirty="0" err="1"/>
              <a:t>strand</a:t>
            </a:r>
            <a:r>
              <a:rPr lang="tr-TR" sz="2600" dirty="0"/>
              <a:t>) ikinci kopyasını parçalar halinde (</a:t>
            </a:r>
            <a:r>
              <a:rPr lang="tr-TR" sz="2600" dirty="0" err="1"/>
              <a:t>okazaki</a:t>
            </a:r>
            <a:r>
              <a:rPr lang="tr-TR" sz="2600" dirty="0"/>
              <a:t> fragmanları) oluşturur. Diğer iplik (</a:t>
            </a:r>
            <a:r>
              <a:rPr lang="tr-TR" sz="2600" u="sng" dirty="0" err="1"/>
              <a:t>leading</a:t>
            </a:r>
            <a:r>
              <a:rPr lang="tr-TR" sz="2600" u="sng" dirty="0"/>
              <a:t> </a:t>
            </a:r>
            <a:r>
              <a:rPr lang="tr-TR" sz="2600" u="sng" dirty="0" err="1"/>
              <a:t>strand</a:t>
            </a:r>
            <a:r>
              <a:rPr lang="tr-TR" sz="2600" dirty="0"/>
              <a:t>) sarmal açıldıkça 5’ uçtan 3’ uca doğru direkt sentezlenir. </a:t>
            </a:r>
            <a:endParaRPr lang="tr-TR" sz="2600" dirty="0" smtClean="0"/>
          </a:p>
          <a:p>
            <a:r>
              <a:rPr lang="tr-TR" sz="2600" b="1" u="sng" dirty="0" smtClean="0">
                <a:solidFill>
                  <a:schemeClr val="accent1"/>
                </a:solidFill>
              </a:rPr>
              <a:t>DNA </a:t>
            </a:r>
            <a:r>
              <a:rPr lang="tr-TR" sz="2600" b="1" u="sng" dirty="0" err="1">
                <a:solidFill>
                  <a:schemeClr val="accent1"/>
                </a:solidFill>
              </a:rPr>
              <a:t>polimeraz</a:t>
            </a:r>
            <a:r>
              <a:rPr lang="tr-TR" sz="2600" b="1" u="sng" dirty="0">
                <a:solidFill>
                  <a:schemeClr val="accent1"/>
                </a:solidFill>
              </a:rPr>
              <a:t> mutlaka </a:t>
            </a:r>
            <a:r>
              <a:rPr lang="tr-TR" sz="2600" b="1" u="sng" dirty="0" err="1">
                <a:solidFill>
                  <a:schemeClr val="accent1"/>
                </a:solidFill>
              </a:rPr>
              <a:t>dNTP’yi</a:t>
            </a:r>
            <a:r>
              <a:rPr lang="tr-TR" sz="2600" b="1" u="sng" dirty="0">
                <a:solidFill>
                  <a:schemeClr val="accent1"/>
                </a:solidFill>
              </a:rPr>
              <a:t> bağlayacağı serbest bir OH grubuna sahip bir </a:t>
            </a:r>
            <a:r>
              <a:rPr lang="tr-TR" sz="2600" b="1" u="sng" dirty="0" err="1">
                <a:solidFill>
                  <a:schemeClr val="accent1"/>
                </a:solidFill>
              </a:rPr>
              <a:t>primere</a:t>
            </a:r>
            <a:r>
              <a:rPr lang="tr-TR" sz="2600" b="1" u="sng" dirty="0">
                <a:solidFill>
                  <a:schemeClr val="accent1"/>
                </a:solidFill>
              </a:rPr>
              <a:t> ihtiyaç duyar</a:t>
            </a:r>
            <a:r>
              <a:rPr lang="tr-TR" sz="2600" b="1" dirty="0">
                <a:solidFill>
                  <a:schemeClr val="accent1"/>
                </a:solidFill>
              </a:rPr>
              <a:t>. </a:t>
            </a:r>
            <a:endParaRPr lang="tr-TR" sz="2600" b="1" dirty="0" smtClean="0">
              <a:solidFill>
                <a:schemeClr val="accent1"/>
              </a:solidFill>
            </a:endParaRPr>
          </a:p>
          <a:p>
            <a:endParaRPr lang="en-US" sz="2600" dirty="0"/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5723424" y="0"/>
            <a:ext cx="4191103" cy="67056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</a:rPr>
              <a:t>DNA </a:t>
            </a:r>
            <a:r>
              <a:rPr lang="tr-TR" sz="4000" b="1" dirty="0" err="1" smtClean="0">
                <a:solidFill>
                  <a:srgbClr val="C00000"/>
                </a:solidFill>
              </a:rPr>
              <a:t>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6693" y="1012871"/>
            <a:ext cx="11183112" cy="2938272"/>
          </a:xfrm>
        </p:spPr>
        <p:txBody>
          <a:bodyPr>
            <a:normAutofit/>
          </a:bodyPr>
          <a:lstStyle/>
          <a:p>
            <a:r>
              <a:rPr lang="tr-TR" b="1" dirty="0" err="1" smtClean="0"/>
              <a:t>Ligaz</a:t>
            </a:r>
            <a:r>
              <a:rPr lang="tr-TR" b="1" dirty="0" smtClean="0"/>
              <a:t> </a:t>
            </a:r>
            <a:r>
              <a:rPr lang="tr-TR" b="1" dirty="0"/>
              <a:t>enzimi </a:t>
            </a:r>
            <a:r>
              <a:rPr lang="tr-TR" dirty="0"/>
              <a:t>serbest ama komşu olan 3’ OH ve 5’ fosfat grupları arasında </a:t>
            </a:r>
            <a:r>
              <a:rPr lang="tr-TR" dirty="0" err="1"/>
              <a:t>fosfodiester</a:t>
            </a:r>
            <a:r>
              <a:rPr lang="tr-TR" dirty="0"/>
              <a:t> bağın oluşumunu katalize eder. Bu aktivite RNA </a:t>
            </a:r>
            <a:r>
              <a:rPr lang="tr-TR" dirty="0" err="1"/>
              <a:t>primerinin</a:t>
            </a:r>
            <a:r>
              <a:rPr lang="tr-TR" dirty="0"/>
              <a:t> ayrılmasını takiben arada kalan küçük bölümlerin molekülün geri kalanına bağlanmasını sağlar. </a:t>
            </a:r>
            <a:endParaRPr lang="tr-TR" dirty="0" smtClean="0"/>
          </a:p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649" y="2665707"/>
            <a:ext cx="6647940" cy="3690643"/>
          </a:xfrm>
          <a:prstGeom prst="rect">
            <a:avLst/>
          </a:prstGeom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5723424" y="0"/>
            <a:ext cx="4191103" cy="67056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</a:rPr>
              <a:t>DNA </a:t>
            </a:r>
            <a:r>
              <a:rPr lang="tr-TR" sz="4000" b="1" dirty="0" err="1" smtClean="0">
                <a:solidFill>
                  <a:srgbClr val="C00000"/>
                </a:solidFill>
              </a:rPr>
              <a:t>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6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6693" y="1090363"/>
            <a:ext cx="11183112" cy="2938272"/>
          </a:xfrm>
        </p:spPr>
        <p:txBody>
          <a:bodyPr>
            <a:normAutofit/>
          </a:bodyPr>
          <a:lstStyle/>
          <a:p>
            <a:r>
              <a:rPr lang="tr-TR" dirty="0" smtClean="0"/>
              <a:t>Tek iplikli DNA kırılgan ve dayanıksızdır. </a:t>
            </a:r>
            <a:r>
              <a:rPr lang="tr-TR" b="1" dirty="0" smtClean="0"/>
              <a:t>SSBP (</a:t>
            </a:r>
            <a:r>
              <a:rPr lang="tr-TR" b="1" dirty="0" err="1" smtClean="0"/>
              <a:t>single</a:t>
            </a:r>
            <a:r>
              <a:rPr lang="tr-TR" b="1" dirty="0" smtClean="0"/>
              <a:t> </a:t>
            </a:r>
            <a:r>
              <a:rPr lang="tr-TR" b="1" dirty="0" err="1" smtClean="0"/>
              <a:t>strand</a:t>
            </a:r>
            <a:r>
              <a:rPr lang="tr-TR" b="1" dirty="0" smtClean="0"/>
              <a:t> </a:t>
            </a:r>
            <a:r>
              <a:rPr lang="tr-TR" b="1" dirty="0" err="1" smtClean="0"/>
              <a:t>binding</a:t>
            </a:r>
            <a:r>
              <a:rPr lang="tr-TR" b="1" dirty="0" smtClean="0"/>
              <a:t> protein) </a:t>
            </a:r>
            <a:r>
              <a:rPr lang="tr-TR" dirty="0" err="1" smtClean="0"/>
              <a:t>replikasyon</a:t>
            </a:r>
            <a:r>
              <a:rPr lang="tr-TR" dirty="0" smtClean="0"/>
              <a:t> çatalının dayanıklılığını korumak için önemlidir, DNA’ya bağlanarak onu parçalanmaktan korur.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228" y="2693653"/>
            <a:ext cx="7255299" cy="4027822"/>
          </a:xfrm>
          <a:prstGeom prst="rect">
            <a:avLst/>
          </a:prstGeom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5723424" y="0"/>
            <a:ext cx="4191103" cy="67056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</a:rPr>
              <a:t>DNA </a:t>
            </a:r>
            <a:r>
              <a:rPr lang="tr-TR" sz="4000" b="1" dirty="0" err="1" smtClean="0">
                <a:solidFill>
                  <a:srgbClr val="C00000"/>
                </a:solidFill>
              </a:rPr>
              <a:t>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0519" y="1682470"/>
            <a:ext cx="11841481" cy="4351338"/>
          </a:xfrm>
        </p:spPr>
        <p:txBody>
          <a:bodyPr/>
          <a:lstStyle/>
          <a:p>
            <a:r>
              <a:rPr lang="tr-TR" dirty="0"/>
              <a:t>Hücre içinde (in </a:t>
            </a:r>
            <a:r>
              <a:rPr lang="tr-TR" dirty="0" err="1"/>
              <a:t>vivo</a:t>
            </a:r>
            <a:r>
              <a:rPr lang="tr-TR" dirty="0"/>
              <a:t>) DNA’nın kendini eşlemesi mekanizmasına dayanır. </a:t>
            </a:r>
          </a:p>
          <a:p>
            <a:r>
              <a:rPr lang="tr-TR" dirty="0"/>
              <a:t>Çift zincirli DNA (</a:t>
            </a:r>
            <a:r>
              <a:rPr lang="tr-TR" dirty="0" err="1"/>
              <a:t>dsDNA</a:t>
            </a:r>
            <a:r>
              <a:rPr lang="tr-TR" dirty="0"/>
              <a:t>) tek zincirli DNA (</a:t>
            </a:r>
            <a:r>
              <a:rPr lang="tr-TR" dirty="0" err="1"/>
              <a:t>ssDNA</a:t>
            </a:r>
            <a:r>
              <a:rPr lang="tr-TR" dirty="0"/>
              <a:t>) biçimine çözülür, kopyalanarak çoğaltılır ve tekrar bağlanır</a:t>
            </a:r>
            <a:r>
              <a:rPr lang="tr-TR" dirty="0" smtClean="0"/>
              <a:t>.</a:t>
            </a:r>
          </a:p>
          <a:p>
            <a:endParaRPr lang="en-US" dirty="0"/>
          </a:p>
          <a:p>
            <a:r>
              <a:rPr lang="tr-TR" dirty="0" smtClean="0"/>
              <a:t>G</a:t>
            </a:r>
            <a:r>
              <a:rPr lang="en-US" dirty="0" err="1" smtClean="0"/>
              <a:t>enel</a:t>
            </a:r>
            <a:r>
              <a:rPr lang="en-US" dirty="0" smtClean="0"/>
              <a:t> </a:t>
            </a:r>
            <a:r>
              <a:rPr lang="en-US" dirty="0" err="1"/>
              <a:t>itibariyle</a:t>
            </a:r>
            <a:r>
              <a:rPr lang="en-US" dirty="0"/>
              <a:t> DNA </a:t>
            </a:r>
            <a:r>
              <a:rPr lang="en-US" dirty="0" err="1"/>
              <a:t>çoğaltmada</a:t>
            </a:r>
            <a:r>
              <a:rPr lang="en-US" dirty="0"/>
              <a:t> </a:t>
            </a:r>
            <a:r>
              <a:rPr lang="en-US" dirty="0" err="1"/>
              <a:t>kullanılan</a:t>
            </a:r>
            <a:r>
              <a:rPr lang="en-US" dirty="0"/>
              <a:t> </a:t>
            </a:r>
            <a:r>
              <a:rPr lang="en-US" dirty="0" err="1"/>
              <a:t>enzime</a:t>
            </a:r>
            <a:r>
              <a:rPr lang="en-US" dirty="0"/>
              <a:t> </a:t>
            </a:r>
            <a:r>
              <a:rPr lang="en-US" dirty="0" err="1"/>
              <a:t>dayanmakla</a:t>
            </a:r>
            <a:r>
              <a:rPr lang="en-US" dirty="0"/>
              <a:t> </a:t>
            </a:r>
            <a:r>
              <a:rPr lang="en-US" dirty="0" err="1"/>
              <a:t>birlikte</a:t>
            </a:r>
            <a:r>
              <a:rPr lang="en-US" dirty="0"/>
              <a:t> </a:t>
            </a:r>
            <a:r>
              <a:rPr lang="en-US" dirty="0" err="1"/>
              <a:t>ısıtma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soğutma</a:t>
            </a:r>
            <a:r>
              <a:rPr lang="en-US" dirty="0"/>
              <a:t> </a:t>
            </a:r>
            <a:r>
              <a:rPr lang="en-US" dirty="0" err="1"/>
              <a:t>işlemlerinin</a:t>
            </a:r>
            <a:r>
              <a:rPr lang="en-US" dirty="0"/>
              <a:t> </a:t>
            </a:r>
            <a:r>
              <a:rPr lang="en-US" dirty="0" err="1"/>
              <a:t>devirli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kontrollü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kullanılmasını</a:t>
            </a:r>
            <a:r>
              <a:rPr lang="en-US" dirty="0"/>
              <a:t> da </a:t>
            </a:r>
            <a:r>
              <a:rPr lang="en-US" dirty="0" err="1"/>
              <a:t>içerir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838200" y="3384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C00000"/>
                </a:solidFill>
              </a:rPr>
              <a:t>Polimeraz Zincir Reaksiyonu (PCR=PZR)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677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İÇİN GEREKLİ </a:t>
            </a:r>
            <a:r>
              <a:rPr lang="tr-TR" b="1" dirty="0" smtClean="0">
                <a:solidFill>
                  <a:srgbClr val="C00000"/>
                </a:solidFill>
              </a:rPr>
              <a:t>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1670" y="1567751"/>
            <a:ext cx="11283337" cy="4351338"/>
          </a:xfrm>
        </p:spPr>
        <p:txBody>
          <a:bodyPr>
            <a:noAutofit/>
          </a:bodyPr>
          <a:lstStyle/>
          <a:p>
            <a:pPr lvl="0"/>
            <a:r>
              <a:rPr lang="tr-TR" sz="2400" b="1" dirty="0"/>
              <a:t>Kalıp </a:t>
            </a:r>
            <a:r>
              <a:rPr lang="tr-TR" sz="2400" b="1" dirty="0" smtClean="0"/>
              <a:t>DNA</a:t>
            </a:r>
          </a:p>
          <a:p>
            <a:r>
              <a:rPr lang="tr-TR" sz="2400" b="1" dirty="0" err="1"/>
              <a:t>Taq</a:t>
            </a:r>
            <a:r>
              <a:rPr lang="tr-TR" sz="2400" b="1" dirty="0"/>
              <a:t> DNA </a:t>
            </a:r>
            <a:r>
              <a:rPr lang="tr-TR" sz="2400" b="1" dirty="0" err="1"/>
              <a:t>polimeraz</a:t>
            </a:r>
            <a:endParaRPr lang="tr-TR" sz="2400" dirty="0"/>
          </a:p>
          <a:p>
            <a:r>
              <a:rPr lang="tr-TR" sz="2400" b="1" dirty="0"/>
              <a:t>MgCl</a:t>
            </a:r>
            <a:r>
              <a:rPr lang="tr-TR" sz="2400" b="1" baseline="-25000" dirty="0"/>
              <a:t>2</a:t>
            </a:r>
          </a:p>
          <a:p>
            <a:pPr lvl="0"/>
            <a:r>
              <a:rPr lang="tr-TR" sz="2400" b="1" dirty="0" err="1" smtClean="0"/>
              <a:t>Primer</a:t>
            </a:r>
            <a:endParaRPr lang="tr-TR" sz="2400" dirty="0"/>
          </a:p>
          <a:p>
            <a:pPr lvl="0"/>
            <a:r>
              <a:rPr lang="tr-TR" sz="2400" b="1" dirty="0" smtClean="0"/>
              <a:t>Tampon solüsyonları</a:t>
            </a:r>
          </a:p>
          <a:p>
            <a:pPr lvl="0"/>
            <a:r>
              <a:rPr lang="tr-TR" sz="2400" b="1" dirty="0" err="1" smtClean="0"/>
              <a:t>dNTP</a:t>
            </a:r>
            <a:r>
              <a:rPr lang="tr-TR" sz="2400" b="1" dirty="0" smtClean="0"/>
              <a:t> karışımı </a:t>
            </a:r>
            <a:endParaRPr lang="tr-TR" sz="2400" dirty="0" smtClean="0"/>
          </a:p>
          <a:p>
            <a:pPr lvl="0"/>
            <a:r>
              <a:rPr lang="tr-TR" sz="2400" b="1" dirty="0" smtClean="0"/>
              <a:t>Steril </a:t>
            </a:r>
            <a:r>
              <a:rPr lang="tr-TR" sz="2400" b="1" dirty="0"/>
              <a:t>ddH</a:t>
            </a:r>
            <a:r>
              <a:rPr lang="tr-TR" sz="2400" b="1" baseline="-25000" dirty="0"/>
              <a:t>2</a:t>
            </a:r>
            <a:r>
              <a:rPr lang="tr-TR" sz="2400" b="1" dirty="0"/>
              <a:t>0 </a:t>
            </a:r>
            <a:endParaRPr lang="en-US" sz="2400" dirty="0"/>
          </a:p>
          <a:p>
            <a:pPr lvl="0"/>
            <a:r>
              <a:rPr lang="tr-TR" sz="2400" b="1" dirty="0"/>
              <a:t>Termal döngü </a:t>
            </a:r>
            <a:r>
              <a:rPr lang="tr-TR" sz="2400" b="1" dirty="0" smtClean="0"/>
              <a:t>cihazı</a:t>
            </a:r>
            <a:endParaRPr lang="en-US" sz="2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267" y="1793270"/>
            <a:ext cx="7003741" cy="24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06208" y="457203"/>
            <a:ext cx="5249916" cy="5549462"/>
          </a:xfrm>
        </p:spPr>
        <p:txBody>
          <a:bodyPr>
            <a:normAutofit/>
          </a:bodyPr>
          <a:lstStyle/>
          <a:p>
            <a:endParaRPr lang="tr-TR" i="1" dirty="0" smtClean="0"/>
          </a:p>
          <a:p>
            <a:endParaRPr lang="tr-TR" i="1" dirty="0"/>
          </a:p>
          <a:p>
            <a:endParaRPr lang="tr-TR" i="1" dirty="0" smtClean="0"/>
          </a:p>
          <a:p>
            <a:endParaRPr lang="tr-TR" i="1" dirty="0"/>
          </a:p>
          <a:p>
            <a:endParaRPr lang="tr-TR" i="1" dirty="0" smtClean="0"/>
          </a:p>
          <a:p>
            <a:pPr algn="r"/>
            <a:endParaRPr lang="tr-TR" sz="2000" i="1" dirty="0" smtClean="0"/>
          </a:p>
          <a:p>
            <a:pPr algn="r"/>
            <a:endParaRPr lang="tr-TR" sz="2000" i="1" dirty="0"/>
          </a:p>
          <a:p>
            <a:pPr algn="ctr"/>
            <a:r>
              <a:rPr lang="tr-TR" sz="2000" i="1" dirty="0" smtClean="0"/>
              <a:t>Bu </a:t>
            </a:r>
            <a:r>
              <a:rPr lang="tr-TR" sz="2000" i="1" dirty="0"/>
              <a:t>sunum, Nobel Tıp kitabevinin bastığı Prof. Dr. Güler Temizkan-Prof. Dr. Nazlı Arda’nın editörlüğünde hazırlanan Temel ve ileri Moleküler Biyolojik Yöntemler </a:t>
            </a:r>
            <a:r>
              <a:rPr lang="tr-TR" sz="2000" i="1" dirty="0" err="1"/>
              <a:t>Kitabıile</a:t>
            </a:r>
            <a:r>
              <a:rPr lang="tr-TR" sz="2000" i="1" dirty="0"/>
              <a:t> Dr. </a:t>
            </a:r>
            <a:r>
              <a:rPr lang="tr-TR" sz="2000" i="1" dirty="0" err="1"/>
              <a:t>Öğ</a:t>
            </a:r>
            <a:r>
              <a:rPr lang="tr-TR" sz="2000" i="1" dirty="0"/>
              <a:t>. Üyesi </a:t>
            </a:r>
            <a:r>
              <a:rPr lang="tr-TR" sz="2000" i="1" dirty="0" err="1" smtClean="0"/>
              <a:t>Sümeyray</a:t>
            </a:r>
            <a:r>
              <a:rPr lang="tr-TR" sz="2000" i="1" dirty="0" smtClean="0"/>
              <a:t> </a:t>
            </a:r>
            <a:r>
              <a:rPr lang="tr-TR" sz="2000" i="1" dirty="0" err="1" smtClean="0"/>
              <a:t>Gürkök</a:t>
            </a:r>
            <a:r>
              <a:rPr lang="tr-TR" sz="2000" i="1" dirty="0" smtClean="0"/>
              <a:t> </a:t>
            </a:r>
            <a:r>
              <a:rPr lang="tr-TR" sz="2000" i="1" dirty="0"/>
              <a:t>ün yüksek lisans derslerinden hazırlanmıştır teşekkür ederiz.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323" y="1462650"/>
            <a:ext cx="5849005" cy="43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2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02093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136" y="1866334"/>
            <a:ext cx="11548872" cy="4351338"/>
          </a:xfrm>
        </p:spPr>
        <p:txBody>
          <a:bodyPr>
            <a:noAutofit/>
          </a:bodyPr>
          <a:lstStyle/>
          <a:p>
            <a:pPr lvl="0"/>
            <a:r>
              <a:rPr lang="tr-TR" b="1" dirty="0"/>
              <a:t>Kalıp DNA: </a:t>
            </a:r>
            <a:r>
              <a:rPr lang="tr-TR" dirty="0"/>
              <a:t>çoğaltılması hedeflenen DNA (</a:t>
            </a:r>
            <a:r>
              <a:rPr lang="tr-TR" dirty="0" err="1"/>
              <a:t>genomik</a:t>
            </a:r>
            <a:r>
              <a:rPr lang="tr-TR" dirty="0"/>
              <a:t>, </a:t>
            </a:r>
            <a:r>
              <a:rPr lang="tr-TR" dirty="0" err="1"/>
              <a:t>plasmid</a:t>
            </a:r>
            <a:r>
              <a:rPr lang="tr-TR" dirty="0"/>
              <a:t> vb</a:t>
            </a:r>
            <a:r>
              <a:rPr lang="tr-TR" dirty="0" smtClean="0"/>
              <a:t>.)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4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677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136" y="1778093"/>
            <a:ext cx="11548872" cy="4351338"/>
          </a:xfrm>
        </p:spPr>
        <p:txBody>
          <a:bodyPr>
            <a:noAutofit/>
          </a:bodyPr>
          <a:lstStyle/>
          <a:p>
            <a:pPr lvl="0"/>
            <a:r>
              <a:rPr lang="tr-TR" sz="3200" b="1" dirty="0" smtClean="0"/>
              <a:t>DNA </a:t>
            </a:r>
            <a:r>
              <a:rPr lang="tr-TR" sz="3200" b="1" dirty="0" err="1" smtClean="0"/>
              <a:t>polimeraz</a:t>
            </a:r>
            <a:r>
              <a:rPr lang="tr-TR" sz="3200" dirty="0"/>
              <a:t>: </a:t>
            </a:r>
            <a:endParaRPr lang="tr-TR" sz="3200" dirty="0" smtClean="0"/>
          </a:p>
          <a:p>
            <a:pPr lvl="1"/>
            <a:r>
              <a:rPr lang="tr-TR" sz="2800" b="1" dirty="0" err="1" smtClean="0"/>
              <a:t>Taq</a:t>
            </a:r>
            <a:r>
              <a:rPr lang="tr-TR" sz="2800" b="1" dirty="0" smtClean="0"/>
              <a:t> DNA </a:t>
            </a:r>
            <a:r>
              <a:rPr lang="tr-TR" sz="2800" b="1" dirty="0" err="1"/>
              <a:t>polimeraz</a:t>
            </a:r>
            <a:r>
              <a:rPr lang="tr-TR" sz="2800" b="1" dirty="0"/>
              <a:t> </a:t>
            </a:r>
            <a:r>
              <a:rPr lang="tr-TR" sz="2800" i="1" dirty="0" err="1"/>
              <a:t>Thermus</a:t>
            </a:r>
            <a:r>
              <a:rPr lang="tr-TR" sz="2800" i="1" dirty="0"/>
              <a:t> </a:t>
            </a:r>
            <a:r>
              <a:rPr lang="tr-TR" sz="2800" i="1" dirty="0" err="1"/>
              <a:t>aquaticus</a:t>
            </a:r>
            <a:r>
              <a:rPr lang="tr-TR" sz="2800" dirty="0"/>
              <a:t> bakterisinden izole edilen, yüksek sıcaklıklara dayanıklı bir enzimdir. DNA </a:t>
            </a:r>
            <a:r>
              <a:rPr lang="tr-TR" sz="2800" dirty="0" err="1"/>
              <a:t>polimeraz</a:t>
            </a:r>
            <a:r>
              <a:rPr lang="tr-TR" sz="2800" dirty="0"/>
              <a:t>, </a:t>
            </a:r>
            <a:r>
              <a:rPr lang="tr-TR" sz="2800" dirty="0" err="1"/>
              <a:t>enzimatik</a:t>
            </a:r>
            <a:r>
              <a:rPr lang="tr-TR" sz="2800" dirty="0"/>
              <a:t> olarak DNA </a:t>
            </a:r>
            <a:r>
              <a:rPr lang="tr-TR" sz="2800" dirty="0" err="1"/>
              <a:t>nükleotitlerini</a:t>
            </a:r>
            <a:r>
              <a:rPr lang="tr-TR" sz="2800" dirty="0"/>
              <a:t> birbirine bağlar. </a:t>
            </a:r>
          </a:p>
          <a:p>
            <a:pPr lvl="1"/>
            <a:r>
              <a:rPr lang="en-US" sz="2800" dirty="0" err="1" smtClean="0"/>
              <a:t>Pfu</a:t>
            </a:r>
            <a:r>
              <a:rPr lang="en-US" sz="2800" dirty="0" smtClean="0"/>
              <a:t> </a:t>
            </a:r>
            <a:r>
              <a:rPr lang="en-US" sz="2800" dirty="0"/>
              <a:t>DNA </a:t>
            </a:r>
            <a:r>
              <a:rPr lang="en-US" sz="2800" dirty="0" smtClean="0"/>
              <a:t>pol</a:t>
            </a:r>
            <a:r>
              <a:rPr lang="tr-TR" sz="2800" dirty="0" err="1" smtClean="0"/>
              <a:t>imeraz</a:t>
            </a:r>
            <a:r>
              <a:rPr lang="en-US" sz="2800" dirty="0" smtClean="0"/>
              <a:t> </a:t>
            </a:r>
            <a:r>
              <a:rPr lang="tr-TR" sz="2800" dirty="0" smtClean="0"/>
              <a:t>– </a:t>
            </a:r>
            <a:r>
              <a:rPr lang="en-US" sz="2800" dirty="0" smtClean="0"/>
              <a:t>h</a:t>
            </a:r>
            <a:r>
              <a:rPr lang="tr-TR" sz="2800" dirty="0" smtClean="0"/>
              <a:t>i</a:t>
            </a:r>
            <a:r>
              <a:rPr lang="en-US" sz="2800" dirty="0" smtClean="0"/>
              <a:t>pert</a:t>
            </a:r>
            <a:r>
              <a:rPr lang="tr-TR" sz="2800" dirty="0" err="1" smtClean="0"/>
              <a:t>ermofilik</a:t>
            </a:r>
            <a:r>
              <a:rPr lang="tr-TR" sz="2800" dirty="0" smtClean="0"/>
              <a:t> </a:t>
            </a:r>
            <a:r>
              <a:rPr lang="tr-TR" sz="2800" dirty="0" err="1" smtClean="0"/>
              <a:t>arke</a:t>
            </a:r>
            <a:r>
              <a:rPr lang="tr-TR" sz="2800" dirty="0" smtClean="0"/>
              <a:t> </a:t>
            </a:r>
            <a:r>
              <a:rPr lang="en-US" sz="2800" i="1" dirty="0" err="1" smtClean="0"/>
              <a:t>Pyrococcus</a:t>
            </a:r>
            <a:r>
              <a:rPr lang="en-US" sz="2800" i="1" dirty="0" smtClean="0"/>
              <a:t> </a:t>
            </a:r>
            <a:r>
              <a:rPr lang="en-US" sz="2800" i="1" dirty="0" err="1"/>
              <a:t>furiosus</a:t>
            </a:r>
            <a:r>
              <a:rPr lang="tr-TR" sz="2800" dirty="0" smtClean="0"/>
              <a:t>)</a:t>
            </a:r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80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677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136" y="1778093"/>
            <a:ext cx="11548872" cy="4351338"/>
          </a:xfrm>
        </p:spPr>
        <p:txBody>
          <a:bodyPr>
            <a:noAutofit/>
          </a:bodyPr>
          <a:lstStyle/>
          <a:p>
            <a:pPr lvl="0"/>
            <a:r>
              <a:rPr lang="tr-TR" b="1" dirty="0" smtClean="0"/>
              <a:t>MgCl</a:t>
            </a:r>
            <a:r>
              <a:rPr lang="tr-TR" b="1" baseline="-25000" dirty="0" smtClean="0"/>
              <a:t>2</a:t>
            </a:r>
            <a:r>
              <a:rPr lang="tr-TR" dirty="0"/>
              <a:t>: </a:t>
            </a:r>
            <a:r>
              <a:rPr lang="tr-TR" dirty="0" err="1"/>
              <a:t>Primerin</a:t>
            </a:r>
            <a:r>
              <a:rPr lang="tr-TR" dirty="0"/>
              <a:t> kalıp </a:t>
            </a:r>
            <a:r>
              <a:rPr lang="tr-TR" dirty="0" smtClean="0"/>
              <a:t>DNA’ya </a:t>
            </a:r>
            <a:r>
              <a:rPr lang="tr-TR" dirty="0"/>
              <a:t>bağlanmasına yardımcı olur ve oluşan DNA-</a:t>
            </a:r>
            <a:r>
              <a:rPr lang="tr-TR" dirty="0" err="1"/>
              <a:t>primer</a:t>
            </a:r>
            <a:r>
              <a:rPr lang="tr-TR" dirty="0"/>
              <a:t> kompleksini stabilize eder ve DNA </a:t>
            </a:r>
            <a:r>
              <a:rPr lang="tr-TR" dirty="0" err="1"/>
              <a:t>polimeraz</a:t>
            </a:r>
            <a:r>
              <a:rPr lang="tr-TR" dirty="0"/>
              <a:t> aktivitesini artırır</a:t>
            </a:r>
            <a:r>
              <a:rPr lang="tr-TR" dirty="0" smtClean="0"/>
              <a:t>.</a:t>
            </a:r>
          </a:p>
          <a:p>
            <a:pPr lvl="1"/>
            <a:r>
              <a:rPr lang="tr-TR" sz="2600" dirty="0"/>
              <a:t>Gereğinden fazla miktarda </a:t>
            </a:r>
            <a:r>
              <a:rPr lang="tr-TR" sz="2600" dirty="0" smtClean="0"/>
              <a:t>Mg</a:t>
            </a:r>
            <a:r>
              <a:rPr lang="tr-TR" sz="2600" baseline="30000" dirty="0" smtClean="0"/>
              <a:t>+2</a:t>
            </a:r>
            <a:r>
              <a:rPr lang="tr-TR" sz="2600" dirty="0" smtClean="0"/>
              <a:t> </a:t>
            </a:r>
            <a:r>
              <a:rPr lang="tr-TR" sz="2600" dirty="0"/>
              <a:t>ortamda bulunması </a:t>
            </a:r>
            <a:r>
              <a:rPr lang="tr-TR" sz="2600" dirty="0" err="1" smtClean="0"/>
              <a:t>non</a:t>
            </a:r>
            <a:r>
              <a:rPr lang="tr-TR" sz="2600" dirty="0" smtClean="0"/>
              <a:t>-spesifik </a:t>
            </a:r>
            <a:r>
              <a:rPr lang="tr-TR" sz="2600" dirty="0"/>
              <a:t>ürünlerin oluşumuna yol açarken; </a:t>
            </a:r>
            <a:endParaRPr lang="tr-TR" sz="2600" dirty="0" smtClean="0"/>
          </a:p>
          <a:p>
            <a:pPr lvl="1"/>
            <a:r>
              <a:rPr lang="tr-TR" sz="2600" dirty="0" smtClean="0"/>
              <a:t>Gerektiğinden </a:t>
            </a:r>
            <a:r>
              <a:rPr lang="tr-TR" sz="2600" dirty="0"/>
              <a:t>az miktarlar ise istenen ürünün yeterince sentezlenmemesine neden olur.</a:t>
            </a:r>
            <a:endParaRPr lang="tr-TR" sz="2600" dirty="0" smtClean="0"/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2700" y="1497717"/>
            <a:ext cx="11548872" cy="4351338"/>
          </a:xfrm>
        </p:spPr>
        <p:txBody>
          <a:bodyPr>
            <a:noAutofit/>
          </a:bodyPr>
          <a:lstStyle/>
          <a:p>
            <a:r>
              <a:rPr lang="tr-TR" sz="2600" dirty="0"/>
              <a:t>Diğer DNA </a:t>
            </a:r>
            <a:r>
              <a:rPr lang="tr-TR" sz="2600" dirty="0" err="1"/>
              <a:t>polimerazlar</a:t>
            </a:r>
            <a:r>
              <a:rPr lang="tr-TR" sz="2600" dirty="0"/>
              <a:t> gibi, </a:t>
            </a:r>
            <a:r>
              <a:rPr lang="tr-TR" sz="2600" dirty="0" err="1"/>
              <a:t>Taq</a:t>
            </a:r>
            <a:r>
              <a:rPr lang="tr-TR" sz="2600" dirty="0"/>
              <a:t> </a:t>
            </a:r>
            <a:r>
              <a:rPr lang="tr-TR" sz="2600" dirty="0" err="1"/>
              <a:t>polimeraz</a:t>
            </a:r>
            <a:r>
              <a:rPr lang="tr-TR" sz="2600" dirty="0"/>
              <a:t> da DNA sentezi için bir başlangıç noktası sağlayan kısa bir nükleotid </a:t>
            </a:r>
            <a:r>
              <a:rPr lang="tr-TR" sz="2600" dirty="0" smtClean="0"/>
              <a:t>dizisi varlığında </a:t>
            </a:r>
            <a:r>
              <a:rPr lang="tr-TR" sz="2600" dirty="0"/>
              <a:t>DNA yapabilir. Bir PCR </a:t>
            </a:r>
            <a:r>
              <a:rPr lang="tr-TR" sz="2600" dirty="0" smtClean="0"/>
              <a:t>reaksiyonunda, seçilen </a:t>
            </a:r>
            <a:r>
              <a:rPr lang="tr-TR" sz="2600" dirty="0" err="1" smtClean="0"/>
              <a:t>primerlerle</a:t>
            </a:r>
            <a:r>
              <a:rPr lang="tr-TR" sz="2600" dirty="0" smtClean="0"/>
              <a:t> çoğaltılacak DNA bölgesi belirlenir</a:t>
            </a:r>
            <a:r>
              <a:rPr lang="tr-TR" sz="2600" dirty="0"/>
              <a:t>.</a:t>
            </a:r>
          </a:p>
          <a:p>
            <a:pPr lvl="0"/>
            <a:endParaRPr lang="en-US" sz="500" dirty="0"/>
          </a:p>
          <a:p>
            <a:pPr lvl="0"/>
            <a:r>
              <a:rPr lang="tr-TR" sz="2600" b="1" dirty="0" err="1"/>
              <a:t>Primer</a:t>
            </a:r>
            <a:r>
              <a:rPr lang="tr-TR" sz="2600" dirty="0"/>
              <a:t>: 10-40 bazlık, tek </a:t>
            </a:r>
            <a:r>
              <a:rPr lang="tr-TR" sz="2600" dirty="0" err="1"/>
              <a:t>iplikçikli</a:t>
            </a:r>
            <a:r>
              <a:rPr lang="tr-TR" sz="2600" dirty="0"/>
              <a:t> sentetik </a:t>
            </a:r>
            <a:r>
              <a:rPr lang="tr-TR" sz="2600" dirty="0" err="1"/>
              <a:t>oligonükleotidlerdir</a:t>
            </a:r>
            <a:r>
              <a:rPr lang="tr-TR" sz="2600" dirty="0"/>
              <a:t>. DNA sentezinin başlangıç/uzama noktasını oluşturur. </a:t>
            </a:r>
            <a:r>
              <a:rPr lang="tr-TR" sz="2600" dirty="0" smtClean="0"/>
              <a:t>Her PCR için iki </a:t>
            </a:r>
            <a:r>
              <a:rPr lang="tr-TR" sz="2600" dirty="0" err="1" smtClean="0"/>
              <a:t>primere</a:t>
            </a:r>
            <a:r>
              <a:rPr lang="tr-TR" sz="2600" dirty="0" smtClean="0"/>
              <a:t> ihtiyaç vardır.</a:t>
            </a:r>
            <a:endParaRPr lang="en-US" sz="2600" dirty="0"/>
          </a:p>
          <a:p>
            <a:pPr lvl="1"/>
            <a:r>
              <a:rPr lang="tr-TR" sz="2600" dirty="0"/>
              <a:t>İleri </a:t>
            </a:r>
            <a:r>
              <a:rPr lang="tr-TR" sz="2600" dirty="0" err="1"/>
              <a:t>primer</a:t>
            </a:r>
            <a:r>
              <a:rPr lang="tr-TR" sz="2600" dirty="0"/>
              <a:t> (</a:t>
            </a:r>
            <a:r>
              <a:rPr lang="tr-TR" sz="2600" dirty="0" err="1" smtClean="0"/>
              <a:t>Forward</a:t>
            </a:r>
            <a:r>
              <a:rPr lang="tr-TR" sz="2600" dirty="0" smtClean="0"/>
              <a:t>) </a:t>
            </a:r>
            <a:endParaRPr lang="en-US" sz="2600" dirty="0"/>
          </a:p>
          <a:p>
            <a:pPr lvl="1"/>
            <a:r>
              <a:rPr lang="tr-TR" sz="2600" dirty="0"/>
              <a:t>Geri </a:t>
            </a:r>
            <a:r>
              <a:rPr lang="tr-TR" sz="2600" dirty="0" err="1"/>
              <a:t>primer</a:t>
            </a:r>
            <a:r>
              <a:rPr lang="tr-TR" sz="2600" dirty="0"/>
              <a:t> (</a:t>
            </a:r>
            <a:r>
              <a:rPr lang="tr-TR" sz="2600" dirty="0" err="1" smtClean="0"/>
              <a:t>Reverse</a:t>
            </a:r>
            <a:r>
              <a:rPr lang="tr-TR" sz="2600" dirty="0" smtClean="0"/>
              <a:t>)</a:t>
            </a:r>
            <a:endParaRPr lang="en-US" sz="2600" dirty="0"/>
          </a:p>
          <a:p>
            <a:endParaRPr lang="en-US" sz="2600" dirty="0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02093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095" y="4444956"/>
            <a:ext cx="8404412" cy="238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5072" y="922370"/>
            <a:ext cx="11777472" cy="2880487"/>
          </a:xfrm>
        </p:spPr>
        <p:txBody>
          <a:bodyPr/>
          <a:lstStyle/>
          <a:p>
            <a:r>
              <a:rPr lang="tr-TR" dirty="0" err="1"/>
              <a:t>Primerler</a:t>
            </a:r>
            <a:r>
              <a:rPr lang="tr-TR" dirty="0"/>
              <a:t> birbirinden dizin olarak farklıdır ve çoğaltılacak hedef DNA’ya komşu tanımlama bölgelerine eştir.</a:t>
            </a:r>
            <a:endParaRPr lang="en-US" dirty="0"/>
          </a:p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810" y="1740593"/>
            <a:ext cx="7623723" cy="433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677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136" y="1567751"/>
            <a:ext cx="11548872" cy="4351338"/>
          </a:xfrm>
        </p:spPr>
        <p:txBody>
          <a:bodyPr>
            <a:noAutofit/>
          </a:bodyPr>
          <a:lstStyle/>
          <a:p>
            <a:r>
              <a:rPr lang="tr-TR" sz="2400" b="1" dirty="0" smtClean="0"/>
              <a:t>Tampon </a:t>
            </a:r>
            <a:r>
              <a:rPr lang="tr-TR" sz="2400" b="1" dirty="0"/>
              <a:t>solüsyonları</a:t>
            </a:r>
            <a:r>
              <a:rPr lang="tr-TR" sz="2400" dirty="0"/>
              <a:t>: PCR için uygun ortamı sağlar. Genellikle 10X kullanılır ve </a:t>
            </a:r>
            <a:r>
              <a:rPr lang="tr-TR" sz="2400" dirty="0" err="1"/>
              <a:t>Taq</a:t>
            </a:r>
            <a:r>
              <a:rPr lang="tr-TR" sz="2400" dirty="0"/>
              <a:t> </a:t>
            </a:r>
            <a:r>
              <a:rPr lang="tr-TR" sz="2400" dirty="0" err="1"/>
              <a:t>polimeraz</a:t>
            </a:r>
            <a:r>
              <a:rPr lang="tr-TR" sz="2400" dirty="0"/>
              <a:t> ile birlikte </a:t>
            </a:r>
            <a:r>
              <a:rPr lang="tr-TR" sz="2400" dirty="0" smtClean="0"/>
              <a:t>satılır </a:t>
            </a:r>
            <a:r>
              <a:rPr lang="tr-TR" sz="2400" dirty="0"/>
              <a:t>(</a:t>
            </a:r>
            <a:r>
              <a:rPr lang="tr-TR" sz="2400" dirty="0" err="1"/>
              <a:t>Tris</a:t>
            </a:r>
            <a:r>
              <a:rPr lang="tr-TR" sz="2400" dirty="0"/>
              <a:t>, </a:t>
            </a:r>
            <a:r>
              <a:rPr lang="tr-TR" sz="2400" dirty="0" err="1"/>
              <a:t>KCl</a:t>
            </a:r>
            <a:r>
              <a:rPr lang="tr-TR" sz="2400" dirty="0" smtClean="0"/>
              <a:t>)</a:t>
            </a:r>
          </a:p>
          <a:p>
            <a:endParaRPr lang="tr-TR" sz="2400" dirty="0"/>
          </a:p>
          <a:p>
            <a:pPr lvl="0"/>
            <a:r>
              <a:rPr lang="tr-TR" sz="2400" b="1" dirty="0" err="1"/>
              <a:t>dNTP</a:t>
            </a:r>
            <a:r>
              <a:rPr lang="tr-TR" sz="2400" b="1" dirty="0"/>
              <a:t> karışımı</a:t>
            </a:r>
            <a:r>
              <a:rPr lang="tr-TR" sz="2400" dirty="0"/>
              <a:t>: </a:t>
            </a:r>
            <a:r>
              <a:rPr lang="tr-TR" sz="2400" dirty="0" err="1"/>
              <a:t>Deoksinükleosidtrifosfat</a:t>
            </a:r>
            <a:r>
              <a:rPr lang="tr-TR" sz="2400" dirty="0"/>
              <a:t> karışımı eşit miktarlarda </a:t>
            </a:r>
            <a:r>
              <a:rPr lang="tr-TR" sz="2400" dirty="0" err="1"/>
              <a:t>dATP</a:t>
            </a:r>
            <a:r>
              <a:rPr lang="tr-TR" sz="2400" dirty="0"/>
              <a:t>, </a:t>
            </a:r>
            <a:r>
              <a:rPr lang="tr-TR" sz="2400" dirty="0" err="1"/>
              <a:t>dCTP</a:t>
            </a:r>
            <a:r>
              <a:rPr lang="tr-TR" sz="2400" dirty="0"/>
              <a:t>, </a:t>
            </a:r>
            <a:r>
              <a:rPr lang="tr-TR" sz="2400" dirty="0" err="1"/>
              <a:t>dGTP</a:t>
            </a:r>
            <a:r>
              <a:rPr lang="tr-TR" sz="2400" dirty="0"/>
              <a:t> ve </a:t>
            </a:r>
            <a:r>
              <a:rPr lang="tr-TR" sz="2400" dirty="0" err="1"/>
              <a:t>dTTP</a:t>
            </a:r>
            <a:r>
              <a:rPr lang="tr-TR" sz="2400" dirty="0"/>
              <a:t> içerir.</a:t>
            </a:r>
            <a:endParaRPr lang="en-US" sz="2400" dirty="0"/>
          </a:p>
          <a:p>
            <a:endParaRPr lang="en-US" sz="2400" dirty="0"/>
          </a:p>
          <a:p>
            <a:r>
              <a:rPr lang="tr-TR" sz="2400" b="1" dirty="0"/>
              <a:t>Steril ddH</a:t>
            </a:r>
            <a:r>
              <a:rPr lang="tr-TR" sz="2400" b="1" baseline="-25000" dirty="0"/>
              <a:t>2</a:t>
            </a:r>
            <a:r>
              <a:rPr lang="tr-TR" sz="2400" b="1" dirty="0"/>
              <a:t>0 </a:t>
            </a:r>
            <a:endParaRPr lang="tr-TR" sz="2400" b="1" dirty="0" smtClean="0"/>
          </a:p>
          <a:p>
            <a:endParaRPr lang="tr-TR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389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677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136" y="1567751"/>
            <a:ext cx="11548872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tr-TR" sz="2400" b="1" dirty="0" smtClean="0"/>
              <a:t>Termal </a:t>
            </a:r>
            <a:r>
              <a:rPr lang="tr-TR" sz="2400" b="1" dirty="0"/>
              <a:t>döngü cihazı</a:t>
            </a:r>
            <a:r>
              <a:rPr lang="tr-TR" sz="2400" dirty="0"/>
              <a:t>: PCR cihazı, </a:t>
            </a:r>
            <a:r>
              <a:rPr lang="tr-TR" sz="2400" dirty="0" err="1"/>
              <a:t>T</a:t>
            </a:r>
            <a:r>
              <a:rPr lang="tr-TR" sz="2400" dirty="0" err="1" smtClean="0"/>
              <a:t>hermocycler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43" y="329936"/>
            <a:ext cx="3729417" cy="558915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11714" r="5975" b="22942"/>
          <a:stretch/>
        </p:blipFill>
        <p:spPr>
          <a:xfrm>
            <a:off x="4352607" y="3675529"/>
            <a:ext cx="3258778" cy="224356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36" y="2051534"/>
            <a:ext cx="3438442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0080" y="1058090"/>
            <a:ext cx="10713720" cy="5225143"/>
          </a:xfrm>
        </p:spPr>
        <p:txBody>
          <a:bodyPr/>
          <a:lstStyle/>
          <a:p>
            <a:pPr algn="just"/>
            <a:endParaRPr lang="tr-TR" dirty="0" smtClean="0"/>
          </a:p>
          <a:p>
            <a:pPr marL="0" indent="0" algn="r">
              <a:buNone/>
            </a:pPr>
            <a:endParaRPr lang="tr-TR" u="sng" dirty="0" smtClean="0"/>
          </a:p>
          <a:p>
            <a:pPr marL="0" indent="0" algn="ctr">
              <a:buNone/>
            </a:pPr>
            <a:r>
              <a:rPr lang="tr-TR" u="sng" dirty="0" smtClean="0"/>
              <a:t>Haftaya işleyeceğimiz ünite;</a:t>
            </a:r>
            <a:endParaRPr lang="tr-TR" u="sng" dirty="0"/>
          </a:p>
          <a:p>
            <a:pPr algn="ctr"/>
            <a:r>
              <a:rPr lang="tr-TR" dirty="0" smtClean="0"/>
              <a:t>PCR Basamakları</a:t>
            </a:r>
          </a:p>
          <a:p>
            <a:pPr algn="ctr"/>
            <a:r>
              <a:rPr lang="tr-TR" dirty="0" smtClean="0"/>
              <a:t>PCR </a:t>
            </a:r>
            <a:r>
              <a:rPr lang="tr-TR" dirty="0"/>
              <a:t>Sonuçlarının </a:t>
            </a:r>
            <a:r>
              <a:rPr lang="tr-TR" dirty="0" smtClean="0"/>
              <a:t>Değerlendirilmesi</a:t>
            </a:r>
          </a:p>
          <a:p>
            <a:pPr algn="ctr"/>
            <a:r>
              <a:rPr lang="tr-TR" dirty="0"/>
              <a:t>Gelişmiş PCR Tekniklerinden RT-PCR (Real-Time</a:t>
            </a:r>
            <a:r>
              <a:rPr lang="tr-TR" dirty="0" smtClean="0"/>
              <a:t>)</a:t>
            </a:r>
          </a:p>
          <a:p>
            <a:pPr algn="ctr"/>
            <a:r>
              <a:rPr lang="tr-TR" dirty="0" smtClean="0"/>
              <a:t>PCR Laboratuvar Uygulamaları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5735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716677" y="5342710"/>
            <a:ext cx="982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 sunum, Nobel Tıp kitabevinin bastığı Prof. Dr. Güler Temizkan-Prof. Dr. Nazlı Arda’nın editörlüğünde hazırlanan Temel ve ileri Moleküler Biyolojik Yöntemler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Kitabıile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Dr.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Öğ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Üyesi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sümeyray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gürkök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ün yüksek lisans derslerinden hazırlanmıştır teşekkür ederiz. </a:t>
            </a:r>
            <a:endParaRPr kumimoji="0" lang="tr-T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941320" y="2834640"/>
            <a:ext cx="841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teşekkürler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50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11444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Polimeraz Zincir </a:t>
            </a:r>
            <a:r>
              <a:rPr lang="tr-TR" b="1" dirty="0" smtClean="0">
                <a:solidFill>
                  <a:srgbClr val="C00000"/>
                </a:solidFill>
              </a:rPr>
              <a:t>Reaksiyonu (PCR=PZR)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8056" y="1665287"/>
            <a:ext cx="11470990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PCR bir </a:t>
            </a:r>
            <a:r>
              <a:rPr lang="tr-TR" dirty="0"/>
              <a:t>DNA zincirinin bilinen iki parçası arasındaki özel bir DNA bölümünün </a:t>
            </a:r>
            <a:r>
              <a:rPr lang="tr-TR" dirty="0" err="1"/>
              <a:t>enzimatik</a:t>
            </a:r>
            <a:r>
              <a:rPr lang="tr-TR" dirty="0"/>
              <a:t> olarak kopyalandığı in </a:t>
            </a:r>
            <a:r>
              <a:rPr lang="tr-TR" dirty="0" err="1"/>
              <a:t>vitro</a:t>
            </a:r>
            <a:r>
              <a:rPr lang="tr-TR" dirty="0"/>
              <a:t> bir biyokimyasal tekniktir. </a:t>
            </a:r>
            <a:endParaRPr lang="tr-TR" dirty="0" smtClean="0"/>
          </a:p>
          <a:p>
            <a:r>
              <a:rPr lang="tr-TR" dirty="0" smtClean="0"/>
              <a:t>PCR</a:t>
            </a:r>
            <a:r>
              <a:rPr lang="tr-TR" dirty="0"/>
              <a:t>; basit, hızlı, spesifik ve hassas bir tekniktir (</a:t>
            </a:r>
            <a:r>
              <a:rPr lang="tr-TR" dirty="0" err="1"/>
              <a:t>Saiki</a:t>
            </a:r>
            <a:r>
              <a:rPr lang="tr-TR" dirty="0"/>
              <a:t> ve ark, 1985; </a:t>
            </a:r>
            <a:r>
              <a:rPr lang="tr-TR" dirty="0" err="1"/>
              <a:t>Mullis</a:t>
            </a:r>
            <a:r>
              <a:rPr lang="tr-TR" dirty="0"/>
              <a:t>, 1990).  </a:t>
            </a:r>
            <a:endParaRPr lang="tr-TR" dirty="0" smtClean="0"/>
          </a:p>
          <a:p>
            <a:r>
              <a:rPr lang="tr-TR" dirty="0" smtClean="0"/>
              <a:t>Birkaç saat içinde bir genin milyonlarca kopyası çıkarılabilir.</a:t>
            </a:r>
          </a:p>
          <a:p>
            <a:endParaRPr lang="tr-TR" dirty="0"/>
          </a:p>
          <a:p>
            <a:endParaRPr lang="tr-TR" dirty="0" smtClean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273" y="4303012"/>
            <a:ext cx="9295076" cy="18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CC0000"/>
                </a:solidFill>
              </a:rPr>
              <a:t>PCR’da</a:t>
            </a:r>
            <a:r>
              <a:rPr lang="tr-TR" b="1" dirty="0" smtClean="0">
                <a:solidFill>
                  <a:srgbClr val="CC0000"/>
                </a:solidFill>
              </a:rPr>
              <a:t> Çoğaltılacak DNA</a:t>
            </a:r>
            <a:endParaRPr lang="tr-TR" b="1" dirty="0">
              <a:solidFill>
                <a:srgbClr val="CC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Amplifikasyon</a:t>
            </a:r>
            <a:r>
              <a:rPr lang="tr-TR" dirty="0"/>
              <a:t> </a:t>
            </a:r>
            <a:r>
              <a:rPr lang="tr-TR" dirty="0" smtClean="0"/>
              <a:t>için tüm </a:t>
            </a:r>
            <a:r>
              <a:rPr lang="tr-TR" dirty="0"/>
              <a:t>DNA dizisinin bilinmesi gerekli değildir. </a:t>
            </a:r>
            <a:endParaRPr lang="tr-TR" dirty="0" smtClean="0"/>
          </a:p>
          <a:p>
            <a:r>
              <a:rPr lang="tr-TR" dirty="0" smtClean="0"/>
              <a:t>Bilinen </a:t>
            </a:r>
            <a:r>
              <a:rPr lang="tr-TR" dirty="0"/>
              <a:t>bir diziye bitişik bilinmeyen DNA </a:t>
            </a:r>
            <a:r>
              <a:rPr lang="tr-TR" dirty="0" smtClean="0"/>
              <a:t>dizileri </a:t>
            </a:r>
            <a:r>
              <a:rPr lang="tr-TR" dirty="0"/>
              <a:t>PCR </a:t>
            </a:r>
            <a:r>
              <a:rPr lang="tr-TR" dirty="0" smtClean="0"/>
              <a:t>ile çoğaltılabilir.</a:t>
            </a:r>
          </a:p>
          <a:p>
            <a:r>
              <a:rPr lang="tr-TR" dirty="0" smtClean="0"/>
              <a:t>PCR </a:t>
            </a:r>
            <a:r>
              <a:rPr lang="tr-TR" dirty="0"/>
              <a:t>için saf DNA kullanmaya gerek yoktur. Kaba hücre özütü, total DNA preparatı, bir damla kan yada sperm başarılı bir PCR için başlangıç materyali olabilir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İşlevi araştırılan bir </a:t>
            </a:r>
            <a:r>
              <a:rPr lang="tr-TR" dirty="0"/>
              <a:t>gen veya adli </a:t>
            </a:r>
            <a:r>
              <a:rPr lang="tr-TR" dirty="0" smtClean="0"/>
              <a:t>tıpta olay </a:t>
            </a:r>
            <a:r>
              <a:rPr lang="tr-TR" dirty="0"/>
              <a:t>yeri DNA'sını şüphelilerle eşleştirmek için kullanılan bir genetik işaretleyici olabilir.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056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CC0000"/>
                </a:solidFill>
              </a:rPr>
              <a:t>PCR’da</a:t>
            </a:r>
            <a:r>
              <a:rPr lang="tr-TR" b="1" dirty="0" smtClean="0">
                <a:solidFill>
                  <a:srgbClr val="CC0000"/>
                </a:solidFill>
              </a:rPr>
              <a:t> Çoğaltılan DNA</a:t>
            </a:r>
            <a:endParaRPr lang="tr-TR" b="1" dirty="0">
              <a:solidFill>
                <a:srgbClr val="CC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PCR ile </a:t>
            </a:r>
            <a:r>
              <a:rPr lang="tr-TR" dirty="0" err="1"/>
              <a:t>amplifiye</a:t>
            </a:r>
            <a:r>
              <a:rPr lang="tr-TR" dirty="0"/>
              <a:t> edilen DNA </a:t>
            </a:r>
            <a:endParaRPr lang="tr-TR" dirty="0" smtClean="0"/>
          </a:p>
          <a:p>
            <a:r>
              <a:rPr lang="tr-TR" dirty="0" err="1" smtClean="0"/>
              <a:t>Sekanslamada</a:t>
            </a:r>
            <a:r>
              <a:rPr lang="tr-TR" dirty="0" smtClean="0"/>
              <a:t> kullanılabilir, </a:t>
            </a:r>
          </a:p>
          <a:p>
            <a:r>
              <a:rPr lang="tr-TR" dirty="0" smtClean="0"/>
              <a:t>jel </a:t>
            </a:r>
            <a:r>
              <a:rPr lang="tr-TR" dirty="0" err="1"/>
              <a:t>elektroforezi</a:t>
            </a:r>
            <a:r>
              <a:rPr lang="tr-TR" dirty="0"/>
              <a:t> ile görselleştirilebilir veya </a:t>
            </a:r>
            <a:endParaRPr lang="tr-TR" dirty="0" smtClean="0"/>
          </a:p>
          <a:p>
            <a:r>
              <a:rPr lang="tr-TR" dirty="0" smtClean="0"/>
              <a:t>daha </a:t>
            </a:r>
            <a:r>
              <a:rPr lang="tr-TR" dirty="0"/>
              <a:t>ileri deneyler için </a:t>
            </a:r>
            <a:r>
              <a:rPr lang="tr-TR" dirty="0" err="1" smtClean="0"/>
              <a:t>restriksiyon</a:t>
            </a:r>
            <a:r>
              <a:rPr lang="tr-TR" dirty="0" smtClean="0"/>
              <a:t> enzimleri ile kesilip bir </a:t>
            </a:r>
            <a:r>
              <a:rPr lang="tr-TR" dirty="0" err="1"/>
              <a:t>plazmide</a:t>
            </a:r>
            <a:r>
              <a:rPr lang="tr-TR" dirty="0"/>
              <a:t> klonlanabilir.</a:t>
            </a:r>
          </a:p>
        </p:txBody>
      </p:sp>
    </p:spTree>
    <p:extLst>
      <p:ext uri="{BB962C8B-B14F-4D97-AF65-F5344CB8AC3E}">
        <p14:creationId xmlns:p14="http://schemas.microsoft.com/office/powerpoint/2010/main" val="21617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23544" y="511444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KULLANIM </a:t>
            </a:r>
            <a:r>
              <a:rPr lang="tr-TR" b="1" dirty="0" smtClean="0">
                <a:solidFill>
                  <a:srgbClr val="C00000"/>
                </a:solidFill>
              </a:rPr>
              <a:t>ALANLARI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3704" y="1695837"/>
            <a:ext cx="11269538" cy="4202940"/>
          </a:xfrm>
        </p:spPr>
        <p:txBody>
          <a:bodyPr numCol="2">
            <a:normAutofit/>
          </a:bodyPr>
          <a:lstStyle/>
          <a:p>
            <a:pPr lvl="0"/>
            <a:r>
              <a:rPr lang="tr-TR" dirty="0"/>
              <a:t>DNA’nın dizi analizi ve DNA haritalamasında</a:t>
            </a:r>
            <a:endParaRPr lang="en-US" dirty="0"/>
          </a:p>
          <a:p>
            <a:pPr lvl="0"/>
            <a:r>
              <a:rPr lang="tr-TR" dirty="0" smtClean="0"/>
              <a:t>Genom projesi araştırmalarında</a:t>
            </a:r>
            <a:endParaRPr lang="en-US" dirty="0"/>
          </a:p>
          <a:p>
            <a:pPr lvl="0"/>
            <a:r>
              <a:rPr lang="tr-TR" dirty="0"/>
              <a:t>Genetik hastalıkların teşhisinde</a:t>
            </a:r>
            <a:endParaRPr lang="en-US" dirty="0"/>
          </a:p>
          <a:p>
            <a:pPr lvl="0"/>
            <a:r>
              <a:rPr lang="tr-TR" dirty="0"/>
              <a:t>DNA parmak izi analizinde</a:t>
            </a:r>
            <a:endParaRPr lang="en-US" dirty="0"/>
          </a:p>
          <a:p>
            <a:pPr lvl="0"/>
            <a:r>
              <a:rPr lang="tr-TR" dirty="0"/>
              <a:t>Adli tıpta genetik </a:t>
            </a:r>
            <a:r>
              <a:rPr lang="tr-TR" dirty="0" err="1"/>
              <a:t>tiplendirme</a:t>
            </a:r>
            <a:endParaRPr lang="en-US" dirty="0"/>
          </a:p>
          <a:p>
            <a:pPr lvl="0"/>
            <a:r>
              <a:rPr lang="tr-TR" dirty="0" err="1"/>
              <a:t>Allellik</a:t>
            </a:r>
            <a:r>
              <a:rPr lang="tr-TR" dirty="0"/>
              <a:t> dizi varyasyonlarının </a:t>
            </a:r>
            <a:r>
              <a:rPr lang="tr-TR" dirty="0" smtClean="0"/>
              <a:t>gösterilmesinde </a:t>
            </a:r>
          </a:p>
          <a:p>
            <a:pPr lvl="0"/>
            <a:r>
              <a:rPr lang="tr-TR" dirty="0" smtClean="0"/>
              <a:t>Tarımda </a:t>
            </a:r>
            <a:r>
              <a:rPr lang="tr-TR" dirty="0"/>
              <a:t>(tohum saflığının belirlenmesi)</a:t>
            </a:r>
            <a:endParaRPr lang="en-US" dirty="0"/>
          </a:p>
          <a:p>
            <a:pPr lvl="0"/>
            <a:r>
              <a:rPr lang="tr-TR" dirty="0"/>
              <a:t>Sistematik ve evrim çalışmalarında (tanı, </a:t>
            </a:r>
            <a:r>
              <a:rPr lang="tr-TR" dirty="0" err="1"/>
              <a:t>polimorfizm</a:t>
            </a:r>
            <a:r>
              <a:rPr lang="tr-TR" dirty="0"/>
              <a:t>)</a:t>
            </a:r>
            <a:endParaRPr lang="en-US" dirty="0"/>
          </a:p>
          <a:p>
            <a:pPr lvl="0"/>
            <a:r>
              <a:rPr lang="tr-TR" dirty="0"/>
              <a:t>Klonlama deneylerinde</a:t>
            </a:r>
            <a:endParaRPr lang="en-US" dirty="0"/>
          </a:p>
          <a:p>
            <a:pPr lvl="0"/>
            <a:r>
              <a:rPr lang="tr-TR" dirty="0" err="1"/>
              <a:t>Mutagenez</a:t>
            </a:r>
            <a:r>
              <a:rPr lang="tr-TR" dirty="0"/>
              <a:t> çalışmalarında</a:t>
            </a:r>
            <a:endParaRPr lang="en-US" dirty="0"/>
          </a:p>
          <a:p>
            <a:pPr lvl="0"/>
            <a:r>
              <a:rPr lang="tr-TR" dirty="0"/>
              <a:t>Fosil DNA çalışmalarında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49524"/>
            <a:ext cx="10515600" cy="792764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DNA’nın </a:t>
            </a:r>
            <a:r>
              <a:rPr lang="tr-TR" b="1" dirty="0" smtClean="0">
                <a:solidFill>
                  <a:srgbClr val="C00000"/>
                </a:solidFill>
              </a:rPr>
              <a:t>yapısı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6914" y="1696529"/>
            <a:ext cx="7275346" cy="4351338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DNA </a:t>
            </a:r>
            <a:r>
              <a:rPr lang="tr-TR" dirty="0"/>
              <a:t>genetik bilgiyi taşıdığı nükleotidlerin sekansında şifreler. </a:t>
            </a:r>
            <a:endParaRPr lang="en-US" dirty="0"/>
          </a:p>
          <a:p>
            <a:r>
              <a:rPr lang="tr-TR" dirty="0"/>
              <a:t>Bir </a:t>
            </a:r>
            <a:r>
              <a:rPr lang="tr-TR" b="1" dirty="0">
                <a:solidFill>
                  <a:srgbClr val="C00000"/>
                </a:solidFill>
              </a:rPr>
              <a:t>nükleotid</a:t>
            </a:r>
            <a:r>
              <a:rPr lang="tr-TR" dirty="0"/>
              <a:t> 3 bölümden oluşur; </a:t>
            </a:r>
            <a:endParaRPr lang="en-US" dirty="0"/>
          </a:p>
          <a:p>
            <a:pPr marL="514350" lvl="0" indent="-514350">
              <a:buAutoNum type="arabicPeriod"/>
            </a:pPr>
            <a:r>
              <a:rPr lang="tr-TR" dirty="0" smtClean="0"/>
              <a:t>pürin </a:t>
            </a:r>
            <a:r>
              <a:rPr lang="tr-TR" dirty="0"/>
              <a:t>(A-G) veya </a:t>
            </a:r>
            <a:r>
              <a:rPr lang="tr-TR" dirty="0" err="1"/>
              <a:t>pirimidin</a:t>
            </a:r>
            <a:r>
              <a:rPr lang="tr-TR" dirty="0"/>
              <a:t> (C-T) </a:t>
            </a:r>
            <a:r>
              <a:rPr lang="tr-TR" dirty="0" smtClean="0"/>
              <a:t>bazları </a:t>
            </a:r>
            <a:endParaRPr lang="tr-TR" dirty="0"/>
          </a:p>
          <a:p>
            <a:pPr marL="514350" lvl="0" indent="-514350">
              <a:buAutoNum type="arabicPeriod"/>
            </a:pPr>
            <a:r>
              <a:rPr lang="tr-TR" dirty="0" err="1" smtClean="0"/>
              <a:t>pentoz</a:t>
            </a:r>
            <a:r>
              <a:rPr lang="tr-TR" dirty="0" smtClean="0"/>
              <a:t> </a:t>
            </a:r>
            <a:r>
              <a:rPr lang="tr-TR" dirty="0"/>
              <a:t>şeker molekülü (</a:t>
            </a:r>
            <a:r>
              <a:rPr lang="tr-TR" dirty="0" err="1"/>
              <a:t>deoksiriboz</a:t>
            </a:r>
            <a:r>
              <a:rPr lang="tr-TR" dirty="0" smtClean="0"/>
              <a:t>)</a:t>
            </a:r>
          </a:p>
          <a:p>
            <a:pPr marL="514350" lvl="0" indent="-514350">
              <a:buAutoNum type="arabicPeriod"/>
            </a:pPr>
            <a:r>
              <a:rPr lang="tr-TR" dirty="0" err="1" smtClean="0"/>
              <a:t>trifosfat</a:t>
            </a:r>
            <a:r>
              <a:rPr lang="tr-TR" dirty="0" smtClean="0"/>
              <a:t> </a:t>
            </a:r>
            <a:r>
              <a:rPr lang="tr-TR" dirty="0"/>
              <a:t>grubu. </a:t>
            </a:r>
            <a:endParaRPr lang="en-US" dirty="0"/>
          </a:p>
          <a:p>
            <a:endParaRPr lang="tr-TR" dirty="0" smtClean="0"/>
          </a:p>
          <a:p>
            <a:r>
              <a:rPr lang="tr-TR" dirty="0"/>
              <a:t>Bazlar </a:t>
            </a:r>
            <a:r>
              <a:rPr lang="tr-TR" dirty="0" err="1"/>
              <a:t>pentoz</a:t>
            </a:r>
            <a:r>
              <a:rPr lang="tr-TR" dirty="0"/>
              <a:t> zincirine </a:t>
            </a: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N-</a:t>
            </a:r>
            <a:r>
              <a:rPr lang="tr-TR" u="sng" dirty="0" err="1">
                <a:solidFill>
                  <a:schemeClr val="accent1">
                    <a:lumMod val="75000"/>
                  </a:schemeClr>
                </a:solidFill>
              </a:rPr>
              <a:t>glikosidik</a:t>
            </a:r>
            <a:r>
              <a:rPr lang="tr-TR" dirty="0"/>
              <a:t> bağ ile </a:t>
            </a:r>
            <a:r>
              <a:rPr lang="tr-TR" dirty="0" smtClean="0"/>
              <a:t>ve fosfat </a:t>
            </a:r>
            <a:r>
              <a:rPr lang="tr-TR" dirty="0"/>
              <a:t>grubu 5’ şekerin C atomuna </a:t>
            </a:r>
            <a:r>
              <a:rPr lang="tr-TR" u="sng" dirty="0" err="1">
                <a:solidFill>
                  <a:schemeClr val="accent1">
                    <a:lumMod val="75000"/>
                  </a:schemeClr>
                </a:solidFill>
              </a:rPr>
              <a:t>diester</a:t>
            </a: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 bağ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>ile bağlanır.</a:t>
            </a:r>
          </a:p>
          <a:p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260" y="1221363"/>
            <a:ext cx="4157832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61092" y="738320"/>
            <a:ext cx="10515600" cy="72234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DNA’nın yapısı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955" y="1596925"/>
            <a:ext cx="5268456" cy="4899864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DNA </a:t>
            </a:r>
            <a:r>
              <a:rPr lang="tr-TR" dirty="0"/>
              <a:t>nükleotidleri fosfat grubunun (Şekerin 5. Karbon atomuna bağlı) önceki nükleotidin şeker molekülünün 3. karbon atomundaki OH grup ile bağlanmasıyla oluşur. </a:t>
            </a:r>
            <a:endParaRPr lang="tr-TR" dirty="0" smtClean="0"/>
          </a:p>
          <a:p>
            <a:endParaRPr lang="tr-TR" dirty="0" smtClean="0"/>
          </a:p>
          <a:p>
            <a:pPr marL="342900" indent="-342900"/>
            <a:r>
              <a:rPr lang="tr-TR" b="1" dirty="0">
                <a:solidFill>
                  <a:srgbClr val="C00000"/>
                </a:solidFill>
              </a:rPr>
              <a:t>DNA </a:t>
            </a:r>
            <a:r>
              <a:rPr lang="tr-TR" b="1" dirty="0" err="1">
                <a:solidFill>
                  <a:srgbClr val="C00000"/>
                </a:solidFill>
              </a:rPr>
              <a:t>replikasyonu</a:t>
            </a:r>
            <a:r>
              <a:rPr lang="tr-TR" b="1" dirty="0">
                <a:solidFill>
                  <a:srgbClr val="C00000"/>
                </a:solidFill>
              </a:rPr>
              <a:t> daima 5</a:t>
            </a:r>
            <a:r>
              <a:rPr lang="en-GB" b="1" dirty="0">
                <a:solidFill>
                  <a:srgbClr val="C00000"/>
                </a:solidFill>
              </a:rPr>
              <a:t>'</a:t>
            </a:r>
            <a:r>
              <a:rPr lang="tr-TR" b="1" dirty="0">
                <a:solidFill>
                  <a:srgbClr val="C00000"/>
                </a:solidFill>
              </a:rPr>
              <a:t>-fosfat uçtan 3'-hidroksil uca doğru ilerler.</a:t>
            </a:r>
          </a:p>
          <a:p>
            <a:pPr marL="342900" indent="-342900"/>
            <a:endParaRPr lang="tr-TR" b="1" dirty="0">
              <a:solidFill>
                <a:srgbClr val="C00000"/>
              </a:solidFill>
            </a:endParaRPr>
          </a:p>
          <a:p>
            <a:pPr marL="342900" indent="-342900"/>
            <a:r>
              <a:rPr lang="tr-TR" b="1" dirty="0">
                <a:solidFill>
                  <a:srgbClr val="C00000"/>
                </a:solidFill>
              </a:rPr>
              <a:t>Yeni gelen nükleotidin 5</a:t>
            </a:r>
            <a:r>
              <a:rPr lang="en-GB" b="1" dirty="0">
                <a:solidFill>
                  <a:srgbClr val="C00000"/>
                </a:solidFill>
              </a:rPr>
              <a:t>'</a:t>
            </a:r>
            <a:r>
              <a:rPr lang="tr-TR" b="1" dirty="0">
                <a:solidFill>
                  <a:srgbClr val="C00000"/>
                </a:solidFill>
              </a:rPr>
              <a:t>-</a:t>
            </a:r>
            <a:r>
              <a:rPr lang="tr-TR" b="1" dirty="0" err="1">
                <a:solidFill>
                  <a:srgbClr val="C00000"/>
                </a:solidFill>
              </a:rPr>
              <a:t>P’ı</a:t>
            </a:r>
            <a:r>
              <a:rPr lang="tr-TR" b="1" dirty="0">
                <a:solidFill>
                  <a:srgbClr val="C00000"/>
                </a:solidFill>
              </a:rPr>
              <a:t>  daha önce ilave edilmiş olan nükleotidin 3'- </a:t>
            </a:r>
            <a:r>
              <a:rPr lang="tr-TR" b="1" dirty="0" err="1">
                <a:solidFill>
                  <a:srgbClr val="C00000"/>
                </a:solidFill>
              </a:rPr>
              <a:t>OH’ına</a:t>
            </a:r>
            <a:r>
              <a:rPr lang="tr-TR" b="1" dirty="0">
                <a:solidFill>
                  <a:srgbClr val="C00000"/>
                </a:solidFill>
              </a:rPr>
              <a:t> tutunur.</a:t>
            </a:r>
          </a:p>
          <a:p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925" y="1078676"/>
            <a:ext cx="6351474" cy="4763605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5108556" y="664635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C00000"/>
                </a:solidFill>
              </a:rPr>
              <a:t>5’ Uç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5976954" y="5712498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3</a:t>
            </a:r>
            <a:r>
              <a:rPr lang="tr-TR" sz="2400" b="1" dirty="0" smtClean="0">
                <a:solidFill>
                  <a:srgbClr val="C00000"/>
                </a:solidFill>
              </a:rPr>
              <a:t>’ Uç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449" y="513347"/>
            <a:ext cx="4386226" cy="58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{2EA5E8D9-936A-F349-A6E8-51E687A37EEA}tf10001076</Template>
  <TotalTime>12333</TotalTime>
  <Words>1220</Words>
  <Application>Microsoft Office PowerPoint</Application>
  <PresentationFormat>Geniş ekran</PresentationFormat>
  <Paragraphs>131</Paragraphs>
  <Slides>28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Teması</vt:lpstr>
      <vt:lpstr>Özel Tasarım</vt:lpstr>
      <vt:lpstr>1_Office Teması</vt:lpstr>
      <vt:lpstr>2_Office Teması</vt:lpstr>
      <vt:lpstr>3_Office Teması</vt:lpstr>
      <vt:lpstr> Moleküler Biyolojik  Yöntemler   PCR DNA Teknolojileri I</vt:lpstr>
      <vt:lpstr>PowerPoint Sunusu</vt:lpstr>
      <vt:lpstr>Polimeraz Zincir Reaksiyonu (PCR=PZR)</vt:lpstr>
      <vt:lpstr>PCR’da Çoğaltılacak DNA</vt:lpstr>
      <vt:lpstr>PCR’da Çoğaltılan DNA</vt:lpstr>
      <vt:lpstr>PCR KULLANIM ALANLARI</vt:lpstr>
      <vt:lpstr>DNA’nın yapısı</vt:lpstr>
      <vt:lpstr>DNA’nın yapısı</vt:lpstr>
      <vt:lpstr>PowerPoint Sunusu</vt:lpstr>
      <vt:lpstr>DNA’nın yapısı</vt:lpstr>
      <vt:lpstr>PowerPoint Sunusu</vt:lpstr>
      <vt:lpstr>DNA Replikasyonu</vt:lpstr>
      <vt:lpstr>DNA Replikasyonu</vt:lpstr>
      <vt:lpstr>PowerPoint Sunusu</vt:lpstr>
      <vt:lpstr>DNA Replikasyonu</vt:lpstr>
      <vt:lpstr>DNA Replikasyonu</vt:lpstr>
      <vt:lpstr>DNA Replikasyonu</vt:lpstr>
      <vt:lpstr>PowerPoint Sunusu</vt:lpstr>
      <vt:lpstr>PCR İÇİN GEREKLİ MALZEMELER</vt:lpstr>
      <vt:lpstr>PCR İçin Gerekli Malzemeler</vt:lpstr>
      <vt:lpstr>PCR İçin Gerekli Malzemeler</vt:lpstr>
      <vt:lpstr>PCR İçin Gerekli Malzemeler</vt:lpstr>
      <vt:lpstr>PCR İçin Gerekli Malzemeler</vt:lpstr>
      <vt:lpstr>PowerPoint Sunusu</vt:lpstr>
      <vt:lpstr>PCR İçin Gerekli Malzemeler</vt:lpstr>
      <vt:lpstr>PCR İçin Gerekli Malzemeler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mehmet</cp:lastModifiedBy>
  <cp:revision>326</cp:revision>
  <dcterms:created xsi:type="dcterms:W3CDTF">2020-09-28T06:36:33Z</dcterms:created>
  <dcterms:modified xsi:type="dcterms:W3CDTF">2021-03-11T16:46:26Z</dcterms:modified>
</cp:coreProperties>
</file>