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6" r:id="rId2"/>
    <p:sldMasterId id="2147483688" r:id="rId3"/>
  </p:sldMasterIdLst>
  <p:notesMasterIdLst>
    <p:notesMasterId r:id="rId30"/>
  </p:notesMasterIdLst>
  <p:sldIdLst>
    <p:sldId id="333" r:id="rId4"/>
    <p:sldId id="260" r:id="rId5"/>
    <p:sldId id="261" r:id="rId6"/>
    <p:sldId id="262" r:id="rId7"/>
    <p:sldId id="280" r:id="rId8"/>
    <p:sldId id="263" r:id="rId9"/>
    <p:sldId id="264" r:id="rId10"/>
    <p:sldId id="265" r:id="rId11"/>
    <p:sldId id="266" r:id="rId12"/>
    <p:sldId id="329" r:id="rId13"/>
    <p:sldId id="268" r:id="rId14"/>
    <p:sldId id="267" r:id="rId15"/>
    <p:sldId id="283" r:id="rId16"/>
    <p:sldId id="269" r:id="rId17"/>
    <p:sldId id="321" r:id="rId18"/>
    <p:sldId id="281" r:id="rId19"/>
    <p:sldId id="270" r:id="rId20"/>
    <p:sldId id="282" r:id="rId21"/>
    <p:sldId id="271" r:id="rId22"/>
    <p:sldId id="272" r:id="rId23"/>
    <p:sldId id="273" r:id="rId24"/>
    <p:sldId id="274" r:id="rId25"/>
    <p:sldId id="275" r:id="rId26"/>
    <p:sldId id="284" r:id="rId27"/>
    <p:sldId id="315" r:id="rId28"/>
    <p:sldId id="335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6" autoAdjust="0"/>
    <p:restoredTop sz="88909" autoAdjust="0"/>
  </p:normalViewPr>
  <p:slideViewPr>
    <p:cSldViewPr snapToGrid="0" snapToObjects="1">
      <p:cViewPr varScale="1">
        <p:scale>
          <a:sx n="65" d="100"/>
          <a:sy n="65" d="100"/>
        </p:scale>
        <p:origin x="53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26.03.2021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04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 smtClean="0"/>
              <a:t>Agaroz</a:t>
            </a:r>
            <a:r>
              <a:rPr lang="tr-TR" sz="1200" dirty="0" smtClean="0"/>
              <a:t> deniz yosunlarından elde edilen [1,3 </a:t>
            </a:r>
            <a:r>
              <a:rPr lang="tr-TR" sz="1200" dirty="0" err="1" smtClean="0"/>
              <a:t>galaktoz</a:t>
            </a:r>
            <a:r>
              <a:rPr lang="tr-TR" sz="1200" dirty="0" smtClean="0"/>
              <a:t> ve 3,6-anhidrogalaktoz alt birimlerinin tekrarlandığı </a:t>
            </a:r>
            <a:r>
              <a:rPr lang="tr-TR" sz="1200" dirty="0" err="1" smtClean="0"/>
              <a:t>agarobioz</a:t>
            </a:r>
            <a:r>
              <a:rPr lang="tr-TR" sz="1200" dirty="0" smtClean="0"/>
              <a:t> ünitelerinden oluşan lineer yapılı] bir </a:t>
            </a:r>
            <a:r>
              <a:rPr lang="tr-TR" sz="1200" dirty="0" err="1" smtClean="0"/>
              <a:t>polisakkarittir</a:t>
            </a:r>
            <a:r>
              <a:rPr lang="tr-TR" sz="1200" dirty="0" smtClean="0"/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725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23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0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</a:t>
            </a:r>
            <a:r>
              <a:rPr kumimoji="0" lang="tr-T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Biyoteknolojik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01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9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51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59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5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68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0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98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22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94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63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3AA6E-3878-4B2D-8585-5F7802119B1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07226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FEN FAKÜLTESİ – BİYOLOJİ BÖLÜMÜ</a:t>
            </a:r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Science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Biology</a:t>
            </a: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4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2"/>
            <a:ext cx="7803932" cy="4393765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Yöntemler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200" dirty="0" smtClean="0">
                <a:solidFill>
                  <a:schemeClr val="accent1"/>
                </a:solidFill>
              </a:rPr>
              <a:t>ELEKTROFOREZ</a:t>
            </a: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5499462" y="5786846"/>
            <a:ext cx="6473403" cy="625404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Hınıs meslek yüksekokulu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69383"/>
            <a:ext cx="3768170" cy="500490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53" y="2489527"/>
            <a:ext cx="3761558" cy="358475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2044194" y="1906292"/>
            <a:ext cx="17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Plasmid</a:t>
            </a:r>
            <a:r>
              <a:rPr lang="tr-TR" b="1" dirty="0" smtClean="0"/>
              <a:t> Formları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98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51875"/>
            <a:ext cx="10515600" cy="1325563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Agaroz</a:t>
            </a:r>
            <a:r>
              <a:rPr lang="tr-TR" b="1" dirty="0">
                <a:solidFill>
                  <a:srgbClr val="C00000"/>
                </a:solidFill>
              </a:rPr>
              <a:t> Jel </a:t>
            </a:r>
            <a:r>
              <a:rPr lang="tr-TR" b="1" dirty="0" err="1">
                <a:solidFill>
                  <a:srgbClr val="C00000"/>
                </a:solidFill>
              </a:rPr>
              <a:t>Elektroforez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Bileşenleri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5488" y="1665287"/>
            <a:ext cx="11241024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3200" b="1" dirty="0" err="1" smtClean="0">
                <a:solidFill>
                  <a:schemeClr val="accent1">
                    <a:lumMod val="75000"/>
                  </a:schemeClr>
                </a:solidFill>
              </a:rPr>
              <a:t>Agaroz</a:t>
            </a: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Yürütme tamponu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Markör DNA (standart)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Yükleme (örnek) Tamponu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Floresan Boya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Tank sistemi ve güç kaynağı </a:t>
            </a:r>
          </a:p>
          <a:p>
            <a:pPr marL="514350" indent="-514350">
              <a:buFont typeface="+mj-lt"/>
              <a:buAutoNum type="arabicPeriod"/>
            </a:pP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2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12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99" y="612404"/>
            <a:ext cx="8779001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51875"/>
            <a:ext cx="10515600" cy="1325563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Agaroz</a:t>
            </a:r>
            <a:r>
              <a:rPr lang="tr-TR" b="1" dirty="0">
                <a:solidFill>
                  <a:srgbClr val="C00000"/>
                </a:solidFill>
              </a:rPr>
              <a:t> Jel </a:t>
            </a:r>
            <a:r>
              <a:rPr lang="tr-TR" b="1" dirty="0" err="1">
                <a:solidFill>
                  <a:srgbClr val="C00000"/>
                </a:solidFill>
              </a:rPr>
              <a:t>Elektroforez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Bileşenleri </a:t>
            </a:r>
            <a:r>
              <a:rPr lang="tr-TR" b="1" dirty="0">
                <a:solidFill>
                  <a:srgbClr val="0070C0"/>
                </a:solidFill>
              </a:rPr>
              <a:t>1. </a:t>
            </a:r>
            <a:r>
              <a:rPr lang="tr-TR" b="1" dirty="0" err="1" smtClean="0">
                <a:solidFill>
                  <a:srgbClr val="0070C0"/>
                </a:solidFill>
              </a:rPr>
              <a:t>Agaroz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0049" y="1665287"/>
            <a:ext cx="11241024" cy="4351338"/>
          </a:xfrm>
        </p:spPr>
        <p:txBody>
          <a:bodyPr>
            <a:noAutofit/>
          </a:bodyPr>
          <a:lstStyle/>
          <a:p>
            <a:r>
              <a:rPr lang="tr-TR" sz="3200" dirty="0" err="1" smtClean="0"/>
              <a:t>Agaroz</a:t>
            </a:r>
            <a:r>
              <a:rPr lang="tr-TR" sz="3200" dirty="0" smtClean="0"/>
              <a:t> deniz yosunlarından elde edilen bir </a:t>
            </a:r>
            <a:r>
              <a:rPr lang="tr-TR" sz="3200" dirty="0" err="1" smtClean="0"/>
              <a:t>polisakkarittir</a:t>
            </a:r>
            <a:r>
              <a:rPr lang="tr-TR" sz="3200" dirty="0" smtClean="0"/>
              <a:t>. </a:t>
            </a:r>
          </a:p>
          <a:p>
            <a:r>
              <a:rPr lang="tr-TR" sz="3200" dirty="0" smtClean="0"/>
              <a:t>Toz halindeki </a:t>
            </a:r>
            <a:r>
              <a:rPr lang="tr-TR" sz="3200" dirty="0" err="1" smtClean="0"/>
              <a:t>agaroz</a:t>
            </a:r>
            <a:r>
              <a:rPr lang="tr-TR" sz="3200" dirty="0" smtClean="0"/>
              <a:t> sıvı bir tampon içinde berrak hale gelene kadar kaynatılır. Daha sonra bu çözelti jel tepsisine dökülür. </a:t>
            </a:r>
          </a:p>
          <a:p>
            <a:r>
              <a:rPr lang="tr-TR" sz="3200" dirty="0" smtClean="0"/>
              <a:t>Soğuduğunda da polimerde karşılıklı hidrojen bağlarının oluşumu ile homojen bir şekilde gözenekli, katı bir yapıya sahip jel </a:t>
            </a:r>
            <a:r>
              <a:rPr lang="tr-TR" sz="3200" dirty="0" err="1" smtClean="0"/>
              <a:t>matriksini</a:t>
            </a:r>
            <a:r>
              <a:rPr lang="tr-TR" sz="3200" dirty="0" smtClean="0"/>
              <a:t> oluşturur. </a:t>
            </a:r>
          </a:p>
          <a:p>
            <a:endParaRPr lang="en-US" sz="32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13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7673" t="8105" r="6566" b="7897"/>
          <a:stretch/>
        </p:blipFill>
        <p:spPr>
          <a:xfrm>
            <a:off x="8667656" y="4446494"/>
            <a:ext cx="3153043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r="42376" b="19871"/>
          <a:stretch/>
        </p:blipFill>
        <p:spPr>
          <a:xfrm>
            <a:off x="265557" y="111443"/>
            <a:ext cx="2806827" cy="29303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3411" t="1566" b="9827"/>
          <a:stretch/>
        </p:blipFill>
        <p:spPr>
          <a:xfrm>
            <a:off x="3348304" y="111443"/>
            <a:ext cx="2067646" cy="293035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b="39378"/>
          <a:stretch/>
        </p:blipFill>
        <p:spPr>
          <a:xfrm>
            <a:off x="5957570" y="125611"/>
            <a:ext cx="5129767" cy="23347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r="16668" b="24413"/>
          <a:stretch/>
        </p:blipFill>
        <p:spPr>
          <a:xfrm>
            <a:off x="8132064" y="3541278"/>
            <a:ext cx="3850434" cy="26221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6"/>
          <a:srcRect l="7868" t="1566" r="10075" b="24680"/>
          <a:stretch/>
        </p:blipFill>
        <p:spPr>
          <a:xfrm>
            <a:off x="4927373" y="4144840"/>
            <a:ext cx="2991330" cy="2018600"/>
          </a:xfrm>
          <a:prstGeom prst="rect">
            <a:avLst/>
          </a:prstGeom>
        </p:spPr>
      </p:pic>
      <p:sp>
        <p:nvSpPr>
          <p:cNvPr id="12" name="Sağ Ok 11"/>
          <p:cNvSpPr/>
          <p:nvPr/>
        </p:nvSpPr>
        <p:spPr>
          <a:xfrm>
            <a:off x="3037295" y="1054800"/>
            <a:ext cx="426720" cy="42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ağ Ok 12"/>
          <p:cNvSpPr/>
          <p:nvPr/>
        </p:nvSpPr>
        <p:spPr>
          <a:xfrm>
            <a:off x="5473400" y="1054800"/>
            <a:ext cx="426720" cy="42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ağ Ok 13"/>
          <p:cNvSpPr/>
          <p:nvPr/>
        </p:nvSpPr>
        <p:spPr>
          <a:xfrm rot="5243680">
            <a:off x="10676478" y="2829964"/>
            <a:ext cx="426720" cy="42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ağ Ok 14"/>
          <p:cNvSpPr/>
          <p:nvPr/>
        </p:nvSpPr>
        <p:spPr>
          <a:xfrm rot="10800000">
            <a:off x="7859548" y="4914911"/>
            <a:ext cx="426720" cy="42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7"/>
          <a:srcRect l="7869" t="1298" r="3655" b="28957"/>
          <a:stretch/>
        </p:blipFill>
        <p:spPr>
          <a:xfrm>
            <a:off x="265557" y="3621944"/>
            <a:ext cx="4294251" cy="2541496"/>
          </a:xfrm>
          <a:prstGeom prst="rect">
            <a:avLst/>
          </a:prstGeom>
        </p:spPr>
      </p:pic>
      <p:sp>
        <p:nvSpPr>
          <p:cNvPr id="17" name="Sağ Ok 16"/>
          <p:cNvSpPr/>
          <p:nvPr/>
        </p:nvSpPr>
        <p:spPr>
          <a:xfrm rot="10800000">
            <a:off x="4453129" y="4974360"/>
            <a:ext cx="426720" cy="42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6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15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94" y="883611"/>
            <a:ext cx="9262602" cy="510751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087820" y="1010742"/>
            <a:ext cx="1771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Etidyum</a:t>
            </a:r>
            <a:r>
              <a:rPr lang="tr-TR" b="1" dirty="0"/>
              <a:t> </a:t>
            </a:r>
            <a:r>
              <a:rPr lang="tr-TR" b="1" dirty="0" err="1"/>
              <a:t>bromid</a:t>
            </a:r>
            <a:r>
              <a:rPr lang="tr-TR" b="1" dirty="0"/>
              <a:t> </a:t>
            </a:r>
          </a:p>
        </p:txBody>
      </p:sp>
      <p:sp>
        <p:nvSpPr>
          <p:cNvPr id="8" name="Aşağı Ok 7"/>
          <p:cNvSpPr/>
          <p:nvPr/>
        </p:nvSpPr>
        <p:spPr>
          <a:xfrm>
            <a:off x="5789928" y="1734207"/>
            <a:ext cx="336967" cy="5675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1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9456" y="1727667"/>
            <a:ext cx="11241024" cy="4351338"/>
          </a:xfrm>
        </p:spPr>
        <p:txBody>
          <a:bodyPr>
            <a:noAutofit/>
          </a:bodyPr>
          <a:lstStyle/>
          <a:p>
            <a:r>
              <a:rPr lang="tr-TR" dirty="0" smtClean="0"/>
              <a:t>Belirli büyüklükteki bir DNA parçası </a:t>
            </a:r>
            <a:r>
              <a:rPr lang="tr-TR" dirty="0" err="1" smtClean="0"/>
              <a:t>agarozun</a:t>
            </a:r>
            <a:r>
              <a:rPr lang="tr-TR" dirty="0" smtClean="0"/>
              <a:t> konsantrasyonuna bağlı (jelin </a:t>
            </a:r>
            <a:r>
              <a:rPr lang="tr-TR" dirty="0" err="1" smtClean="0"/>
              <a:t>por</a:t>
            </a:r>
            <a:r>
              <a:rPr lang="tr-TR" dirty="0" smtClean="0"/>
              <a:t> çapı) olarak jel içinde farklı hızlarda hareket eder. </a:t>
            </a:r>
          </a:p>
          <a:p>
            <a:r>
              <a:rPr lang="tr-TR" dirty="0" smtClean="0"/>
              <a:t>Genellikle % 0.7 - % 3 arasındaki konsantrasyonlarda kullanılır.</a:t>
            </a:r>
            <a:r>
              <a:rPr lang="en-GB" dirty="0" smtClean="0"/>
              <a:t>  </a:t>
            </a:r>
            <a:endParaRPr lang="tr-TR" dirty="0" smtClean="0"/>
          </a:p>
          <a:p>
            <a:r>
              <a:rPr lang="en-GB" dirty="0" err="1" smtClean="0"/>
              <a:t>Küçük</a:t>
            </a:r>
            <a:r>
              <a:rPr lang="en-GB" dirty="0" smtClean="0"/>
              <a:t> DNA </a:t>
            </a:r>
            <a:r>
              <a:rPr lang="en-GB" dirty="0" err="1" smtClean="0"/>
              <a:t>fragmentleri</a:t>
            </a:r>
            <a:r>
              <a:rPr lang="en-GB" dirty="0" smtClean="0"/>
              <a:t> </a:t>
            </a:r>
            <a:r>
              <a:rPr lang="en-GB" dirty="0" err="1" smtClean="0"/>
              <a:t>için</a:t>
            </a:r>
            <a:r>
              <a:rPr lang="en-GB" dirty="0" smtClean="0"/>
              <a:t> </a:t>
            </a:r>
            <a:r>
              <a:rPr lang="en-GB" dirty="0" err="1" smtClean="0"/>
              <a:t>yüksek</a:t>
            </a:r>
            <a:r>
              <a:rPr lang="tr-TR" dirty="0" smtClean="0"/>
              <a:t>;</a:t>
            </a:r>
            <a:r>
              <a:rPr lang="en-GB" dirty="0" smtClean="0"/>
              <a:t> </a:t>
            </a:r>
            <a:r>
              <a:rPr lang="en-GB" dirty="0" err="1" smtClean="0"/>
              <a:t>büyük</a:t>
            </a:r>
            <a:r>
              <a:rPr lang="en-GB" dirty="0" smtClean="0"/>
              <a:t> DNA </a:t>
            </a:r>
            <a:r>
              <a:rPr lang="en-GB" dirty="0" err="1" smtClean="0"/>
              <a:t>fragmentleri</a:t>
            </a:r>
            <a:r>
              <a:rPr lang="en-GB" dirty="0" smtClean="0"/>
              <a:t> </a:t>
            </a:r>
            <a:r>
              <a:rPr lang="en-GB" dirty="0" err="1" smtClean="0"/>
              <a:t>için</a:t>
            </a:r>
            <a:r>
              <a:rPr lang="en-GB" dirty="0" smtClean="0"/>
              <a:t> </a:t>
            </a:r>
            <a:r>
              <a:rPr lang="en-GB" dirty="0" err="1" smtClean="0"/>
              <a:t>ise</a:t>
            </a:r>
            <a:r>
              <a:rPr lang="en-GB" dirty="0" smtClean="0"/>
              <a:t> </a:t>
            </a:r>
            <a:r>
              <a:rPr lang="en-GB" dirty="0" err="1" smtClean="0"/>
              <a:t>düşük</a:t>
            </a:r>
            <a:r>
              <a:rPr lang="en-GB" dirty="0" smtClean="0"/>
              <a:t> </a:t>
            </a:r>
            <a:r>
              <a:rPr lang="en-GB" dirty="0" err="1" smtClean="0"/>
              <a:t>agaroz</a:t>
            </a:r>
            <a:r>
              <a:rPr lang="en-GB" dirty="0" smtClean="0"/>
              <a:t> </a:t>
            </a:r>
            <a:r>
              <a:rPr lang="en-GB" dirty="0" err="1" smtClean="0"/>
              <a:t>konsantrasyonu</a:t>
            </a:r>
            <a:r>
              <a:rPr lang="en-GB" dirty="0" smtClean="0"/>
              <a:t> </a:t>
            </a:r>
            <a:r>
              <a:rPr lang="en-GB" dirty="0" err="1" smtClean="0"/>
              <a:t>kullanılarak</a:t>
            </a:r>
            <a:r>
              <a:rPr lang="en-GB" dirty="0" smtClean="0"/>
              <a:t> </a:t>
            </a:r>
            <a:r>
              <a:rPr lang="tr-TR" dirty="0"/>
              <a:t>DNA</a:t>
            </a:r>
            <a:r>
              <a:rPr lang="en-GB" dirty="0" smtClean="0"/>
              <a:t>’</a:t>
            </a:r>
            <a:r>
              <a:rPr lang="en-GB" dirty="0" err="1" smtClean="0"/>
              <a:t>nın</a:t>
            </a:r>
            <a:r>
              <a:rPr lang="en-GB" dirty="0" smtClean="0"/>
              <a:t> </a:t>
            </a:r>
            <a:r>
              <a:rPr lang="en-GB" dirty="0" err="1" smtClean="0"/>
              <a:t>jelde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uygun</a:t>
            </a:r>
            <a:r>
              <a:rPr lang="en-GB" dirty="0" smtClean="0"/>
              <a:t> </a:t>
            </a:r>
            <a:r>
              <a:rPr lang="en-GB" dirty="0" err="1" smtClean="0"/>
              <a:t>şekilde</a:t>
            </a:r>
            <a:r>
              <a:rPr lang="en-GB" dirty="0" smtClean="0"/>
              <a:t> </a:t>
            </a:r>
            <a:r>
              <a:rPr lang="en-GB" dirty="0" err="1" smtClean="0"/>
              <a:t>yürümesi</a:t>
            </a:r>
            <a:r>
              <a:rPr lang="en-GB" dirty="0" smtClean="0"/>
              <a:t> </a:t>
            </a:r>
            <a:r>
              <a:rPr lang="en-GB" dirty="0" err="1" smtClean="0"/>
              <a:t>sağlanır</a:t>
            </a:r>
            <a:r>
              <a:rPr lang="en-GB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ikdörtgen 4"/>
          <p:cNvSpPr/>
          <p:nvPr/>
        </p:nvSpPr>
        <p:spPr>
          <a:xfrm>
            <a:off x="3648456" y="4609911"/>
            <a:ext cx="325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-%0.75 </a:t>
            </a:r>
            <a:r>
              <a:rPr lang="tr-TR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10000-15000bp</a:t>
            </a:r>
            <a:endParaRPr lang="en-US" sz="2000" dirty="0"/>
          </a:p>
          <a:p>
            <a:r>
              <a:rPr lang="en-US" sz="2000" dirty="0"/>
              <a:t>-%1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500-10000 </a:t>
            </a:r>
            <a:r>
              <a:rPr lang="en-US" sz="2000" dirty="0" err="1"/>
              <a:t>bp</a:t>
            </a:r>
            <a:endParaRPr lang="en-US" sz="2000" dirty="0"/>
          </a:p>
          <a:p>
            <a:r>
              <a:rPr lang="en-US" sz="2000" dirty="0"/>
              <a:t>-%1.5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200-4000bp</a:t>
            </a:r>
            <a:endParaRPr lang="en-US" sz="2000" dirty="0"/>
          </a:p>
          <a:p>
            <a:r>
              <a:rPr lang="en-US" sz="2000" dirty="0"/>
              <a:t>-%2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100-2500bp</a:t>
            </a:r>
            <a:endParaRPr lang="en-US" sz="2000" dirty="0"/>
          </a:p>
          <a:p>
            <a:r>
              <a:rPr lang="en-US" sz="2000" dirty="0"/>
              <a:t>-%2.5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50-1000bp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16</a:t>
            </a:fld>
            <a:endParaRPr lang="tr-TR"/>
          </a:p>
        </p:txBody>
      </p:sp>
      <p:sp>
        <p:nvSpPr>
          <p:cNvPr id="10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Agaroz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854" y="4303168"/>
            <a:ext cx="262760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09525"/>
            <a:ext cx="10515600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2</a:t>
            </a:r>
            <a:r>
              <a:rPr lang="tr-TR" b="1" dirty="0">
                <a:solidFill>
                  <a:srgbClr val="0070C0"/>
                </a:solidFill>
              </a:rPr>
              <a:t>. </a:t>
            </a:r>
            <a:r>
              <a:rPr lang="tr-TR" b="1" dirty="0" smtClean="0">
                <a:solidFill>
                  <a:srgbClr val="0070C0"/>
                </a:solidFill>
              </a:rPr>
              <a:t>Yürütme Tamponu (</a:t>
            </a:r>
            <a:r>
              <a:rPr lang="tr-TR" b="1" dirty="0" err="1" smtClean="0">
                <a:solidFill>
                  <a:srgbClr val="0070C0"/>
                </a:solidFill>
              </a:rPr>
              <a:t>Running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Buffer</a:t>
            </a:r>
            <a:r>
              <a:rPr lang="tr-TR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77608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Tamponlar </a:t>
            </a:r>
            <a:r>
              <a:rPr lang="tr-TR" dirty="0"/>
              <a:t>akımı ileten iyonları taşır ve </a:t>
            </a:r>
            <a:r>
              <a:rPr lang="tr-TR" dirty="0" err="1"/>
              <a:t>pH’ı</a:t>
            </a:r>
            <a:r>
              <a:rPr lang="tr-TR" dirty="0"/>
              <a:t> sabit bir değerde tutar. </a:t>
            </a:r>
            <a:endParaRPr lang="tr-TR" dirty="0" smtClean="0"/>
          </a:p>
          <a:p>
            <a:r>
              <a:rPr lang="tr-TR" dirty="0" err="1" smtClean="0"/>
              <a:t>Elektroforetik</a:t>
            </a:r>
            <a:r>
              <a:rPr lang="tr-TR" dirty="0" smtClean="0"/>
              <a:t> hareketlilik </a:t>
            </a:r>
            <a:r>
              <a:rPr lang="tr-TR" dirty="0"/>
              <a:t>tamponun kompozisyonuna ve iyonik gücüne bağlıdır. </a:t>
            </a:r>
            <a:endParaRPr lang="tr-TR" dirty="0" smtClean="0"/>
          </a:p>
          <a:p>
            <a:r>
              <a:rPr lang="tr-TR" dirty="0" smtClean="0"/>
              <a:t>İyonların </a:t>
            </a:r>
            <a:r>
              <a:rPr lang="tr-TR" dirty="0"/>
              <a:t>yokluğunda elektrik iletimi çok düşüktür. DNA çok yavaş hareket eder yada etmez. 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17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62" y="3881159"/>
            <a:ext cx="538323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76376"/>
            <a:ext cx="10515600" cy="1325563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Yürütme Tamponu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Çok </a:t>
            </a:r>
            <a:r>
              <a:rPr lang="tr-TR" dirty="0"/>
              <a:t>yüksek iyonik güçteki tamponlar ısı oluşumuna dolayısıyla jelin erimesine ve DNA’nın </a:t>
            </a:r>
            <a:r>
              <a:rPr lang="tr-TR" dirty="0" err="1"/>
              <a:t>denatüre</a:t>
            </a:r>
            <a:r>
              <a:rPr lang="tr-TR" dirty="0"/>
              <a:t> olmasına neden olur. </a:t>
            </a:r>
            <a:endParaRPr lang="tr-TR" dirty="0" smtClean="0"/>
          </a:p>
          <a:p>
            <a:r>
              <a:rPr lang="tr-TR" dirty="0" smtClean="0"/>
              <a:t>Genellikle </a:t>
            </a:r>
            <a:r>
              <a:rPr lang="tr-TR" dirty="0"/>
              <a:t>EDTA (pH 8.0) ve </a:t>
            </a:r>
            <a:r>
              <a:rPr lang="tr-TR" dirty="0" smtClean="0"/>
              <a:t>50 mM (pH 7.5 - 7.8</a:t>
            </a:r>
            <a:r>
              <a:rPr lang="tr-TR" dirty="0"/>
              <a:t>) konsantrasyonda </a:t>
            </a:r>
            <a:endParaRPr lang="tr-TR" dirty="0" smtClean="0"/>
          </a:p>
          <a:p>
            <a:pPr lvl="1"/>
            <a:r>
              <a:rPr lang="tr-TR" sz="2800" dirty="0" err="1" smtClean="0"/>
              <a:t>Tris</a:t>
            </a:r>
            <a:r>
              <a:rPr lang="tr-TR" sz="2800" dirty="0" smtClean="0"/>
              <a:t>-Asetat </a:t>
            </a:r>
            <a:r>
              <a:rPr lang="tr-TR" sz="2800" b="1" dirty="0">
                <a:solidFill>
                  <a:srgbClr val="C00000"/>
                </a:solidFill>
              </a:rPr>
              <a:t>(TAE)</a:t>
            </a:r>
            <a:r>
              <a:rPr lang="tr-TR" sz="2800" dirty="0"/>
              <a:t>, </a:t>
            </a:r>
            <a:endParaRPr lang="tr-TR" sz="2800" dirty="0" smtClean="0"/>
          </a:p>
          <a:p>
            <a:pPr lvl="1"/>
            <a:r>
              <a:rPr lang="tr-TR" sz="2800" dirty="0" err="1" smtClean="0"/>
              <a:t>Tris</a:t>
            </a:r>
            <a:r>
              <a:rPr lang="tr-TR" sz="2800" dirty="0" smtClean="0"/>
              <a:t>- </a:t>
            </a:r>
            <a:r>
              <a:rPr lang="tr-TR" sz="2800" dirty="0"/>
              <a:t>Borat </a:t>
            </a:r>
            <a:r>
              <a:rPr lang="tr-TR" sz="2800" b="1" dirty="0">
                <a:solidFill>
                  <a:srgbClr val="C00000"/>
                </a:solidFill>
              </a:rPr>
              <a:t>(TBE) </a:t>
            </a:r>
            <a:r>
              <a:rPr lang="tr-TR" sz="2800" dirty="0"/>
              <a:t>veya </a:t>
            </a:r>
            <a:endParaRPr lang="tr-TR" sz="2800" dirty="0" smtClean="0"/>
          </a:p>
          <a:p>
            <a:pPr lvl="1"/>
            <a:r>
              <a:rPr lang="tr-TR" sz="2800" dirty="0" err="1" smtClean="0"/>
              <a:t>Tris</a:t>
            </a:r>
            <a:r>
              <a:rPr lang="tr-TR" sz="2800" dirty="0" smtClean="0"/>
              <a:t>-Fosfat </a:t>
            </a:r>
            <a:r>
              <a:rPr lang="tr-TR" sz="2800" dirty="0"/>
              <a:t>(TPE) </a:t>
            </a:r>
            <a:endParaRPr lang="tr-TR" sz="2800" dirty="0" smtClean="0"/>
          </a:p>
          <a:p>
            <a:pPr marL="0" indent="0">
              <a:buNone/>
            </a:pPr>
            <a:r>
              <a:rPr lang="tr-TR" dirty="0" smtClean="0"/>
              <a:t>içeren </a:t>
            </a:r>
            <a:r>
              <a:rPr lang="tr-TR" dirty="0"/>
              <a:t>tampon sistemleri kullanılır.</a:t>
            </a:r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64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98516"/>
            <a:ext cx="10515600" cy="727047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. Markör DNA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Standart: </a:t>
            </a:r>
            <a:r>
              <a:rPr lang="tr-TR" dirty="0" err="1" smtClean="0">
                <a:solidFill>
                  <a:schemeClr val="accent1">
                    <a:lumMod val="75000"/>
                  </a:schemeClr>
                </a:solidFill>
              </a:rPr>
              <a:t>Ladder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Belirli </a:t>
            </a:r>
            <a:r>
              <a:rPr lang="tr-TR" dirty="0"/>
              <a:t>sayıda, ağırlığı bilinen DNA parçaları içerir. </a:t>
            </a:r>
            <a:endParaRPr lang="tr-TR" dirty="0" smtClean="0"/>
          </a:p>
          <a:p>
            <a:r>
              <a:rPr lang="tr-TR" dirty="0" smtClean="0"/>
              <a:t>DNA’nın </a:t>
            </a:r>
            <a:r>
              <a:rPr lang="tr-TR" dirty="0"/>
              <a:t>büyüklüğünü saptamayı kolaylaştırır. </a:t>
            </a:r>
            <a:endParaRPr lang="tr-TR" dirty="0" smtClean="0"/>
          </a:p>
          <a:p>
            <a:r>
              <a:rPr lang="tr-TR" dirty="0" smtClean="0"/>
              <a:t>Miktarı </a:t>
            </a:r>
            <a:r>
              <a:rPr lang="tr-TR" dirty="0"/>
              <a:t>hakkında fikir verir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87" y="3155576"/>
            <a:ext cx="2863504" cy="3248372"/>
          </a:xfrm>
          <a:prstGeom prst="rect">
            <a:avLst/>
          </a:prstGeom>
        </p:spPr>
      </p:pic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19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>
          <a:xfrm>
            <a:off x="2158487" y="6380149"/>
            <a:ext cx="8257592" cy="365125"/>
          </a:xfrm>
        </p:spPr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214" y="1405302"/>
            <a:ext cx="3712786" cy="531617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552" y="2937782"/>
            <a:ext cx="2707462" cy="37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solidFill>
                  <a:srgbClr val="C00000"/>
                </a:solidFill>
              </a:rPr>
              <a:t>ELEKTROFOREZ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/>
              <a:t>Elektroforez</a:t>
            </a:r>
            <a:r>
              <a:rPr lang="tr-TR" dirty="0" smtClean="0"/>
              <a:t>: </a:t>
            </a:r>
          </a:p>
          <a:p>
            <a:r>
              <a:rPr lang="tr-TR" dirty="0" err="1" smtClean="0"/>
              <a:t>electro</a:t>
            </a:r>
            <a:r>
              <a:rPr lang="tr-TR" dirty="0" smtClean="0"/>
              <a:t> (elektrik) + </a:t>
            </a:r>
            <a:r>
              <a:rPr lang="tr-TR" dirty="0" err="1" smtClean="0"/>
              <a:t>phoresis</a:t>
            </a:r>
            <a:r>
              <a:rPr lang="tr-TR" dirty="0" smtClean="0"/>
              <a:t> (karşıya geçirmek) </a:t>
            </a:r>
          </a:p>
          <a:p>
            <a:r>
              <a:rPr lang="tr-TR" dirty="0" smtClean="0"/>
              <a:t>yüklü partiküllerin elektrik akımı etkisiyle hareket etmesidir.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14858"/>
            <a:ext cx="10515600" cy="792764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. Yükleme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(Örnek)Tamponu: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Loading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Buffer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487" y="1407622"/>
            <a:ext cx="12053253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DNA </a:t>
            </a:r>
            <a:r>
              <a:rPr lang="tr-TR" dirty="0"/>
              <a:t>örnekleri genellikle su, </a:t>
            </a:r>
            <a:r>
              <a:rPr lang="tr-TR" dirty="0" err="1"/>
              <a:t>gliserol</a:t>
            </a:r>
            <a:r>
              <a:rPr lang="tr-TR" dirty="0"/>
              <a:t>, </a:t>
            </a:r>
            <a:r>
              <a:rPr lang="tr-TR" dirty="0" err="1"/>
              <a:t>sakkaroz</a:t>
            </a:r>
            <a:r>
              <a:rPr lang="tr-TR" dirty="0"/>
              <a:t> ve boyadan </a:t>
            </a:r>
            <a:r>
              <a:rPr lang="tr-TR" dirty="0" smtClean="0"/>
              <a:t>oluşan </a:t>
            </a:r>
            <a:r>
              <a:rPr lang="tr-TR" dirty="0"/>
              <a:t>yürütme tamponuyla karıştırılır. </a:t>
            </a: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tamponun görevi</a:t>
            </a:r>
            <a:endParaRPr lang="en-US" dirty="0"/>
          </a:p>
          <a:p>
            <a:pPr lvl="1"/>
            <a:r>
              <a:rPr lang="tr-TR" b="1" dirty="0" err="1">
                <a:solidFill>
                  <a:srgbClr val="C00000"/>
                </a:solidFill>
              </a:rPr>
              <a:t>Gliserol</a:t>
            </a:r>
            <a:r>
              <a:rPr lang="tr-TR" dirty="0"/>
              <a:t> ve </a:t>
            </a:r>
            <a:r>
              <a:rPr lang="tr-TR" b="1" dirty="0" err="1">
                <a:solidFill>
                  <a:srgbClr val="C00000"/>
                </a:solidFill>
              </a:rPr>
              <a:t>sakkaroz</a:t>
            </a:r>
            <a:r>
              <a:rPr lang="tr-TR" dirty="0"/>
              <a:t>; </a:t>
            </a:r>
            <a:r>
              <a:rPr lang="tr-TR" dirty="0" smtClean="0"/>
              <a:t>örneğin </a:t>
            </a:r>
            <a:r>
              <a:rPr lang="tr-TR" dirty="0"/>
              <a:t>yoğunluğunu artırarak DNA’nın kuyuya eşit bir şekilde yayılmasını sağlamak.</a:t>
            </a:r>
            <a:endParaRPr lang="en-US" dirty="0"/>
          </a:p>
          <a:p>
            <a:pPr lvl="1"/>
            <a:r>
              <a:rPr lang="tr-TR" b="1" dirty="0">
                <a:solidFill>
                  <a:srgbClr val="C00000"/>
                </a:solidFill>
              </a:rPr>
              <a:t>Boyalar; </a:t>
            </a:r>
            <a:r>
              <a:rPr lang="tr-TR" dirty="0" smtClean="0"/>
              <a:t>örneğe </a:t>
            </a:r>
            <a:r>
              <a:rPr lang="tr-TR" dirty="0"/>
              <a:t>renk katmak ve böylece yükleme işini basitleştirmek ve elektrik alanında DNA örneklerinin anoda doğru göçünü izlemek</a:t>
            </a:r>
            <a:r>
              <a:rPr lang="tr-TR" dirty="0" smtClean="0"/>
              <a:t>.</a:t>
            </a:r>
          </a:p>
          <a:p>
            <a:pPr lvl="2"/>
            <a:r>
              <a:rPr lang="tr-TR" dirty="0" err="1" smtClean="0"/>
              <a:t>Örn</a:t>
            </a:r>
            <a:r>
              <a:rPr lang="tr-TR" dirty="0" smtClean="0"/>
              <a:t>: </a:t>
            </a:r>
            <a:r>
              <a:rPr lang="tr-TR" dirty="0" err="1" smtClean="0"/>
              <a:t>Bromofenol</a:t>
            </a:r>
            <a:r>
              <a:rPr lang="tr-TR" dirty="0" smtClean="0"/>
              <a:t> </a:t>
            </a:r>
            <a:r>
              <a:rPr lang="tr-TR" dirty="0" err="1"/>
              <a:t>blue</a:t>
            </a:r>
            <a:r>
              <a:rPr lang="tr-TR" dirty="0"/>
              <a:t>, </a:t>
            </a:r>
            <a:r>
              <a:rPr lang="tr-TR" dirty="0" err="1"/>
              <a:t>bromokresol</a:t>
            </a:r>
            <a:r>
              <a:rPr lang="tr-TR" dirty="0"/>
              <a:t> </a:t>
            </a:r>
            <a:r>
              <a:rPr lang="tr-TR" dirty="0" err="1"/>
              <a:t>green</a:t>
            </a:r>
            <a:r>
              <a:rPr lang="tr-TR" dirty="0"/>
              <a:t>, </a:t>
            </a:r>
            <a:r>
              <a:rPr lang="tr-TR" dirty="0" err="1"/>
              <a:t>ksilen</a:t>
            </a:r>
            <a:r>
              <a:rPr lang="tr-TR" dirty="0"/>
              <a:t> </a:t>
            </a:r>
            <a:r>
              <a:rPr lang="tr-TR" dirty="0" err="1"/>
              <a:t>siyanol</a:t>
            </a:r>
            <a:r>
              <a:rPr lang="tr-TR" dirty="0"/>
              <a:t>, </a:t>
            </a:r>
            <a:r>
              <a:rPr lang="tr-TR" dirty="0" err="1"/>
              <a:t>orange</a:t>
            </a:r>
            <a:r>
              <a:rPr lang="tr-TR" dirty="0"/>
              <a:t> </a:t>
            </a:r>
            <a:r>
              <a:rPr lang="tr-TR" dirty="0" smtClean="0"/>
              <a:t>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129" y="4289021"/>
            <a:ext cx="3303611" cy="243245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04" y="5062820"/>
            <a:ext cx="2178972" cy="154241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l="60633" t="36571" r="12483" b="17733"/>
          <a:stretch/>
        </p:blipFill>
        <p:spPr>
          <a:xfrm>
            <a:off x="885919" y="5062820"/>
            <a:ext cx="1196147" cy="1526427"/>
          </a:xfrm>
          <a:prstGeom prst="rect">
            <a:avLst/>
          </a:prstGeo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0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5</a:t>
            </a:r>
            <a:r>
              <a:rPr lang="tr-TR" b="1" dirty="0">
                <a:solidFill>
                  <a:srgbClr val="0070C0"/>
                </a:solidFill>
              </a:rPr>
              <a:t>. Floresan boya: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1886" y="1750575"/>
            <a:ext cx="7014576" cy="4351338"/>
          </a:xfrm>
        </p:spPr>
        <p:txBody>
          <a:bodyPr>
            <a:normAutofit/>
          </a:bodyPr>
          <a:lstStyle/>
          <a:p>
            <a:r>
              <a:rPr lang="tr-TR" sz="2400" b="1" dirty="0" err="1" smtClean="0">
                <a:solidFill>
                  <a:srgbClr val="C00000"/>
                </a:solidFill>
              </a:rPr>
              <a:t>Etidyum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bromid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dirty="0"/>
              <a:t>(</a:t>
            </a:r>
            <a:r>
              <a:rPr lang="tr-TR" sz="2400" dirty="0" err="1"/>
              <a:t>mutajen</a:t>
            </a:r>
            <a:r>
              <a:rPr lang="tr-TR" sz="2400" dirty="0"/>
              <a:t> ve </a:t>
            </a:r>
            <a:r>
              <a:rPr lang="tr-TR" sz="2400" dirty="0" err="1"/>
              <a:t>karsinojen</a:t>
            </a:r>
            <a:r>
              <a:rPr lang="tr-TR" sz="2400" dirty="0"/>
              <a:t>) başta olmak üzere floresan bir boya </a:t>
            </a:r>
            <a:r>
              <a:rPr lang="tr-TR" sz="2400" dirty="0" smtClean="0"/>
              <a:t>kullanılır (0.5-1ug/</a:t>
            </a:r>
            <a:r>
              <a:rPr lang="tr-TR" sz="2400" dirty="0" err="1" smtClean="0"/>
              <a:t>mL</a:t>
            </a:r>
            <a:r>
              <a:rPr lang="tr-TR" sz="2400" dirty="0" smtClean="0"/>
              <a:t>). </a:t>
            </a:r>
          </a:p>
          <a:p>
            <a:r>
              <a:rPr lang="tr-TR" sz="2400" dirty="0" smtClean="0"/>
              <a:t>DNA’nın </a:t>
            </a:r>
            <a:r>
              <a:rPr lang="tr-TR" sz="2400" dirty="0"/>
              <a:t>jelde görünür hale gelebilmesi </a:t>
            </a:r>
            <a:r>
              <a:rPr lang="tr-TR" sz="2400" dirty="0" err="1"/>
              <a:t>etidyum</a:t>
            </a:r>
            <a:r>
              <a:rPr lang="tr-TR" sz="2400" dirty="0"/>
              <a:t> bromürün DNA zincirleri arasına bağlanarak 300 veya 360 </a:t>
            </a:r>
            <a:r>
              <a:rPr lang="tr-TR" sz="2400" dirty="0" err="1"/>
              <a:t>nm’de</a:t>
            </a:r>
            <a:r>
              <a:rPr lang="tr-TR" sz="2400" dirty="0"/>
              <a:t> ışığı </a:t>
            </a:r>
            <a:r>
              <a:rPr lang="tr-TR" sz="2400" dirty="0" err="1"/>
              <a:t>absorblaması</a:t>
            </a:r>
            <a:r>
              <a:rPr lang="tr-TR" sz="2400" dirty="0"/>
              <a:t> sonucu </a:t>
            </a:r>
            <a:r>
              <a:rPr lang="tr-TR" sz="2400" dirty="0" err="1"/>
              <a:t>fluerosan</a:t>
            </a:r>
            <a:r>
              <a:rPr lang="tr-TR" sz="2400" dirty="0"/>
              <a:t> etki göstermesi ile olur. </a:t>
            </a:r>
            <a:endParaRPr lang="tr-TR" sz="2400" dirty="0" smtClean="0"/>
          </a:p>
          <a:p>
            <a:r>
              <a:rPr lang="tr-TR" sz="2400" b="1" dirty="0"/>
              <a:t>UV </a:t>
            </a:r>
            <a:r>
              <a:rPr lang="tr-TR" sz="2400" b="1" dirty="0" err="1"/>
              <a:t>Transillüminator</a:t>
            </a:r>
            <a:r>
              <a:rPr lang="tr-TR" sz="2400" b="1" dirty="0"/>
              <a:t> </a:t>
            </a:r>
            <a:r>
              <a:rPr lang="tr-TR" sz="2400" dirty="0"/>
              <a:t>ile </a:t>
            </a:r>
            <a:r>
              <a:rPr lang="tr-TR" sz="2400" dirty="0" err="1"/>
              <a:t>elektroforez</a:t>
            </a:r>
            <a:r>
              <a:rPr lang="tr-TR" sz="2400" dirty="0"/>
              <a:t> sonrası DNA analizinde kullanılır</a:t>
            </a:r>
            <a:r>
              <a:rPr lang="tr-TR" sz="2400" dirty="0" smtClean="0"/>
              <a:t>.</a:t>
            </a:r>
          </a:p>
          <a:p>
            <a:endParaRPr lang="en-US" sz="2400" dirty="0"/>
          </a:p>
          <a:p>
            <a:r>
              <a:rPr lang="tr-TR" sz="2400" dirty="0" smtClean="0"/>
              <a:t>Alternatif Boyalar: </a:t>
            </a:r>
            <a:r>
              <a:rPr lang="tr-TR" sz="2400" dirty="0" err="1" smtClean="0"/>
              <a:t>Methylene</a:t>
            </a:r>
            <a:r>
              <a:rPr lang="tr-TR" sz="2400" dirty="0" smtClean="0"/>
              <a:t> </a:t>
            </a:r>
            <a:r>
              <a:rPr lang="tr-TR" sz="2400" dirty="0" err="1" smtClean="0"/>
              <a:t>blue</a:t>
            </a:r>
            <a:r>
              <a:rPr lang="tr-TR" sz="2400" dirty="0" smtClean="0"/>
              <a:t>, </a:t>
            </a:r>
            <a:r>
              <a:rPr lang="tr-TR" sz="2400" dirty="0" err="1" smtClean="0"/>
              <a:t>syber</a:t>
            </a:r>
            <a:r>
              <a:rPr lang="tr-TR" sz="2400" dirty="0" smtClean="0"/>
              <a:t> </a:t>
            </a:r>
            <a:r>
              <a:rPr lang="tr-TR" sz="2400" dirty="0" err="1" smtClean="0"/>
              <a:t>safe</a:t>
            </a:r>
            <a:r>
              <a:rPr lang="tr-TR" sz="2400" dirty="0" smtClean="0"/>
              <a:t>, </a:t>
            </a:r>
            <a:r>
              <a:rPr lang="tr-TR" sz="2400" dirty="0" err="1" smtClean="0"/>
              <a:t>xylene</a:t>
            </a:r>
            <a:r>
              <a:rPr lang="tr-TR" sz="2400" dirty="0" smtClean="0"/>
              <a:t> </a:t>
            </a:r>
            <a:r>
              <a:rPr lang="tr-TR" sz="2400" dirty="0" err="1" smtClean="0"/>
              <a:t>cyanol</a:t>
            </a:r>
            <a:r>
              <a:rPr lang="tr-TR" sz="2400" dirty="0" smtClean="0"/>
              <a:t>, </a:t>
            </a:r>
            <a:r>
              <a:rPr lang="tr-TR" sz="2400" dirty="0" err="1" smtClean="0"/>
              <a:t>bromofenol</a:t>
            </a:r>
            <a:r>
              <a:rPr lang="tr-TR" sz="2400" dirty="0" smtClean="0"/>
              <a:t> </a:t>
            </a:r>
            <a:r>
              <a:rPr lang="tr-TR" sz="2400" dirty="0" err="1" smtClean="0"/>
              <a:t>blue</a:t>
            </a:r>
            <a:endParaRPr lang="tr-TR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47" y="212820"/>
            <a:ext cx="2343150" cy="19526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817" y="4762500"/>
            <a:ext cx="2857500" cy="20955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2726" t="14724" r="59874" b="46718"/>
          <a:stretch/>
        </p:blipFill>
        <p:spPr>
          <a:xfrm>
            <a:off x="7406462" y="1597866"/>
            <a:ext cx="2104193" cy="1628727"/>
          </a:xfrm>
          <a:prstGeom prst="rect">
            <a:avLst/>
          </a:prstGeom>
        </p:spPr>
      </p:pic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21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938" y="2397047"/>
            <a:ext cx="243251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3704" y="500062"/>
            <a:ext cx="10515600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6</a:t>
            </a:r>
            <a:r>
              <a:rPr lang="tr-TR" b="1" dirty="0">
                <a:solidFill>
                  <a:srgbClr val="0070C0"/>
                </a:solidFill>
              </a:rPr>
              <a:t>. </a:t>
            </a:r>
            <a:r>
              <a:rPr lang="tr-TR" b="1" dirty="0" smtClean="0">
                <a:solidFill>
                  <a:srgbClr val="0070C0"/>
                </a:solidFill>
              </a:rPr>
              <a:t>Tank </a:t>
            </a:r>
            <a:r>
              <a:rPr lang="tr-TR" b="1" dirty="0">
                <a:solidFill>
                  <a:srgbClr val="0070C0"/>
                </a:solidFill>
              </a:rPr>
              <a:t>sistemi ve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b="1" dirty="0">
                <a:solidFill>
                  <a:srgbClr val="0070C0"/>
                </a:solidFill>
              </a:rPr>
              <a:t>Güç kaynağı: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Elektrotlar </a:t>
            </a:r>
            <a:r>
              <a:rPr lang="tr-TR" dirty="0"/>
              <a:t>arasında elektrik akımı sağlar.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40179"/>
          <a:stretch/>
        </p:blipFill>
        <p:spPr>
          <a:xfrm>
            <a:off x="2338578" y="2950749"/>
            <a:ext cx="7183374" cy="3226214"/>
          </a:xfrm>
          <a:prstGeom prst="rect">
            <a:avLst/>
          </a:prstGeom>
        </p:spPr>
      </p:pic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2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8736" y="688375"/>
            <a:ext cx="10515600" cy="853251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Agaroz</a:t>
            </a:r>
            <a:r>
              <a:rPr lang="tr-TR" b="1" dirty="0">
                <a:solidFill>
                  <a:srgbClr val="C00000"/>
                </a:solidFill>
              </a:rPr>
              <a:t> Jel </a:t>
            </a:r>
            <a:r>
              <a:rPr lang="tr-TR" b="1" dirty="0" err="1">
                <a:solidFill>
                  <a:srgbClr val="C00000"/>
                </a:solidFill>
              </a:rPr>
              <a:t>Elektroforez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Prosedürü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1292" y="1520084"/>
            <a:ext cx="11524488" cy="503237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dirty="0" err="1" smtClean="0"/>
              <a:t>Jel</a:t>
            </a:r>
            <a:r>
              <a:rPr lang="en-GB" dirty="0" smtClean="0"/>
              <a:t> </a:t>
            </a:r>
            <a:r>
              <a:rPr lang="en-GB" dirty="0" err="1"/>
              <a:t>tepsisinin</a:t>
            </a:r>
            <a:r>
              <a:rPr lang="en-GB" dirty="0"/>
              <a:t> </a:t>
            </a:r>
            <a:r>
              <a:rPr lang="en-GB" dirty="0" err="1"/>
              <a:t>kenarları</a:t>
            </a:r>
            <a:r>
              <a:rPr lang="en-GB" dirty="0"/>
              <a:t> </a:t>
            </a:r>
            <a:r>
              <a:rPr lang="en-GB" dirty="0" err="1"/>
              <a:t>bant</a:t>
            </a:r>
            <a:r>
              <a:rPr lang="en-GB" dirty="0"/>
              <a:t> vs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kapatılır</a:t>
            </a:r>
            <a:r>
              <a:rPr lang="en-GB" dirty="0"/>
              <a:t>. 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 err="1"/>
              <a:t>Toz</a:t>
            </a:r>
            <a:r>
              <a:rPr lang="en-GB" dirty="0"/>
              <a:t> </a:t>
            </a:r>
            <a:r>
              <a:rPr lang="en-GB" dirty="0" err="1"/>
              <a:t>haldeki</a:t>
            </a:r>
            <a:r>
              <a:rPr lang="en-GB" dirty="0"/>
              <a:t> </a:t>
            </a:r>
            <a:r>
              <a:rPr lang="en-GB" dirty="0" err="1"/>
              <a:t>agaroz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yürütme</a:t>
            </a:r>
            <a:r>
              <a:rPr lang="en-GB" dirty="0"/>
              <a:t> tampon </a:t>
            </a:r>
            <a:r>
              <a:rPr lang="en-GB" dirty="0" err="1"/>
              <a:t>çözeltisi</a:t>
            </a:r>
            <a:r>
              <a:rPr lang="en-GB" dirty="0"/>
              <a:t> (</a:t>
            </a:r>
            <a:r>
              <a:rPr lang="en-GB" dirty="0" smtClean="0"/>
              <a:t>0.5xTBE</a:t>
            </a:r>
            <a:r>
              <a:rPr lang="en-GB" dirty="0"/>
              <a:t>) </a:t>
            </a:r>
            <a:r>
              <a:rPr lang="en-GB" dirty="0" err="1"/>
              <a:t>uygun</a:t>
            </a:r>
            <a:r>
              <a:rPr lang="en-GB" dirty="0"/>
              <a:t> </a:t>
            </a:r>
            <a:r>
              <a:rPr lang="en-GB" dirty="0" err="1"/>
              <a:t>miktarda</a:t>
            </a:r>
            <a:r>
              <a:rPr lang="en-GB" dirty="0"/>
              <a:t> </a:t>
            </a:r>
            <a:r>
              <a:rPr lang="en-GB" dirty="0" err="1"/>
              <a:t>karıştırılması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b="1" dirty="0" err="1"/>
              <a:t>agaroz</a:t>
            </a:r>
            <a:r>
              <a:rPr lang="en-GB" b="1" dirty="0"/>
              <a:t> </a:t>
            </a:r>
            <a:r>
              <a:rPr lang="en-GB" b="1" dirty="0" err="1"/>
              <a:t>solüsyonu</a:t>
            </a:r>
            <a:r>
              <a:rPr lang="en-GB" b="1" dirty="0"/>
              <a:t> </a:t>
            </a:r>
            <a:r>
              <a:rPr lang="en-GB" dirty="0" err="1"/>
              <a:t>hazırlanır</a:t>
            </a:r>
            <a:r>
              <a:rPr lang="en-GB" dirty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 err="1"/>
              <a:t>Kaynatılan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soğutulan</a:t>
            </a:r>
            <a:r>
              <a:rPr lang="en-GB" dirty="0"/>
              <a:t> (50-60 </a:t>
            </a:r>
            <a:r>
              <a:rPr lang="en-GB" dirty="0" smtClean="0"/>
              <a:t>°</a:t>
            </a:r>
            <a:r>
              <a:rPr lang="en-GB" dirty="0" err="1" smtClean="0"/>
              <a:t>C’ye</a:t>
            </a:r>
            <a:r>
              <a:rPr lang="en-GB" dirty="0"/>
              <a:t>) </a:t>
            </a:r>
            <a:r>
              <a:rPr lang="en-GB" dirty="0" err="1"/>
              <a:t>agaroz</a:t>
            </a:r>
            <a:r>
              <a:rPr lang="en-GB" dirty="0"/>
              <a:t> </a:t>
            </a:r>
            <a:r>
              <a:rPr lang="en-GB" dirty="0" err="1"/>
              <a:t>solüsyonuna</a:t>
            </a:r>
            <a:r>
              <a:rPr lang="en-GB" dirty="0"/>
              <a:t> </a:t>
            </a:r>
            <a:r>
              <a:rPr lang="en-GB" b="1" dirty="0"/>
              <a:t>EtBr </a:t>
            </a:r>
            <a:r>
              <a:rPr lang="en-GB" dirty="0"/>
              <a:t>(0.2ug/mL) </a:t>
            </a:r>
            <a:r>
              <a:rPr lang="en-GB" dirty="0" err="1"/>
              <a:t>eklenir</a:t>
            </a:r>
            <a:r>
              <a:rPr lang="en-GB" dirty="0"/>
              <a:t>, </a:t>
            </a:r>
            <a:r>
              <a:rPr lang="en-GB" dirty="0" err="1"/>
              <a:t>karıştırılıp</a:t>
            </a:r>
            <a:r>
              <a:rPr lang="en-GB" dirty="0"/>
              <a:t> </a:t>
            </a:r>
            <a:r>
              <a:rPr lang="en-GB" dirty="0" err="1"/>
              <a:t>jel</a:t>
            </a:r>
            <a:r>
              <a:rPr lang="en-GB" dirty="0"/>
              <a:t> </a:t>
            </a:r>
            <a:r>
              <a:rPr lang="en-GB" dirty="0" err="1"/>
              <a:t>tepsisine</a:t>
            </a:r>
            <a:r>
              <a:rPr lang="en-GB" dirty="0"/>
              <a:t> </a:t>
            </a:r>
            <a:r>
              <a:rPr lang="en-GB" dirty="0" err="1"/>
              <a:t>dökülür</a:t>
            </a:r>
            <a:r>
              <a:rPr lang="en-GB" dirty="0"/>
              <a:t>. (EtBr </a:t>
            </a:r>
            <a:r>
              <a:rPr lang="en-GB" dirty="0" err="1"/>
              <a:t>yürütme</a:t>
            </a:r>
            <a:r>
              <a:rPr lang="en-GB" dirty="0"/>
              <a:t> </a:t>
            </a:r>
            <a:r>
              <a:rPr lang="en-GB" dirty="0" err="1"/>
              <a:t>tamponuna</a:t>
            </a:r>
            <a:r>
              <a:rPr lang="en-GB" dirty="0"/>
              <a:t> da </a:t>
            </a:r>
            <a:r>
              <a:rPr lang="en-GB" dirty="0" err="1"/>
              <a:t>eklenebilir</a:t>
            </a:r>
            <a:r>
              <a:rPr lang="en-GB" dirty="0" smtClean="0"/>
              <a:t>)</a:t>
            </a:r>
            <a:r>
              <a:rPr lang="tr-TR" dirty="0" smtClean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 err="1"/>
              <a:t>Yükleme</a:t>
            </a:r>
            <a:r>
              <a:rPr lang="en-GB" dirty="0"/>
              <a:t> </a:t>
            </a:r>
            <a:r>
              <a:rPr lang="en-GB" dirty="0" err="1"/>
              <a:t>kuyularının</a:t>
            </a:r>
            <a:r>
              <a:rPr lang="en-GB" dirty="0"/>
              <a:t> </a:t>
            </a:r>
            <a:r>
              <a:rPr lang="en-GB" dirty="0" err="1"/>
              <a:t>oluşması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b="1" dirty="0" err="1"/>
              <a:t>tarak</a:t>
            </a:r>
            <a:r>
              <a:rPr lang="en-GB" dirty="0"/>
              <a:t> </a:t>
            </a:r>
            <a:r>
              <a:rPr lang="en-GB" dirty="0" err="1"/>
              <a:t>yerleştirilir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soğumaya</a:t>
            </a:r>
            <a:r>
              <a:rPr lang="en-GB" dirty="0"/>
              <a:t> </a:t>
            </a:r>
            <a:r>
              <a:rPr lang="en-GB" dirty="0" err="1"/>
              <a:t>bırakılır</a:t>
            </a:r>
            <a:r>
              <a:rPr lang="en-GB" dirty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/>
              <a:t>Oda </a:t>
            </a:r>
            <a:r>
              <a:rPr lang="en-GB" dirty="0" err="1"/>
              <a:t>sıcaklığına</a:t>
            </a:r>
            <a:r>
              <a:rPr lang="en-GB" dirty="0"/>
              <a:t> </a:t>
            </a:r>
            <a:r>
              <a:rPr lang="en-GB" dirty="0" err="1"/>
              <a:t>kadar</a:t>
            </a:r>
            <a:r>
              <a:rPr lang="en-GB" dirty="0"/>
              <a:t> </a:t>
            </a:r>
            <a:r>
              <a:rPr lang="en-GB" dirty="0" err="1"/>
              <a:t>soğuduktan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katılaştıktan</a:t>
            </a:r>
            <a:r>
              <a:rPr lang="en-GB" dirty="0"/>
              <a:t> </a:t>
            </a:r>
            <a:r>
              <a:rPr lang="en-GB" dirty="0" err="1"/>
              <a:t>sonra</a:t>
            </a:r>
            <a:r>
              <a:rPr lang="en-GB" dirty="0"/>
              <a:t> </a:t>
            </a:r>
            <a:r>
              <a:rPr lang="en-GB" dirty="0" err="1"/>
              <a:t>tarak</a:t>
            </a:r>
            <a:r>
              <a:rPr lang="en-GB" dirty="0"/>
              <a:t> </a:t>
            </a:r>
            <a:r>
              <a:rPr lang="en-GB" dirty="0" err="1"/>
              <a:t>çıkarılır</a:t>
            </a:r>
            <a:r>
              <a:rPr lang="en-GB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72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8736" y="541495"/>
            <a:ext cx="10515600" cy="853251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Agaroz</a:t>
            </a:r>
            <a:r>
              <a:rPr lang="tr-TR" b="1" dirty="0">
                <a:solidFill>
                  <a:srgbClr val="C00000"/>
                </a:solidFill>
              </a:rPr>
              <a:t> Jel </a:t>
            </a:r>
            <a:r>
              <a:rPr lang="tr-TR" b="1" dirty="0" err="1">
                <a:solidFill>
                  <a:srgbClr val="C00000"/>
                </a:solidFill>
              </a:rPr>
              <a:t>Elektroforez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Prosedürü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1292" y="1502155"/>
            <a:ext cx="11760708" cy="503237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 startAt="6"/>
            </a:pPr>
            <a:r>
              <a:rPr lang="en-GB" dirty="0" err="1" smtClean="0"/>
              <a:t>Elektroforez</a:t>
            </a:r>
            <a:r>
              <a:rPr lang="en-GB" dirty="0" smtClean="0"/>
              <a:t> </a:t>
            </a:r>
            <a:r>
              <a:rPr lang="en-GB" dirty="0" err="1" smtClean="0"/>
              <a:t>tankına</a:t>
            </a:r>
            <a:r>
              <a:rPr lang="en-GB" dirty="0" smtClean="0"/>
              <a:t> </a:t>
            </a:r>
            <a:r>
              <a:rPr lang="en-GB" dirty="0" err="1" smtClean="0"/>
              <a:t>yerleştirilir</a:t>
            </a:r>
            <a:r>
              <a:rPr lang="tr-TR" dirty="0" smtClean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üzeri</a:t>
            </a:r>
            <a:r>
              <a:rPr lang="en-GB" dirty="0" smtClean="0"/>
              <a:t> </a:t>
            </a:r>
            <a:r>
              <a:rPr lang="en-GB" dirty="0" err="1" smtClean="0"/>
              <a:t>uygun</a:t>
            </a:r>
            <a:r>
              <a:rPr lang="en-GB" dirty="0" smtClean="0"/>
              <a:t> </a:t>
            </a:r>
            <a:r>
              <a:rPr lang="en-GB" b="1" dirty="0" err="1" smtClean="0"/>
              <a:t>tamponla</a:t>
            </a:r>
            <a:r>
              <a:rPr lang="en-GB" b="1" dirty="0" smtClean="0"/>
              <a:t> (0.5x TBE) </a:t>
            </a:r>
            <a:r>
              <a:rPr lang="en-GB" dirty="0" err="1" smtClean="0"/>
              <a:t>doldurulur</a:t>
            </a:r>
            <a:r>
              <a:rPr lang="en-GB" dirty="0" smtClean="0"/>
              <a:t>.</a:t>
            </a:r>
            <a:endParaRPr lang="en-US" dirty="0" smtClean="0"/>
          </a:p>
          <a:p>
            <a:pPr marL="457200" lvl="0" indent="-457200">
              <a:buFont typeface="+mj-lt"/>
              <a:buAutoNum type="arabicPeriod" startAt="6"/>
            </a:pP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/>
              <a:t>baştaki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da </a:t>
            </a:r>
            <a:r>
              <a:rPr lang="en-GB" dirty="0" err="1"/>
              <a:t>sonraki</a:t>
            </a:r>
            <a:r>
              <a:rPr lang="en-GB" dirty="0"/>
              <a:t> </a:t>
            </a:r>
            <a:r>
              <a:rPr lang="en-GB" dirty="0" err="1"/>
              <a:t>kuyucuklardan</a:t>
            </a:r>
            <a:r>
              <a:rPr lang="en-GB" dirty="0"/>
              <a:t> </a:t>
            </a:r>
            <a:r>
              <a:rPr lang="en-GB" dirty="0" err="1"/>
              <a:t>birine</a:t>
            </a:r>
            <a:r>
              <a:rPr lang="en-GB" dirty="0"/>
              <a:t> </a:t>
            </a:r>
            <a:r>
              <a:rPr lang="en-GB" b="1" dirty="0" err="1"/>
              <a:t>markör</a:t>
            </a:r>
            <a:r>
              <a:rPr lang="en-GB" dirty="0"/>
              <a:t> </a:t>
            </a:r>
            <a:r>
              <a:rPr lang="en-GB" dirty="0" err="1"/>
              <a:t>yüklenir</a:t>
            </a:r>
            <a:r>
              <a:rPr lang="en-GB" dirty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 startAt="6"/>
            </a:pPr>
            <a:r>
              <a:rPr lang="en-GB" dirty="0"/>
              <a:t>6x </a:t>
            </a:r>
            <a:r>
              <a:rPr lang="en-GB" b="1" dirty="0" err="1" smtClean="0"/>
              <a:t>Yü</a:t>
            </a:r>
            <a:r>
              <a:rPr lang="tr-TR" b="1" dirty="0" err="1" smtClean="0"/>
              <a:t>kleme</a:t>
            </a:r>
            <a:r>
              <a:rPr lang="en-GB" b="1" dirty="0" smtClean="0"/>
              <a:t> </a:t>
            </a:r>
            <a:r>
              <a:rPr lang="en-GB" b="1" dirty="0" err="1"/>
              <a:t>tamponu</a:t>
            </a:r>
            <a:r>
              <a:rPr lang="en-GB" b="1" dirty="0"/>
              <a:t> </a:t>
            </a:r>
            <a:r>
              <a:rPr lang="en-GB" dirty="0"/>
              <a:t>(Loading Dye)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karıştırılan</a:t>
            </a:r>
            <a:r>
              <a:rPr lang="en-GB" dirty="0"/>
              <a:t> </a:t>
            </a:r>
            <a:r>
              <a:rPr lang="en-GB" dirty="0" err="1"/>
              <a:t>örnekler</a:t>
            </a:r>
            <a:r>
              <a:rPr lang="en-GB" dirty="0"/>
              <a:t> de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kuyucuklara</a:t>
            </a:r>
            <a:r>
              <a:rPr lang="en-GB" dirty="0"/>
              <a:t> </a:t>
            </a:r>
            <a:r>
              <a:rPr lang="en-GB" dirty="0" err="1"/>
              <a:t>yüklenir</a:t>
            </a:r>
            <a:r>
              <a:rPr lang="en-GB" dirty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 startAt="6"/>
            </a:pPr>
            <a:r>
              <a:rPr lang="en-GB" b="1" dirty="0" err="1"/>
              <a:t>Elektrik</a:t>
            </a:r>
            <a:r>
              <a:rPr lang="en-GB" b="1" dirty="0"/>
              <a:t> </a:t>
            </a:r>
            <a:r>
              <a:rPr lang="en-GB" b="1" dirty="0" err="1"/>
              <a:t>akımı</a:t>
            </a:r>
            <a:r>
              <a:rPr lang="en-GB" b="1" dirty="0"/>
              <a:t> </a:t>
            </a:r>
            <a:r>
              <a:rPr lang="en-GB" dirty="0" err="1" smtClean="0"/>
              <a:t>uygulanır</a:t>
            </a:r>
            <a:r>
              <a:rPr lang="tr-TR" dirty="0" smtClean="0"/>
              <a:t> (</a:t>
            </a:r>
            <a:r>
              <a:rPr lang="en-GB" dirty="0" smtClean="0"/>
              <a:t>5-10 V/cm</a:t>
            </a:r>
            <a:r>
              <a:rPr lang="tr-TR" dirty="0" smtClean="0"/>
              <a:t>).</a:t>
            </a:r>
            <a:endParaRPr lang="en-US" dirty="0"/>
          </a:p>
          <a:p>
            <a:pPr marL="457200" lvl="0" indent="-457200">
              <a:buFont typeface="+mj-lt"/>
              <a:buAutoNum type="arabicPeriod" startAt="6"/>
            </a:pPr>
            <a:r>
              <a:rPr lang="en-GB" dirty="0" err="1"/>
              <a:t>Yükleme</a:t>
            </a:r>
            <a:r>
              <a:rPr lang="en-GB" dirty="0"/>
              <a:t> </a:t>
            </a:r>
            <a:r>
              <a:rPr lang="en-GB" dirty="0" err="1"/>
              <a:t>tamponu</a:t>
            </a:r>
            <a:r>
              <a:rPr lang="en-GB" dirty="0"/>
              <a:t> </a:t>
            </a:r>
            <a:r>
              <a:rPr lang="en-GB" dirty="0" err="1"/>
              <a:t>içindeki</a:t>
            </a:r>
            <a:r>
              <a:rPr lang="en-GB" dirty="0"/>
              <a:t> </a:t>
            </a:r>
            <a:r>
              <a:rPr lang="en-GB" b="1" dirty="0" err="1"/>
              <a:t>boya</a:t>
            </a:r>
            <a:r>
              <a:rPr lang="en-GB" dirty="0"/>
              <a:t> </a:t>
            </a:r>
            <a:r>
              <a:rPr lang="en-GB" dirty="0" err="1"/>
              <a:t>uygun</a:t>
            </a:r>
            <a:r>
              <a:rPr lang="en-GB" dirty="0"/>
              <a:t> </a:t>
            </a:r>
            <a:r>
              <a:rPr lang="en-GB" dirty="0" err="1"/>
              <a:t>uzaklığa</a:t>
            </a:r>
            <a:r>
              <a:rPr lang="en-GB" dirty="0"/>
              <a:t> </a:t>
            </a:r>
            <a:r>
              <a:rPr lang="en-GB" dirty="0" err="1"/>
              <a:t>ulaşıncaya</a:t>
            </a:r>
            <a:r>
              <a:rPr lang="en-GB" dirty="0"/>
              <a:t> </a:t>
            </a:r>
            <a:r>
              <a:rPr lang="en-GB" dirty="0" err="1"/>
              <a:t>kadar</a:t>
            </a:r>
            <a:r>
              <a:rPr lang="en-GB" dirty="0"/>
              <a:t> </a:t>
            </a:r>
            <a:r>
              <a:rPr lang="en-GB" dirty="0" err="1"/>
              <a:t>elektroforez</a:t>
            </a:r>
            <a:r>
              <a:rPr lang="en-GB" dirty="0"/>
              <a:t> </a:t>
            </a:r>
            <a:r>
              <a:rPr lang="en-GB" dirty="0" err="1"/>
              <a:t>devam</a:t>
            </a:r>
            <a:r>
              <a:rPr lang="en-GB" dirty="0"/>
              <a:t> </a:t>
            </a:r>
            <a:r>
              <a:rPr lang="en-GB" dirty="0" err="1"/>
              <a:t>eder</a:t>
            </a:r>
            <a:r>
              <a:rPr lang="en-GB" dirty="0"/>
              <a:t>. (40-60 </a:t>
            </a:r>
            <a:r>
              <a:rPr lang="en-GB" dirty="0" err="1"/>
              <a:t>dk</a:t>
            </a:r>
            <a:r>
              <a:rPr lang="en-GB" dirty="0"/>
              <a:t>).</a:t>
            </a:r>
            <a:endParaRPr lang="en-US" dirty="0"/>
          </a:p>
          <a:p>
            <a:pPr marL="457200" lvl="0" indent="-457200">
              <a:buFont typeface="+mj-lt"/>
              <a:buAutoNum type="arabicPeriod" startAt="6"/>
            </a:pPr>
            <a:r>
              <a:rPr lang="en-GB" dirty="0" err="1"/>
              <a:t>Akım</a:t>
            </a:r>
            <a:r>
              <a:rPr lang="en-GB" dirty="0"/>
              <a:t> </a:t>
            </a:r>
            <a:r>
              <a:rPr lang="en-GB" dirty="0" err="1"/>
              <a:t>kapatılır</a:t>
            </a:r>
            <a:r>
              <a:rPr lang="en-GB" dirty="0"/>
              <a:t>.</a:t>
            </a:r>
            <a:endParaRPr lang="en-US" dirty="0"/>
          </a:p>
          <a:p>
            <a:pPr marL="457200" lvl="0" indent="-457200">
              <a:buFont typeface="+mj-lt"/>
              <a:buAutoNum type="arabicPeriod" startAt="6"/>
            </a:pPr>
            <a:r>
              <a:rPr lang="en-GB" dirty="0" err="1"/>
              <a:t>Jel</a:t>
            </a:r>
            <a:r>
              <a:rPr lang="en-GB" dirty="0"/>
              <a:t> </a:t>
            </a:r>
            <a:r>
              <a:rPr lang="en-GB" dirty="0" smtClean="0"/>
              <a:t>UV</a:t>
            </a:r>
            <a:r>
              <a:rPr lang="tr-TR" b="1" dirty="0"/>
              <a:t> </a:t>
            </a:r>
            <a:r>
              <a:rPr lang="tr-TR" b="1" dirty="0" err="1"/>
              <a:t>Transillüminator</a:t>
            </a:r>
            <a:r>
              <a:rPr lang="en-GB" dirty="0" smtClean="0"/>
              <a:t> </a:t>
            </a:r>
            <a:r>
              <a:rPr lang="en-GB" dirty="0" err="1"/>
              <a:t>ışığı</a:t>
            </a:r>
            <a:r>
              <a:rPr lang="en-GB" dirty="0"/>
              <a:t> </a:t>
            </a:r>
            <a:r>
              <a:rPr lang="en-GB" dirty="0" err="1"/>
              <a:t>altında</a:t>
            </a:r>
            <a:r>
              <a:rPr lang="en-GB" dirty="0"/>
              <a:t> </a:t>
            </a:r>
            <a:r>
              <a:rPr lang="en-GB" dirty="0" err="1"/>
              <a:t>incelenir</a:t>
            </a:r>
            <a:r>
              <a:rPr lang="en-GB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28" y="1828800"/>
            <a:ext cx="6665379" cy="376517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61" y="1828800"/>
            <a:ext cx="4336851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sunum, Nobel Tıp kitabevinin bastığı Prof. Dr. Güler Temizkan-Prof. Dr. Nazlı Arda’nın editörlüğünde hazırlanan Temel ve ileri Moleküler Biyolojik Yöntemler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Kitabıile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Dr.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Öğ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Üyesi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sümeyray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gürkök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ün yüksek lisans derslerinden hazırlanmıştır teşekkür ederiz. </a:t>
            </a:r>
            <a:endParaRPr kumimoji="0" lang="tr-T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teşekkürler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00000"/>
                </a:solidFill>
              </a:rPr>
              <a:t>Elektroforez</a:t>
            </a:r>
            <a:r>
              <a:rPr lang="tr-TR" b="1" dirty="0" smtClean="0">
                <a:solidFill>
                  <a:srgbClr val="C00000"/>
                </a:solidFill>
              </a:rPr>
              <a:t> Çeşitleri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6760" y="1690688"/>
            <a:ext cx="1051560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tr-TR" u="sng" dirty="0" err="1" smtClean="0">
                <a:solidFill>
                  <a:schemeClr val="accent1"/>
                </a:solidFill>
              </a:rPr>
              <a:t>Agaroz</a:t>
            </a:r>
            <a:r>
              <a:rPr lang="tr-TR" u="sng" dirty="0" smtClean="0">
                <a:solidFill>
                  <a:schemeClr val="accent1"/>
                </a:solidFill>
              </a:rPr>
              <a:t> </a:t>
            </a:r>
            <a:r>
              <a:rPr lang="tr-TR" u="sng" dirty="0">
                <a:solidFill>
                  <a:schemeClr val="accent1"/>
                </a:solidFill>
              </a:rPr>
              <a:t>Jel </a:t>
            </a:r>
            <a:r>
              <a:rPr lang="tr-TR" u="sng" dirty="0" err="1">
                <a:solidFill>
                  <a:schemeClr val="accent1"/>
                </a:solidFill>
              </a:rPr>
              <a:t>Elektroforezi</a:t>
            </a:r>
            <a:r>
              <a:rPr lang="tr-TR" u="sng" dirty="0">
                <a:solidFill>
                  <a:schemeClr val="accent1"/>
                </a:solidFill>
              </a:rPr>
              <a:t> </a:t>
            </a:r>
            <a:endParaRPr lang="en-US" u="sng" dirty="0">
              <a:solidFill>
                <a:schemeClr val="accent1"/>
              </a:solidFill>
            </a:endParaRPr>
          </a:p>
          <a:p>
            <a:pPr lvl="0"/>
            <a:r>
              <a:rPr lang="tr-TR" u="sng" dirty="0" err="1">
                <a:solidFill>
                  <a:schemeClr val="accent1"/>
                </a:solidFill>
              </a:rPr>
              <a:t>Poliakrilamid</a:t>
            </a:r>
            <a:r>
              <a:rPr lang="tr-TR" u="sng" dirty="0">
                <a:solidFill>
                  <a:schemeClr val="accent1"/>
                </a:solidFill>
              </a:rPr>
              <a:t> Jel </a:t>
            </a:r>
            <a:r>
              <a:rPr lang="tr-TR" u="sng" dirty="0" err="1">
                <a:solidFill>
                  <a:schemeClr val="accent1"/>
                </a:solidFill>
              </a:rPr>
              <a:t>Elektroforezi</a:t>
            </a:r>
            <a:endParaRPr lang="en-US" u="sng" dirty="0">
              <a:solidFill>
                <a:schemeClr val="accent1"/>
              </a:solidFill>
            </a:endParaRPr>
          </a:p>
          <a:p>
            <a:pPr lvl="0"/>
            <a:r>
              <a:rPr lang="tr-TR" dirty="0"/>
              <a:t>Değişken Alanlı (</a:t>
            </a:r>
            <a:r>
              <a:rPr lang="tr-TR" dirty="0" err="1"/>
              <a:t>Pulsed</a:t>
            </a:r>
            <a:r>
              <a:rPr lang="tr-TR" dirty="0"/>
              <a:t> </a:t>
            </a:r>
            <a:r>
              <a:rPr lang="tr-TR" dirty="0" err="1" smtClean="0"/>
              <a:t>Field</a:t>
            </a:r>
            <a:r>
              <a:rPr lang="tr-TR" dirty="0" smtClean="0"/>
              <a:t>) </a:t>
            </a:r>
            <a:r>
              <a:rPr lang="tr-TR" dirty="0"/>
              <a:t>Jel </a:t>
            </a:r>
            <a:r>
              <a:rPr lang="tr-TR" dirty="0" err="1"/>
              <a:t>Elektroforezi</a:t>
            </a:r>
            <a:endParaRPr lang="en-US" dirty="0"/>
          </a:p>
          <a:p>
            <a:pPr lvl="0"/>
            <a:r>
              <a:rPr lang="tr-TR" dirty="0" err="1"/>
              <a:t>İzoelektrik</a:t>
            </a:r>
            <a:r>
              <a:rPr lang="tr-TR" dirty="0"/>
              <a:t> Odaklanma</a:t>
            </a:r>
            <a:endParaRPr lang="en-US" dirty="0"/>
          </a:p>
          <a:p>
            <a:pPr lvl="0"/>
            <a:r>
              <a:rPr lang="tr-TR" dirty="0"/>
              <a:t>2D (İki Boyutlu) </a:t>
            </a:r>
            <a:r>
              <a:rPr lang="tr-TR" dirty="0" err="1"/>
              <a:t>Elektroforez</a:t>
            </a:r>
            <a:endParaRPr lang="en-US" dirty="0"/>
          </a:p>
          <a:p>
            <a:pPr lvl="0"/>
            <a:r>
              <a:rPr lang="tr-TR" dirty="0" err="1"/>
              <a:t>Kapiller</a:t>
            </a:r>
            <a:r>
              <a:rPr lang="tr-TR" dirty="0"/>
              <a:t> (Kılcal) </a:t>
            </a:r>
            <a:r>
              <a:rPr lang="tr-TR" dirty="0" err="1"/>
              <a:t>Elektroforez</a:t>
            </a:r>
            <a:endParaRPr lang="en-US" dirty="0"/>
          </a:p>
          <a:p>
            <a:pPr lvl="0"/>
            <a:r>
              <a:rPr lang="tr-TR" dirty="0" err="1" smtClean="0"/>
              <a:t>İmmünoelektroforez</a:t>
            </a:r>
            <a:endParaRPr lang="tr-TR" dirty="0" smtClean="0"/>
          </a:p>
          <a:p>
            <a:pPr lvl="0"/>
            <a:r>
              <a:rPr lang="en-US" dirty="0" err="1" smtClean="0"/>
              <a:t>Kağıt</a:t>
            </a:r>
            <a:r>
              <a:rPr lang="en-US" dirty="0" smtClean="0"/>
              <a:t> </a:t>
            </a:r>
            <a:r>
              <a:rPr lang="en-US" dirty="0" err="1"/>
              <a:t>elektroforezi</a:t>
            </a:r>
            <a:r>
              <a:rPr lang="en-US" dirty="0"/>
              <a:t> </a:t>
            </a:r>
            <a:endParaRPr lang="tr-TR" dirty="0" smtClean="0"/>
          </a:p>
          <a:p>
            <a:pPr lvl="0"/>
            <a:r>
              <a:rPr lang="en-US" dirty="0" err="1" smtClean="0"/>
              <a:t>Selüloz</a:t>
            </a:r>
            <a:r>
              <a:rPr lang="en-US" dirty="0" smtClean="0"/>
              <a:t> </a:t>
            </a:r>
            <a:r>
              <a:rPr lang="en-US" dirty="0" err="1"/>
              <a:t>asetat</a:t>
            </a:r>
            <a:r>
              <a:rPr lang="en-US" dirty="0"/>
              <a:t> </a:t>
            </a:r>
            <a:r>
              <a:rPr lang="en-US" dirty="0" err="1"/>
              <a:t>elektroforezi</a:t>
            </a:r>
            <a:r>
              <a:rPr lang="en-US" dirty="0"/>
              <a:t> </a:t>
            </a:r>
            <a:endParaRPr lang="tr-TR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5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00000"/>
                </a:solidFill>
              </a:rPr>
              <a:t>Matriks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Matriks</a:t>
            </a:r>
            <a:r>
              <a:rPr lang="tr-TR" dirty="0"/>
              <a:t> olarak nişasta, </a:t>
            </a:r>
            <a:r>
              <a:rPr lang="tr-TR" dirty="0" err="1"/>
              <a:t>poliakrilamid</a:t>
            </a:r>
            <a:r>
              <a:rPr lang="tr-TR" dirty="0"/>
              <a:t>, </a:t>
            </a:r>
            <a:r>
              <a:rPr lang="tr-TR" dirty="0" err="1"/>
              <a:t>agaroz</a:t>
            </a:r>
            <a:r>
              <a:rPr lang="tr-TR" dirty="0"/>
              <a:t> veya </a:t>
            </a:r>
            <a:r>
              <a:rPr lang="tr-TR" dirty="0" err="1"/>
              <a:t>agaroz</a:t>
            </a:r>
            <a:r>
              <a:rPr lang="tr-TR" dirty="0"/>
              <a:t> </a:t>
            </a:r>
            <a:r>
              <a:rPr lang="tr-TR" dirty="0" err="1"/>
              <a:t>akrilamid</a:t>
            </a:r>
            <a:r>
              <a:rPr lang="tr-TR" dirty="0"/>
              <a:t> karışımı olabilir. </a:t>
            </a:r>
            <a:endParaRPr lang="tr-TR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kullanılan</a:t>
            </a:r>
            <a:r>
              <a:rPr lang="en-GB" dirty="0"/>
              <a:t> </a:t>
            </a:r>
            <a:r>
              <a:rPr lang="en-GB" dirty="0" err="1"/>
              <a:t>jel</a:t>
            </a:r>
            <a:r>
              <a:rPr lang="en-GB" dirty="0"/>
              <a:t> </a:t>
            </a:r>
            <a:r>
              <a:rPr lang="en-GB" dirty="0" err="1"/>
              <a:t>elektroforezi</a:t>
            </a:r>
            <a:r>
              <a:rPr lang="en-GB" dirty="0"/>
              <a:t> </a:t>
            </a:r>
            <a:r>
              <a:rPr lang="en-GB" dirty="0" err="1"/>
              <a:t>yöntemleri</a:t>
            </a:r>
            <a:r>
              <a:rPr lang="en-GB" dirty="0"/>
              <a:t> </a:t>
            </a:r>
            <a:r>
              <a:rPr lang="en-GB" dirty="0" err="1"/>
              <a:t>agaroz</a:t>
            </a:r>
            <a:r>
              <a:rPr lang="en-GB" dirty="0"/>
              <a:t> </a:t>
            </a:r>
            <a:r>
              <a:rPr lang="en-GB" dirty="0" err="1"/>
              <a:t>jel</a:t>
            </a:r>
            <a:r>
              <a:rPr lang="en-GB" dirty="0"/>
              <a:t> </a:t>
            </a:r>
            <a:r>
              <a:rPr lang="en-GB" dirty="0" err="1"/>
              <a:t>elektroforezi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poliakrilamid</a:t>
            </a:r>
            <a:r>
              <a:rPr lang="en-GB" dirty="0"/>
              <a:t> </a:t>
            </a:r>
            <a:r>
              <a:rPr lang="en-GB" dirty="0" err="1"/>
              <a:t>jel</a:t>
            </a:r>
            <a:r>
              <a:rPr lang="en-GB" dirty="0"/>
              <a:t> </a:t>
            </a:r>
            <a:r>
              <a:rPr lang="en-GB" dirty="0" err="1"/>
              <a:t>elektroforezidir</a:t>
            </a:r>
            <a:r>
              <a:rPr lang="en-GB" dirty="0"/>
              <a:t>. </a:t>
            </a:r>
            <a:endParaRPr lang="tr-TR" dirty="0" smtClean="0"/>
          </a:p>
          <a:p>
            <a:r>
              <a:rPr lang="en-GB" b="1" u="sng" dirty="0" err="1" smtClean="0"/>
              <a:t>Nükleik</a:t>
            </a:r>
            <a:r>
              <a:rPr lang="en-GB" b="1" u="sng" dirty="0" smtClean="0"/>
              <a:t> </a:t>
            </a:r>
            <a:r>
              <a:rPr lang="en-GB" b="1" u="sng" dirty="0" err="1"/>
              <a:t>asitler</a:t>
            </a:r>
            <a:r>
              <a:rPr lang="en-GB" b="1" u="sng" dirty="0"/>
              <a:t> </a:t>
            </a:r>
            <a:r>
              <a:rPr lang="en-GB" b="1" u="sng" dirty="0" err="1"/>
              <a:t>için</a:t>
            </a:r>
            <a:r>
              <a:rPr lang="en-GB" b="1" u="sng" dirty="0"/>
              <a:t> </a:t>
            </a:r>
            <a:r>
              <a:rPr lang="en-GB" b="1" u="sng" dirty="0" err="1"/>
              <a:t>genellikle</a:t>
            </a:r>
            <a:r>
              <a:rPr lang="en-GB" b="1" u="sng" dirty="0"/>
              <a:t> </a:t>
            </a:r>
            <a:r>
              <a:rPr lang="en-GB" b="1" u="sng" dirty="0" err="1"/>
              <a:t>agaroz</a:t>
            </a:r>
            <a:r>
              <a:rPr lang="en-GB" b="1" u="sng" dirty="0"/>
              <a:t> </a:t>
            </a:r>
            <a:r>
              <a:rPr lang="en-GB" b="1" u="sng" dirty="0" err="1" smtClean="0"/>
              <a:t>jel</a:t>
            </a:r>
            <a:r>
              <a:rPr lang="en-GB" b="1" dirty="0" smtClean="0"/>
              <a:t> </a:t>
            </a:r>
            <a:endParaRPr lang="tr-TR" b="1" dirty="0" smtClean="0"/>
          </a:p>
          <a:p>
            <a:r>
              <a:rPr lang="tr-TR" b="1" u="sng" dirty="0" smtClean="0"/>
              <a:t>P</a:t>
            </a:r>
            <a:r>
              <a:rPr lang="en-GB" b="1" u="sng" dirty="0" err="1" smtClean="0"/>
              <a:t>roteinler</a:t>
            </a:r>
            <a:r>
              <a:rPr lang="en-GB" b="1" u="sng" dirty="0" smtClean="0"/>
              <a:t> </a:t>
            </a:r>
            <a:r>
              <a:rPr lang="en-GB" b="1" u="sng" dirty="0" err="1"/>
              <a:t>için</a:t>
            </a:r>
            <a:r>
              <a:rPr lang="en-GB" b="1" u="sng" dirty="0"/>
              <a:t> </a:t>
            </a:r>
            <a:r>
              <a:rPr lang="en-GB" b="1" u="sng" dirty="0" err="1"/>
              <a:t>ise</a:t>
            </a:r>
            <a:r>
              <a:rPr lang="en-GB" b="1" u="sng" dirty="0"/>
              <a:t> </a:t>
            </a:r>
            <a:r>
              <a:rPr lang="en-GB" b="1" u="sng" dirty="0" err="1"/>
              <a:t>poliakrilamid</a:t>
            </a:r>
            <a:r>
              <a:rPr lang="en-GB" b="1" u="sng" dirty="0"/>
              <a:t> </a:t>
            </a:r>
            <a:r>
              <a:rPr lang="en-GB" b="1" u="sng" dirty="0" err="1"/>
              <a:t>jel</a:t>
            </a:r>
            <a:r>
              <a:rPr lang="en-GB" b="1" u="sng" dirty="0"/>
              <a:t> </a:t>
            </a:r>
            <a:r>
              <a:rPr lang="en-GB" b="1" u="sng" dirty="0" err="1"/>
              <a:t>elektroforezi</a:t>
            </a:r>
            <a:r>
              <a:rPr lang="en-GB" b="1" u="sng" dirty="0"/>
              <a:t> </a:t>
            </a:r>
            <a:r>
              <a:rPr lang="en-GB" dirty="0" err="1"/>
              <a:t>kullanılmaktadır</a:t>
            </a:r>
            <a:r>
              <a:rPr lang="en-GB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4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276669" y="5523249"/>
            <a:ext cx="7589706" cy="1015663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none">
            <a:spAutoFit/>
          </a:bodyPr>
          <a:lstStyle/>
          <a:p>
            <a:r>
              <a:rPr lang="tr-TR" sz="6000" b="1" dirty="0" err="1">
                <a:solidFill>
                  <a:srgbClr val="C00000"/>
                </a:solidFill>
              </a:rPr>
              <a:t>Agaroz</a:t>
            </a:r>
            <a:r>
              <a:rPr lang="tr-TR" sz="6000" b="1" dirty="0">
                <a:solidFill>
                  <a:srgbClr val="C00000"/>
                </a:solidFill>
              </a:rPr>
              <a:t> Jel </a:t>
            </a:r>
            <a:r>
              <a:rPr lang="tr-TR" sz="6000" b="1" dirty="0" err="1">
                <a:solidFill>
                  <a:srgbClr val="C00000"/>
                </a:solidFill>
              </a:rPr>
              <a:t>Elektroforezi</a:t>
            </a:r>
            <a:endParaRPr lang="en-US" sz="6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5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59" y="1414097"/>
            <a:ext cx="916308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7170" y="353822"/>
            <a:ext cx="10515600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A</a:t>
            </a:r>
            <a:r>
              <a:rPr lang="en-US" b="1" dirty="0" err="1" smtClean="0">
                <a:solidFill>
                  <a:srgbClr val="C00000"/>
                </a:solidFill>
              </a:rPr>
              <a:t>garoz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elektroforezi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256" y="1546381"/>
            <a:ext cx="11865864" cy="4351338"/>
          </a:xfrm>
        </p:spPr>
        <p:txBody>
          <a:bodyPr/>
          <a:lstStyle/>
          <a:p>
            <a:r>
              <a:rPr lang="tr-TR" dirty="0"/>
              <a:t>Biyolojik moleküller iyonlaşabilen gruplara sahiptirler ve </a:t>
            </a:r>
            <a:r>
              <a:rPr lang="tr-TR" dirty="0" err="1"/>
              <a:t>pH’a</a:t>
            </a:r>
            <a:r>
              <a:rPr lang="tr-TR" dirty="0"/>
              <a:t> bağlı olarak anyon (-) ya da katyon (+) olarak bulunurlar. </a:t>
            </a:r>
            <a:endParaRPr lang="tr-TR" dirty="0" smtClean="0"/>
          </a:p>
          <a:p>
            <a:r>
              <a:rPr lang="tr-TR" dirty="0" smtClean="0"/>
              <a:t>Net </a:t>
            </a:r>
            <a:r>
              <a:rPr lang="tr-TR" dirty="0"/>
              <a:t>yüklerine bağlı olarak anot ya da </a:t>
            </a:r>
            <a:r>
              <a:rPr lang="tr-TR" dirty="0" err="1"/>
              <a:t>katota</a:t>
            </a:r>
            <a:r>
              <a:rPr lang="tr-TR" dirty="0"/>
              <a:t> ilerlerler. </a:t>
            </a:r>
            <a:endParaRPr lang="tr-TR" dirty="0" smtClean="0"/>
          </a:p>
          <a:p>
            <a:r>
              <a:rPr lang="tr-TR" u="sng" dirty="0" err="1" smtClean="0">
                <a:solidFill>
                  <a:srgbClr val="0070C0"/>
                </a:solidFill>
              </a:rPr>
              <a:t>Nötral</a:t>
            </a:r>
            <a:r>
              <a:rPr lang="tr-TR" u="sng" dirty="0" smtClean="0">
                <a:solidFill>
                  <a:srgbClr val="0070C0"/>
                </a:solidFill>
              </a:rPr>
              <a:t> </a:t>
            </a:r>
            <a:r>
              <a:rPr lang="tr-TR" u="sng" dirty="0" err="1">
                <a:solidFill>
                  <a:srgbClr val="0070C0"/>
                </a:solidFill>
              </a:rPr>
              <a:t>pH’da</a:t>
            </a:r>
            <a:r>
              <a:rPr lang="tr-TR" u="sng" dirty="0">
                <a:solidFill>
                  <a:srgbClr val="0070C0"/>
                </a:solidFill>
              </a:rPr>
              <a:t> DNA’nın negatif yüklü fosfat grupları anoda doğru hareket eder.</a:t>
            </a:r>
            <a:endParaRPr lang="en-US" u="sng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52" y="3600044"/>
            <a:ext cx="5377138" cy="308484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190" y="3523800"/>
            <a:ext cx="4251788" cy="31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7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141" y="280143"/>
            <a:ext cx="5413717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88" y="420363"/>
            <a:ext cx="8388823" cy="6017274"/>
          </a:xfrm>
          <a:prstGeom prst="rect">
            <a:avLst/>
          </a:prstGeo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44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A</a:t>
            </a:r>
            <a:r>
              <a:rPr lang="en-US" b="1" dirty="0" err="1" smtClean="0">
                <a:solidFill>
                  <a:srgbClr val="C00000"/>
                </a:solidFill>
              </a:rPr>
              <a:t>garoz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elektroforezi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Elektrik alandaki molekülün hareket hızı </a:t>
            </a:r>
            <a:endParaRPr lang="en-US" dirty="0"/>
          </a:p>
          <a:p>
            <a:pPr lvl="0"/>
            <a:r>
              <a:rPr lang="tr-TR" dirty="0"/>
              <a:t>büyüklüğüne, </a:t>
            </a:r>
            <a:endParaRPr lang="en-US" dirty="0"/>
          </a:p>
          <a:p>
            <a:pPr lvl="0"/>
            <a:r>
              <a:rPr lang="tr-TR" dirty="0"/>
              <a:t>yapısına, </a:t>
            </a:r>
            <a:endParaRPr lang="en-US" dirty="0"/>
          </a:p>
          <a:p>
            <a:pPr lvl="0"/>
            <a:r>
              <a:rPr lang="tr-TR" dirty="0"/>
              <a:t>iyonik kuvvete </a:t>
            </a:r>
            <a:endParaRPr lang="en-US" dirty="0"/>
          </a:p>
          <a:p>
            <a:pPr lvl="0"/>
            <a:r>
              <a:rPr lang="tr-TR" dirty="0"/>
              <a:t>uygulanan akıma </a:t>
            </a:r>
            <a:endParaRPr lang="en-US" dirty="0"/>
          </a:p>
          <a:p>
            <a:pPr lvl="0"/>
            <a:r>
              <a:rPr lang="tr-TR" dirty="0"/>
              <a:t>jelde kullanılan maddeye ve konsantrasyonuna bağlı olarak değişmektedir.</a:t>
            </a:r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28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10042</TotalTime>
  <Words>906</Words>
  <Application>Microsoft Office PowerPoint</Application>
  <PresentationFormat>Geniş ekran</PresentationFormat>
  <Paragraphs>154</Paragraphs>
  <Slides>26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 Teması</vt:lpstr>
      <vt:lpstr>Özel Tasarım</vt:lpstr>
      <vt:lpstr>3_Office Teması</vt:lpstr>
      <vt:lpstr> Moleküler Biyolojik  Yöntemler   ELEKTROFOREZ</vt:lpstr>
      <vt:lpstr>ELEKTROFOREZ</vt:lpstr>
      <vt:lpstr>Elektroforez Çeşitleri</vt:lpstr>
      <vt:lpstr>Matriks</vt:lpstr>
      <vt:lpstr>PowerPoint Sunusu</vt:lpstr>
      <vt:lpstr>Agaroz jel elektroforezi</vt:lpstr>
      <vt:lpstr>PowerPoint Sunusu</vt:lpstr>
      <vt:lpstr>PowerPoint Sunusu</vt:lpstr>
      <vt:lpstr>Agaroz jel elektroforezi</vt:lpstr>
      <vt:lpstr>PowerPoint Sunusu</vt:lpstr>
      <vt:lpstr>Agaroz Jel Elektroforez Bileşenleri</vt:lpstr>
      <vt:lpstr>PowerPoint Sunusu</vt:lpstr>
      <vt:lpstr>Agaroz Jel Elektroforez Bileşenleri 1. Agaroz</vt:lpstr>
      <vt:lpstr>PowerPoint Sunusu</vt:lpstr>
      <vt:lpstr>PowerPoint Sunusu</vt:lpstr>
      <vt:lpstr>1. Agaroz</vt:lpstr>
      <vt:lpstr>2. Yürütme Tamponu (Running Buffer)</vt:lpstr>
      <vt:lpstr>2. Yürütme Tamponu</vt:lpstr>
      <vt:lpstr>3. Markör DNA: Standart: Ladder</vt:lpstr>
      <vt:lpstr>4. Yükleme (Örnek)Tamponu: Loading Buffer</vt:lpstr>
      <vt:lpstr>5. Floresan boya:</vt:lpstr>
      <vt:lpstr>6. Tank sistemi ve Güç kaynağı:</vt:lpstr>
      <vt:lpstr>Agaroz Jel Elektroforez Prosedürü</vt:lpstr>
      <vt:lpstr>Agaroz Jel Elektroforez Prosedürü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273</cp:revision>
  <dcterms:created xsi:type="dcterms:W3CDTF">2020-09-28T06:36:33Z</dcterms:created>
  <dcterms:modified xsi:type="dcterms:W3CDTF">2021-03-26T17:38:44Z</dcterms:modified>
  <cp:contentStatus/>
</cp:coreProperties>
</file>