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6" r:id="rId2"/>
    <p:sldId id="269" r:id="rId3"/>
    <p:sldId id="258" r:id="rId4"/>
    <p:sldId id="260" r:id="rId5"/>
    <p:sldId id="261" r:id="rId6"/>
    <p:sldId id="262" r:id="rId7"/>
    <p:sldId id="264" r:id="rId8"/>
    <p:sldId id="265" r:id="rId9"/>
    <p:sldId id="266" r:id="rId10"/>
    <p:sldId id="267" r:id="rId11"/>
    <p:sldId id="268"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6" r:id="rId47"/>
    <p:sldId id="307" r:id="rId48"/>
    <p:sldId id="308" r:id="rId49"/>
    <p:sldId id="309" r:id="rId50"/>
    <p:sldId id="310" r:id="rId51"/>
    <p:sldId id="311" r:id="rId52"/>
    <p:sldId id="312" r:id="rId53"/>
    <p:sldId id="313" r:id="rId54"/>
    <p:sldId id="314" r:id="rId55"/>
    <p:sldId id="315" r:id="rId56"/>
    <p:sldId id="317" r:id="rId57"/>
    <p:sldId id="318" r:id="rId58"/>
    <p:sldId id="319" r:id="rId59"/>
    <p:sldId id="320" r:id="rId60"/>
    <p:sldId id="361"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3" r:id="rId10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8F320-1471-446F-B173-3E2AAB9AB085}" type="datetimeFigureOut">
              <a:rPr lang="tr-TR" smtClean="0"/>
              <a:t>10.12.2020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B4815-0497-4FDF-B2FF-1FB828A5DCD3}" type="slidenum">
              <a:rPr lang="tr-TR" smtClean="0"/>
              <a:t>‹#›</a:t>
            </a:fld>
            <a:endParaRPr lang="tr-TR"/>
          </a:p>
        </p:txBody>
      </p:sp>
    </p:spTree>
    <p:extLst>
      <p:ext uri="{BB962C8B-B14F-4D97-AF65-F5344CB8AC3E}">
        <p14:creationId xmlns:p14="http://schemas.microsoft.com/office/powerpoint/2010/main" val="331834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hücrelerin küçük bir kısmı aslında DNA'yı alacaktır. • DNA'yı almayan hücreler seçici olarak öldürülür ve sadece vektör tarafından kodlanan seçilebilir markör geni içeren DNA'yı aktif olarak kopyalayabilen hücreler hayatta kalabilir.</a:t>
            </a:r>
          </a:p>
          <a:p>
            <a:r>
              <a:rPr lang="tr-TR" dirty="0" smtClean="0"/>
              <a:t>Bakteriyel hücreler konakçı organizmalar olarak kullanıldığında, seçilebilir markör genellikle bir antibiyotiğe direnç sağlayan bir gendir.</a:t>
            </a:r>
          </a:p>
          <a:p>
            <a:r>
              <a:rPr lang="tr-TR" dirty="0" err="1" smtClean="0"/>
              <a:t>Plazmidi</a:t>
            </a:r>
            <a:r>
              <a:rPr lang="tr-TR" dirty="0" smtClean="0"/>
              <a:t> barındıran (içeren) hücreler antibiyotiğe maruz kaldıklarında hayatta kalırken, </a:t>
            </a:r>
            <a:r>
              <a:rPr lang="tr-TR" dirty="0" err="1" smtClean="0"/>
              <a:t>plazmid</a:t>
            </a:r>
            <a:r>
              <a:rPr lang="tr-TR" dirty="0" smtClean="0"/>
              <a:t> dizilerini alamayanlar ölür.</a:t>
            </a:r>
            <a:endParaRPr lang="tr-TR" dirty="0"/>
          </a:p>
        </p:txBody>
      </p:sp>
      <p:sp>
        <p:nvSpPr>
          <p:cNvPr id="4" name="Slayt Numarası Yer Tutucusu 3"/>
          <p:cNvSpPr>
            <a:spLocks noGrp="1"/>
          </p:cNvSpPr>
          <p:nvPr>
            <p:ph type="sldNum" sz="quarter" idx="10"/>
          </p:nvPr>
        </p:nvSpPr>
        <p:spPr/>
        <p:txBody>
          <a:bodyPr/>
          <a:lstStyle/>
          <a:p>
            <a:fld id="{F60A8F55-591F-4C82-A106-4949E9E692F5}" type="slidenum">
              <a:rPr lang="tr-TR" smtClean="0"/>
              <a:t>63</a:t>
            </a:fld>
            <a:endParaRPr lang="tr-TR"/>
          </a:p>
        </p:txBody>
      </p:sp>
    </p:spTree>
    <p:extLst>
      <p:ext uri="{BB962C8B-B14F-4D97-AF65-F5344CB8AC3E}">
        <p14:creationId xmlns:p14="http://schemas.microsoft.com/office/powerpoint/2010/main" val="78960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For screening the clones containing recombinant DNA, a chromogenic substrate </a:t>
            </a:r>
            <a:r>
              <a:rPr lang="en-US" dirty="0" err="1" smtClean="0"/>
              <a:t>knIf</a:t>
            </a:r>
            <a:r>
              <a:rPr lang="en-US" dirty="0" smtClean="0"/>
              <a:t> β-galactosidase is produced, X-gal is hydrolyzed and produce an insoluble blue pigment. </a:t>
            </a:r>
          </a:p>
          <a:p>
            <a:r>
              <a:rPr lang="en-US" dirty="0" smtClean="0"/>
              <a:t>own as X-gal is added to the agar plate. </a:t>
            </a:r>
          </a:p>
          <a:p>
            <a:endParaRPr lang="tr-TR" dirty="0"/>
          </a:p>
        </p:txBody>
      </p:sp>
      <p:sp>
        <p:nvSpPr>
          <p:cNvPr id="4" name="Slayt Numarası Yer Tutucusu 3"/>
          <p:cNvSpPr>
            <a:spLocks noGrp="1"/>
          </p:cNvSpPr>
          <p:nvPr>
            <p:ph type="sldNum" sz="quarter" idx="10"/>
          </p:nvPr>
        </p:nvSpPr>
        <p:spPr/>
        <p:txBody>
          <a:bodyPr/>
          <a:lstStyle/>
          <a:p>
            <a:fld id="{F60A8F55-591F-4C82-A106-4949E9E692F5}" type="slidenum">
              <a:rPr lang="tr-TR" smtClean="0"/>
              <a:t>69</a:t>
            </a:fld>
            <a:endParaRPr lang="tr-TR"/>
          </a:p>
        </p:txBody>
      </p:sp>
    </p:spTree>
    <p:extLst>
      <p:ext uri="{BB962C8B-B14F-4D97-AF65-F5344CB8AC3E}">
        <p14:creationId xmlns:p14="http://schemas.microsoft.com/office/powerpoint/2010/main" val="4006318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60A8F55-591F-4C82-A106-4949E9E692F5}" type="slidenum">
              <a:rPr lang="tr-TR" smtClean="0"/>
              <a:t>100</a:t>
            </a:fld>
            <a:endParaRPr lang="tr-TR"/>
          </a:p>
        </p:txBody>
      </p:sp>
    </p:spTree>
    <p:extLst>
      <p:ext uri="{BB962C8B-B14F-4D97-AF65-F5344CB8AC3E}">
        <p14:creationId xmlns:p14="http://schemas.microsoft.com/office/powerpoint/2010/main" val="64210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r>
              <a:rPr lang="tr-TR" smtClean="0"/>
              <a:t>08.12.2020</a:t>
            </a:r>
            <a:endParaRPr lang="tr-TR"/>
          </a:p>
        </p:txBody>
      </p:sp>
      <p:sp>
        <p:nvSpPr>
          <p:cNvPr id="5" name="Altbilgi Yer Tutucusu 4"/>
          <p:cNvSpPr>
            <a:spLocks noGrp="1"/>
          </p:cNvSpPr>
          <p:nvPr>
            <p:ph type="ftr" sz="quarter" idx="11"/>
          </p:nvPr>
        </p:nvSpPr>
        <p:spPr/>
        <p:txBody>
          <a:bodyPr/>
          <a:lstStyle/>
          <a:p>
            <a:r>
              <a:rPr lang="tr-TR" smtClean="0"/>
              <a:t>FBBI523– Biyoteknolojik Yöntemler</a:t>
            </a:r>
            <a:endParaRPr lang="tr-TR"/>
          </a:p>
        </p:txBody>
      </p:sp>
      <p:sp>
        <p:nvSpPr>
          <p:cNvPr id="6" name="Slayt Numarası Yer Tutucusu 5"/>
          <p:cNvSpPr>
            <a:spLocks noGrp="1"/>
          </p:cNvSpPr>
          <p:nvPr>
            <p:ph type="sldNum" sz="quarter" idx="12"/>
          </p:nvPr>
        </p:nvSpPr>
        <p:spPr/>
        <p:txBody>
          <a:bodyPr/>
          <a:lstStyle/>
          <a:p>
            <a:fld id="{9ACE7AD4-B5B2-4F83-8FB1-0E70A47870F6}" type="slidenum">
              <a:rPr lang="tr-TR" smtClean="0"/>
              <a:t>‹#›</a:t>
            </a:fld>
            <a:endParaRPr lang="tr-TR"/>
          </a:p>
        </p:txBody>
      </p:sp>
    </p:spTree>
    <p:extLst>
      <p:ext uri="{BB962C8B-B14F-4D97-AF65-F5344CB8AC3E}">
        <p14:creationId xmlns:p14="http://schemas.microsoft.com/office/powerpoint/2010/main" val="389159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08.12.2020</a:t>
            </a:r>
            <a:endParaRPr lang="tr-TR"/>
          </a:p>
        </p:txBody>
      </p:sp>
      <p:sp>
        <p:nvSpPr>
          <p:cNvPr id="5" name="Altbilgi Yer Tutucusu 4"/>
          <p:cNvSpPr>
            <a:spLocks noGrp="1"/>
          </p:cNvSpPr>
          <p:nvPr>
            <p:ph type="ftr" sz="quarter" idx="11"/>
          </p:nvPr>
        </p:nvSpPr>
        <p:spPr/>
        <p:txBody>
          <a:bodyPr/>
          <a:lstStyle/>
          <a:p>
            <a:r>
              <a:rPr lang="tr-TR" smtClean="0"/>
              <a:t>FBBI523– Biyoteknolojik Yöntemler</a:t>
            </a:r>
            <a:endParaRPr lang="tr-TR"/>
          </a:p>
        </p:txBody>
      </p:sp>
      <p:sp>
        <p:nvSpPr>
          <p:cNvPr id="6" name="Slayt Numarası Yer Tutucusu 5"/>
          <p:cNvSpPr>
            <a:spLocks noGrp="1"/>
          </p:cNvSpPr>
          <p:nvPr>
            <p:ph type="sldNum" sz="quarter" idx="12"/>
          </p:nvPr>
        </p:nvSpPr>
        <p:spPr/>
        <p:txBody>
          <a:bodyPr/>
          <a:lstStyle/>
          <a:p>
            <a:fld id="{9ACE7AD4-B5B2-4F83-8FB1-0E70A47870F6}" type="slidenum">
              <a:rPr lang="tr-TR" smtClean="0"/>
              <a:t>‹#›</a:t>
            </a:fld>
            <a:endParaRPr lang="tr-TR"/>
          </a:p>
        </p:txBody>
      </p:sp>
    </p:spTree>
    <p:extLst>
      <p:ext uri="{BB962C8B-B14F-4D97-AF65-F5344CB8AC3E}">
        <p14:creationId xmlns:p14="http://schemas.microsoft.com/office/powerpoint/2010/main" val="385566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08.12.2020</a:t>
            </a:r>
            <a:endParaRPr lang="tr-TR"/>
          </a:p>
        </p:txBody>
      </p:sp>
      <p:sp>
        <p:nvSpPr>
          <p:cNvPr id="5" name="Altbilgi Yer Tutucusu 4"/>
          <p:cNvSpPr>
            <a:spLocks noGrp="1"/>
          </p:cNvSpPr>
          <p:nvPr>
            <p:ph type="ftr" sz="quarter" idx="11"/>
          </p:nvPr>
        </p:nvSpPr>
        <p:spPr/>
        <p:txBody>
          <a:bodyPr/>
          <a:lstStyle/>
          <a:p>
            <a:r>
              <a:rPr lang="tr-TR" smtClean="0"/>
              <a:t>FBBI523– Biyoteknolojik Yöntemler</a:t>
            </a:r>
            <a:endParaRPr lang="tr-TR"/>
          </a:p>
        </p:txBody>
      </p:sp>
      <p:sp>
        <p:nvSpPr>
          <p:cNvPr id="6" name="Slayt Numarası Yer Tutucusu 5"/>
          <p:cNvSpPr>
            <a:spLocks noGrp="1"/>
          </p:cNvSpPr>
          <p:nvPr>
            <p:ph type="sldNum" sz="quarter" idx="12"/>
          </p:nvPr>
        </p:nvSpPr>
        <p:spPr/>
        <p:txBody>
          <a:bodyPr/>
          <a:lstStyle/>
          <a:p>
            <a:fld id="{9ACE7AD4-B5B2-4F83-8FB1-0E70A47870F6}" type="slidenum">
              <a:rPr lang="tr-TR" smtClean="0"/>
              <a:t>‹#›</a:t>
            </a:fld>
            <a:endParaRPr lang="tr-TR"/>
          </a:p>
        </p:txBody>
      </p:sp>
    </p:spTree>
    <p:extLst>
      <p:ext uri="{BB962C8B-B14F-4D97-AF65-F5344CB8AC3E}">
        <p14:creationId xmlns:p14="http://schemas.microsoft.com/office/powerpoint/2010/main" val="421456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08.12.2020</a:t>
            </a:r>
            <a:endParaRPr lang="tr-TR"/>
          </a:p>
        </p:txBody>
      </p:sp>
      <p:sp>
        <p:nvSpPr>
          <p:cNvPr id="5" name="Altbilgi Yer Tutucusu 4"/>
          <p:cNvSpPr>
            <a:spLocks noGrp="1"/>
          </p:cNvSpPr>
          <p:nvPr>
            <p:ph type="ftr" sz="quarter" idx="11"/>
          </p:nvPr>
        </p:nvSpPr>
        <p:spPr/>
        <p:txBody>
          <a:bodyPr/>
          <a:lstStyle/>
          <a:p>
            <a:r>
              <a:rPr lang="tr-TR" smtClean="0"/>
              <a:t>FBBI523– Biyoteknolojik Yöntemler</a:t>
            </a:r>
            <a:endParaRPr lang="tr-TR"/>
          </a:p>
        </p:txBody>
      </p:sp>
      <p:sp>
        <p:nvSpPr>
          <p:cNvPr id="6" name="Slayt Numarası Yer Tutucusu 5"/>
          <p:cNvSpPr>
            <a:spLocks noGrp="1"/>
          </p:cNvSpPr>
          <p:nvPr>
            <p:ph type="sldNum" sz="quarter" idx="12"/>
          </p:nvPr>
        </p:nvSpPr>
        <p:spPr/>
        <p:txBody>
          <a:bodyPr/>
          <a:lstStyle/>
          <a:p>
            <a:fld id="{9ACE7AD4-B5B2-4F83-8FB1-0E70A47870F6}" type="slidenum">
              <a:rPr lang="tr-TR" smtClean="0"/>
              <a:t>‹#›</a:t>
            </a:fld>
            <a:endParaRPr lang="tr-TR"/>
          </a:p>
        </p:txBody>
      </p:sp>
    </p:spTree>
    <p:extLst>
      <p:ext uri="{BB962C8B-B14F-4D97-AF65-F5344CB8AC3E}">
        <p14:creationId xmlns:p14="http://schemas.microsoft.com/office/powerpoint/2010/main" val="230684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r>
              <a:rPr lang="tr-TR" smtClean="0"/>
              <a:t>08.12.2020</a:t>
            </a:r>
            <a:endParaRPr lang="tr-TR"/>
          </a:p>
        </p:txBody>
      </p:sp>
      <p:sp>
        <p:nvSpPr>
          <p:cNvPr id="5" name="Altbilgi Yer Tutucusu 4"/>
          <p:cNvSpPr>
            <a:spLocks noGrp="1"/>
          </p:cNvSpPr>
          <p:nvPr>
            <p:ph type="ftr" sz="quarter" idx="11"/>
          </p:nvPr>
        </p:nvSpPr>
        <p:spPr/>
        <p:txBody>
          <a:bodyPr/>
          <a:lstStyle/>
          <a:p>
            <a:r>
              <a:rPr lang="tr-TR" smtClean="0"/>
              <a:t>FBBI523– Biyoteknolojik Yöntemler</a:t>
            </a:r>
            <a:endParaRPr lang="tr-TR"/>
          </a:p>
        </p:txBody>
      </p:sp>
      <p:sp>
        <p:nvSpPr>
          <p:cNvPr id="6" name="Slayt Numarası Yer Tutucusu 5"/>
          <p:cNvSpPr>
            <a:spLocks noGrp="1"/>
          </p:cNvSpPr>
          <p:nvPr>
            <p:ph type="sldNum" sz="quarter" idx="12"/>
          </p:nvPr>
        </p:nvSpPr>
        <p:spPr/>
        <p:txBody>
          <a:bodyPr/>
          <a:lstStyle/>
          <a:p>
            <a:fld id="{9ACE7AD4-B5B2-4F83-8FB1-0E70A47870F6}" type="slidenum">
              <a:rPr lang="tr-TR" smtClean="0"/>
              <a:t>‹#›</a:t>
            </a:fld>
            <a:endParaRPr lang="tr-TR"/>
          </a:p>
        </p:txBody>
      </p:sp>
    </p:spTree>
    <p:extLst>
      <p:ext uri="{BB962C8B-B14F-4D97-AF65-F5344CB8AC3E}">
        <p14:creationId xmlns:p14="http://schemas.microsoft.com/office/powerpoint/2010/main" val="155882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t>08.12.2020</a:t>
            </a:r>
            <a:endParaRPr lang="tr-TR"/>
          </a:p>
        </p:txBody>
      </p:sp>
      <p:sp>
        <p:nvSpPr>
          <p:cNvPr id="6" name="Altbilgi Yer Tutucusu 5"/>
          <p:cNvSpPr>
            <a:spLocks noGrp="1"/>
          </p:cNvSpPr>
          <p:nvPr>
            <p:ph type="ftr" sz="quarter" idx="11"/>
          </p:nvPr>
        </p:nvSpPr>
        <p:spPr/>
        <p:txBody>
          <a:bodyPr/>
          <a:lstStyle/>
          <a:p>
            <a:r>
              <a:rPr lang="tr-TR" smtClean="0"/>
              <a:t>FBBI523– Biyoteknolojik Yöntemler</a:t>
            </a:r>
            <a:endParaRPr lang="tr-TR"/>
          </a:p>
        </p:txBody>
      </p:sp>
      <p:sp>
        <p:nvSpPr>
          <p:cNvPr id="7" name="Slayt Numarası Yer Tutucusu 6"/>
          <p:cNvSpPr>
            <a:spLocks noGrp="1"/>
          </p:cNvSpPr>
          <p:nvPr>
            <p:ph type="sldNum" sz="quarter" idx="12"/>
          </p:nvPr>
        </p:nvSpPr>
        <p:spPr/>
        <p:txBody>
          <a:bodyPr/>
          <a:lstStyle/>
          <a:p>
            <a:fld id="{9ACE7AD4-B5B2-4F83-8FB1-0E70A47870F6}" type="slidenum">
              <a:rPr lang="tr-TR" smtClean="0"/>
              <a:t>‹#›</a:t>
            </a:fld>
            <a:endParaRPr lang="tr-TR"/>
          </a:p>
        </p:txBody>
      </p:sp>
    </p:spTree>
    <p:extLst>
      <p:ext uri="{BB962C8B-B14F-4D97-AF65-F5344CB8AC3E}">
        <p14:creationId xmlns:p14="http://schemas.microsoft.com/office/powerpoint/2010/main" val="313251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t>08.12.2020</a:t>
            </a:r>
            <a:endParaRPr lang="tr-TR"/>
          </a:p>
        </p:txBody>
      </p:sp>
      <p:sp>
        <p:nvSpPr>
          <p:cNvPr id="8" name="Altbilgi Yer Tutucusu 7"/>
          <p:cNvSpPr>
            <a:spLocks noGrp="1"/>
          </p:cNvSpPr>
          <p:nvPr>
            <p:ph type="ftr" sz="quarter" idx="11"/>
          </p:nvPr>
        </p:nvSpPr>
        <p:spPr/>
        <p:txBody>
          <a:bodyPr/>
          <a:lstStyle/>
          <a:p>
            <a:r>
              <a:rPr lang="tr-TR" smtClean="0"/>
              <a:t>FBBI523– Biyoteknolojik Yöntemler</a:t>
            </a:r>
            <a:endParaRPr lang="tr-TR"/>
          </a:p>
        </p:txBody>
      </p:sp>
      <p:sp>
        <p:nvSpPr>
          <p:cNvPr id="9" name="Slayt Numarası Yer Tutucusu 8"/>
          <p:cNvSpPr>
            <a:spLocks noGrp="1"/>
          </p:cNvSpPr>
          <p:nvPr>
            <p:ph type="sldNum" sz="quarter" idx="12"/>
          </p:nvPr>
        </p:nvSpPr>
        <p:spPr/>
        <p:txBody>
          <a:bodyPr/>
          <a:lstStyle/>
          <a:p>
            <a:fld id="{9ACE7AD4-B5B2-4F83-8FB1-0E70A47870F6}" type="slidenum">
              <a:rPr lang="tr-TR" smtClean="0"/>
              <a:t>‹#›</a:t>
            </a:fld>
            <a:endParaRPr lang="tr-TR"/>
          </a:p>
        </p:txBody>
      </p:sp>
    </p:spTree>
    <p:extLst>
      <p:ext uri="{BB962C8B-B14F-4D97-AF65-F5344CB8AC3E}">
        <p14:creationId xmlns:p14="http://schemas.microsoft.com/office/powerpoint/2010/main" val="107180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t>08.12.2020</a:t>
            </a:r>
            <a:endParaRPr lang="tr-TR"/>
          </a:p>
        </p:txBody>
      </p:sp>
      <p:sp>
        <p:nvSpPr>
          <p:cNvPr id="4" name="Altbilgi Yer Tutucusu 3"/>
          <p:cNvSpPr>
            <a:spLocks noGrp="1"/>
          </p:cNvSpPr>
          <p:nvPr>
            <p:ph type="ftr" sz="quarter" idx="11"/>
          </p:nvPr>
        </p:nvSpPr>
        <p:spPr/>
        <p:txBody>
          <a:bodyPr/>
          <a:lstStyle/>
          <a:p>
            <a:r>
              <a:rPr lang="tr-TR" smtClean="0"/>
              <a:t>FBBI523– Biyoteknolojik Yöntemler</a:t>
            </a:r>
            <a:endParaRPr lang="tr-TR"/>
          </a:p>
        </p:txBody>
      </p:sp>
      <p:sp>
        <p:nvSpPr>
          <p:cNvPr id="5" name="Slayt Numarası Yer Tutucusu 4"/>
          <p:cNvSpPr>
            <a:spLocks noGrp="1"/>
          </p:cNvSpPr>
          <p:nvPr>
            <p:ph type="sldNum" sz="quarter" idx="12"/>
          </p:nvPr>
        </p:nvSpPr>
        <p:spPr/>
        <p:txBody>
          <a:bodyPr/>
          <a:lstStyle/>
          <a:p>
            <a:fld id="{9ACE7AD4-B5B2-4F83-8FB1-0E70A47870F6}" type="slidenum">
              <a:rPr lang="tr-TR" smtClean="0"/>
              <a:t>‹#›</a:t>
            </a:fld>
            <a:endParaRPr lang="tr-TR"/>
          </a:p>
        </p:txBody>
      </p:sp>
    </p:spTree>
    <p:extLst>
      <p:ext uri="{BB962C8B-B14F-4D97-AF65-F5344CB8AC3E}">
        <p14:creationId xmlns:p14="http://schemas.microsoft.com/office/powerpoint/2010/main" val="248263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sp>
        <p:nvSpPr>
          <p:cNvPr id="3" name="Altbilgi Yer Tutucusu 2"/>
          <p:cNvSpPr>
            <a:spLocks noGrp="1"/>
          </p:cNvSpPr>
          <p:nvPr>
            <p:ph type="ftr" sz="quarter" idx="11"/>
          </p:nvPr>
        </p:nvSpPr>
        <p:spPr/>
        <p:txBody>
          <a:bodyPr/>
          <a:lstStyle/>
          <a:p>
            <a:r>
              <a:rPr lang="tr-TR" smtClean="0"/>
              <a:t>FBBI523– Biyoteknolojik Yöntemler</a:t>
            </a:r>
            <a:endParaRPr lang="tr-TR"/>
          </a:p>
        </p:txBody>
      </p:sp>
      <p:sp>
        <p:nvSpPr>
          <p:cNvPr id="4" name="Slayt Numarası Yer Tutucusu 3"/>
          <p:cNvSpPr>
            <a:spLocks noGrp="1"/>
          </p:cNvSpPr>
          <p:nvPr>
            <p:ph type="sldNum" sz="quarter" idx="12"/>
          </p:nvPr>
        </p:nvSpPr>
        <p:spPr/>
        <p:txBody>
          <a:bodyPr/>
          <a:lstStyle/>
          <a:p>
            <a:fld id="{9ACE7AD4-B5B2-4F83-8FB1-0E70A47870F6}" type="slidenum">
              <a:rPr lang="tr-TR" smtClean="0"/>
              <a:t>‹#›</a:t>
            </a:fld>
            <a:endParaRPr lang="tr-TR"/>
          </a:p>
        </p:txBody>
      </p:sp>
    </p:spTree>
    <p:extLst>
      <p:ext uri="{BB962C8B-B14F-4D97-AF65-F5344CB8AC3E}">
        <p14:creationId xmlns:p14="http://schemas.microsoft.com/office/powerpoint/2010/main" val="388672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t>08.12.2020</a:t>
            </a:r>
            <a:endParaRPr lang="tr-TR"/>
          </a:p>
        </p:txBody>
      </p:sp>
      <p:sp>
        <p:nvSpPr>
          <p:cNvPr id="6" name="Altbilgi Yer Tutucusu 5"/>
          <p:cNvSpPr>
            <a:spLocks noGrp="1"/>
          </p:cNvSpPr>
          <p:nvPr>
            <p:ph type="ftr" sz="quarter" idx="11"/>
          </p:nvPr>
        </p:nvSpPr>
        <p:spPr/>
        <p:txBody>
          <a:bodyPr/>
          <a:lstStyle/>
          <a:p>
            <a:r>
              <a:rPr lang="tr-TR" smtClean="0"/>
              <a:t>FBBI523– Biyoteknolojik Yöntemler</a:t>
            </a:r>
            <a:endParaRPr lang="tr-TR"/>
          </a:p>
        </p:txBody>
      </p:sp>
      <p:sp>
        <p:nvSpPr>
          <p:cNvPr id="7" name="Slayt Numarası Yer Tutucusu 6"/>
          <p:cNvSpPr>
            <a:spLocks noGrp="1"/>
          </p:cNvSpPr>
          <p:nvPr>
            <p:ph type="sldNum" sz="quarter" idx="12"/>
          </p:nvPr>
        </p:nvSpPr>
        <p:spPr/>
        <p:txBody>
          <a:bodyPr/>
          <a:lstStyle/>
          <a:p>
            <a:fld id="{9ACE7AD4-B5B2-4F83-8FB1-0E70A47870F6}" type="slidenum">
              <a:rPr lang="tr-TR" smtClean="0"/>
              <a:t>‹#›</a:t>
            </a:fld>
            <a:endParaRPr lang="tr-TR"/>
          </a:p>
        </p:txBody>
      </p:sp>
    </p:spTree>
    <p:extLst>
      <p:ext uri="{BB962C8B-B14F-4D97-AF65-F5344CB8AC3E}">
        <p14:creationId xmlns:p14="http://schemas.microsoft.com/office/powerpoint/2010/main" val="303029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mtClean="0"/>
              <a:t>08.12.2020</a:t>
            </a:r>
            <a:endParaRPr lang="tr-TR"/>
          </a:p>
        </p:txBody>
      </p:sp>
      <p:sp>
        <p:nvSpPr>
          <p:cNvPr id="6" name="Altbilgi Yer Tutucusu 5"/>
          <p:cNvSpPr>
            <a:spLocks noGrp="1"/>
          </p:cNvSpPr>
          <p:nvPr>
            <p:ph type="ftr" sz="quarter" idx="11"/>
          </p:nvPr>
        </p:nvSpPr>
        <p:spPr/>
        <p:txBody>
          <a:bodyPr/>
          <a:lstStyle/>
          <a:p>
            <a:r>
              <a:rPr lang="tr-TR" smtClean="0"/>
              <a:t>FBBI523– Biyoteknolojik Yöntemler</a:t>
            </a:r>
            <a:endParaRPr lang="tr-TR"/>
          </a:p>
        </p:txBody>
      </p:sp>
      <p:sp>
        <p:nvSpPr>
          <p:cNvPr id="7" name="Slayt Numarası Yer Tutucusu 6"/>
          <p:cNvSpPr>
            <a:spLocks noGrp="1"/>
          </p:cNvSpPr>
          <p:nvPr>
            <p:ph type="sldNum" sz="quarter" idx="12"/>
          </p:nvPr>
        </p:nvSpPr>
        <p:spPr/>
        <p:txBody>
          <a:bodyPr/>
          <a:lstStyle/>
          <a:p>
            <a:fld id="{9ACE7AD4-B5B2-4F83-8FB1-0E70A47870F6}" type="slidenum">
              <a:rPr lang="tr-TR" smtClean="0"/>
              <a:t>‹#›</a:t>
            </a:fld>
            <a:endParaRPr lang="tr-TR"/>
          </a:p>
        </p:txBody>
      </p:sp>
    </p:spTree>
    <p:extLst>
      <p:ext uri="{BB962C8B-B14F-4D97-AF65-F5344CB8AC3E}">
        <p14:creationId xmlns:p14="http://schemas.microsoft.com/office/powerpoint/2010/main" val="29943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08.12.2020</a:t>
            </a:r>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FBBI523– Biyoteknolojik Yöntemler</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E7AD4-B5B2-4F83-8FB1-0E70A47870F6}" type="slidenum">
              <a:rPr lang="tr-TR" smtClean="0"/>
              <a:t>‹#›</a:t>
            </a:fld>
            <a:endParaRPr lang="tr-TR"/>
          </a:p>
        </p:txBody>
      </p:sp>
    </p:spTree>
    <p:extLst>
      <p:ext uri="{BB962C8B-B14F-4D97-AF65-F5344CB8AC3E}">
        <p14:creationId xmlns:p14="http://schemas.microsoft.com/office/powerpoint/2010/main" val="86507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Kalıtımın genel </a:t>
            </a:r>
            <a:r>
              <a:rPr lang="tr-TR" dirty="0" err="1" smtClean="0"/>
              <a:t>prensibleri</a:t>
            </a:r>
            <a:r>
              <a:rPr lang="tr-TR" dirty="0" smtClean="0"/>
              <a:t> </a:t>
            </a:r>
            <a:endParaRPr lang="tr-TR" dirty="0"/>
          </a:p>
        </p:txBody>
      </p:sp>
      <p:sp>
        <p:nvSpPr>
          <p:cNvPr id="3" name="Alt Başlık 2"/>
          <p:cNvSpPr>
            <a:spLocks noGrp="1"/>
          </p:cNvSpPr>
          <p:nvPr>
            <p:ph type="subTitle" idx="1"/>
          </p:nvPr>
        </p:nvSpPr>
        <p:spPr>
          <a:xfrm>
            <a:off x="1524000" y="3602037"/>
            <a:ext cx="9144000" cy="2668133"/>
          </a:xfrm>
        </p:spPr>
        <p:txBody>
          <a:bodyPr>
            <a:normAutofit/>
          </a:bodyPr>
          <a:lstStyle/>
          <a:p>
            <a:pPr algn="r"/>
            <a:endParaRPr lang="tr-TR" dirty="0" smtClean="0"/>
          </a:p>
          <a:p>
            <a:pPr algn="r"/>
            <a:endParaRPr lang="tr-TR" dirty="0"/>
          </a:p>
          <a:p>
            <a:pPr algn="r"/>
            <a:endParaRPr lang="tr-TR" dirty="0" smtClean="0"/>
          </a:p>
          <a:p>
            <a:pPr algn="r"/>
            <a:endParaRPr lang="tr-TR" dirty="0"/>
          </a:p>
          <a:p>
            <a:pPr algn="r"/>
            <a:endParaRPr lang="tr-TR" dirty="0" smtClean="0"/>
          </a:p>
          <a:p>
            <a:pPr algn="r"/>
            <a:r>
              <a:rPr lang="tr-TR" sz="1600" dirty="0" smtClean="0"/>
              <a:t>Yrd. Doç. Dr. Mehmet Bektaş </a:t>
            </a:r>
            <a:endParaRPr lang="tr-TR" sz="1600"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538609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057400" y="2204864"/>
            <a:ext cx="7797282" cy="3168352"/>
          </a:xfrm>
          <a:prstGeom prst="rect">
            <a:avLst/>
          </a:prstGeom>
        </p:spPr>
      </p:pic>
      <p:sp>
        <p:nvSpPr>
          <p:cNvPr id="3" name="Veri Yer Tutucusu 2"/>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9913062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64177"/>
            <a:ext cx="10515600" cy="792764"/>
          </a:xfrm>
        </p:spPr>
        <p:txBody>
          <a:bodyPr/>
          <a:lstStyle/>
          <a:p>
            <a:r>
              <a:rPr lang="tr-TR" b="1" dirty="0">
                <a:solidFill>
                  <a:srgbClr val="CC0000"/>
                </a:solidFill>
              </a:rPr>
              <a:t>Klonlamanın Uygulama Alanları</a:t>
            </a:r>
            <a:endParaRPr lang="tr-TR" dirty="0"/>
          </a:p>
        </p:txBody>
      </p:sp>
      <p:sp>
        <p:nvSpPr>
          <p:cNvPr id="3" name="İçerik Yer Tutucusu 2"/>
          <p:cNvSpPr>
            <a:spLocks noGrp="1"/>
          </p:cNvSpPr>
          <p:nvPr>
            <p:ph idx="1"/>
          </p:nvPr>
        </p:nvSpPr>
        <p:spPr>
          <a:xfrm>
            <a:off x="429207" y="1540033"/>
            <a:ext cx="11288659" cy="4351338"/>
          </a:xfrm>
        </p:spPr>
        <p:txBody>
          <a:bodyPr>
            <a:normAutofit fontScale="92500" lnSpcReduction="20000"/>
          </a:bodyPr>
          <a:lstStyle/>
          <a:p>
            <a:pPr marL="0" indent="0">
              <a:buNone/>
            </a:pPr>
            <a:r>
              <a:rPr lang="tr-TR" b="1" dirty="0">
                <a:solidFill>
                  <a:schemeClr val="accent1"/>
                </a:solidFill>
              </a:rPr>
              <a:t>4- Gen Terapisi </a:t>
            </a:r>
            <a:r>
              <a:rPr lang="tr-TR" dirty="0" smtClean="0"/>
              <a:t> </a:t>
            </a:r>
          </a:p>
          <a:p>
            <a:r>
              <a:rPr lang="tr-TR" dirty="0"/>
              <a:t>B</a:t>
            </a:r>
            <a:r>
              <a:rPr lang="tr-TR" dirty="0" smtClean="0"/>
              <a:t>u </a:t>
            </a:r>
            <a:r>
              <a:rPr lang="tr-TR" dirty="0"/>
              <a:t>işlevi olmayan hücrelere işlevsel bir gen sağlamak. </a:t>
            </a:r>
            <a:endParaRPr lang="tr-TR" dirty="0" smtClean="0"/>
          </a:p>
          <a:p>
            <a:r>
              <a:rPr lang="tr-TR" dirty="0"/>
              <a:t>G</a:t>
            </a:r>
            <a:r>
              <a:rPr lang="tr-TR" dirty="0" smtClean="0"/>
              <a:t>enetik </a:t>
            </a:r>
            <a:r>
              <a:rPr lang="tr-TR" dirty="0"/>
              <a:t>bir bozukluğu veya edinilmiş bir hastalığı düzeltmek. </a:t>
            </a:r>
            <a:endParaRPr lang="tr-TR" dirty="0" smtClean="0"/>
          </a:p>
          <a:p>
            <a:r>
              <a:rPr lang="tr-TR" dirty="0" smtClean="0"/>
              <a:t>Gen </a:t>
            </a:r>
            <a:r>
              <a:rPr lang="tr-TR" dirty="0"/>
              <a:t>tedavisi </a:t>
            </a:r>
            <a:r>
              <a:rPr lang="tr-TR" dirty="0" smtClean="0"/>
              <a:t>ile  </a:t>
            </a:r>
          </a:p>
          <a:p>
            <a:r>
              <a:rPr lang="tr-TR" dirty="0" smtClean="0"/>
              <a:t>1- </a:t>
            </a:r>
            <a:r>
              <a:rPr lang="tr-TR" dirty="0" err="1"/>
              <a:t>Germ</a:t>
            </a:r>
            <a:r>
              <a:rPr lang="tr-TR" dirty="0"/>
              <a:t> hücresinde (sperm veya yumurta) değişiklik - tüm organizma ve sonraki nesiller için kalıcı genetik değişiklik ile sonuçlanır. </a:t>
            </a:r>
            <a:endParaRPr lang="tr-TR" dirty="0" smtClean="0"/>
          </a:p>
          <a:p>
            <a:r>
              <a:rPr lang="tr-TR" dirty="0" smtClean="0"/>
              <a:t>2- </a:t>
            </a:r>
            <a:r>
              <a:rPr lang="tr-TR" dirty="0"/>
              <a:t>Somatik hücre gen terapisi (bir organ nakline benzer) - bir veya daha fazla spesifik doku, laboratuvarda </a:t>
            </a:r>
            <a:r>
              <a:rPr lang="tr-TR" dirty="0" err="1"/>
              <a:t>terapötik</a:t>
            </a:r>
            <a:r>
              <a:rPr lang="tr-TR" dirty="0"/>
              <a:t> genin eklenmesi veya dokunun çıkarılmasıyla doğrudan tedavi yoluyla </a:t>
            </a:r>
            <a:r>
              <a:rPr lang="tr-TR" dirty="0" smtClean="0"/>
              <a:t>hedeflenir </a:t>
            </a:r>
            <a:r>
              <a:rPr lang="tr-TR" dirty="0"/>
              <a:t>ve tedavi edilen hücrelerin hastaya iade </a:t>
            </a:r>
            <a:r>
              <a:rPr lang="tr-TR" dirty="0" smtClean="0"/>
              <a:t>edilmesi gerçekleşir. </a:t>
            </a:r>
          </a:p>
          <a:p>
            <a:r>
              <a:rPr lang="tr-TR" dirty="0"/>
              <a:t>Ç</a:t>
            </a:r>
            <a:r>
              <a:rPr lang="tr-TR" dirty="0" smtClean="0"/>
              <a:t>oğunlukla </a:t>
            </a:r>
            <a:r>
              <a:rPr lang="tr-TR" dirty="0"/>
              <a:t>kanser ve kan, karaciğer ve akciğer rahatsızlıklarının tedavisi </a:t>
            </a:r>
            <a:r>
              <a:rPr lang="tr-TR" dirty="0" smtClean="0"/>
              <a:t>için kullanılır.</a:t>
            </a:r>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39685960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ctr"/>
            <a:r>
              <a:rPr lang="tr-TR" b="1" dirty="0" smtClean="0">
                <a:latin typeface="Bernard MT Condensed" panose="02050806060905020404" pitchFamily="18" charset="0"/>
              </a:rPr>
              <a:t>TEŞEKKÜRLER </a:t>
            </a:r>
            <a:endParaRPr lang="tr-TR" b="1" dirty="0" smtClean="0">
              <a:latin typeface="Bernard MT Condensed" panose="02050806060905020404" pitchFamily="18" charset="0"/>
            </a:endParaRPr>
          </a:p>
          <a:p>
            <a:endParaRPr lang="tr-TR" dirty="0"/>
          </a:p>
          <a:p>
            <a:r>
              <a:rPr lang="tr-TR" dirty="0" smtClean="0"/>
              <a:t>Bu sunumda;  Akademisyen Yayıncılık tarafından basılan Prof. Dr. Halil </a:t>
            </a:r>
            <a:r>
              <a:rPr lang="tr-TR" dirty="0" smtClean="0"/>
              <a:t>Kasap </a:t>
            </a:r>
            <a:r>
              <a:rPr lang="tr-TR" dirty="0" smtClean="0"/>
              <a:t>editörlüğünde hazırlanan ‘Tıbbi Biyoloji ve Genetik’ </a:t>
            </a:r>
            <a:r>
              <a:rPr lang="tr-TR" dirty="0" smtClean="0"/>
              <a:t>kitabından ve Dr. Sümeyye </a:t>
            </a:r>
            <a:r>
              <a:rPr lang="tr-TR" dirty="0" err="1" smtClean="0"/>
              <a:t>gürkök</a:t>
            </a:r>
            <a:r>
              <a:rPr lang="tr-TR" dirty="0" err="1" smtClean="0"/>
              <a:t>’ün</a:t>
            </a:r>
            <a:r>
              <a:rPr lang="tr-TR" dirty="0" smtClean="0"/>
              <a:t> hazırlamış olduğunu </a:t>
            </a:r>
            <a:r>
              <a:rPr lang="tr-TR" dirty="0" smtClean="0"/>
              <a:t>kaynaklardan yararlanılmıştır. </a:t>
            </a:r>
            <a:endParaRPr lang="tr-TR" dirty="0"/>
          </a:p>
        </p:txBody>
      </p:sp>
      <p:sp>
        <p:nvSpPr>
          <p:cNvPr id="2" name="Veri Yer Tutucusu 1"/>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3627735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8903" y="719471"/>
            <a:ext cx="10267406" cy="5276380"/>
          </a:xfrm>
        </p:spPr>
        <p:txBody>
          <a:bodyPr>
            <a:normAutofit/>
          </a:bodyPr>
          <a:lstStyle/>
          <a:p>
            <a:endParaRPr lang="tr-TR" dirty="0" smtClean="0"/>
          </a:p>
          <a:p>
            <a:pPr marL="0" indent="0">
              <a:buNone/>
            </a:pPr>
            <a:endParaRPr lang="tr-TR" dirty="0" smtClean="0"/>
          </a:p>
          <a:p>
            <a:r>
              <a:rPr lang="tr-TR" dirty="0" smtClean="0"/>
              <a:t>Bu </a:t>
            </a:r>
            <a:r>
              <a:rPr lang="tr-TR" dirty="0"/>
              <a:t>birleştirmeden elde edilen F2 </a:t>
            </a:r>
            <a:r>
              <a:rPr lang="tr-TR" dirty="0" err="1"/>
              <a:t>generasyonundaki</a:t>
            </a:r>
            <a:r>
              <a:rPr lang="tr-TR" dirty="0"/>
              <a:t> 64 yavruya ait </a:t>
            </a:r>
            <a:r>
              <a:rPr lang="tr-TR" dirty="0" err="1"/>
              <a:t>fenotipik</a:t>
            </a:r>
            <a:r>
              <a:rPr lang="tr-TR" dirty="0"/>
              <a:t> özelliklerin dağılım oranı; 27:9:9:9:3:3:3:1 şeklindedir.F2’de 8 çeşit </a:t>
            </a:r>
            <a:r>
              <a:rPr lang="tr-TR" dirty="0" err="1"/>
              <a:t>fenotipten</a:t>
            </a:r>
            <a:r>
              <a:rPr lang="tr-TR" dirty="0"/>
              <a:t> birisi </a:t>
            </a:r>
            <a:r>
              <a:rPr lang="tr-TR" dirty="0" err="1"/>
              <a:t>Hereford’a</a:t>
            </a:r>
            <a:r>
              <a:rPr lang="tr-TR" dirty="0"/>
              <a:t> ve birisi de Aberdeen </a:t>
            </a:r>
            <a:r>
              <a:rPr lang="tr-TR" dirty="0" err="1"/>
              <a:t>Angus’a</a:t>
            </a:r>
            <a:r>
              <a:rPr lang="tr-TR" dirty="0"/>
              <a:t>, yani büyük anne ve büyük babaya benzemekte, geri kalan altısı ise yeni tip veya kombinasyonlar şeklindedir. </a:t>
            </a:r>
            <a:endParaRPr lang="tr-TR" dirty="0" smtClean="0"/>
          </a:p>
          <a:p>
            <a:r>
              <a:rPr lang="tr-TR" dirty="0" smtClean="0"/>
              <a:t>Deneme </a:t>
            </a:r>
            <a:r>
              <a:rPr lang="tr-TR" dirty="0"/>
              <a:t>birleştirmeleri ile bunların </a:t>
            </a:r>
            <a:r>
              <a:rPr lang="tr-TR" dirty="0" err="1"/>
              <a:t>homozigot</a:t>
            </a:r>
            <a:r>
              <a:rPr lang="tr-TR" dirty="0"/>
              <a:t> olanları saptanır </a:t>
            </a:r>
            <a:r>
              <a:rPr lang="tr-TR" dirty="0" err="1"/>
              <a:t>homozigotlardan</a:t>
            </a:r>
            <a:r>
              <a:rPr lang="tr-TR" dirty="0"/>
              <a:t> da yeni saf bireyler üretilebilir. </a:t>
            </a:r>
          </a:p>
          <a:p>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4107673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a:t>EŞEYE BAĞLI KALITIM</a:t>
            </a:r>
            <a:endParaRPr lang="tr-TR" sz="3600" dirty="0"/>
          </a:p>
        </p:txBody>
      </p:sp>
      <p:sp>
        <p:nvSpPr>
          <p:cNvPr id="3" name="2 İçerik Yer Tutucusu"/>
          <p:cNvSpPr>
            <a:spLocks noGrp="1"/>
          </p:cNvSpPr>
          <p:nvPr>
            <p:ph idx="1"/>
          </p:nvPr>
        </p:nvSpPr>
        <p:spPr/>
        <p:txBody>
          <a:bodyPr>
            <a:normAutofit/>
          </a:bodyPr>
          <a:lstStyle/>
          <a:p>
            <a:pPr algn="just"/>
            <a:r>
              <a:rPr lang="tr-TR" dirty="0" smtClean="0"/>
              <a:t>Diploit (2n) canlılarda </a:t>
            </a:r>
            <a:r>
              <a:rPr lang="tr-TR" b="1" dirty="0" smtClean="0"/>
              <a:t>vücut kromozomları (</a:t>
            </a:r>
            <a:r>
              <a:rPr lang="tr-TR" b="1" dirty="0" err="1" smtClean="0"/>
              <a:t>otozom</a:t>
            </a:r>
            <a:r>
              <a:rPr lang="tr-TR" b="1" dirty="0" smtClean="0"/>
              <a:t>)</a:t>
            </a:r>
            <a:r>
              <a:rPr lang="tr-TR" dirty="0" smtClean="0"/>
              <a:t> ve </a:t>
            </a:r>
            <a:r>
              <a:rPr lang="tr-TR" b="1" dirty="0" smtClean="0"/>
              <a:t>eşey kromozomları (</a:t>
            </a:r>
            <a:r>
              <a:rPr lang="tr-TR" b="1" dirty="0" err="1" smtClean="0"/>
              <a:t>gonozom</a:t>
            </a:r>
            <a:r>
              <a:rPr lang="tr-TR" b="1" dirty="0" smtClean="0"/>
              <a:t>)</a:t>
            </a:r>
            <a:r>
              <a:rPr lang="tr-TR" dirty="0" smtClean="0"/>
              <a:t> olmak üzere iki çeşit kromozom bulunur.</a:t>
            </a:r>
          </a:p>
          <a:p>
            <a:pPr algn="just"/>
            <a:r>
              <a:rPr lang="tr-TR" b="1" dirty="0" smtClean="0"/>
              <a:t>Vücut kromozomları (</a:t>
            </a:r>
            <a:r>
              <a:rPr lang="tr-TR" b="1" dirty="0" err="1" smtClean="0"/>
              <a:t>otozomla</a:t>
            </a:r>
            <a:r>
              <a:rPr lang="tr-TR" dirty="0" err="1" smtClean="0"/>
              <a:t>r</a:t>
            </a:r>
            <a:r>
              <a:rPr lang="tr-TR" dirty="0" smtClean="0"/>
              <a:t>): Canlının saç rengi, göz rengi ve kan grubu gibi kalıtsal özelliklerine ait genleri taşıyan kromozomlardır. Bir başka ifade ile cinsiyeti belirleyen kromozomlar (X ve Y) dışındaki kromozom çiftleridir.</a:t>
            </a:r>
          </a:p>
          <a:p>
            <a:pPr algn="just"/>
            <a:r>
              <a:rPr lang="tr-TR" dirty="0" smtClean="0"/>
              <a:t>Canlıların vücut hücrelerindeki </a:t>
            </a:r>
            <a:r>
              <a:rPr lang="tr-TR" dirty="0" err="1" smtClean="0"/>
              <a:t>otozom</a:t>
            </a:r>
            <a:r>
              <a:rPr lang="tr-TR" dirty="0" smtClean="0"/>
              <a:t> sayısı 2n – 2’ye, üreme hücrelerindeki </a:t>
            </a:r>
            <a:r>
              <a:rPr lang="tr-TR" dirty="0" err="1" smtClean="0"/>
              <a:t>otozom</a:t>
            </a:r>
            <a:r>
              <a:rPr lang="tr-TR" dirty="0" smtClean="0"/>
              <a:t> sayısı ise n–1’e eşittir.</a:t>
            </a:r>
          </a:p>
          <a:p>
            <a:pPr algn="just"/>
            <a:r>
              <a:rPr lang="tr-TR" dirty="0" smtClean="0"/>
              <a:t>Örneğin insanların vücut hücrelerinde 46 – 2 = 44 tane </a:t>
            </a:r>
            <a:r>
              <a:rPr lang="tr-TR" dirty="0" err="1" smtClean="0"/>
              <a:t>otozom</a:t>
            </a:r>
            <a:r>
              <a:rPr lang="tr-TR" dirty="0" smtClean="0"/>
              <a:t> kromozom (22 çift) vardır.</a:t>
            </a:r>
          </a:p>
          <a:p>
            <a:pPr algn="just"/>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3214403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002.png"/>
          <p:cNvPicPr>
            <a:picLocks noGrp="1" noChangeAspect="1"/>
          </p:cNvPicPr>
          <p:nvPr>
            <p:ph idx="1"/>
          </p:nvPr>
        </p:nvPicPr>
        <p:blipFill>
          <a:blip r:embed="rId2" cstate="print"/>
          <a:stretch>
            <a:fillRect/>
          </a:stretch>
        </p:blipFill>
        <p:spPr>
          <a:xfrm>
            <a:off x="3719736" y="1412777"/>
            <a:ext cx="4420496" cy="3514833"/>
          </a:xfr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119010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Eşey kromozomları (</a:t>
            </a:r>
            <a:r>
              <a:rPr lang="tr-TR" b="1" dirty="0" err="1" smtClean="0"/>
              <a:t>gonozomlar</a:t>
            </a:r>
            <a:r>
              <a:rPr lang="tr-TR" b="1" dirty="0" smtClean="0"/>
              <a:t>):</a:t>
            </a:r>
            <a:endParaRPr lang="tr-TR" dirty="0"/>
          </a:p>
        </p:txBody>
      </p:sp>
      <p:sp>
        <p:nvSpPr>
          <p:cNvPr id="3" name="2 İçerik Yer Tutucusu"/>
          <p:cNvSpPr>
            <a:spLocks noGrp="1"/>
          </p:cNvSpPr>
          <p:nvPr>
            <p:ph idx="1"/>
          </p:nvPr>
        </p:nvSpPr>
        <p:spPr/>
        <p:txBody>
          <a:bodyPr>
            <a:normAutofit/>
          </a:bodyPr>
          <a:lstStyle/>
          <a:p>
            <a:pPr algn="just"/>
            <a:r>
              <a:rPr lang="tr-TR" dirty="0" smtClean="0"/>
              <a:t>Cinsiyet ile birlikte bazı vücut karakterlerinin genlerini de taşıyan kromozomlardır. Genel olarak dişilerde XX, erkeklerde ise XY ile gösterilip bir çifttir. </a:t>
            </a:r>
          </a:p>
          <a:p>
            <a:pPr algn="just"/>
            <a:r>
              <a:rPr lang="tr-TR" dirty="0" smtClean="0"/>
              <a:t>Dişilerde </a:t>
            </a:r>
            <a:r>
              <a:rPr lang="tr-TR" dirty="0" err="1" smtClean="0"/>
              <a:t>gonozomlar</a:t>
            </a:r>
            <a:r>
              <a:rPr lang="tr-TR" dirty="0" smtClean="0"/>
              <a:t> (XX) birbirleriyle tam </a:t>
            </a:r>
            <a:r>
              <a:rPr lang="tr-TR" dirty="0" err="1" smtClean="0"/>
              <a:t>homologtur</a:t>
            </a:r>
            <a:r>
              <a:rPr lang="tr-TR" dirty="0" smtClean="0"/>
              <a:t>. </a:t>
            </a:r>
          </a:p>
          <a:p>
            <a:pPr algn="just"/>
            <a:r>
              <a:rPr lang="tr-TR" dirty="0" smtClean="0"/>
              <a:t>Erkeklerdeki </a:t>
            </a:r>
            <a:r>
              <a:rPr lang="tr-TR" dirty="0" err="1" smtClean="0"/>
              <a:t>gonozomlar</a:t>
            </a:r>
            <a:r>
              <a:rPr lang="tr-TR" dirty="0" smtClean="0"/>
              <a:t> (XY) ise birbirleriyle tam homolog değildir. </a:t>
            </a:r>
          </a:p>
          <a:p>
            <a:pPr algn="just"/>
            <a:r>
              <a:rPr lang="tr-TR" dirty="0" smtClean="0"/>
              <a:t>Diploit canlılarda genel olarak bir çift </a:t>
            </a:r>
            <a:r>
              <a:rPr lang="tr-TR" dirty="0" err="1" smtClean="0"/>
              <a:t>gonozom</a:t>
            </a:r>
            <a:r>
              <a:rPr lang="tr-TR" dirty="0" smtClean="0"/>
              <a:t> bulunur.</a:t>
            </a:r>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38069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pPr algn="just"/>
            <a:r>
              <a:rPr lang="tr-TR" dirty="0" err="1" smtClean="0"/>
              <a:t>Mayoz</a:t>
            </a:r>
            <a:r>
              <a:rPr lang="tr-TR" dirty="0" smtClean="0"/>
              <a:t> sonucunda gamet oluşurken erkekteki X ve Y kromozomları ayrı gametlere gittiğinden spermlerin yarısı X, yarısı Y kromozomu taşır. </a:t>
            </a:r>
          </a:p>
          <a:p>
            <a:pPr algn="just"/>
            <a:r>
              <a:rPr lang="tr-TR" dirty="0" smtClean="0"/>
              <a:t>Dolayısıyla çocuğun cinsiyeti, babadan gelen spermin taşıdığı eşey kromozomuyla belirlenmektedir. </a:t>
            </a:r>
          </a:p>
          <a:p>
            <a:pPr algn="just"/>
            <a:r>
              <a:rPr lang="tr-TR" dirty="0" smtClean="0"/>
              <a:t>Baba, çocuğuna kalıtım yoluyla X kromozomunu vermişse çocuk kız; Y kromozomunu vermişse çocuk erkek olmaktadır. </a:t>
            </a:r>
          </a:p>
          <a:p>
            <a:pPr algn="just"/>
            <a:r>
              <a:rPr lang="tr-TR" dirty="0" smtClean="0"/>
              <a:t>Annenin yumurta hücresi, cinsiyet kromozomu olarak sadece X kromozomu taşır. </a:t>
            </a:r>
          </a:p>
          <a:p>
            <a:pPr algn="just"/>
            <a:r>
              <a:rPr lang="tr-TR" dirty="0" smtClean="0"/>
              <a:t>Döllenme sonucunda oluşan zigottaki cinsiyet kromozomları XX şeklindeyse, çocuk kız olur; eğer zigot XY kromozomuna sahipse çocuk erkek olur.</a:t>
            </a:r>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228800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a:t>Farklı canlılarda cinsiyet tayini</a:t>
            </a:r>
            <a:endParaRPr lang="tr-TR" sz="3600" dirty="0"/>
          </a:p>
        </p:txBody>
      </p:sp>
      <p:sp>
        <p:nvSpPr>
          <p:cNvPr id="3" name="2 İçerik Yer Tutucusu"/>
          <p:cNvSpPr>
            <a:spLocks noGrp="1"/>
          </p:cNvSpPr>
          <p:nvPr>
            <p:ph idx="1"/>
          </p:nvPr>
        </p:nvSpPr>
        <p:spPr/>
        <p:txBody>
          <a:bodyPr>
            <a:normAutofit fontScale="92500" lnSpcReduction="10000"/>
          </a:bodyPr>
          <a:lstStyle/>
          <a:p>
            <a:pPr algn="just"/>
            <a:r>
              <a:rPr lang="tr-TR" b="1" dirty="0" smtClean="0"/>
              <a:t>A. </a:t>
            </a:r>
            <a:r>
              <a:rPr lang="tr-TR" b="1" dirty="0" err="1" smtClean="0"/>
              <a:t>Genotipik</a:t>
            </a:r>
            <a:r>
              <a:rPr lang="tr-TR" b="1" dirty="0" smtClean="0"/>
              <a:t> eşey tayini</a:t>
            </a:r>
          </a:p>
          <a:p>
            <a:pPr algn="just"/>
            <a:r>
              <a:rPr lang="tr-TR" dirty="0" smtClean="0"/>
              <a:t>1. XY sistemi: Memelilerde yavrunun cinsiyetini spermin X ya da Y </a:t>
            </a:r>
            <a:r>
              <a:rPr lang="tr-TR" dirty="0" err="1" smtClean="0"/>
              <a:t>gonozomu</a:t>
            </a:r>
            <a:r>
              <a:rPr lang="tr-TR" dirty="0" smtClean="0"/>
              <a:t> taşıması belirler. XX </a:t>
            </a:r>
            <a:r>
              <a:rPr lang="tr-TR" dirty="0" err="1" smtClean="0"/>
              <a:t>gonozomu</a:t>
            </a:r>
            <a:r>
              <a:rPr lang="tr-TR" dirty="0" smtClean="0"/>
              <a:t> taşıyan yavrular dişi XY </a:t>
            </a:r>
            <a:r>
              <a:rPr lang="tr-TR" dirty="0" err="1" smtClean="0"/>
              <a:t>gonozomu</a:t>
            </a:r>
            <a:r>
              <a:rPr lang="tr-TR" dirty="0" smtClean="0"/>
              <a:t> taşıyan yavrular erkektir.</a:t>
            </a:r>
          </a:p>
          <a:p>
            <a:pPr algn="just"/>
            <a:r>
              <a:rPr lang="tr-TR" dirty="0" smtClean="0"/>
              <a:t>2.  ZW sistemi: Kuşlarda, bazı balıklarda, kelebek ve güve gibi bazı böceklerde cinsiyeti belirleyen </a:t>
            </a:r>
            <a:r>
              <a:rPr lang="tr-TR" dirty="0" err="1" smtClean="0"/>
              <a:t>değişlken</a:t>
            </a:r>
            <a:r>
              <a:rPr lang="tr-TR" dirty="0" smtClean="0"/>
              <a:t>, yumurtada bulunan eşey kromozomudur. Dişiler ZW, erkekler ise ZZ </a:t>
            </a:r>
            <a:r>
              <a:rPr lang="tr-TR" dirty="0" err="1" smtClean="0"/>
              <a:t>gonozomuna</a:t>
            </a:r>
            <a:r>
              <a:rPr lang="tr-TR" dirty="0" smtClean="0"/>
              <a:t> sahiptir.</a:t>
            </a:r>
          </a:p>
          <a:p>
            <a:pPr algn="just"/>
            <a:r>
              <a:rPr lang="tr-TR" dirty="0" smtClean="0"/>
              <a:t>3. XO sistemi: Çekirge ve diğer bazı böcek türlerinde tek tip eşey kromozomu (X) vardır. İki </a:t>
            </a:r>
            <a:r>
              <a:rPr lang="tr-TR" dirty="0" err="1" smtClean="0"/>
              <a:t>gonozom</a:t>
            </a:r>
            <a:r>
              <a:rPr lang="tr-TR" dirty="0" smtClean="0"/>
              <a:t> (XX) içerenler dişi, tek </a:t>
            </a:r>
            <a:r>
              <a:rPr lang="tr-TR" dirty="0" err="1" smtClean="0"/>
              <a:t>gonozom</a:t>
            </a:r>
            <a:r>
              <a:rPr lang="tr-TR" dirty="0" smtClean="0"/>
              <a:t> (X0) içerenler ise erkektir.</a:t>
            </a:r>
            <a:br>
              <a:rPr lang="tr-TR" dirty="0" smtClean="0"/>
            </a:br>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810107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791745" y="620689"/>
            <a:ext cx="4930239" cy="5853937"/>
          </a:xfrm>
          <a:prstGeom prst="rect">
            <a:avLst/>
          </a:prstGeo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3758666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b="1" dirty="0" smtClean="0"/>
              <a:t>4. Haploit–diploit sistemi: </a:t>
            </a:r>
            <a:r>
              <a:rPr lang="tr-TR" dirty="0" smtClean="0"/>
              <a:t>Arı ve karınca türlerinin çoğunda </a:t>
            </a:r>
            <a:r>
              <a:rPr lang="tr-TR" dirty="0" err="1" smtClean="0"/>
              <a:t>gonozom</a:t>
            </a:r>
            <a:r>
              <a:rPr lang="tr-TR" dirty="0" smtClean="0"/>
              <a:t> yoktur. </a:t>
            </a:r>
          </a:p>
          <a:p>
            <a:pPr algn="just"/>
            <a:r>
              <a:rPr lang="tr-TR" dirty="0" smtClean="0"/>
              <a:t>Bal arısı gibi </a:t>
            </a:r>
            <a:r>
              <a:rPr lang="tr-TR" dirty="0" err="1" smtClean="0"/>
              <a:t>partenogenezle</a:t>
            </a:r>
            <a:r>
              <a:rPr lang="tr-TR" dirty="0" smtClean="0"/>
              <a:t> çoğalan canlılarda eşeyin belirlenmesi kromozom durumunun haploit (n) veya diploit (2n) olmasıyla ilgilidir. </a:t>
            </a:r>
          </a:p>
          <a:p>
            <a:pPr algn="just"/>
            <a:r>
              <a:rPr lang="tr-TR" dirty="0" smtClean="0"/>
              <a:t>Bunlarda erkekler haploit, dişiler ise diploittir.</a:t>
            </a:r>
          </a:p>
        </p:txBody>
      </p:sp>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4147705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lgn="just"/>
            <a:r>
              <a:rPr lang="tr-TR" b="1" dirty="0" smtClean="0"/>
              <a:t>B. </a:t>
            </a:r>
            <a:r>
              <a:rPr lang="tr-TR" b="1" dirty="0" err="1" smtClean="0"/>
              <a:t>Fenotipik</a:t>
            </a:r>
            <a:r>
              <a:rPr lang="tr-TR" b="1" dirty="0" smtClean="0"/>
              <a:t> eşey tayini: </a:t>
            </a:r>
            <a:r>
              <a:rPr lang="tr-TR" dirty="0" smtClean="0"/>
              <a:t>Çevre koşullarının etkisiyle eşeyin ortaya çıkmasıdır. Buna çevresel eşey belirlenmesi de denir. </a:t>
            </a:r>
          </a:p>
          <a:p>
            <a:pPr algn="just"/>
            <a:r>
              <a:rPr lang="tr-TR" dirty="0" smtClean="0"/>
              <a:t>Bir deniz kurdu olan </a:t>
            </a:r>
            <a:r>
              <a:rPr lang="tr-TR" i="1" dirty="0" err="1" smtClean="0"/>
              <a:t>Bonellia</a:t>
            </a:r>
            <a:r>
              <a:rPr lang="tr-TR" i="1" dirty="0" smtClean="0"/>
              <a:t> </a:t>
            </a:r>
            <a:r>
              <a:rPr lang="tr-TR" i="1" dirty="0" err="1" smtClean="0"/>
              <a:t>viridis</a:t>
            </a:r>
            <a:r>
              <a:rPr lang="tr-TR" i="1" dirty="0" smtClean="0"/>
              <a:t> </a:t>
            </a:r>
            <a:r>
              <a:rPr lang="tr-TR" dirty="0" smtClean="0"/>
              <a:t>üreme sırasında döllenmiş yumurtalardan oluşan larvaların bazıları deniz tabanındaki cisimlere, bazıları ise dişinin hortumuna tutunarak gelişirler. Larvalardan deniz tabanında gelişenler dişi, hortum üzerinde gelişenler erkek bireyleri oluştururlar. </a:t>
            </a:r>
          </a:p>
          <a:p>
            <a:pPr algn="just"/>
            <a:r>
              <a:rPr lang="tr-TR" i="1" dirty="0" err="1" smtClean="0"/>
              <a:t>Arisaema</a:t>
            </a:r>
            <a:r>
              <a:rPr lang="tr-TR" i="1" dirty="0" smtClean="0"/>
              <a:t> </a:t>
            </a:r>
            <a:r>
              <a:rPr lang="tr-TR" i="1" dirty="0" err="1" smtClean="0"/>
              <a:t>japonica</a:t>
            </a:r>
            <a:r>
              <a:rPr lang="tr-TR" i="1" dirty="0" smtClean="0"/>
              <a:t> </a:t>
            </a:r>
            <a:r>
              <a:rPr lang="tr-TR" dirty="0" smtClean="0"/>
              <a:t>gibi bazı bitkiler fazla yedek besin bulundurduğu için soğanı daha büyük olan bitkiler yalnız dişi çiçek açarken, yedek besini az olan ve bu nedenle de soğanı küçük olan bitkiler yalnız erkek çiçek açar.</a:t>
            </a:r>
          </a:p>
          <a:p>
            <a:endParaRPr lang="tr-TR" dirty="0"/>
          </a:p>
        </p:txBody>
      </p:sp>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3629927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878977" y="1682115"/>
            <a:ext cx="5157787" cy="3684588"/>
          </a:xfrm>
        </p:spPr>
        <p:txBody>
          <a:bodyPr>
            <a:normAutofit fontScale="92500" lnSpcReduction="20000"/>
          </a:bodyPr>
          <a:lstStyle/>
          <a:p>
            <a:pPr algn="ctr"/>
            <a:r>
              <a:rPr lang="tr-TR" dirty="0" smtClean="0"/>
              <a:t>Gen</a:t>
            </a:r>
          </a:p>
          <a:p>
            <a:pPr algn="ctr"/>
            <a:r>
              <a:rPr lang="tr-TR" dirty="0" err="1" smtClean="0"/>
              <a:t>Genotip</a:t>
            </a:r>
            <a:endParaRPr lang="tr-TR" dirty="0" smtClean="0"/>
          </a:p>
          <a:p>
            <a:pPr algn="ctr"/>
            <a:r>
              <a:rPr lang="tr-TR" dirty="0" err="1" smtClean="0"/>
              <a:t>Fenotip</a:t>
            </a:r>
            <a:endParaRPr lang="tr-TR" dirty="0" smtClean="0"/>
          </a:p>
          <a:p>
            <a:pPr algn="ctr"/>
            <a:r>
              <a:rPr lang="tr-TR" dirty="0" smtClean="0"/>
              <a:t>Dominant gen</a:t>
            </a:r>
          </a:p>
          <a:p>
            <a:pPr algn="ctr"/>
            <a:r>
              <a:rPr lang="tr-TR" dirty="0" smtClean="0"/>
              <a:t>Resesif gen</a:t>
            </a:r>
          </a:p>
          <a:p>
            <a:pPr algn="ctr"/>
            <a:r>
              <a:rPr lang="tr-TR" dirty="0" err="1" smtClean="0"/>
              <a:t>Eşbaskınlık</a:t>
            </a:r>
            <a:endParaRPr lang="tr-TR" dirty="0" smtClean="0"/>
          </a:p>
          <a:p>
            <a:pPr algn="ctr"/>
            <a:r>
              <a:rPr lang="tr-TR" dirty="0" err="1" smtClean="0"/>
              <a:t>Lokus</a:t>
            </a:r>
            <a:endParaRPr lang="tr-TR" dirty="0" smtClean="0"/>
          </a:p>
          <a:p>
            <a:pPr algn="ctr"/>
            <a:r>
              <a:rPr lang="tr-TR" dirty="0" smtClean="0"/>
              <a:t>Kromozom</a:t>
            </a:r>
          </a:p>
          <a:p>
            <a:pPr algn="ctr"/>
            <a:r>
              <a:rPr lang="tr-TR" dirty="0" err="1" smtClean="0"/>
              <a:t>Letal</a:t>
            </a:r>
            <a:r>
              <a:rPr lang="tr-TR" dirty="0" smtClean="0"/>
              <a:t> gen	</a:t>
            </a:r>
          </a:p>
          <a:p>
            <a:pPr algn="ctr"/>
            <a:endParaRPr lang="tr-TR" dirty="0" smtClean="0"/>
          </a:p>
        </p:txBody>
      </p:sp>
      <p:sp>
        <p:nvSpPr>
          <p:cNvPr id="7" name="İçerik Yer Tutucusu 6"/>
          <p:cNvSpPr>
            <a:spLocks noGrp="1"/>
          </p:cNvSpPr>
          <p:nvPr>
            <p:ph sz="quarter" idx="4"/>
          </p:nvPr>
        </p:nvSpPr>
        <p:spPr>
          <a:xfrm>
            <a:off x="6036764" y="1564549"/>
            <a:ext cx="5183188" cy="3684588"/>
          </a:xfrm>
        </p:spPr>
        <p:txBody>
          <a:bodyPr/>
          <a:lstStyle/>
          <a:p>
            <a:pPr algn="ctr"/>
            <a:r>
              <a:rPr lang="tr-TR" dirty="0" smtClean="0"/>
              <a:t>Mutasyon</a:t>
            </a:r>
          </a:p>
          <a:p>
            <a:pPr algn="ctr"/>
            <a:r>
              <a:rPr lang="tr-TR" dirty="0" smtClean="0"/>
              <a:t>Modifikasyon</a:t>
            </a:r>
          </a:p>
          <a:p>
            <a:pPr algn="ctr"/>
            <a:r>
              <a:rPr lang="tr-TR" dirty="0" smtClean="0"/>
              <a:t>Adaptasyon</a:t>
            </a:r>
          </a:p>
          <a:p>
            <a:pPr algn="ctr"/>
            <a:r>
              <a:rPr lang="tr-TR" dirty="0" err="1" smtClean="0"/>
              <a:t>Çarpazlama</a:t>
            </a:r>
            <a:endParaRPr lang="tr-TR" dirty="0" smtClean="0"/>
          </a:p>
          <a:p>
            <a:pPr algn="ctr"/>
            <a:r>
              <a:rPr lang="tr-TR" dirty="0" smtClean="0"/>
              <a:t>Birinci döl</a:t>
            </a:r>
          </a:p>
          <a:p>
            <a:pPr algn="ctr"/>
            <a:r>
              <a:rPr lang="tr-TR" dirty="0" err="1" smtClean="0"/>
              <a:t>Allel</a:t>
            </a:r>
            <a:r>
              <a:rPr lang="tr-TR" dirty="0" smtClean="0"/>
              <a:t> gen</a:t>
            </a:r>
          </a:p>
          <a:p>
            <a:pPr algn="ctr"/>
            <a:r>
              <a:rPr lang="tr-TR" dirty="0" smtClean="0"/>
              <a:t>Eşleşme </a:t>
            </a:r>
            <a:endParaRPr lang="tr-TR" dirty="0"/>
          </a:p>
        </p:txBody>
      </p:sp>
      <p:sp>
        <p:nvSpPr>
          <p:cNvPr id="8" name="Veri Yer Tutucusu 7"/>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052805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dirty="0" smtClean="0"/>
              <a:t>İnsanın </a:t>
            </a:r>
            <a:r>
              <a:rPr lang="tr-TR" dirty="0" err="1" smtClean="0"/>
              <a:t>otozomal</a:t>
            </a:r>
            <a:r>
              <a:rPr lang="tr-TR" dirty="0" smtClean="0"/>
              <a:t> kromozomları, homolog çiftler halinde bulunur. Homolog kromozomların üzerinde aynı genlerin farklı </a:t>
            </a:r>
            <a:r>
              <a:rPr lang="tr-TR" dirty="0" err="1" smtClean="0"/>
              <a:t>allelleri</a:t>
            </a:r>
            <a:r>
              <a:rPr lang="tr-TR" dirty="0" smtClean="0"/>
              <a:t> bulunabilir.</a:t>
            </a:r>
          </a:p>
          <a:p>
            <a:pPr algn="just"/>
            <a:r>
              <a:rPr lang="tr-TR" dirty="0" smtClean="0"/>
              <a:t>X ve Y kromozomlarının uzunlukları birbirinden faklıdır. Y kromozomu daha kısadır. X kromozomu üzerinde bulunan genlere </a:t>
            </a:r>
            <a:r>
              <a:rPr lang="tr-TR" b="1" dirty="0" smtClean="0"/>
              <a:t>X-bağlı genler</a:t>
            </a:r>
            <a:r>
              <a:rPr lang="tr-TR" dirty="0" smtClean="0"/>
              <a:t>; sadece Y kromozomu üzerinde yer alan genlere </a:t>
            </a:r>
            <a:r>
              <a:rPr lang="tr-TR" b="1" dirty="0" smtClean="0"/>
              <a:t>Y-bağlı genler</a:t>
            </a:r>
            <a:r>
              <a:rPr lang="tr-TR" dirty="0" smtClean="0"/>
              <a:t> denir.</a:t>
            </a:r>
          </a:p>
        </p:txBody>
      </p:sp>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346536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351585" y="1988840"/>
            <a:ext cx="7954879" cy="3040856"/>
          </a:xfrm>
          <a:prstGeom prst="rect">
            <a:avLst/>
          </a:prstGeo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739115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dirty="0" smtClean="0"/>
              <a:t>Erkekler ve dişiler, farklı sayıda X kromozomu taşıdığı için, bu kromozomun üzerindeki genlerin kalıtım şekli, </a:t>
            </a:r>
            <a:r>
              <a:rPr lang="tr-TR" dirty="0" err="1" smtClean="0"/>
              <a:t>otozomlar</a:t>
            </a:r>
            <a:r>
              <a:rPr lang="tr-TR" dirty="0" smtClean="0"/>
              <a:t> üzerinde yer alan genlerin kalıtım tarzından farklıdır.</a:t>
            </a:r>
          </a:p>
          <a:p>
            <a:pPr algn="just"/>
            <a:r>
              <a:rPr lang="tr-TR" dirty="0" smtClean="0"/>
              <a:t>Yanda görüldüğü gibi dişilerdeki X </a:t>
            </a:r>
            <a:r>
              <a:rPr lang="tr-TR" dirty="0" err="1" smtClean="0"/>
              <a:t>gonozomları</a:t>
            </a:r>
            <a:r>
              <a:rPr lang="tr-TR" dirty="0" smtClean="0"/>
              <a:t> tam </a:t>
            </a:r>
            <a:r>
              <a:rPr lang="tr-TR" dirty="0" err="1" smtClean="0"/>
              <a:t>homologtur</a:t>
            </a:r>
            <a:r>
              <a:rPr lang="tr-TR" dirty="0" smtClean="0"/>
              <a:t>. Bu yüzden dişilerdeki tüm özellikler iki genle </a:t>
            </a:r>
            <a:r>
              <a:rPr lang="tr-TR" dirty="0" err="1" smtClean="0"/>
              <a:t>kalıtılır</a:t>
            </a:r>
            <a:r>
              <a:rPr lang="tr-TR" dirty="0" smtClean="0"/>
              <a:t>.</a:t>
            </a:r>
          </a:p>
          <a:p>
            <a:pPr algn="just"/>
            <a:r>
              <a:rPr lang="tr-TR" dirty="0" smtClean="0"/>
              <a:t>Erkeklerde X ve Y </a:t>
            </a:r>
            <a:r>
              <a:rPr lang="tr-TR" dirty="0" err="1" smtClean="0"/>
              <a:t>gonozomları</a:t>
            </a:r>
            <a:r>
              <a:rPr lang="tr-TR" dirty="0" smtClean="0"/>
              <a:t> tam homolog değildir. Homolog olmayan kısımlardaki özellikler tek genle </a:t>
            </a:r>
            <a:r>
              <a:rPr lang="tr-TR" dirty="0" err="1" smtClean="0"/>
              <a:t>kalıtılır</a:t>
            </a:r>
            <a:r>
              <a:rPr lang="tr-TR" dirty="0" smtClean="0"/>
              <a:t>.</a:t>
            </a:r>
          </a:p>
        </p:txBody>
      </p:sp>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939477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004.png"/>
          <p:cNvPicPr>
            <a:picLocks noGrp="1" noChangeAspect="1"/>
          </p:cNvPicPr>
          <p:nvPr>
            <p:ph idx="1"/>
          </p:nvPr>
        </p:nvPicPr>
        <p:blipFill>
          <a:blip r:embed="rId2" cstate="print"/>
          <a:stretch>
            <a:fillRect/>
          </a:stretch>
        </p:blipFill>
        <p:spPr>
          <a:xfrm>
            <a:off x="1703512" y="1772816"/>
            <a:ext cx="8698824" cy="2650106"/>
          </a:xfr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631352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0" indent="0" algn="just">
              <a:buNone/>
            </a:pPr>
            <a:r>
              <a:rPr lang="tr-TR" b="1" dirty="0" smtClean="0"/>
              <a:t>X ve </a:t>
            </a:r>
            <a:r>
              <a:rPr lang="tr-TR" b="1" dirty="0" err="1" smtClean="0"/>
              <a:t>Y'nin</a:t>
            </a:r>
            <a:r>
              <a:rPr lang="tr-TR" b="1" dirty="0" smtClean="0"/>
              <a:t> homolog parçaları:</a:t>
            </a:r>
            <a:endParaRPr lang="tr-TR" dirty="0" smtClean="0"/>
          </a:p>
          <a:p>
            <a:pPr algn="just"/>
            <a:r>
              <a:rPr lang="tr-TR" dirty="0" smtClean="0"/>
              <a:t>Bu kısımda taşınan özellikler biri anneden diğeri babadan gelen iki genle belirlenir. Bu özellikler hem dişi hem de erkeklerde aynı oranlarda görülür.</a:t>
            </a:r>
          </a:p>
          <a:p>
            <a:pPr marL="0" indent="0" algn="just">
              <a:buNone/>
            </a:pPr>
            <a:r>
              <a:rPr lang="tr-TR" b="1" dirty="0" smtClean="0"/>
              <a:t>X kromozomunun homolog olmayan parçası</a:t>
            </a:r>
            <a:r>
              <a:rPr lang="tr-TR" dirty="0" smtClean="0"/>
              <a:t>:</a:t>
            </a:r>
          </a:p>
          <a:p>
            <a:pPr algn="just"/>
            <a:r>
              <a:rPr lang="tr-TR" dirty="0" smtClean="0"/>
              <a:t>Bu kısımda taşınan özellikler hem dişi hem de erkeklerde görülür.</a:t>
            </a:r>
          </a:p>
          <a:p>
            <a:pPr algn="just"/>
            <a:r>
              <a:rPr lang="tr-TR" dirty="0" smtClean="0"/>
              <a:t>Dişilerde iki genle belirlenirken, erkeklerde tek gen ile belirlenir.</a:t>
            </a:r>
          </a:p>
          <a:p>
            <a:pPr algn="just"/>
            <a:r>
              <a:rPr lang="tr-TR" dirty="0" smtClean="0"/>
              <a:t>X kromozomuna bağlı karakterler doğrudan babadan oğula geçemez. Çünkü babadan </a:t>
            </a:r>
            <a:r>
              <a:rPr lang="tr-TR" dirty="0" err="1" smtClean="0"/>
              <a:t>oğula</a:t>
            </a:r>
            <a:r>
              <a:rPr lang="tr-TR" dirty="0" smtClean="0"/>
              <a:t> sadece Y kromozomu aktarılır.</a:t>
            </a:r>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589654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0" indent="0">
              <a:buNone/>
            </a:pPr>
            <a:r>
              <a:rPr lang="tr-TR" b="1" dirty="0" smtClean="0"/>
              <a:t>Y kromozomunun homolog olmayan parçası:</a:t>
            </a:r>
            <a:endParaRPr lang="tr-TR" dirty="0" smtClean="0"/>
          </a:p>
          <a:p>
            <a:pPr algn="just"/>
            <a:r>
              <a:rPr lang="tr-TR" dirty="0" smtClean="0"/>
              <a:t>Bu kısımda taşınan özellikler babadan gelen tek bir gen ile belirlenir. </a:t>
            </a:r>
          </a:p>
          <a:p>
            <a:pPr algn="just"/>
            <a:r>
              <a:rPr lang="tr-TR" dirty="0" smtClean="0"/>
              <a:t>Bu özellikler sadece erkeklerde görülür. </a:t>
            </a:r>
          </a:p>
          <a:p>
            <a:pPr algn="just"/>
            <a:r>
              <a:rPr lang="tr-TR" dirty="0" smtClean="0"/>
              <a:t>Babada varsa erkek çocukta mutlaka görülür. </a:t>
            </a:r>
          </a:p>
          <a:p>
            <a:pPr algn="just"/>
            <a:r>
              <a:rPr lang="tr-TR" dirty="0" smtClean="0"/>
              <a:t>Örneğin kulaklarında kıl bulunan bir babanın tüm erkek çocuklarının kulaklarında da kıl bulunur.</a:t>
            </a:r>
          </a:p>
        </p:txBody>
      </p:sp>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422970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100" b="1" dirty="0"/>
              <a:t>İnsanda X Kromozomuna Bağlı Kalıtımın özellikleri</a:t>
            </a:r>
            <a:endParaRPr lang="tr-TR" dirty="0"/>
          </a:p>
        </p:txBody>
      </p:sp>
      <p:sp>
        <p:nvSpPr>
          <p:cNvPr id="3" name="2 İçerik Yer Tutucusu"/>
          <p:cNvSpPr>
            <a:spLocks noGrp="1"/>
          </p:cNvSpPr>
          <p:nvPr>
            <p:ph idx="1"/>
          </p:nvPr>
        </p:nvSpPr>
        <p:spPr/>
        <p:txBody>
          <a:bodyPr>
            <a:normAutofit/>
          </a:bodyPr>
          <a:lstStyle/>
          <a:p>
            <a:r>
              <a:rPr lang="tr-TR" dirty="0" smtClean="0"/>
              <a:t>-</a:t>
            </a:r>
            <a:r>
              <a:rPr lang="tr-TR" dirty="0" err="1" smtClean="0"/>
              <a:t>X’e</a:t>
            </a:r>
            <a:r>
              <a:rPr lang="tr-TR" dirty="0" smtClean="0"/>
              <a:t> bağlı kalıtımda hastalık geni anne veya babadan alınabilir. </a:t>
            </a:r>
          </a:p>
          <a:p>
            <a:r>
              <a:rPr lang="tr-TR" dirty="0" smtClean="0"/>
              <a:t>Bu grup genlerin erkeklerde görülme olasılığı dişilerde görülme olasılığının iki katıdır. </a:t>
            </a:r>
          </a:p>
          <a:p>
            <a:r>
              <a:rPr lang="tr-TR" dirty="0" smtClean="0"/>
              <a:t>Erkeklerin hasta olması için taşıdıkları tek X kromozomunun hastalık genini taşıması yeterlidir. </a:t>
            </a:r>
          </a:p>
          <a:p>
            <a:r>
              <a:rPr lang="tr-TR" dirty="0" smtClean="0"/>
              <a:t>Dişilerin ise hasta olmaları için taşıdıkları iki kromozomun da hastalık genini taşımaları gerekir.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698017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100" b="1" dirty="0"/>
              <a:t>X </a:t>
            </a:r>
            <a:r>
              <a:rPr lang="tr-TR" sz="3100" b="1" dirty="0" err="1"/>
              <a:t>Kromozomal</a:t>
            </a:r>
            <a:r>
              <a:rPr lang="tr-TR" sz="3100" b="1" dirty="0"/>
              <a:t> Dominant Kalıtımın Özellikleri Şunlardır</a:t>
            </a:r>
            <a:endParaRPr lang="tr-TR" dirty="0"/>
          </a:p>
        </p:txBody>
      </p:sp>
      <p:sp>
        <p:nvSpPr>
          <p:cNvPr id="3" name="2 İçerik Yer Tutucusu"/>
          <p:cNvSpPr>
            <a:spLocks noGrp="1"/>
          </p:cNvSpPr>
          <p:nvPr>
            <p:ph idx="1"/>
          </p:nvPr>
        </p:nvSpPr>
        <p:spPr/>
        <p:txBody>
          <a:bodyPr>
            <a:normAutofit/>
          </a:bodyPr>
          <a:lstStyle/>
          <a:p>
            <a:pPr algn="just"/>
            <a:r>
              <a:rPr lang="tr-TR" dirty="0" smtClean="0"/>
              <a:t>Hasta erkeğin kız çocukları hasta, erkek çocukları ise normal olur.</a:t>
            </a:r>
          </a:p>
          <a:p>
            <a:pPr algn="just"/>
            <a:r>
              <a:rPr lang="tr-TR" dirty="0" smtClean="0"/>
              <a:t>Hasta kadının kız ve erkek çocuklarının yarısı hasta olur.</a:t>
            </a:r>
          </a:p>
          <a:p>
            <a:pPr algn="just"/>
            <a:r>
              <a:rPr lang="tr-TR" dirty="0" smtClean="0"/>
              <a:t>Hastalık babadan </a:t>
            </a:r>
            <a:r>
              <a:rPr lang="tr-TR" dirty="0" err="1" smtClean="0"/>
              <a:t>oğula</a:t>
            </a:r>
            <a:r>
              <a:rPr lang="tr-TR" dirty="0" smtClean="0"/>
              <a:t> geçmez.</a:t>
            </a:r>
          </a:p>
          <a:p>
            <a:pPr algn="just"/>
            <a:r>
              <a:rPr lang="tr-TR" dirty="0" smtClean="0"/>
              <a:t>Hasta erkek çocuğun annesi mutlak hastadır. Dişilerde görülme oranı erkeklerden yüksektir.</a:t>
            </a:r>
          </a:p>
          <a:p>
            <a:pPr algn="just"/>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3806131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100" b="1" dirty="0"/>
              <a:t>X </a:t>
            </a:r>
            <a:r>
              <a:rPr lang="tr-TR" sz="3100" b="1" dirty="0" err="1"/>
              <a:t>Kromozomal</a:t>
            </a:r>
            <a:r>
              <a:rPr lang="tr-TR" sz="3100" b="1" dirty="0"/>
              <a:t> Resesif Kalıtımın Özellikleri Şunlardır</a:t>
            </a:r>
            <a:endParaRPr lang="tr-TR" dirty="0"/>
          </a:p>
        </p:txBody>
      </p:sp>
      <p:sp>
        <p:nvSpPr>
          <p:cNvPr id="3" name="2 İçerik Yer Tutucusu"/>
          <p:cNvSpPr>
            <a:spLocks noGrp="1"/>
          </p:cNvSpPr>
          <p:nvPr>
            <p:ph idx="1"/>
          </p:nvPr>
        </p:nvSpPr>
        <p:spPr/>
        <p:txBody>
          <a:bodyPr>
            <a:normAutofit fontScale="92500" lnSpcReduction="10000"/>
          </a:bodyPr>
          <a:lstStyle/>
          <a:p>
            <a:pPr algn="just"/>
            <a:r>
              <a:rPr lang="tr-TR" dirty="0" smtClean="0"/>
              <a:t>Hastalık çoğunlukla erkeklerde görülür ve bunların anneleri normal fakat ilgili gen için taşıyıcıdır.</a:t>
            </a:r>
          </a:p>
          <a:p>
            <a:pPr algn="just"/>
            <a:r>
              <a:rPr lang="tr-TR" dirty="0" smtClean="0"/>
              <a:t>Hastalık babadan </a:t>
            </a:r>
            <a:r>
              <a:rPr lang="tr-TR" dirty="0" err="1" smtClean="0"/>
              <a:t>oğula</a:t>
            </a:r>
            <a:r>
              <a:rPr lang="tr-TR" dirty="0" smtClean="0"/>
              <a:t> geçmez.</a:t>
            </a:r>
          </a:p>
          <a:p>
            <a:pPr algn="just"/>
            <a:r>
              <a:rPr lang="tr-TR" dirty="0" smtClean="0"/>
              <a:t>Hasta erkek sağlam kadınla evlenirse, kız çocuklarının tümü taşıyıcı, erkek çocuklarının ise tümü sağlam olur.</a:t>
            </a:r>
          </a:p>
          <a:p>
            <a:pPr algn="just"/>
            <a:r>
              <a:rPr lang="tr-TR" dirty="0" smtClean="0"/>
              <a:t>Taşıyıcı kadın sağlam erkekle evlendiği zaman, kız çocuklarının yarısı normal yarısı taşıyıcı, erkek çocuklarının ise yarısı sağlam yarısı hasta olacaktır.</a:t>
            </a:r>
          </a:p>
          <a:p>
            <a:pPr algn="just"/>
            <a:r>
              <a:rPr lang="tr-TR" dirty="0" smtClean="0"/>
              <a:t>Hasta erkek taşıyıcı kadınla evlenecek olursa, kızlarının yarısı hasta yarısı taşıyıcı, erkeklerin ise yarısı hasta yarısı sağlam olur.</a:t>
            </a:r>
          </a:p>
          <a:p>
            <a:pPr algn="just"/>
            <a:r>
              <a:rPr lang="tr-TR" dirty="0" smtClean="0"/>
              <a:t>Hasta kız çocuğunun babası mutlak hastadır.</a:t>
            </a:r>
          </a:p>
          <a:p>
            <a:pPr algn="just"/>
            <a:r>
              <a:rPr lang="tr-TR" dirty="0" smtClean="0"/>
              <a:t>Hasta bir dişinin bütün erkek çocukları hastadır.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917985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423593" y="1700809"/>
            <a:ext cx="7522859" cy="3645693"/>
          </a:xfrm>
          <a:prstGeom prst="rect">
            <a:avLst/>
          </a:prstGeo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62055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26920" y="4983480"/>
            <a:ext cx="8183880" cy="1541864"/>
          </a:xfrm>
        </p:spPr>
        <p:txBody>
          <a:bodyPr>
            <a:normAutofit fontScale="90000"/>
          </a:bodyPr>
          <a:lstStyle/>
          <a:p>
            <a:pPr algn="ctr"/>
            <a:r>
              <a:rPr lang="tr-TR" i="1" kern="10" dirty="0" err="1"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Gregor</a:t>
            </a:r>
            <a:r>
              <a:rPr lang="tr-T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 Johann </a:t>
            </a:r>
            <a:r>
              <a:rPr lang="tr-TR" i="1" kern="10" dirty="0" err="1"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Mendel</a:t>
            </a:r>
            <a:r>
              <a:rPr lang="tr-T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 </a:t>
            </a:r>
            <a:br>
              <a:rPr lang="tr-T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br>
            <a:r>
              <a:rPr lang="tr-T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     (1822-1884)</a:t>
            </a:r>
            <a:br>
              <a:rPr lang="tr-T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br>
            <a:endParaRPr lang="tr-TR" dirty="0"/>
          </a:p>
        </p:txBody>
      </p:sp>
      <p:pic>
        <p:nvPicPr>
          <p:cNvPr id="4" name="Picture 4" descr="Gregor Mendel"/>
          <p:cNvPicPr>
            <a:picLocks noGrp="1" noChangeAspect="1" noChangeArrowheads="1"/>
          </p:cNvPicPr>
          <p:nvPr>
            <p:ph idx="1"/>
          </p:nvPr>
        </p:nvPicPr>
        <p:blipFill>
          <a:blip r:embed="rId2" cstate="print"/>
          <a:srcRect/>
          <a:stretch>
            <a:fillRect/>
          </a:stretch>
        </p:blipFill>
        <p:spPr bwMode="auto">
          <a:xfrm>
            <a:off x="4169656" y="659553"/>
            <a:ext cx="3569841" cy="4187825"/>
          </a:xfrm>
          <a:prstGeom prst="rect">
            <a:avLst/>
          </a:prstGeom>
          <a:noFill/>
        </p:spPr>
      </p:pic>
      <p:sp>
        <p:nvSpPr>
          <p:cNvPr id="3" name="Veri Yer Tutucusu 2"/>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58118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a:t>A. X KROMOZOMUNA BAĞLI KALITIMI</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dirty="0" smtClean="0"/>
              <a:t>X kromozomundaki genlerle aktarılan karakterlerden en çok bilinenleri, kısmi renk körlüğü, hemofili ve kas </a:t>
            </a:r>
            <a:r>
              <a:rPr lang="tr-TR" dirty="0" err="1" smtClean="0"/>
              <a:t>distrofisidir</a:t>
            </a:r>
            <a:r>
              <a:rPr lang="tr-TR" dirty="0" smtClean="0"/>
              <a:t>.</a:t>
            </a:r>
          </a:p>
          <a:p>
            <a:pPr algn="just"/>
            <a:r>
              <a:rPr lang="tr-TR" b="1" dirty="0" smtClean="0"/>
              <a:t>1. Kısmi (Kırmızı-yeşil) renk körlüğü:</a:t>
            </a:r>
            <a:r>
              <a:rPr lang="tr-TR" dirty="0" smtClean="0"/>
              <a:t> Kırmızı-yeşil renk körlüğü X kromozomunda bulunan çekinik bir genle </a:t>
            </a:r>
            <a:r>
              <a:rPr lang="tr-TR" dirty="0" err="1" smtClean="0"/>
              <a:t>kalıtılır</a:t>
            </a:r>
            <a:r>
              <a:rPr lang="tr-TR" dirty="0" smtClean="0"/>
              <a:t>.</a:t>
            </a:r>
          </a:p>
          <a:p>
            <a:pPr algn="just"/>
            <a:r>
              <a:rPr lang="tr-TR" dirty="0" smtClean="0"/>
              <a:t>Bu gen </a:t>
            </a:r>
            <a:r>
              <a:rPr lang="tr-TR" dirty="0" err="1" smtClean="0"/>
              <a:t>X</a:t>
            </a:r>
            <a:r>
              <a:rPr lang="tr-TR" baseline="30000" dirty="0" err="1" smtClean="0"/>
              <a:t>r</a:t>
            </a:r>
            <a:r>
              <a:rPr lang="tr-TR" dirty="0" smtClean="0"/>
              <a:t> ile sembolize edilir. X</a:t>
            </a:r>
            <a:r>
              <a:rPr lang="tr-TR" baseline="30000" dirty="0" smtClean="0"/>
              <a:t>R</a:t>
            </a:r>
            <a:r>
              <a:rPr lang="tr-TR" dirty="0" smtClean="0"/>
              <a:t> ise normal görme genidir.</a:t>
            </a:r>
          </a:p>
          <a:p>
            <a:pPr algn="just"/>
            <a:r>
              <a:rPr lang="tr-TR" dirty="0" smtClean="0"/>
              <a:t>Dişilerde iki tane X kromozomu olduğundan renk körlüğünün ortaya çıkabilmesi için çekinik renk körlüğü geninin her iki X kromozomu üzerinde de bulunması gerekir.</a:t>
            </a:r>
          </a:p>
          <a:p>
            <a:pPr algn="just"/>
            <a:r>
              <a:rPr lang="tr-TR" dirty="0" smtClean="0"/>
              <a:t>Erkeklerde X</a:t>
            </a:r>
            <a:r>
              <a:rPr lang="tr-TR" baseline="30000" dirty="0" smtClean="0"/>
              <a:t>R</a:t>
            </a:r>
            <a:r>
              <a:rPr lang="tr-TR" dirty="0" smtClean="0"/>
              <a:t>Y normal, </a:t>
            </a:r>
            <a:r>
              <a:rPr lang="tr-TR" dirty="0" err="1" smtClean="0"/>
              <a:t>X</a:t>
            </a:r>
            <a:r>
              <a:rPr lang="tr-TR" baseline="30000" dirty="0" err="1" smtClean="0"/>
              <a:t>r</a:t>
            </a:r>
            <a:r>
              <a:rPr lang="tr-TR" dirty="0" err="1" smtClean="0"/>
              <a:t>Y</a:t>
            </a:r>
            <a:r>
              <a:rPr lang="tr-TR" dirty="0" smtClean="0"/>
              <a:t> renk körü bireylerdir.</a:t>
            </a:r>
          </a:p>
          <a:p>
            <a:pPr algn="just"/>
            <a:r>
              <a:rPr lang="tr-TR" dirty="0" smtClean="0"/>
              <a:t> Erkeklerdeki Y kromozomu, X kromozomundaki renk körlüğü geninin (</a:t>
            </a:r>
            <a:r>
              <a:rPr lang="tr-TR" dirty="0" err="1" smtClean="0"/>
              <a:t>X</a:t>
            </a:r>
            <a:r>
              <a:rPr lang="tr-TR" baseline="30000" dirty="0" err="1" smtClean="0"/>
              <a:t>r</a:t>
            </a:r>
            <a:r>
              <a:rPr lang="tr-TR" dirty="0" smtClean="0"/>
              <a:t>) etkisini bastıracak bir </a:t>
            </a:r>
            <a:r>
              <a:rPr lang="tr-TR" dirty="0" err="1" smtClean="0"/>
              <a:t>alele</a:t>
            </a:r>
            <a:r>
              <a:rPr lang="tr-TR" dirty="0" smtClean="0"/>
              <a:t> sahip değildir. Bunun nedeni Y kromozomunun X kromozomu ile homolog olmamasıdır.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078621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b="1" dirty="0" smtClean="0"/>
              <a:t>2. Hemofili (kanın pıhtılaşamaması):</a:t>
            </a:r>
            <a:r>
              <a:rPr lang="tr-TR" dirty="0" smtClean="0"/>
              <a:t> Ölümcül bir hastalıktır. Hemofilide, kanın pıhtılaşması için gerekli proteinlerin bir ya da birkaçının eksik olması, kanamaların uzun süre devam etmesine neden olur. Böylece kan kaybı nedeniyle ölüm olayı meydana gelir.</a:t>
            </a:r>
          </a:p>
          <a:p>
            <a:pPr algn="just"/>
            <a:r>
              <a:rPr lang="tr-TR" dirty="0" smtClean="0"/>
              <a:t>X kromozomu üzerinde çekinik bir genle </a:t>
            </a:r>
            <a:r>
              <a:rPr lang="tr-TR" dirty="0" err="1" smtClean="0"/>
              <a:t>kalıtılan</a:t>
            </a:r>
            <a:r>
              <a:rPr lang="tr-TR" dirty="0" smtClean="0"/>
              <a:t> hastalıktır. Dişinin hemofili hastası olabilmesi için hem annesinden hem de babasından </a:t>
            </a:r>
            <a:r>
              <a:rPr lang="tr-TR" dirty="0" err="1" smtClean="0"/>
              <a:t>X</a:t>
            </a:r>
            <a:r>
              <a:rPr lang="tr-TR" baseline="30000" dirty="0" err="1" smtClean="0"/>
              <a:t>h</a:t>
            </a:r>
            <a:r>
              <a:rPr lang="tr-TR" dirty="0" smtClean="0"/>
              <a:t> genini alması gerekir. Hemofili hastası bir kadının bütün erkek çocukları annelerinden </a:t>
            </a:r>
            <a:r>
              <a:rPr lang="tr-TR" dirty="0" err="1" smtClean="0"/>
              <a:t>X</a:t>
            </a:r>
            <a:r>
              <a:rPr lang="tr-TR" baseline="30000" dirty="0" err="1" smtClean="0"/>
              <a:t>h</a:t>
            </a:r>
            <a:r>
              <a:rPr lang="tr-TR" dirty="0" err="1" smtClean="0"/>
              <a:t>genini</a:t>
            </a:r>
            <a:r>
              <a:rPr lang="tr-TR" dirty="0" smtClean="0"/>
              <a:t> aldıkları için hastadır.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3405275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b="1" dirty="0" smtClean="0"/>
              <a:t>3. İnsanda kas </a:t>
            </a:r>
            <a:r>
              <a:rPr lang="tr-TR" b="1" dirty="0" err="1" smtClean="0"/>
              <a:t>distrofisi</a:t>
            </a:r>
            <a:r>
              <a:rPr lang="tr-TR" b="1" dirty="0" smtClean="0"/>
              <a:t>:</a:t>
            </a:r>
            <a:r>
              <a:rPr lang="tr-TR" dirty="0" smtClean="0"/>
              <a:t> Tehlikeli bir kas hastalığıdır. Hastalığın ortaya çıkmasına, kaslarda normal olarak bulunması gereken bir proteinin yokluğu yol açmaktadır.</a:t>
            </a:r>
          </a:p>
          <a:p>
            <a:pPr algn="just"/>
            <a:r>
              <a:rPr lang="tr-TR" dirty="0" smtClean="0"/>
              <a:t>Bu hastalıkta, hasta bireylerin kasları günden güne zayıflar ve hasta yirmili yaşlara gelmeden ölür.</a:t>
            </a:r>
          </a:p>
          <a:p>
            <a:endParaRPr lang="tr-TR" dirty="0"/>
          </a:p>
        </p:txBody>
      </p:sp>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199358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a:t>B. Y KROMOZOMUNA BAĞLI KALITIMI</a:t>
            </a:r>
            <a:endParaRPr lang="tr-TR" dirty="0"/>
          </a:p>
        </p:txBody>
      </p:sp>
      <p:sp>
        <p:nvSpPr>
          <p:cNvPr id="3" name="2 İçerik Yer Tutucusu"/>
          <p:cNvSpPr>
            <a:spLocks noGrp="1"/>
          </p:cNvSpPr>
          <p:nvPr>
            <p:ph idx="1"/>
          </p:nvPr>
        </p:nvSpPr>
        <p:spPr/>
        <p:txBody>
          <a:bodyPr>
            <a:normAutofit/>
          </a:bodyPr>
          <a:lstStyle/>
          <a:p>
            <a:pPr algn="just"/>
            <a:r>
              <a:rPr lang="tr-TR" dirty="0" smtClean="0"/>
              <a:t>Y kromozomunun X ile homolog olmayan bölgesinde aktarılan; kulak kıllılığı ve balık pulluluk gibi bazı karakterlerdir. Sadece erkeklerde görülür.</a:t>
            </a:r>
          </a:p>
          <a:p>
            <a:pPr algn="just"/>
            <a:r>
              <a:rPr lang="tr-TR" dirty="0" smtClean="0"/>
              <a:t>Hasta babanın sadece bütün erkek çocukları hastadır.</a:t>
            </a:r>
          </a:p>
          <a:p>
            <a:pPr algn="just"/>
            <a:r>
              <a:rPr lang="tr-TR" dirty="0" smtClean="0"/>
              <a:t>Genlerin baskınlığı veya çekinikliği önemli değildir. Çünkü etkilerini örtecek başka bir </a:t>
            </a:r>
            <a:r>
              <a:rPr lang="tr-TR" dirty="0" err="1" smtClean="0"/>
              <a:t>allel</a:t>
            </a:r>
            <a:r>
              <a:rPr lang="tr-TR" dirty="0" smtClean="0"/>
              <a:t> gen yoktur.</a:t>
            </a:r>
            <a:br>
              <a:rPr lang="tr-TR" dirty="0" smtClean="0"/>
            </a:br>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627231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215680" y="1419064"/>
            <a:ext cx="5960406" cy="3918967"/>
          </a:xfrm>
          <a:prstGeom prst="rect">
            <a:avLst/>
          </a:prstGeo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3593764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a:t>AKRABA EVLİLİKLERİNİN OLASI RİSKLERİ</a:t>
            </a:r>
            <a:endParaRPr lang="tr-TR" dirty="0"/>
          </a:p>
        </p:txBody>
      </p:sp>
      <p:sp>
        <p:nvSpPr>
          <p:cNvPr id="3" name="2 İçerik Yer Tutucusu"/>
          <p:cNvSpPr>
            <a:spLocks noGrp="1"/>
          </p:cNvSpPr>
          <p:nvPr>
            <p:ph idx="1"/>
          </p:nvPr>
        </p:nvSpPr>
        <p:spPr>
          <a:xfrm>
            <a:off x="1703512" y="1124744"/>
            <a:ext cx="8507288" cy="5328592"/>
          </a:xfrm>
        </p:spPr>
        <p:txBody>
          <a:bodyPr>
            <a:normAutofit fontScale="92500" lnSpcReduction="20000"/>
          </a:bodyPr>
          <a:lstStyle/>
          <a:p>
            <a:pPr algn="just"/>
            <a:r>
              <a:rPr lang="tr-TR" dirty="0" smtClean="0"/>
              <a:t>Aynı soydan gelen kişiler arasında yapılan evliliklere akraba evliliği denir. Akraba evliliği sonucunda, atalarında kalıtsal hastalıklar varsa bu hastalıklar yeni nesillere aktarılabilmektedir.</a:t>
            </a:r>
          </a:p>
          <a:p>
            <a:pPr algn="just"/>
            <a:r>
              <a:rPr lang="tr-TR" dirty="0" smtClean="0"/>
              <a:t>Akraba evlilikleri, </a:t>
            </a:r>
            <a:r>
              <a:rPr lang="tr-TR" dirty="0" err="1" smtClean="0"/>
              <a:t>otozomal</a:t>
            </a:r>
            <a:r>
              <a:rPr lang="tr-TR" dirty="0" smtClean="0"/>
              <a:t> resesif (çekinik) ve çok faktörlü kalıtım gösteren hastalıkların görülme sıklığını arttırmaktadır. </a:t>
            </a:r>
          </a:p>
          <a:p>
            <a:pPr algn="just"/>
            <a:r>
              <a:rPr lang="tr-TR" dirty="0" smtClean="0"/>
              <a:t>Akraba evliliği ile görülme riski artan hastalıkların ortaya çıkması, her iki eşte de aynı tip bozuk genlerin bir araya gelmesiyle olur.</a:t>
            </a:r>
          </a:p>
          <a:p>
            <a:pPr algn="just"/>
            <a:r>
              <a:rPr lang="tr-TR" dirty="0" smtClean="0"/>
              <a:t>Akrabalarda, genler arasındaki benzerlik sıklığı arttığı için hastalıklı çocuk sahibi olma ihtimali de artmaktadır. Bu nedenle engelli (görme, işitme engeli gibi) insanların aynı engele sahip insanlarla evlenmeleri de önerilmez. Çünkü aynı engele sahip insanlar evlenirse bebeklerinin de engelli olma riski artar.</a:t>
            </a:r>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441287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ÇOK ALLELİK</a:t>
            </a:r>
            <a:endParaRPr lang="tr-TR" dirty="0"/>
          </a:p>
        </p:txBody>
      </p:sp>
      <p:sp>
        <p:nvSpPr>
          <p:cNvPr id="3" name="2 İçerik Yer Tutucusu"/>
          <p:cNvSpPr>
            <a:spLocks noGrp="1"/>
          </p:cNvSpPr>
          <p:nvPr>
            <p:ph idx="1"/>
          </p:nvPr>
        </p:nvSpPr>
        <p:spPr/>
        <p:txBody>
          <a:bodyPr>
            <a:normAutofit/>
          </a:bodyPr>
          <a:lstStyle/>
          <a:p>
            <a:r>
              <a:rPr lang="tr-TR" dirty="0" smtClean="0"/>
              <a:t>Bir karakteri oluşturan </a:t>
            </a:r>
            <a:r>
              <a:rPr lang="tr-TR" dirty="0" err="1" smtClean="0"/>
              <a:t>allel</a:t>
            </a:r>
            <a:r>
              <a:rPr lang="tr-TR" dirty="0" smtClean="0"/>
              <a:t> çeşidinin ikiden fazla olmasına </a:t>
            </a:r>
            <a:r>
              <a:rPr lang="tr-TR" b="1" dirty="0" smtClean="0"/>
              <a:t>çok </a:t>
            </a:r>
            <a:r>
              <a:rPr lang="tr-TR" b="1" dirty="0" err="1" smtClean="0"/>
              <a:t>allelik</a:t>
            </a:r>
            <a:r>
              <a:rPr lang="tr-TR" b="1" u="sng" dirty="0" smtClean="0"/>
              <a:t> </a:t>
            </a:r>
            <a:r>
              <a:rPr lang="tr-TR" dirty="0" smtClean="0"/>
              <a:t>denir.</a:t>
            </a:r>
          </a:p>
          <a:p>
            <a:r>
              <a:rPr lang="tr-TR" dirty="0" smtClean="0"/>
              <a:t>Örneğin tavşanlarda kürk renginin, meyve sineğinde göz renginin, insanda kan gruplarının kalıtımında ikiden fazla </a:t>
            </a:r>
            <a:r>
              <a:rPr lang="tr-TR" dirty="0" err="1" smtClean="0"/>
              <a:t>allel</a:t>
            </a:r>
            <a:r>
              <a:rPr lang="tr-TR" dirty="0" smtClean="0"/>
              <a:t> gen rol oynar.</a:t>
            </a:r>
          </a:p>
          <a:p>
            <a:r>
              <a:rPr lang="tr-TR" dirty="0" smtClean="0"/>
              <a:t>Bir karakterin kaç çeşit </a:t>
            </a:r>
            <a:r>
              <a:rPr lang="tr-TR" dirty="0" err="1" smtClean="0"/>
              <a:t>alleli</a:t>
            </a:r>
            <a:r>
              <a:rPr lang="tr-TR" dirty="0" smtClean="0"/>
              <a:t> olursa olsun diploit birey bu </a:t>
            </a:r>
            <a:r>
              <a:rPr lang="tr-TR" dirty="0" err="1" smtClean="0"/>
              <a:t>allelerden</a:t>
            </a:r>
            <a:r>
              <a:rPr lang="tr-TR" dirty="0" smtClean="0"/>
              <a:t> en fazla ikisine, haploit bireyler ise bir tanesine sahiptir.</a:t>
            </a:r>
          </a:p>
          <a:p>
            <a:r>
              <a:rPr lang="tr-TR" b="1" dirty="0" smtClean="0"/>
              <a:t>Örneğin </a:t>
            </a:r>
            <a:r>
              <a:rPr lang="tr-TR" dirty="0" smtClean="0"/>
              <a:t>bir karakterin A</a:t>
            </a:r>
            <a:r>
              <a:rPr lang="tr-TR" baseline="-25000" dirty="0" smtClean="0"/>
              <a:t>1</a:t>
            </a:r>
            <a:r>
              <a:rPr lang="tr-TR" dirty="0" smtClean="0"/>
              <a:t>, A</a:t>
            </a:r>
            <a:r>
              <a:rPr lang="tr-TR" baseline="-25000" dirty="0" smtClean="0"/>
              <a:t>2</a:t>
            </a:r>
            <a:r>
              <a:rPr lang="tr-TR" dirty="0" smtClean="0"/>
              <a:t>, A</a:t>
            </a:r>
            <a:r>
              <a:rPr lang="tr-TR" baseline="-25000" dirty="0" smtClean="0"/>
              <a:t>3</a:t>
            </a:r>
            <a:r>
              <a:rPr lang="tr-TR" dirty="0" smtClean="0"/>
              <a:t>, A</a:t>
            </a:r>
            <a:r>
              <a:rPr lang="tr-TR" baseline="-25000" dirty="0" smtClean="0"/>
              <a:t>4</a:t>
            </a:r>
            <a:r>
              <a:rPr lang="tr-TR" dirty="0" smtClean="0"/>
              <a:t> ... A</a:t>
            </a:r>
            <a:r>
              <a:rPr lang="tr-TR" baseline="-25000" dirty="0" smtClean="0"/>
              <a:t>n</a:t>
            </a:r>
            <a:r>
              <a:rPr lang="tr-TR" dirty="0" smtClean="0"/>
              <a:t> şeklinde </a:t>
            </a:r>
            <a:r>
              <a:rPr lang="tr-TR" dirty="0" err="1" smtClean="0"/>
              <a:t>allelleri</a:t>
            </a:r>
            <a:r>
              <a:rPr lang="tr-TR" dirty="0" smtClean="0"/>
              <a:t> olsa bile diploit bireyde bunlardan sadece ikisi (A</a:t>
            </a:r>
            <a:r>
              <a:rPr lang="tr-TR" baseline="-25000" dirty="0" smtClean="0"/>
              <a:t>1</a:t>
            </a:r>
            <a:r>
              <a:rPr lang="tr-TR" dirty="0" smtClean="0"/>
              <a:t>A</a:t>
            </a:r>
            <a:r>
              <a:rPr lang="tr-TR" baseline="-25000" dirty="0" smtClean="0"/>
              <a:t>2</a:t>
            </a:r>
            <a:r>
              <a:rPr lang="tr-TR" dirty="0" smtClean="0"/>
              <a:t>, A</a:t>
            </a:r>
            <a:r>
              <a:rPr lang="tr-TR" baseline="-25000" dirty="0" smtClean="0"/>
              <a:t>1 </a:t>
            </a:r>
            <a:r>
              <a:rPr lang="tr-TR" dirty="0" smtClean="0"/>
              <a:t>A</a:t>
            </a:r>
            <a:r>
              <a:rPr lang="tr-TR" baseline="-25000" dirty="0" smtClean="0"/>
              <a:t>4</a:t>
            </a:r>
            <a:r>
              <a:rPr lang="tr-TR" dirty="0" smtClean="0"/>
              <a:t>, A</a:t>
            </a:r>
            <a:r>
              <a:rPr lang="tr-TR" baseline="-25000" dirty="0" smtClean="0"/>
              <a:t>2</a:t>
            </a:r>
            <a:r>
              <a:rPr lang="tr-TR" dirty="0" smtClean="0"/>
              <a:t>A</a:t>
            </a:r>
            <a:r>
              <a:rPr lang="tr-TR" baseline="-25000" dirty="0" smtClean="0"/>
              <a:t>3 </a:t>
            </a:r>
            <a:r>
              <a:rPr lang="tr-TR" dirty="0" smtClean="0"/>
              <a:t>gibi...), haploit bireylerde ise bu </a:t>
            </a:r>
            <a:r>
              <a:rPr lang="tr-TR" dirty="0" err="1" smtClean="0"/>
              <a:t>allellerden</a:t>
            </a:r>
            <a:r>
              <a:rPr lang="tr-TR" dirty="0" smtClean="0"/>
              <a:t> sadece biri (A</a:t>
            </a:r>
            <a:r>
              <a:rPr lang="tr-TR" baseline="-25000" dirty="0" smtClean="0"/>
              <a:t>1</a:t>
            </a:r>
            <a:r>
              <a:rPr lang="tr-TR" dirty="0" smtClean="0"/>
              <a:t>, A</a:t>
            </a:r>
            <a:r>
              <a:rPr lang="tr-TR" baseline="-25000" dirty="0" smtClean="0"/>
              <a:t>2</a:t>
            </a:r>
            <a:r>
              <a:rPr lang="tr-TR" dirty="0" smtClean="0"/>
              <a:t>, A</a:t>
            </a:r>
            <a:r>
              <a:rPr lang="tr-TR" baseline="-25000" dirty="0" smtClean="0"/>
              <a:t>3</a:t>
            </a:r>
            <a:r>
              <a:rPr lang="tr-TR" dirty="0" smtClean="0"/>
              <a:t>, A</a:t>
            </a:r>
            <a:r>
              <a:rPr lang="tr-TR" baseline="-25000" dirty="0" smtClean="0"/>
              <a:t>4</a:t>
            </a:r>
            <a:r>
              <a:rPr lang="tr-TR" dirty="0" smtClean="0"/>
              <a:t> gibi…) bulunur.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463439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dirty="0" smtClean="0"/>
              <a:t>Bir popülasyonda bir karakterin kalıtımıyla ilgili çok </a:t>
            </a:r>
            <a:r>
              <a:rPr lang="tr-TR" dirty="0" err="1" smtClean="0"/>
              <a:t>allelik</a:t>
            </a:r>
            <a:r>
              <a:rPr lang="tr-TR" dirty="0" smtClean="0"/>
              <a:t> durumu söz konusu olduğunda, genellikle bu </a:t>
            </a:r>
            <a:r>
              <a:rPr lang="tr-TR" dirty="0" err="1" smtClean="0"/>
              <a:t>alleller</a:t>
            </a:r>
            <a:r>
              <a:rPr lang="tr-TR" dirty="0" smtClean="0"/>
              <a:t> arasında baskınlık bakımından bir hiyerarşi görülür. Büyük harf, seride yer alan diğer </a:t>
            </a:r>
            <a:r>
              <a:rPr lang="tr-TR" dirty="0" err="1" smtClean="0"/>
              <a:t>allellerin</a:t>
            </a:r>
            <a:r>
              <a:rPr lang="tr-TR" dirty="0" smtClean="0"/>
              <a:t> tümüne baskın olan </a:t>
            </a:r>
            <a:r>
              <a:rPr lang="tr-TR" dirty="0" err="1" smtClean="0"/>
              <a:t>aleli</a:t>
            </a:r>
            <a:r>
              <a:rPr lang="tr-TR" dirty="0" smtClean="0"/>
              <a:t> belirtmede kullanılır. Buna karşılık gelen küçük harf ise serideki diğer tüm </a:t>
            </a:r>
            <a:r>
              <a:rPr lang="tr-TR" dirty="0" err="1" smtClean="0"/>
              <a:t>allellerde</a:t>
            </a:r>
            <a:r>
              <a:rPr lang="tr-TR" dirty="0" smtClean="0"/>
              <a:t> çekinik olan </a:t>
            </a:r>
            <a:r>
              <a:rPr lang="tr-TR" dirty="0" err="1" smtClean="0"/>
              <a:t>aleli</a:t>
            </a:r>
            <a:r>
              <a:rPr lang="tr-TR" dirty="0" smtClean="0"/>
              <a:t> belirtir.</a:t>
            </a:r>
          </a:p>
          <a:p>
            <a:pPr algn="just"/>
            <a:r>
              <a:rPr lang="tr-TR" b="1" dirty="0" smtClean="0"/>
              <a:t>Örneğin</a:t>
            </a:r>
            <a:r>
              <a:rPr lang="tr-TR" dirty="0" smtClean="0"/>
              <a:t> tavşanlarda tipik gri tavşan rengi (C), </a:t>
            </a:r>
            <a:r>
              <a:rPr lang="tr-TR" dirty="0" err="1" smtClean="0"/>
              <a:t>şinşila</a:t>
            </a:r>
            <a:r>
              <a:rPr lang="tr-TR" dirty="0" smtClean="0"/>
              <a:t> (</a:t>
            </a:r>
            <a:r>
              <a:rPr lang="tr-TR" dirty="0" err="1" smtClean="0"/>
              <a:t>c</a:t>
            </a:r>
            <a:r>
              <a:rPr lang="tr-TR" baseline="30000" dirty="0" err="1" smtClean="0"/>
              <a:t>ch</a:t>
            </a:r>
            <a:r>
              <a:rPr lang="tr-TR" dirty="0" smtClean="0"/>
              <a:t>), </a:t>
            </a:r>
            <a:r>
              <a:rPr lang="tr-TR" dirty="0" err="1" smtClean="0"/>
              <a:t>Himalaya</a:t>
            </a:r>
            <a:r>
              <a:rPr lang="tr-TR" dirty="0" smtClean="0"/>
              <a:t> (</a:t>
            </a:r>
            <a:r>
              <a:rPr lang="tr-TR" dirty="0" err="1" smtClean="0"/>
              <a:t>c</a:t>
            </a:r>
            <a:r>
              <a:rPr lang="tr-TR" baseline="30000" dirty="0" err="1" smtClean="0"/>
              <a:t>h</a:t>
            </a:r>
            <a:r>
              <a:rPr lang="tr-TR" dirty="0" smtClean="0"/>
              <a:t>) ve albino (c) </a:t>
            </a:r>
            <a:r>
              <a:rPr lang="tr-TR" dirty="0" err="1" smtClean="0"/>
              <a:t>fenotiplerinin</a:t>
            </a:r>
            <a:r>
              <a:rPr lang="tr-TR" dirty="0" smtClean="0"/>
              <a:t> ortaya çıkmasından sorumlu </a:t>
            </a:r>
            <a:r>
              <a:rPr lang="tr-TR" dirty="0" err="1" smtClean="0"/>
              <a:t>aleller</a:t>
            </a:r>
            <a:r>
              <a:rPr lang="tr-TR" dirty="0" smtClean="0"/>
              <a:t> vardır. Bunlar arasındaki baskınlık hiyerarşisi C &gt; </a:t>
            </a:r>
            <a:r>
              <a:rPr lang="tr-TR" dirty="0" err="1" smtClean="0"/>
              <a:t>c</a:t>
            </a:r>
            <a:r>
              <a:rPr lang="tr-TR" baseline="30000" dirty="0" err="1" smtClean="0"/>
              <a:t>ch</a:t>
            </a:r>
            <a:r>
              <a:rPr lang="tr-TR" dirty="0" smtClean="0"/>
              <a:t> &gt; </a:t>
            </a:r>
            <a:r>
              <a:rPr lang="tr-TR" dirty="0" err="1" smtClean="0"/>
              <a:t>c</a:t>
            </a:r>
            <a:r>
              <a:rPr lang="tr-TR" baseline="30000" dirty="0" err="1" smtClean="0"/>
              <a:t>h</a:t>
            </a:r>
            <a:r>
              <a:rPr lang="tr-TR" dirty="0" smtClean="0"/>
              <a:t>&gt; c seklindedir.</a:t>
            </a:r>
          </a:p>
          <a:p>
            <a:endParaRPr lang="tr-TR" dirty="0"/>
          </a:p>
        </p:txBody>
      </p:sp>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993892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Tavşanlarda renk </a:t>
            </a:r>
            <a:r>
              <a:rPr lang="tr-TR" b="1" dirty="0" err="1" smtClean="0"/>
              <a:t>multiple</a:t>
            </a:r>
            <a:r>
              <a:rPr lang="tr-TR" b="1" dirty="0" smtClean="0"/>
              <a:t> </a:t>
            </a:r>
            <a:r>
              <a:rPr lang="tr-TR" b="1" dirty="0" err="1" smtClean="0"/>
              <a:t>allelik</a:t>
            </a:r>
            <a:r>
              <a:rPr lang="tr-TR" b="1" dirty="0" smtClean="0"/>
              <a:t> </a:t>
            </a:r>
            <a:endParaRPr lang="tr-TR" dirty="0"/>
          </a:p>
        </p:txBody>
      </p:sp>
      <p:sp>
        <p:nvSpPr>
          <p:cNvPr id="3" name="2 İçerik Yer Tutucusu"/>
          <p:cNvSpPr>
            <a:spLocks noGrp="1"/>
          </p:cNvSpPr>
          <p:nvPr>
            <p:ph idx="1"/>
          </p:nvPr>
        </p:nvSpPr>
        <p:spPr/>
        <p:txBody>
          <a:bodyPr>
            <a:normAutofit/>
          </a:bodyPr>
          <a:lstStyle/>
          <a:p>
            <a:r>
              <a:rPr lang="tr-TR" dirty="0" smtClean="0"/>
              <a:t>Gri tavşan	CC, </a:t>
            </a:r>
            <a:r>
              <a:rPr lang="tr-TR" dirty="0" err="1" smtClean="0"/>
              <a:t>Cc</a:t>
            </a:r>
            <a:r>
              <a:rPr lang="tr-TR" baseline="30000" dirty="0" err="1" smtClean="0"/>
              <a:t>ch</a:t>
            </a:r>
            <a:r>
              <a:rPr lang="tr-TR" dirty="0" smtClean="0"/>
              <a:t>, </a:t>
            </a:r>
            <a:r>
              <a:rPr lang="tr-TR" dirty="0" err="1" smtClean="0"/>
              <a:t>Cc</a:t>
            </a:r>
            <a:r>
              <a:rPr lang="tr-TR" baseline="30000" dirty="0" err="1" smtClean="0"/>
              <a:t>h</a:t>
            </a:r>
            <a:r>
              <a:rPr lang="tr-TR" dirty="0" smtClean="0"/>
              <a:t>, </a:t>
            </a:r>
            <a:r>
              <a:rPr lang="tr-TR" dirty="0" err="1" smtClean="0"/>
              <a:t>Cc</a:t>
            </a:r>
            <a:endParaRPr lang="tr-TR" dirty="0" smtClean="0"/>
          </a:p>
          <a:p>
            <a:r>
              <a:rPr lang="tr-TR" dirty="0" err="1" smtClean="0"/>
              <a:t>Şinşila</a:t>
            </a:r>
            <a:r>
              <a:rPr lang="tr-TR" dirty="0" smtClean="0"/>
              <a:t>		</a:t>
            </a:r>
            <a:r>
              <a:rPr lang="tr-TR" dirty="0" err="1" smtClean="0"/>
              <a:t>c</a:t>
            </a:r>
            <a:r>
              <a:rPr lang="tr-TR" baseline="30000" dirty="0" err="1" smtClean="0"/>
              <a:t>ch</a:t>
            </a:r>
            <a:r>
              <a:rPr lang="tr-TR" dirty="0" err="1" smtClean="0"/>
              <a:t>c</a:t>
            </a:r>
            <a:r>
              <a:rPr lang="tr-TR" baseline="30000" dirty="0" err="1" smtClean="0"/>
              <a:t>ch</a:t>
            </a:r>
            <a:r>
              <a:rPr lang="tr-TR" dirty="0" smtClean="0"/>
              <a:t>, </a:t>
            </a:r>
            <a:r>
              <a:rPr lang="tr-TR" dirty="0" err="1" smtClean="0"/>
              <a:t>c</a:t>
            </a:r>
            <a:r>
              <a:rPr lang="tr-TR" baseline="30000" dirty="0" err="1" smtClean="0"/>
              <a:t>ch</a:t>
            </a:r>
            <a:r>
              <a:rPr lang="tr-TR" dirty="0" err="1" smtClean="0"/>
              <a:t>c</a:t>
            </a:r>
            <a:r>
              <a:rPr lang="tr-TR" baseline="30000" dirty="0" err="1" smtClean="0"/>
              <a:t>h</a:t>
            </a:r>
            <a:r>
              <a:rPr lang="tr-TR" dirty="0" smtClean="0"/>
              <a:t>,  </a:t>
            </a:r>
            <a:r>
              <a:rPr lang="tr-TR" dirty="0" err="1" smtClean="0"/>
              <a:t>c</a:t>
            </a:r>
            <a:r>
              <a:rPr lang="tr-TR" baseline="30000" dirty="0" err="1" smtClean="0"/>
              <a:t>ch</a:t>
            </a:r>
            <a:r>
              <a:rPr lang="tr-TR" dirty="0" err="1" smtClean="0"/>
              <a:t>c</a:t>
            </a:r>
            <a:endParaRPr lang="tr-TR" dirty="0" smtClean="0"/>
          </a:p>
          <a:p>
            <a:r>
              <a:rPr lang="tr-TR" dirty="0" err="1" smtClean="0"/>
              <a:t>Himalaya</a:t>
            </a:r>
            <a:r>
              <a:rPr lang="tr-TR" dirty="0" smtClean="0"/>
              <a:t>	</a:t>
            </a:r>
            <a:r>
              <a:rPr lang="tr-TR" dirty="0" err="1" smtClean="0"/>
              <a:t>c</a:t>
            </a:r>
            <a:r>
              <a:rPr lang="tr-TR" baseline="30000" dirty="0" err="1" smtClean="0"/>
              <a:t>h</a:t>
            </a:r>
            <a:r>
              <a:rPr lang="tr-TR" dirty="0" err="1" smtClean="0"/>
              <a:t>c</a:t>
            </a:r>
            <a:r>
              <a:rPr lang="tr-TR" baseline="30000" dirty="0" err="1" smtClean="0"/>
              <a:t>h</a:t>
            </a:r>
            <a:r>
              <a:rPr lang="tr-TR" dirty="0" smtClean="0"/>
              <a:t>, </a:t>
            </a:r>
            <a:r>
              <a:rPr lang="tr-TR" dirty="0" err="1" smtClean="0"/>
              <a:t>c</a:t>
            </a:r>
            <a:r>
              <a:rPr lang="tr-TR" baseline="30000" dirty="0" err="1" smtClean="0"/>
              <a:t>h</a:t>
            </a:r>
            <a:r>
              <a:rPr lang="tr-TR" dirty="0" err="1" smtClean="0"/>
              <a:t>c</a:t>
            </a:r>
            <a:endParaRPr lang="tr-TR" dirty="0" smtClean="0"/>
          </a:p>
          <a:p>
            <a:r>
              <a:rPr lang="tr-TR" dirty="0" smtClean="0"/>
              <a:t>Albino		</a:t>
            </a:r>
            <a:r>
              <a:rPr lang="tr-TR" dirty="0" err="1" smtClean="0"/>
              <a:t>cc</a:t>
            </a:r>
            <a:endParaRPr lang="tr-TR" dirty="0" smtClean="0"/>
          </a:p>
          <a:p>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4179531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431705" y="692697"/>
            <a:ext cx="5485209" cy="5897243"/>
          </a:xfrm>
          <a:prstGeom prst="rect">
            <a:avLst/>
          </a:prstGeo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479014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a:xfrm>
            <a:off x="4655840" y="620688"/>
            <a:ext cx="2980618" cy="5750140"/>
          </a:xfrm>
          <a:noFill/>
          <a:ln/>
        </p:spPr>
      </p:pic>
      <p:sp>
        <p:nvSpPr>
          <p:cNvPr id="3" name="Veri Yer Tutucusu 2"/>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849882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a:t>KAN GRUBU GENETİĞİ</a:t>
            </a:r>
            <a:endParaRPr lang="tr-TR" sz="3600" dirty="0"/>
          </a:p>
        </p:txBody>
      </p:sp>
      <p:sp>
        <p:nvSpPr>
          <p:cNvPr id="3" name="2 İçerik Yer Tutucusu"/>
          <p:cNvSpPr>
            <a:spLocks noGrp="1"/>
          </p:cNvSpPr>
          <p:nvPr>
            <p:ph idx="1"/>
          </p:nvPr>
        </p:nvSpPr>
        <p:spPr>
          <a:xfrm>
            <a:off x="1981200" y="1600200"/>
            <a:ext cx="8229600" cy="4709120"/>
          </a:xfrm>
        </p:spPr>
        <p:txBody>
          <a:bodyPr>
            <a:normAutofit fontScale="92500" lnSpcReduction="10000"/>
          </a:bodyPr>
          <a:lstStyle/>
          <a:p>
            <a:pPr algn="just"/>
            <a:r>
              <a:rPr lang="tr-TR" dirty="0" smtClean="0"/>
              <a:t>A, B, AB ve 0 kan gruplarının kalıtımını A, B ve 0 genleri sağlar. Bu genlerden A ve B genleri baskın, A ve B genleri birlikte bulunursa eş baskın, 0 geni ise çekiniktir.</a:t>
            </a:r>
          </a:p>
          <a:p>
            <a:pPr algn="just"/>
            <a:r>
              <a:rPr lang="tr-TR" dirty="0" smtClean="0"/>
              <a:t>Alyuvar yüzeyinde A antijeni varsa A grubu, B antijeni varsa B grubu, hem A hem de B antijenleri varsa AB grubu, antijen yoksa 0 (sıfır) grubu oluşur.</a:t>
            </a:r>
          </a:p>
          <a:p>
            <a:pPr algn="just"/>
            <a:r>
              <a:rPr lang="tr-TR" dirty="0" smtClean="0"/>
              <a:t>Kan plazmasında ise antikorlar bulunur. A kan grubunun plazmasında anti B, B kan grubunun plazmasında anti A, 0 grubunun plazmasında hem anti A hem de anti B antikorları bulunur. </a:t>
            </a:r>
          </a:p>
          <a:p>
            <a:pPr algn="just"/>
            <a:r>
              <a:rPr lang="tr-TR" dirty="0" smtClean="0"/>
              <a:t>AB kan grubunun plazmasında ise antikor yoktur.</a:t>
            </a:r>
            <a:br>
              <a:rPr lang="tr-TR" dirty="0" smtClean="0"/>
            </a:br>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043709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483854" y="1196752"/>
            <a:ext cx="7755547" cy="5001766"/>
          </a:xfrm>
          <a:prstGeom prst="rect">
            <a:avLst/>
          </a:prstGeo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3791598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A, B, AB ve 0 kan gruplarının kalıtımını A, B ve 0 genleri sağlar. </a:t>
            </a:r>
          </a:p>
          <a:p>
            <a:r>
              <a:rPr lang="tr-TR" dirty="0" smtClean="0"/>
              <a:t>Bu genlerden A ve B genleri baskın, A ve B genleri birlikte bulunursa eş baskın, 0 geni ise çekiniktir. Bu durumda baskınlık hiyerarşisi (A = B) &gt; 0 seklindedir.</a:t>
            </a:r>
            <a:endParaRPr lang="tr-TR" dirty="0"/>
          </a:p>
        </p:txBody>
      </p:sp>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187760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Rh</a:t>
            </a:r>
            <a:r>
              <a:rPr lang="tr-TR" b="1" dirty="0" smtClean="0"/>
              <a:t> faktörü</a:t>
            </a:r>
            <a:endParaRPr lang="tr-TR" dirty="0"/>
          </a:p>
        </p:txBody>
      </p:sp>
      <p:sp>
        <p:nvSpPr>
          <p:cNvPr id="3" name="2 İçerik Yer Tutucusu"/>
          <p:cNvSpPr>
            <a:spLocks noGrp="1"/>
          </p:cNvSpPr>
          <p:nvPr>
            <p:ph idx="1"/>
          </p:nvPr>
        </p:nvSpPr>
        <p:spPr/>
        <p:txBody>
          <a:bodyPr/>
          <a:lstStyle/>
          <a:p>
            <a:pPr algn="just"/>
            <a:r>
              <a:rPr lang="tr-TR" dirty="0" err="1" smtClean="0"/>
              <a:t>Rh</a:t>
            </a:r>
            <a:r>
              <a:rPr lang="tr-TR" dirty="0" smtClean="0"/>
              <a:t> faktörünü belirleyen gen, "R" simgesiyle gösterilir. </a:t>
            </a:r>
          </a:p>
          <a:p>
            <a:pPr algn="just"/>
            <a:r>
              <a:rPr lang="tr-TR" dirty="0" smtClean="0"/>
              <a:t>Bir insanın kanında </a:t>
            </a:r>
            <a:r>
              <a:rPr lang="tr-TR" dirty="0" err="1" smtClean="0"/>
              <a:t>Rh</a:t>
            </a:r>
            <a:r>
              <a:rPr lang="tr-TR" dirty="0" smtClean="0"/>
              <a:t> antijeni bulunuyorsa </a:t>
            </a:r>
            <a:r>
              <a:rPr lang="tr-TR" dirty="0" err="1" smtClean="0"/>
              <a:t>Rh</a:t>
            </a:r>
            <a:r>
              <a:rPr lang="tr-TR" dirty="0" smtClean="0"/>
              <a:t> (+), bulundurmuyorsa </a:t>
            </a:r>
            <a:r>
              <a:rPr lang="tr-TR" dirty="0" err="1" smtClean="0"/>
              <a:t>Rh</a:t>
            </a:r>
            <a:r>
              <a:rPr lang="tr-TR" dirty="0" smtClean="0"/>
              <a:t> (-) kan grubundandır. İnsanların %85'i </a:t>
            </a:r>
            <a:r>
              <a:rPr lang="tr-TR" dirty="0" err="1" smtClean="0"/>
              <a:t>Rh</a:t>
            </a:r>
            <a:r>
              <a:rPr lang="tr-TR" dirty="0" smtClean="0"/>
              <a:t>(+), %15'i </a:t>
            </a:r>
            <a:r>
              <a:rPr lang="tr-TR" dirty="0" err="1" smtClean="0"/>
              <a:t>Rh</a:t>
            </a:r>
            <a:r>
              <a:rPr lang="tr-TR" dirty="0" smtClean="0"/>
              <a:t>(-) kan grupludur. </a:t>
            </a:r>
          </a:p>
          <a:p>
            <a:pPr algn="just"/>
            <a:r>
              <a:rPr lang="tr-TR" dirty="0" smtClean="0"/>
              <a:t>Kan grubu </a:t>
            </a:r>
            <a:r>
              <a:rPr lang="tr-TR" dirty="0" err="1" smtClean="0"/>
              <a:t>Rh</a:t>
            </a:r>
            <a:r>
              <a:rPr lang="tr-TR" dirty="0" smtClean="0"/>
              <a:t>(+) baskın,   </a:t>
            </a:r>
            <a:r>
              <a:rPr lang="tr-TR" dirty="0" err="1" smtClean="0"/>
              <a:t>Rh</a:t>
            </a:r>
            <a:r>
              <a:rPr lang="tr-TR" dirty="0" smtClean="0"/>
              <a:t>(-) çekinik özelliktedir.</a:t>
            </a:r>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450480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436797" y="1988841"/>
            <a:ext cx="7318407" cy="3145631"/>
          </a:xfrm>
          <a:prstGeom prst="rect">
            <a:avLst/>
          </a:prstGeo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7099705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dirty="0" smtClean="0"/>
              <a:t>Birbirleriyle uyumlu olan kan gruplarının bilinmesi kan nakilleri açısından son derece önemlidir. </a:t>
            </a:r>
          </a:p>
          <a:p>
            <a:pPr algn="just"/>
            <a:r>
              <a:rPr lang="tr-TR" dirty="0" smtClean="0"/>
              <a:t>Eğer vericinin kanında alıcı için yabancı bir protein (A ya da B antijeni) varsa alıcı tarafından üretilen antikorlar (anti A ya da anti B) yabancı proteine tutunur ve kan hücreleri birbirine yapışarak kümelenir. </a:t>
            </a:r>
          </a:p>
          <a:p>
            <a:pPr algn="just"/>
            <a:r>
              <a:rPr lang="tr-TR" b="1" dirty="0" smtClean="0"/>
              <a:t>Bu olaya çökelme (aglütinasyon) </a:t>
            </a:r>
            <a:r>
              <a:rPr lang="tr-TR" dirty="0" smtClean="0"/>
              <a:t>adı verilir.</a:t>
            </a:r>
            <a:br>
              <a:rPr lang="tr-TR" dirty="0" smtClean="0"/>
            </a:br>
            <a:endParaRPr lang="tr-TR" dirty="0"/>
          </a:p>
        </p:txBody>
      </p:sp>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990532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503713" y="836712"/>
            <a:ext cx="5675709" cy="5030188"/>
          </a:xfrm>
          <a:prstGeom prst="rect">
            <a:avLst/>
          </a:prstGeo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380676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err="1"/>
              <a:t>Rh</a:t>
            </a:r>
            <a:r>
              <a:rPr lang="tr-TR" sz="3600" b="1" dirty="0"/>
              <a:t> Kan uyuşmazlığı (</a:t>
            </a:r>
            <a:r>
              <a:rPr lang="tr-TR" sz="3600" b="1" dirty="0" err="1"/>
              <a:t>eritroblastosis</a:t>
            </a:r>
            <a:r>
              <a:rPr lang="tr-TR" sz="3600" b="1" dirty="0"/>
              <a:t> </a:t>
            </a:r>
            <a:r>
              <a:rPr lang="tr-TR" sz="3600" b="1" dirty="0" err="1"/>
              <a:t>fetalis</a:t>
            </a:r>
            <a:r>
              <a:rPr lang="tr-TR" sz="3600" b="1" dirty="0"/>
              <a:t>):</a:t>
            </a:r>
            <a:endParaRPr lang="tr-TR" dirty="0"/>
          </a:p>
        </p:txBody>
      </p:sp>
      <p:sp>
        <p:nvSpPr>
          <p:cNvPr id="3" name="2 İçerik Yer Tutucusu"/>
          <p:cNvSpPr>
            <a:spLocks noGrp="1"/>
          </p:cNvSpPr>
          <p:nvPr>
            <p:ph idx="1"/>
          </p:nvPr>
        </p:nvSpPr>
        <p:spPr/>
        <p:txBody>
          <a:bodyPr>
            <a:normAutofit/>
          </a:bodyPr>
          <a:lstStyle/>
          <a:p>
            <a:pPr algn="just"/>
            <a:r>
              <a:rPr lang="tr-TR" dirty="0" err="1" smtClean="0"/>
              <a:t>Rh</a:t>
            </a:r>
            <a:r>
              <a:rPr lang="tr-TR" dirty="0" smtClean="0"/>
              <a:t>– bir anne ile </a:t>
            </a:r>
            <a:r>
              <a:rPr lang="tr-TR" dirty="0" err="1" smtClean="0"/>
              <a:t>Rh</a:t>
            </a:r>
            <a:r>
              <a:rPr lang="tr-TR" dirty="0" smtClean="0"/>
              <a:t>+ bir babadan </a:t>
            </a:r>
            <a:r>
              <a:rPr lang="tr-TR" dirty="0" err="1" smtClean="0"/>
              <a:t>Rh</a:t>
            </a:r>
            <a:r>
              <a:rPr lang="tr-TR" dirty="0" smtClean="0"/>
              <a:t>+ grubunda bir fetüsün oluştuğu durumlarda ortaya çıkar.</a:t>
            </a:r>
          </a:p>
          <a:p>
            <a:pPr algn="just"/>
            <a:r>
              <a:rPr lang="tr-TR" dirty="0" smtClean="0"/>
              <a:t>Kan uyuşmazlığında baba </a:t>
            </a:r>
            <a:r>
              <a:rPr lang="tr-TR" dirty="0" err="1" smtClean="0"/>
              <a:t>Rh</a:t>
            </a:r>
            <a:r>
              <a:rPr lang="tr-TR" dirty="0" smtClean="0"/>
              <a:t>+, anne </a:t>
            </a:r>
            <a:r>
              <a:rPr lang="tr-TR" dirty="0" err="1" smtClean="0"/>
              <a:t>Rh</a:t>
            </a:r>
            <a:r>
              <a:rPr lang="tr-TR" dirty="0" smtClean="0"/>
              <a:t>- ve çocuk </a:t>
            </a:r>
            <a:r>
              <a:rPr lang="tr-TR" dirty="0" err="1" smtClean="0"/>
              <a:t>Rh</a:t>
            </a:r>
            <a:r>
              <a:rPr lang="tr-TR" dirty="0" smtClean="0"/>
              <a:t>+’</a:t>
            </a:r>
            <a:r>
              <a:rPr lang="tr-TR" dirty="0" err="1" smtClean="0"/>
              <a:t>dir</a:t>
            </a:r>
            <a:r>
              <a:rPr lang="tr-TR" dirty="0" smtClean="0"/>
              <a:t>.</a:t>
            </a:r>
          </a:p>
          <a:p>
            <a:pPr algn="just"/>
            <a:r>
              <a:rPr lang="tr-TR" dirty="0" smtClean="0"/>
              <a:t>İlk hamilelikte doğum normal gerçekleşir. Ancak ikinci ve daha sonraki gebeliklerde yine </a:t>
            </a:r>
            <a:r>
              <a:rPr lang="tr-TR" dirty="0" err="1" smtClean="0"/>
              <a:t>Rh</a:t>
            </a:r>
            <a:r>
              <a:rPr lang="tr-TR" dirty="0" smtClean="0"/>
              <a:t>+ çocuğa gebe kalınırsa bu durumda ilk doğum esnasında anne kanında oluşan </a:t>
            </a:r>
            <a:r>
              <a:rPr lang="tr-TR" dirty="0" err="1" smtClean="0"/>
              <a:t>Rh</a:t>
            </a:r>
            <a:r>
              <a:rPr lang="tr-TR" dirty="0" smtClean="0"/>
              <a:t> antikorları çocuğa geçer ve çocuğun alyuvarlarını çökeltir.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0485082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a:t>Kan gruplarının belirlenmesi</a:t>
            </a:r>
            <a:endParaRPr lang="tr-TR" dirty="0"/>
          </a:p>
        </p:txBody>
      </p:sp>
      <p:sp>
        <p:nvSpPr>
          <p:cNvPr id="3" name="2 İçerik Yer Tutucusu"/>
          <p:cNvSpPr>
            <a:spLocks noGrp="1"/>
          </p:cNvSpPr>
          <p:nvPr>
            <p:ph idx="1"/>
          </p:nvPr>
        </p:nvSpPr>
        <p:spPr/>
        <p:txBody>
          <a:bodyPr>
            <a:normAutofit lnSpcReduction="10000"/>
          </a:bodyPr>
          <a:lstStyle/>
          <a:p>
            <a:pPr algn="just"/>
            <a:r>
              <a:rPr lang="tr-TR" dirty="0" err="1" smtClean="0"/>
              <a:t>Laboratuvarlarda</a:t>
            </a:r>
            <a:r>
              <a:rPr lang="tr-TR" dirty="0" smtClean="0"/>
              <a:t> Anti – A, anti – B ve anti – D serumları kullanılarak kan grupları belirlenebilir.</a:t>
            </a:r>
          </a:p>
          <a:p>
            <a:pPr algn="just"/>
            <a:r>
              <a:rPr lang="tr-TR" dirty="0" smtClean="0"/>
              <a:t>Anti – A serumu ile çökelme varsa, A antijeninin olduğunu gösterir. A antijeni varsa A grubudur.</a:t>
            </a:r>
          </a:p>
          <a:p>
            <a:pPr algn="just"/>
            <a:r>
              <a:rPr lang="tr-TR" dirty="0" smtClean="0"/>
              <a:t>Anti – B serumu ile çökelme varsa, B antijenini olduğunu gösterir. B antijeni varsa B grubudur.</a:t>
            </a:r>
          </a:p>
          <a:p>
            <a:pPr algn="just"/>
            <a:r>
              <a:rPr lang="tr-TR" dirty="0" smtClean="0"/>
              <a:t>Anti – D serumu ile çökelme varsa, </a:t>
            </a:r>
            <a:r>
              <a:rPr lang="tr-TR" dirty="0" err="1" smtClean="0"/>
              <a:t>Rh</a:t>
            </a:r>
            <a:r>
              <a:rPr lang="tr-TR" dirty="0" smtClean="0"/>
              <a:t> antijeninin olduğunu gösterir. </a:t>
            </a:r>
            <a:r>
              <a:rPr lang="tr-TR" dirty="0" err="1" smtClean="0"/>
              <a:t>Rh</a:t>
            </a:r>
            <a:r>
              <a:rPr lang="tr-TR" dirty="0" smtClean="0"/>
              <a:t> antijeni varsa </a:t>
            </a:r>
            <a:r>
              <a:rPr lang="tr-TR" dirty="0" err="1" smtClean="0"/>
              <a:t>Rh</a:t>
            </a:r>
            <a:r>
              <a:rPr lang="tr-TR" dirty="0" smtClean="0"/>
              <a:t> + </a:t>
            </a:r>
            <a:r>
              <a:rPr lang="tr-TR" dirty="0" err="1" smtClean="0"/>
              <a:t>dir</a:t>
            </a:r>
            <a:r>
              <a:rPr lang="tr-TR" dirty="0" smtClean="0"/>
              <a:t>.</a:t>
            </a:r>
          </a:p>
          <a:p>
            <a:pPr algn="just"/>
            <a:r>
              <a:rPr lang="tr-TR" dirty="0" smtClean="0"/>
              <a:t>Hem anti A hem de anti B serumlarının her ikisinde de çökelme varsa AB antijenleri birlikte var demektir. AB grubudur.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3186892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Soy ağaçları</a:t>
            </a:r>
            <a:endParaRPr lang="tr-TR" dirty="0"/>
          </a:p>
        </p:txBody>
      </p:sp>
      <p:sp>
        <p:nvSpPr>
          <p:cNvPr id="3" name="2 İçerik Yer Tutucusu"/>
          <p:cNvSpPr>
            <a:spLocks noGrp="1"/>
          </p:cNvSpPr>
          <p:nvPr>
            <p:ph idx="1"/>
          </p:nvPr>
        </p:nvSpPr>
        <p:spPr/>
        <p:txBody>
          <a:bodyPr>
            <a:normAutofit/>
          </a:bodyPr>
          <a:lstStyle/>
          <a:p>
            <a:pPr algn="just"/>
            <a:r>
              <a:rPr lang="tr-TR" b="1" dirty="0" smtClean="0"/>
              <a:t>Soy ağacı;</a:t>
            </a:r>
            <a:r>
              <a:rPr lang="tr-TR" dirty="0" smtClean="0"/>
              <a:t> herhangi bir araştırmada kullanılacak bireylerin belli karakterler bakımından </a:t>
            </a:r>
            <a:r>
              <a:rPr lang="tr-TR" b="1" dirty="0" err="1" smtClean="0"/>
              <a:t>homozigot</a:t>
            </a:r>
            <a:r>
              <a:rPr lang="tr-TR" dirty="0" smtClean="0"/>
              <a:t> veya </a:t>
            </a:r>
            <a:r>
              <a:rPr lang="tr-TR" b="1" dirty="0" err="1" smtClean="0"/>
              <a:t>heterozigot</a:t>
            </a:r>
            <a:r>
              <a:rPr lang="tr-TR" dirty="0" smtClean="0"/>
              <a:t> olup olmadığını anlamak ve soya bağlı bir karakterin görünme ihtimalini hesaplamak gibi pratik amaçlar için kullanılır.</a:t>
            </a:r>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3838737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Kontrol (geri) </a:t>
            </a:r>
            <a:r>
              <a:rPr lang="tr-TR" dirty="0" err="1" smtClean="0"/>
              <a:t>çarpazlama</a:t>
            </a:r>
            <a:endParaRPr lang="tr-TR" dirty="0"/>
          </a:p>
        </p:txBody>
      </p:sp>
      <p:sp>
        <p:nvSpPr>
          <p:cNvPr id="5" name="İçerik Yer Tutucusu 4"/>
          <p:cNvSpPr>
            <a:spLocks noGrp="1"/>
          </p:cNvSpPr>
          <p:nvPr>
            <p:ph idx="1"/>
          </p:nvPr>
        </p:nvSpPr>
        <p:spPr>
          <a:xfrm>
            <a:off x="2057400" y="2336873"/>
            <a:ext cx="7999040" cy="3599316"/>
          </a:xfrm>
        </p:spPr>
        <p:txBody>
          <a:bodyPr/>
          <a:lstStyle/>
          <a:p>
            <a:r>
              <a:rPr lang="tr-TR" dirty="0"/>
              <a:t>Genotipi bilinen </a:t>
            </a:r>
            <a:r>
              <a:rPr lang="tr-TR" dirty="0" err="1"/>
              <a:t>homozigot</a:t>
            </a:r>
            <a:r>
              <a:rPr lang="tr-TR" dirty="0"/>
              <a:t> resesif bir birey ile genotipi bilinmeyen bir bireyin birleştirilmesi sonucu oluşan yeni </a:t>
            </a:r>
            <a:r>
              <a:rPr lang="tr-TR" dirty="0" err="1"/>
              <a:t>generasyonda</a:t>
            </a:r>
            <a:r>
              <a:rPr lang="tr-TR" dirty="0"/>
              <a:t> ki bireylerin </a:t>
            </a:r>
            <a:r>
              <a:rPr lang="tr-TR" dirty="0" err="1"/>
              <a:t>fenotipik</a:t>
            </a:r>
            <a:r>
              <a:rPr lang="tr-TR" dirty="0"/>
              <a:t> dağılımının incelenmesi ile genotipi bilinmeyen birey hakkında karar verilir.</a:t>
            </a:r>
          </a:p>
          <a:p>
            <a:endParaRPr lang="tr-TR" dirty="0"/>
          </a:p>
        </p:txBody>
      </p:sp>
      <p:pic>
        <p:nvPicPr>
          <p:cNvPr id="6" name="Resim 5"/>
          <p:cNvPicPr>
            <a:picLocks noChangeAspect="1"/>
          </p:cNvPicPr>
          <p:nvPr/>
        </p:nvPicPr>
        <p:blipFill>
          <a:blip r:embed="rId2"/>
          <a:stretch>
            <a:fillRect/>
          </a:stretch>
        </p:blipFill>
        <p:spPr>
          <a:xfrm>
            <a:off x="6026668" y="4405624"/>
            <a:ext cx="3816427" cy="1511939"/>
          </a:xfrm>
          <a:prstGeom prst="rect">
            <a:avLst/>
          </a:prstGeom>
        </p:spPr>
      </p:pic>
      <p:sp>
        <p:nvSpPr>
          <p:cNvPr id="3" name="Veri Yer Tutucusu 2"/>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6538888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oy-ağaçları.jpg"/>
          <p:cNvPicPr>
            <a:picLocks noGrp="1" noChangeAspect="1"/>
          </p:cNvPicPr>
          <p:nvPr>
            <p:ph idx="1"/>
          </p:nvPr>
        </p:nvPicPr>
        <p:blipFill>
          <a:blip r:embed="rId2" cstate="print"/>
          <a:stretch>
            <a:fillRect/>
          </a:stretch>
        </p:blipFill>
        <p:spPr>
          <a:xfrm>
            <a:off x="2423593" y="1628800"/>
            <a:ext cx="7332037" cy="3831902"/>
          </a:xfr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173256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b="1" dirty="0" err="1" smtClean="0"/>
              <a:t>Otozomal</a:t>
            </a:r>
            <a:r>
              <a:rPr lang="tr-TR" b="1" dirty="0" smtClean="0"/>
              <a:t> Soy Ağacı</a:t>
            </a:r>
          </a:p>
          <a:p>
            <a:pPr algn="just"/>
            <a:r>
              <a:rPr lang="tr-TR" dirty="0" smtClean="0"/>
              <a:t>İlgili genler, </a:t>
            </a:r>
            <a:r>
              <a:rPr lang="tr-TR" dirty="0" err="1" smtClean="0"/>
              <a:t>otozomlar</a:t>
            </a:r>
            <a:r>
              <a:rPr lang="tr-TR" dirty="0" smtClean="0"/>
              <a:t> üzerinde dominant veya resesif olarak bulunur. </a:t>
            </a:r>
          </a:p>
          <a:p>
            <a:pPr algn="just"/>
            <a:r>
              <a:rPr lang="tr-TR" dirty="0" smtClean="0"/>
              <a:t>Soyağacı incelenerek bireylerin </a:t>
            </a:r>
            <a:r>
              <a:rPr lang="tr-TR" dirty="0" err="1" smtClean="0"/>
              <a:t>genotipleri</a:t>
            </a:r>
            <a:r>
              <a:rPr lang="tr-TR" dirty="0" smtClean="0"/>
              <a:t> çıkarılabilir. </a:t>
            </a:r>
          </a:p>
          <a:p>
            <a:pPr algn="just"/>
            <a:r>
              <a:rPr lang="tr-TR" dirty="0" smtClean="0"/>
              <a:t>Aşağıda soyağacında çekinik genle yavru canlılara geçen bir özelliğin (sağır – dilsiz) seyri görülmektedir. Yeşil renkle gösterilen bireylerde bu özellik ortaya çıkmıştır.</a:t>
            </a:r>
          </a:p>
          <a:p>
            <a:endParaRPr lang="tr-TR" dirty="0"/>
          </a:p>
        </p:txBody>
      </p:sp>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0210899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tozomal-soy-ağacı.jpg"/>
          <p:cNvPicPr>
            <a:picLocks noGrp="1" noChangeAspect="1"/>
          </p:cNvPicPr>
          <p:nvPr>
            <p:ph idx="1"/>
          </p:nvPr>
        </p:nvPicPr>
        <p:blipFill>
          <a:blip r:embed="rId2" cstate="print"/>
          <a:stretch>
            <a:fillRect/>
          </a:stretch>
        </p:blipFill>
        <p:spPr>
          <a:xfrm>
            <a:off x="3503713" y="1052736"/>
            <a:ext cx="5091713" cy="4483918"/>
          </a:xfr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35701906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b="1" dirty="0" err="1" smtClean="0"/>
              <a:t>Gonozomal</a:t>
            </a:r>
            <a:r>
              <a:rPr lang="tr-TR" b="1" dirty="0" smtClean="0"/>
              <a:t> Soy Ağacı</a:t>
            </a:r>
          </a:p>
          <a:p>
            <a:pPr algn="just"/>
            <a:r>
              <a:rPr lang="tr-TR" dirty="0" smtClean="0"/>
              <a:t>İlgili genler X ve Y kromozomları üzerinde bulunur. Bu genler çekinik veya baskın olabilir. </a:t>
            </a:r>
          </a:p>
          <a:p>
            <a:pPr algn="just"/>
            <a:r>
              <a:rPr lang="tr-TR" dirty="0" smtClean="0"/>
              <a:t>Sadece Y kromozomunda bulunan genler erkek bireylerde görülürken (yapışık parmaklılık gibi), X kromozomundaki genler erkek hem de dişilerde (renk körlüğü, hemofili) bulunur. </a:t>
            </a:r>
          </a:p>
          <a:p>
            <a:pPr algn="just"/>
            <a:r>
              <a:rPr lang="tr-TR" dirty="0" smtClean="0"/>
              <a:t>Aşağıdaki soyağacında yeşil renkli olan bireyler renk körüdür.</a:t>
            </a:r>
          </a:p>
          <a:p>
            <a:pPr algn="just"/>
            <a:endParaRPr lang="tr-TR" dirty="0"/>
          </a:p>
        </p:txBody>
      </p:sp>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0659729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gonozomal-soy-ağacı.jpg"/>
          <p:cNvPicPr>
            <a:picLocks noGrp="1" noChangeAspect="1"/>
          </p:cNvPicPr>
          <p:nvPr>
            <p:ph idx="1"/>
          </p:nvPr>
        </p:nvPicPr>
        <p:blipFill>
          <a:blip r:embed="rId2" cstate="print"/>
          <a:stretch>
            <a:fillRect/>
          </a:stretch>
        </p:blipFill>
        <p:spPr>
          <a:xfrm>
            <a:off x="2927649" y="980728"/>
            <a:ext cx="6326833" cy="4045644"/>
          </a:xfrm>
        </p:spPr>
      </p:pic>
      <p:sp>
        <p:nvSpPr>
          <p:cNvPr id="2" name="Veri Yer Tutucusu 1"/>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32331547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Populasyon</a:t>
            </a:r>
            <a:r>
              <a:rPr lang="tr-TR" dirty="0" smtClean="0"/>
              <a:t> genetiği</a:t>
            </a:r>
            <a:endParaRPr lang="tr-TR" dirty="0"/>
          </a:p>
        </p:txBody>
      </p:sp>
      <p:sp>
        <p:nvSpPr>
          <p:cNvPr id="3" name="İçerik Yer Tutucusu 2"/>
          <p:cNvSpPr>
            <a:spLocks noGrp="1"/>
          </p:cNvSpPr>
          <p:nvPr>
            <p:ph idx="1"/>
          </p:nvPr>
        </p:nvSpPr>
        <p:spPr/>
        <p:txBody>
          <a:bodyPr/>
          <a:lstStyle/>
          <a:p>
            <a:r>
              <a:rPr lang="tr-TR" dirty="0" err="1" smtClean="0"/>
              <a:t>Populasyon</a:t>
            </a:r>
            <a:r>
              <a:rPr lang="tr-TR" dirty="0" smtClean="0"/>
              <a:t> gen havuzundaki </a:t>
            </a:r>
            <a:r>
              <a:rPr lang="tr-TR" dirty="0" err="1" smtClean="0"/>
              <a:t>allel</a:t>
            </a:r>
            <a:r>
              <a:rPr lang="tr-TR" dirty="0" smtClean="0"/>
              <a:t> sıklıkları yer ve zamana bağlı olarak değişir </a:t>
            </a:r>
          </a:p>
          <a:p>
            <a:r>
              <a:rPr lang="tr-TR" dirty="0" smtClean="0"/>
              <a:t>POPULASYON; ortak gen setleri taşıyan, aynı coğrafik bölgede yaşayan ve doğrudan doğruya ya da potansiyel olarak aralarında eşleşebilen bireylerden oluşan bir gruptur. </a:t>
            </a:r>
          </a:p>
          <a:p>
            <a:r>
              <a:rPr lang="tr-TR" dirty="0" smtClean="0"/>
              <a:t>Bu bireyler tarafından ortak olarak paylaşılan </a:t>
            </a:r>
            <a:r>
              <a:rPr lang="tr-TR" dirty="0" err="1" smtClean="0"/>
              <a:t>allellerin</a:t>
            </a:r>
            <a:r>
              <a:rPr lang="tr-TR" dirty="0" smtClean="0"/>
              <a:t> hepsi </a:t>
            </a:r>
            <a:r>
              <a:rPr lang="tr-TR" dirty="0" err="1" smtClean="0"/>
              <a:t>populasyonun</a:t>
            </a:r>
            <a:r>
              <a:rPr lang="tr-TR" dirty="0" smtClean="0"/>
              <a:t> GEN </a:t>
            </a:r>
            <a:r>
              <a:rPr lang="tr-TR" dirty="0" err="1" smtClean="0"/>
              <a:t>HAVUZU’nu</a:t>
            </a:r>
            <a:r>
              <a:rPr lang="tr-TR" dirty="0" smtClean="0"/>
              <a:t> oluşturur. </a:t>
            </a:r>
          </a:p>
          <a:p>
            <a:r>
              <a:rPr lang="tr-TR" dirty="0" smtClean="0"/>
              <a:t>Bu </a:t>
            </a:r>
            <a:r>
              <a:rPr lang="tr-TR" dirty="0" err="1" smtClean="0"/>
              <a:t>populasyonda</a:t>
            </a:r>
            <a:r>
              <a:rPr lang="tr-TR" dirty="0" smtClean="0"/>
              <a:t> tek bir gen </a:t>
            </a:r>
            <a:r>
              <a:rPr lang="tr-TR" dirty="0" err="1" smtClean="0"/>
              <a:t>lokusunu</a:t>
            </a:r>
            <a:r>
              <a:rPr lang="tr-TR" dirty="0" smtClean="0"/>
              <a:t> incelediğimiz zaman, sıklıkla, bu </a:t>
            </a:r>
            <a:r>
              <a:rPr lang="tr-TR" dirty="0" err="1" smtClean="0"/>
              <a:t>lokustaki</a:t>
            </a:r>
            <a:r>
              <a:rPr lang="tr-TR" dirty="0" smtClean="0"/>
              <a:t> </a:t>
            </a:r>
            <a:r>
              <a:rPr lang="tr-TR" dirty="0" err="1" smtClean="0"/>
              <a:t>allellerin</a:t>
            </a:r>
            <a:r>
              <a:rPr lang="tr-TR" dirty="0" smtClean="0"/>
              <a:t> dağılımının farklı </a:t>
            </a:r>
            <a:r>
              <a:rPr lang="tr-TR" dirty="0" err="1" smtClean="0"/>
              <a:t>genotipe</a:t>
            </a:r>
            <a:r>
              <a:rPr lang="tr-TR" dirty="0" smtClean="0"/>
              <a:t> sahip bireylerin ortaya çıkmasına neden olduğu bulunur.</a:t>
            </a:r>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3820528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890452" y="741408"/>
            <a:ext cx="10515600" cy="4351338"/>
          </a:xfrm>
        </p:spPr>
        <p:txBody>
          <a:bodyPr/>
          <a:lstStyle/>
          <a:p>
            <a:r>
              <a:rPr lang="tr-TR" dirty="0" err="1" smtClean="0"/>
              <a:t>Populasyonun</a:t>
            </a:r>
            <a:r>
              <a:rPr lang="tr-TR" dirty="0" smtClean="0"/>
              <a:t> denge hali </a:t>
            </a:r>
            <a:r>
              <a:rPr lang="tr-TR" dirty="0" err="1" smtClean="0"/>
              <a:t>populasyonun</a:t>
            </a:r>
            <a:r>
              <a:rPr lang="tr-TR" dirty="0" smtClean="0"/>
              <a:t> genetiğinin en önemli dayanağı olan </a:t>
            </a:r>
            <a:r>
              <a:rPr lang="tr-TR" dirty="0" err="1" smtClean="0"/>
              <a:t>Hardy</a:t>
            </a:r>
            <a:r>
              <a:rPr lang="tr-TR" dirty="0" smtClean="0"/>
              <a:t>-</a:t>
            </a:r>
            <a:r>
              <a:rPr lang="tr-TR" dirty="0" err="1" smtClean="0"/>
              <a:t>Weinberg</a:t>
            </a:r>
            <a:r>
              <a:rPr lang="tr-TR" dirty="0" smtClean="0"/>
              <a:t> kanunudur.</a:t>
            </a:r>
          </a:p>
          <a:p>
            <a:endParaRPr lang="tr-TR" dirty="0" smtClean="0"/>
          </a:p>
          <a:p>
            <a:endParaRPr lang="tr-TR" dirty="0"/>
          </a:p>
        </p:txBody>
      </p:sp>
      <p:pic>
        <p:nvPicPr>
          <p:cNvPr id="4" name="3 Resim" descr="images.jpg"/>
          <p:cNvPicPr>
            <a:picLocks noChangeAspect="1"/>
          </p:cNvPicPr>
          <p:nvPr/>
        </p:nvPicPr>
        <p:blipFill>
          <a:blip r:embed="rId2" cstate="print"/>
          <a:stretch>
            <a:fillRect/>
          </a:stretch>
        </p:blipFill>
        <p:spPr>
          <a:xfrm>
            <a:off x="4260060" y="1885637"/>
            <a:ext cx="6644897" cy="4051767"/>
          </a:xfrm>
          <a:prstGeom prst="rect">
            <a:avLst/>
          </a:prstGeom>
        </p:spPr>
      </p:pic>
      <p:sp>
        <p:nvSpPr>
          <p:cNvPr id="5" name="Veri Yer Tutucusu 4"/>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327381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Bir ahırda sığırlardan 146 </a:t>
            </a:r>
            <a:r>
              <a:rPr lang="tr-TR" dirty="0" err="1" smtClean="0"/>
              <a:t>quernsey</a:t>
            </a:r>
            <a:r>
              <a:rPr lang="tr-TR" dirty="0" smtClean="0"/>
              <a:t> cinsinden, 105 baş albino, 41 baş ise albino değildir. Genlerin frekanslarını hesaplayanız?</a:t>
            </a:r>
          </a:p>
          <a:p>
            <a:endParaRPr lang="tr-TR" dirty="0" smtClean="0"/>
          </a:p>
          <a:p>
            <a:pPr>
              <a:buNone/>
            </a:pPr>
            <a:r>
              <a:rPr lang="tr-TR" dirty="0" smtClean="0"/>
              <a:t>Cevap: </a:t>
            </a:r>
            <a:r>
              <a:rPr lang="tr-TR" dirty="0" err="1" smtClean="0"/>
              <a:t>tt</a:t>
            </a:r>
            <a:r>
              <a:rPr lang="tr-TR" dirty="0" smtClean="0"/>
              <a:t>=41     41/146=0,28    q</a:t>
            </a:r>
            <a:r>
              <a:rPr lang="tr-TR" baseline="30000" dirty="0" smtClean="0"/>
              <a:t>²</a:t>
            </a:r>
            <a:r>
              <a:rPr lang="tr-TR" dirty="0" smtClean="0"/>
              <a:t> = 0,28   q= 0,53 </a:t>
            </a:r>
          </a:p>
          <a:p>
            <a:pPr>
              <a:buNone/>
            </a:pPr>
            <a:r>
              <a:rPr lang="tr-TR" dirty="0" smtClean="0"/>
              <a:t>p+q=1   p=1-0,53=0,47</a:t>
            </a:r>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644861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TT    p² = (0,47) ² =0,221   x 146=32</a:t>
            </a:r>
          </a:p>
          <a:p>
            <a:pPr>
              <a:buNone/>
            </a:pPr>
            <a:r>
              <a:rPr lang="tr-TR" dirty="0" smtClean="0"/>
              <a:t>	</a:t>
            </a:r>
            <a:r>
              <a:rPr lang="tr-TR" dirty="0" err="1" smtClean="0"/>
              <a:t>Tt</a:t>
            </a:r>
            <a:r>
              <a:rPr lang="tr-TR" dirty="0" smtClean="0"/>
              <a:t>= 2 </a:t>
            </a:r>
            <a:r>
              <a:rPr lang="tr-TR" dirty="0" err="1" smtClean="0"/>
              <a:t>pq</a:t>
            </a:r>
            <a:r>
              <a:rPr lang="tr-TR" dirty="0" smtClean="0"/>
              <a:t>= 2 x 0,47 x 0,53 = 0,498  x 146 = 73</a:t>
            </a:r>
          </a:p>
          <a:p>
            <a:pPr>
              <a:buNone/>
            </a:pPr>
            <a:r>
              <a:rPr lang="tr-TR" dirty="0" smtClean="0"/>
              <a:t>	</a:t>
            </a:r>
            <a:r>
              <a:rPr lang="tr-TR" dirty="0" err="1" smtClean="0"/>
              <a:t>tt</a:t>
            </a:r>
            <a:r>
              <a:rPr lang="tr-TR" dirty="0" smtClean="0"/>
              <a:t>= q² = (0,53)² =0,281 x 146 = 41</a:t>
            </a:r>
          </a:p>
          <a:p>
            <a:pPr>
              <a:buNone/>
            </a:pPr>
            <a:r>
              <a:rPr lang="tr-TR" dirty="0" smtClean="0"/>
              <a:t>				Toplam = 1   beklenen fert sayısı= 146</a:t>
            </a:r>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703962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Bir </a:t>
            </a:r>
            <a:r>
              <a:rPr lang="tr-TR" dirty="0" err="1" smtClean="0"/>
              <a:t>lokusta</a:t>
            </a:r>
            <a:r>
              <a:rPr lang="tr-TR" dirty="0" smtClean="0"/>
              <a:t> </a:t>
            </a:r>
            <a:r>
              <a:rPr lang="tr-TR" dirty="0" err="1" smtClean="0"/>
              <a:t>ikden</a:t>
            </a:r>
            <a:r>
              <a:rPr lang="tr-TR" dirty="0" smtClean="0"/>
              <a:t> </a:t>
            </a:r>
            <a:r>
              <a:rPr lang="tr-TR" dirty="0" err="1" smtClean="0"/>
              <a:t>çokallel</a:t>
            </a:r>
            <a:r>
              <a:rPr lang="tr-TR" dirty="0" smtClean="0"/>
              <a:t> bulunduğu zaman ;</a:t>
            </a:r>
          </a:p>
          <a:p>
            <a:endParaRPr lang="tr-TR" dirty="0" smtClean="0"/>
          </a:p>
          <a:p>
            <a:endParaRPr lang="tr-TR" dirty="0" smtClean="0"/>
          </a:p>
          <a:p>
            <a:pPr algn="ctr">
              <a:buNone/>
            </a:pPr>
            <a:r>
              <a:rPr lang="tr-TR" sz="4400" dirty="0"/>
              <a:t>	p+q+r=1</a:t>
            </a:r>
          </a:p>
          <a:p>
            <a:endParaRPr lang="tr-TR" dirty="0" smtClean="0"/>
          </a:p>
          <a:p>
            <a:pPr>
              <a:buNone/>
            </a:pPr>
            <a:endParaRPr lang="tr-TR" dirty="0"/>
          </a:p>
        </p:txBody>
      </p:sp>
      <p:sp>
        <p:nvSpPr>
          <p:cNvPr id="3" name="2 Başlık"/>
          <p:cNvSpPr>
            <a:spLocks noGrp="1"/>
          </p:cNvSpPr>
          <p:nvPr>
            <p:ph type="title"/>
          </p:nvPr>
        </p:nvSpPr>
        <p:spPr/>
        <p:txBody>
          <a:bodyPr>
            <a:normAutofit/>
          </a:bodyPr>
          <a:lstStyle/>
          <a:p>
            <a:r>
              <a:rPr lang="tr-TR" dirty="0" smtClean="0"/>
              <a:t>Çoklu </a:t>
            </a:r>
            <a:r>
              <a:rPr lang="tr-TR" dirty="0" err="1" smtClean="0"/>
              <a:t>alleller</a:t>
            </a:r>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82464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639616" y="2132856"/>
            <a:ext cx="6442200" cy="3574554"/>
          </a:xfrm>
          <a:prstGeom prst="rect">
            <a:avLst/>
          </a:prstGeom>
        </p:spPr>
      </p:pic>
      <p:sp>
        <p:nvSpPr>
          <p:cNvPr id="3" name="Veri Yer Tutucusu 2"/>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31664721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klonlama</a:t>
            </a:r>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2570476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grpSp>
        <p:nvGrpSpPr>
          <p:cNvPr id="6" name="Grup 5"/>
          <p:cNvGrpSpPr/>
          <p:nvPr/>
        </p:nvGrpSpPr>
        <p:grpSpPr>
          <a:xfrm>
            <a:off x="1332629" y="1671861"/>
            <a:ext cx="9652216" cy="3804557"/>
            <a:chOff x="1338943" y="2088240"/>
            <a:chExt cx="9652216" cy="3804557"/>
          </a:xfrm>
        </p:grpSpPr>
        <p:sp>
          <p:nvSpPr>
            <p:cNvPr id="5" name="Yuvarlatılmış Dikdörtgen 4"/>
            <p:cNvSpPr/>
            <p:nvPr/>
          </p:nvSpPr>
          <p:spPr>
            <a:xfrm>
              <a:off x="4714333" y="2088240"/>
              <a:ext cx="2955471" cy="148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t>Genetik Klonlama </a:t>
              </a:r>
              <a:endParaRPr lang="tr-TR" sz="2800" b="1" dirty="0"/>
            </a:p>
          </p:txBody>
        </p:sp>
        <p:sp>
          <p:nvSpPr>
            <p:cNvPr id="7" name="Yuvarlatılmış Dikdörtgen 6"/>
            <p:cNvSpPr/>
            <p:nvPr/>
          </p:nvSpPr>
          <p:spPr>
            <a:xfrm>
              <a:off x="4779648" y="4504868"/>
              <a:ext cx="2824843" cy="138792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Üreme Amaçlı Klonlama</a:t>
              </a:r>
              <a:endParaRPr lang="tr-TR" sz="2400" b="1" dirty="0"/>
            </a:p>
          </p:txBody>
        </p:sp>
        <p:sp>
          <p:nvSpPr>
            <p:cNvPr id="8" name="Yuvarlatılmış Dikdörtgen 7"/>
            <p:cNvSpPr/>
            <p:nvPr/>
          </p:nvSpPr>
          <p:spPr>
            <a:xfrm>
              <a:off x="1338943" y="4504867"/>
              <a:ext cx="2824843" cy="138792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Rekombinant DNA Teknolojisi</a:t>
              </a:r>
              <a:endParaRPr lang="tr-TR" sz="2400" b="1" dirty="0"/>
            </a:p>
          </p:txBody>
        </p:sp>
        <p:sp>
          <p:nvSpPr>
            <p:cNvPr id="9" name="Yuvarlatılmış Dikdörtgen 8"/>
            <p:cNvSpPr/>
            <p:nvPr/>
          </p:nvSpPr>
          <p:spPr>
            <a:xfrm>
              <a:off x="8166316" y="4504868"/>
              <a:ext cx="2824843" cy="138792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smtClean="0"/>
                <a:t>Terapötik</a:t>
              </a:r>
              <a:r>
                <a:rPr lang="tr-TR" sz="2400" b="1" dirty="0" smtClean="0"/>
                <a:t>  (Tedavi) Amaçlı Klonlama</a:t>
              </a:r>
              <a:endParaRPr lang="tr-TR" sz="2400" b="1" dirty="0"/>
            </a:p>
          </p:txBody>
        </p:sp>
        <p:cxnSp>
          <p:nvCxnSpPr>
            <p:cNvPr id="11" name="Düz Bağlayıcı 10"/>
            <p:cNvCxnSpPr/>
            <p:nvPr/>
          </p:nvCxnSpPr>
          <p:spPr>
            <a:xfrm>
              <a:off x="6165049" y="3574140"/>
              <a:ext cx="1" cy="9307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9572421" y="4039504"/>
              <a:ext cx="1" cy="4653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2768297" y="4039503"/>
              <a:ext cx="1" cy="4653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flipH="1">
              <a:off x="2751363" y="4039503"/>
              <a:ext cx="342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flipH="1">
              <a:off x="6158737" y="4039503"/>
              <a:ext cx="3420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Dikdörtgen 22"/>
          <p:cNvSpPr/>
          <p:nvPr/>
        </p:nvSpPr>
        <p:spPr>
          <a:xfrm>
            <a:off x="2276669" y="666250"/>
            <a:ext cx="8005910" cy="584775"/>
          </a:xfrm>
          <a:prstGeom prst="rect">
            <a:avLst/>
          </a:prstGeom>
        </p:spPr>
        <p:txBody>
          <a:bodyPr wrap="none">
            <a:spAutoFit/>
          </a:bodyPr>
          <a:lstStyle/>
          <a:p>
            <a:r>
              <a:rPr lang="tr-TR" sz="3200" dirty="0"/>
              <a:t>Genetik klonlamayı üç bölümde inceleyebiliriz. </a:t>
            </a:r>
          </a:p>
        </p:txBody>
      </p:sp>
      <p:sp>
        <p:nvSpPr>
          <p:cNvPr id="17" name="Metin kutusu 16"/>
          <p:cNvSpPr txBox="1"/>
          <p:nvPr/>
        </p:nvSpPr>
        <p:spPr>
          <a:xfrm>
            <a:off x="1679924" y="5573272"/>
            <a:ext cx="2061783" cy="369332"/>
          </a:xfrm>
          <a:prstGeom prst="rect">
            <a:avLst/>
          </a:prstGeom>
          <a:noFill/>
        </p:spPr>
        <p:txBody>
          <a:bodyPr wrap="none" rtlCol="0">
            <a:spAutoFit/>
          </a:bodyPr>
          <a:lstStyle/>
          <a:p>
            <a:r>
              <a:rPr lang="tr-TR" b="1" dirty="0" smtClean="0">
                <a:solidFill>
                  <a:srgbClr val="CC0000"/>
                </a:solidFill>
              </a:rPr>
              <a:t>DNA/Gen Klonlama</a:t>
            </a:r>
            <a:endParaRPr lang="tr-TR" b="1" dirty="0">
              <a:solidFill>
                <a:srgbClr val="CC0000"/>
              </a:solidFill>
            </a:endParaRPr>
          </a:p>
        </p:txBody>
      </p:sp>
    </p:spTree>
    <p:extLst>
      <p:ext uri="{BB962C8B-B14F-4D97-AF65-F5344CB8AC3E}">
        <p14:creationId xmlns:p14="http://schemas.microsoft.com/office/powerpoint/2010/main" val="33575976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accent4"/>
          </a:solidFill>
        </p:spPr>
        <p:txBody>
          <a:bodyPr/>
          <a:lstStyle/>
          <a:p>
            <a:r>
              <a:rPr lang="tr-TR" b="1" dirty="0" smtClean="0">
                <a:solidFill>
                  <a:schemeClr val="bg1"/>
                </a:solidFill>
              </a:rPr>
              <a:t>1. Moleküler Klonlama</a:t>
            </a:r>
            <a:endParaRPr lang="tr-TR" b="1" dirty="0">
              <a:solidFill>
                <a:schemeClr val="bg1"/>
              </a:solidFill>
            </a:endParaRPr>
          </a:p>
        </p:txBody>
      </p:sp>
      <p:sp>
        <p:nvSpPr>
          <p:cNvPr id="3" name="İçerik Yer Tutucusu 2"/>
          <p:cNvSpPr>
            <a:spLocks noGrp="1"/>
          </p:cNvSpPr>
          <p:nvPr>
            <p:ph idx="1"/>
          </p:nvPr>
        </p:nvSpPr>
        <p:spPr/>
        <p:txBody>
          <a:bodyPr>
            <a:normAutofit/>
          </a:bodyPr>
          <a:lstStyle/>
          <a:p>
            <a:r>
              <a:rPr lang="tr-TR" sz="3200" dirty="0" smtClean="0"/>
              <a:t>Moleküler Klonlama ile </a:t>
            </a:r>
            <a:r>
              <a:rPr lang="tr-TR" sz="3200" dirty="0"/>
              <a:t>DNA’yı klonlamak için yapılması gereken </a:t>
            </a:r>
            <a:r>
              <a:rPr lang="tr-TR" sz="3200" dirty="0" smtClean="0"/>
              <a:t>işlemler;</a:t>
            </a:r>
          </a:p>
          <a:p>
            <a:pPr marL="971550" lvl="1" indent="-514350">
              <a:buFont typeface="+mj-lt"/>
              <a:buAutoNum type="arabicPeriod"/>
            </a:pPr>
            <a:r>
              <a:rPr lang="tr-TR" sz="2800" b="1" dirty="0" smtClean="0">
                <a:solidFill>
                  <a:schemeClr val="accent1"/>
                </a:solidFill>
              </a:rPr>
              <a:t>DNA’nın izolasyonu </a:t>
            </a:r>
          </a:p>
          <a:p>
            <a:pPr marL="971550" lvl="1" indent="-514350">
              <a:buFont typeface="+mj-lt"/>
              <a:buAutoNum type="arabicPeriod"/>
            </a:pPr>
            <a:r>
              <a:rPr lang="tr-TR" sz="2800" b="1" dirty="0" smtClean="0">
                <a:solidFill>
                  <a:schemeClr val="accent1"/>
                </a:solidFill>
              </a:rPr>
              <a:t>Klonlama </a:t>
            </a:r>
            <a:r>
              <a:rPr lang="tr-TR" sz="2800" b="1" dirty="0">
                <a:solidFill>
                  <a:schemeClr val="accent1"/>
                </a:solidFill>
              </a:rPr>
              <a:t>vektörünün </a:t>
            </a:r>
            <a:r>
              <a:rPr lang="tr-TR" sz="2800" b="1" dirty="0" smtClean="0">
                <a:solidFill>
                  <a:schemeClr val="accent1"/>
                </a:solidFill>
              </a:rPr>
              <a:t>seçilmesi</a:t>
            </a:r>
          </a:p>
          <a:p>
            <a:pPr marL="971550" lvl="1" indent="-514350">
              <a:buFont typeface="+mj-lt"/>
              <a:buAutoNum type="arabicPeriod"/>
            </a:pPr>
            <a:r>
              <a:rPr lang="tr-TR" sz="2800" b="1" dirty="0" smtClean="0">
                <a:solidFill>
                  <a:schemeClr val="accent1"/>
                </a:solidFill>
              </a:rPr>
              <a:t>DNA’nın ve vektörün kesilmesi (</a:t>
            </a:r>
            <a:r>
              <a:rPr lang="tr-TR" sz="2800" b="1" dirty="0" err="1" smtClean="0">
                <a:solidFill>
                  <a:schemeClr val="accent1"/>
                </a:solidFill>
              </a:rPr>
              <a:t>Restriksiyon</a:t>
            </a:r>
            <a:r>
              <a:rPr lang="tr-TR" sz="2800" b="1" dirty="0" smtClean="0">
                <a:solidFill>
                  <a:schemeClr val="accent1"/>
                </a:solidFill>
              </a:rPr>
              <a:t>) </a:t>
            </a:r>
          </a:p>
          <a:p>
            <a:pPr marL="971550" lvl="1" indent="-514350">
              <a:buFont typeface="+mj-lt"/>
              <a:buAutoNum type="arabicPeriod"/>
            </a:pPr>
            <a:r>
              <a:rPr lang="tr-TR" sz="2800" b="1" dirty="0">
                <a:solidFill>
                  <a:schemeClr val="accent1"/>
                </a:solidFill>
              </a:rPr>
              <a:t>DNA’nın ve vektörün </a:t>
            </a:r>
            <a:r>
              <a:rPr lang="tr-TR" sz="2800" b="1" dirty="0" smtClean="0">
                <a:solidFill>
                  <a:schemeClr val="accent1"/>
                </a:solidFill>
              </a:rPr>
              <a:t>birleştirilmesi (</a:t>
            </a:r>
            <a:r>
              <a:rPr lang="tr-TR" sz="2800" b="1" dirty="0" err="1" smtClean="0">
                <a:solidFill>
                  <a:schemeClr val="accent1"/>
                </a:solidFill>
              </a:rPr>
              <a:t>Ligasyon</a:t>
            </a:r>
            <a:r>
              <a:rPr lang="tr-TR" sz="2800" b="1" dirty="0" smtClean="0">
                <a:solidFill>
                  <a:schemeClr val="accent1"/>
                </a:solidFill>
              </a:rPr>
              <a:t>)</a:t>
            </a:r>
          </a:p>
          <a:p>
            <a:pPr marL="971550" lvl="1" indent="-514350">
              <a:buFont typeface="+mj-lt"/>
              <a:buAutoNum type="arabicPeriod"/>
            </a:pPr>
            <a:r>
              <a:rPr lang="tr-TR" sz="2800" b="1" dirty="0" smtClean="0">
                <a:solidFill>
                  <a:schemeClr val="accent1"/>
                </a:solidFill>
              </a:rPr>
              <a:t>Rekombinant DNA’nın konakçı </a:t>
            </a:r>
            <a:r>
              <a:rPr lang="tr-TR" sz="2800" b="1" dirty="0">
                <a:solidFill>
                  <a:schemeClr val="accent1"/>
                </a:solidFill>
              </a:rPr>
              <a:t>hücreye </a:t>
            </a:r>
            <a:r>
              <a:rPr lang="tr-TR" sz="2800" b="1" dirty="0" smtClean="0">
                <a:solidFill>
                  <a:schemeClr val="accent1"/>
                </a:solidFill>
              </a:rPr>
              <a:t>transferi</a:t>
            </a:r>
          </a:p>
          <a:p>
            <a:pPr marL="971550" lvl="1" indent="-514350">
              <a:buFont typeface="+mj-lt"/>
              <a:buAutoNum type="arabicPeriod"/>
            </a:pPr>
            <a:r>
              <a:rPr lang="tr-TR" sz="2800" b="1" dirty="0" smtClean="0">
                <a:solidFill>
                  <a:schemeClr val="accent1"/>
                </a:solidFill>
              </a:rPr>
              <a:t>Seleksiyon</a:t>
            </a:r>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41488924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solidFill>
                  <a:srgbClr val="C00000"/>
                </a:solidFill>
              </a:rPr>
              <a:t>6</a:t>
            </a:r>
            <a:r>
              <a:rPr lang="tr-TR" b="1" u="sng" dirty="0" smtClean="0">
                <a:solidFill>
                  <a:srgbClr val="C00000"/>
                </a:solidFill>
              </a:rPr>
              <a:t>) Seleksiyon</a:t>
            </a:r>
            <a:endParaRPr lang="tr-TR" b="1" u="sng" dirty="0">
              <a:solidFill>
                <a:srgbClr val="C00000"/>
              </a:solidFill>
            </a:endParaRPr>
          </a:p>
        </p:txBody>
      </p:sp>
      <p:sp>
        <p:nvSpPr>
          <p:cNvPr id="3" name="İçerik Yer Tutucusu 2"/>
          <p:cNvSpPr>
            <a:spLocks noGrp="1"/>
          </p:cNvSpPr>
          <p:nvPr>
            <p:ph idx="1"/>
          </p:nvPr>
        </p:nvSpPr>
        <p:spPr>
          <a:xfrm>
            <a:off x="143329" y="1825625"/>
            <a:ext cx="4191604" cy="4351338"/>
          </a:xfrm>
        </p:spPr>
        <p:txBody>
          <a:bodyPr>
            <a:noAutofit/>
          </a:bodyPr>
          <a:lstStyle/>
          <a:p>
            <a:r>
              <a:rPr lang="tr-TR" sz="2400" dirty="0"/>
              <a:t>Rekombinant DNA ürünlerini taşıyan </a:t>
            </a:r>
            <a:r>
              <a:rPr lang="tr-TR" sz="2400" dirty="0" smtClean="0"/>
              <a:t>organizmaların (bakteri kolonilerinin) </a:t>
            </a:r>
            <a:r>
              <a:rPr lang="tr-TR" sz="2400" dirty="0"/>
              <a:t>seçilmesi aşamasıdır. </a:t>
            </a:r>
            <a:endParaRPr lang="tr-TR" sz="2400" dirty="0" smtClean="0"/>
          </a:p>
          <a:p>
            <a:r>
              <a:rPr lang="tr-TR" sz="2400" dirty="0" smtClean="0"/>
              <a:t>Rekombinant </a:t>
            </a:r>
            <a:r>
              <a:rPr lang="tr-TR" sz="2400" dirty="0"/>
              <a:t>klonlar ile </a:t>
            </a:r>
            <a:r>
              <a:rPr lang="tr-TR" sz="2400" dirty="0" err="1"/>
              <a:t>rekombinant</a:t>
            </a:r>
            <a:r>
              <a:rPr lang="tr-TR" sz="2400" dirty="0"/>
              <a:t> olmayan klonları birbirinden ayırmak için </a:t>
            </a:r>
            <a:r>
              <a:rPr lang="tr-TR" sz="2400" dirty="0" smtClean="0"/>
              <a:t>yapılır. </a:t>
            </a:r>
          </a:p>
          <a:p>
            <a:r>
              <a:rPr lang="tr-TR" sz="2400" dirty="0" smtClean="0"/>
              <a:t>Seleksiyon </a:t>
            </a:r>
            <a:r>
              <a:rPr lang="tr-TR" sz="2400" dirty="0"/>
              <a:t>işleminde antibiyotik direnç genleri gibi </a:t>
            </a:r>
            <a:r>
              <a:rPr lang="tr-TR" sz="2400" dirty="0" smtClean="0"/>
              <a:t>belirteç/</a:t>
            </a:r>
            <a:r>
              <a:rPr lang="tr-TR" sz="2400" dirty="0" err="1" smtClean="0"/>
              <a:t>raporter</a:t>
            </a:r>
            <a:r>
              <a:rPr lang="tr-TR" sz="2400" dirty="0" smtClean="0"/>
              <a:t> </a:t>
            </a:r>
            <a:r>
              <a:rPr lang="tr-TR" sz="2400" dirty="0"/>
              <a:t>genlerden yararlanılır.</a:t>
            </a:r>
          </a:p>
          <a:p>
            <a:endParaRPr lang="tr-TR" sz="2400" dirty="0"/>
          </a:p>
        </p:txBody>
      </p:sp>
      <p:sp>
        <p:nvSpPr>
          <p:cNvPr id="4" name="Veri Yer Tutucusu 3"/>
          <p:cNvSpPr>
            <a:spLocks noGrp="1"/>
          </p:cNvSpPr>
          <p:nvPr>
            <p:ph type="dt" sz="half" idx="10"/>
          </p:nvPr>
        </p:nvSpPr>
        <p:spPr/>
        <p:txBody>
          <a:bodyPr/>
          <a:lstStyle/>
          <a:p>
            <a:r>
              <a:rPr lang="tr-TR" smtClean="0"/>
              <a:t>08.12.2020</a:t>
            </a:r>
            <a:endParaRPr lang="tr-TR" dirty="0"/>
          </a:p>
        </p:txBody>
      </p:sp>
      <p:pic>
        <p:nvPicPr>
          <p:cNvPr id="7" name="Resim 6"/>
          <p:cNvPicPr>
            <a:picLocks noChangeAspect="1"/>
          </p:cNvPicPr>
          <p:nvPr/>
        </p:nvPicPr>
        <p:blipFill rotWithShape="1">
          <a:blip r:embed="rId3"/>
          <a:srcRect l="23450" t="17707" r="22540" b="19199"/>
          <a:stretch/>
        </p:blipFill>
        <p:spPr>
          <a:xfrm>
            <a:off x="4312946" y="897924"/>
            <a:ext cx="7677755" cy="5042573"/>
          </a:xfrm>
          <a:prstGeom prst="rect">
            <a:avLst/>
          </a:prstGeom>
        </p:spPr>
      </p:pic>
    </p:spTree>
    <p:extLst>
      <p:ext uri="{BB962C8B-B14F-4D97-AF65-F5344CB8AC3E}">
        <p14:creationId xmlns:p14="http://schemas.microsoft.com/office/powerpoint/2010/main" val="35376737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6966972" y="210572"/>
            <a:ext cx="5055695" cy="5055695"/>
          </a:xfrm>
          <a:prstGeom prst="rect">
            <a:avLst/>
          </a:prstGeom>
        </p:spPr>
      </p:pic>
      <p:sp>
        <p:nvSpPr>
          <p:cNvPr id="2" name="Unvan 1"/>
          <p:cNvSpPr>
            <a:spLocks noGrp="1"/>
          </p:cNvSpPr>
          <p:nvPr>
            <p:ph type="title"/>
          </p:nvPr>
        </p:nvSpPr>
        <p:spPr>
          <a:xfrm>
            <a:off x="838200" y="791755"/>
            <a:ext cx="10515600" cy="792764"/>
          </a:xfrm>
        </p:spPr>
        <p:txBody>
          <a:bodyPr/>
          <a:lstStyle/>
          <a:p>
            <a:r>
              <a:rPr lang="tr-TR" dirty="0" smtClean="0">
                <a:solidFill>
                  <a:schemeClr val="accent1"/>
                </a:solidFill>
              </a:rPr>
              <a:t>pBR322 - Seleksiyon</a:t>
            </a:r>
            <a:endParaRPr lang="tr-TR" dirty="0">
              <a:solidFill>
                <a:schemeClr val="accent1"/>
              </a:solidFill>
            </a:endParaRPr>
          </a:p>
        </p:txBody>
      </p:sp>
      <p:sp>
        <p:nvSpPr>
          <p:cNvPr id="3" name="İçerik Yer Tutucusu 2"/>
          <p:cNvSpPr>
            <a:spLocks noGrp="1"/>
          </p:cNvSpPr>
          <p:nvPr>
            <p:ph idx="1"/>
          </p:nvPr>
        </p:nvSpPr>
        <p:spPr>
          <a:xfrm>
            <a:off x="499532" y="1584519"/>
            <a:ext cx="6629401" cy="4351338"/>
          </a:xfrm>
        </p:spPr>
        <p:txBody>
          <a:bodyPr>
            <a:normAutofit/>
          </a:bodyPr>
          <a:lstStyle/>
          <a:p>
            <a:r>
              <a:rPr lang="tr-TR" dirty="0" smtClean="0"/>
              <a:t>İki antibiyotik direnç geni ile tarama </a:t>
            </a:r>
            <a:r>
              <a:rPr lang="tr-TR" u="sng" dirty="0" smtClean="0"/>
              <a:t>(</a:t>
            </a:r>
            <a:r>
              <a:rPr lang="tr-TR" u="sng" dirty="0" err="1" smtClean="0"/>
              <a:t>AmpR</a:t>
            </a:r>
            <a:r>
              <a:rPr lang="tr-TR" u="sng" dirty="0" smtClean="0"/>
              <a:t>  - </a:t>
            </a:r>
            <a:r>
              <a:rPr lang="tr-TR" u="sng" dirty="0" err="1" smtClean="0"/>
              <a:t>TetR</a:t>
            </a:r>
            <a:r>
              <a:rPr lang="tr-TR" u="sng" dirty="0" smtClean="0"/>
              <a:t>) yapılır;</a:t>
            </a:r>
          </a:p>
          <a:p>
            <a:pPr lvl="1"/>
            <a:r>
              <a:rPr lang="tr-TR" dirty="0" err="1" smtClean="0"/>
              <a:t>Ampsillin</a:t>
            </a:r>
            <a:r>
              <a:rPr lang="tr-TR" dirty="0" smtClean="0"/>
              <a:t> direnci (</a:t>
            </a:r>
            <a:r>
              <a:rPr lang="tr-TR" dirty="0" err="1" smtClean="0"/>
              <a:t>AmpR</a:t>
            </a:r>
            <a:r>
              <a:rPr lang="tr-TR" dirty="0" smtClean="0"/>
              <a:t>): </a:t>
            </a:r>
            <a:r>
              <a:rPr lang="tr-TR" dirty="0" err="1" smtClean="0"/>
              <a:t>Transforme</a:t>
            </a:r>
            <a:r>
              <a:rPr lang="tr-TR" dirty="0" smtClean="0"/>
              <a:t> olan ve olmayan bakterileri ayırt etmede</a:t>
            </a:r>
          </a:p>
          <a:p>
            <a:pPr lvl="1"/>
            <a:r>
              <a:rPr lang="tr-TR" dirty="0" err="1" smtClean="0"/>
              <a:t>TetR</a:t>
            </a:r>
            <a:r>
              <a:rPr lang="tr-TR" dirty="0" smtClean="0"/>
              <a:t>: Rekombinant DNA ve </a:t>
            </a:r>
            <a:r>
              <a:rPr lang="tr-TR" dirty="0" err="1" smtClean="0"/>
              <a:t>rekombinant</a:t>
            </a:r>
            <a:r>
              <a:rPr lang="tr-TR" dirty="0" smtClean="0"/>
              <a:t> olmayan DNA’ların ayırımında kullanılır</a:t>
            </a:r>
          </a:p>
          <a:p>
            <a:r>
              <a:rPr lang="tr-TR" dirty="0" err="1"/>
              <a:t>Plazmid</a:t>
            </a:r>
            <a:r>
              <a:rPr lang="tr-TR" dirty="0"/>
              <a:t>, 40’tan fazla </a:t>
            </a:r>
            <a:r>
              <a:rPr lang="tr-TR" dirty="0" err="1"/>
              <a:t>restriksiyon</a:t>
            </a:r>
            <a:r>
              <a:rPr lang="tr-TR" dirty="0"/>
              <a:t> enzimi için </a:t>
            </a:r>
            <a:r>
              <a:rPr lang="tr-TR" u="sng" dirty="0"/>
              <a:t>tek kesim bölgesine</a:t>
            </a:r>
            <a:r>
              <a:rPr lang="tr-TR" dirty="0"/>
              <a:t> sahiptir. </a:t>
            </a:r>
          </a:p>
          <a:p>
            <a:r>
              <a:rPr lang="tr-TR" dirty="0"/>
              <a:t>Bu 40 bölgeden 11’i </a:t>
            </a:r>
            <a:r>
              <a:rPr lang="tr-TR" dirty="0" err="1"/>
              <a:t>TetR</a:t>
            </a:r>
            <a:r>
              <a:rPr lang="tr-TR" dirty="0"/>
              <a:t> geni içinde yer alır.</a:t>
            </a:r>
          </a:p>
          <a:p>
            <a:pPr lvl="1"/>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
        <p:nvSpPr>
          <p:cNvPr id="8" name="İkizkenar Üçgen 7"/>
          <p:cNvSpPr/>
          <p:nvPr/>
        </p:nvSpPr>
        <p:spPr>
          <a:xfrm rot="14409146">
            <a:off x="11441860" y="1298468"/>
            <a:ext cx="355600" cy="880533"/>
          </a:xfrm>
          <a:prstGeom prst="triangl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6577151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stretch>
            <a:fillRect/>
          </a:stretch>
        </p:blipFill>
        <p:spPr>
          <a:xfrm>
            <a:off x="6784379" y="360456"/>
            <a:ext cx="5407621" cy="5584420"/>
          </a:xfrm>
          <a:prstGeom prst="rect">
            <a:avLst/>
          </a:prstGeom>
        </p:spPr>
      </p:pic>
      <p:sp>
        <p:nvSpPr>
          <p:cNvPr id="12" name="İkizkenar Üçgen 11"/>
          <p:cNvSpPr/>
          <p:nvPr/>
        </p:nvSpPr>
        <p:spPr>
          <a:xfrm rot="14409146">
            <a:off x="11441860" y="1298468"/>
            <a:ext cx="355600" cy="880533"/>
          </a:xfrm>
          <a:prstGeom prst="triangl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3721945" y="208341"/>
            <a:ext cx="5198534" cy="792764"/>
          </a:xfrm>
        </p:spPr>
        <p:txBody>
          <a:bodyPr>
            <a:normAutofit fontScale="90000"/>
          </a:bodyPr>
          <a:lstStyle/>
          <a:p>
            <a:pPr algn="ctr"/>
            <a:r>
              <a:rPr lang="tr-TR" b="1" dirty="0" err="1" smtClean="0">
                <a:solidFill>
                  <a:schemeClr val="accent1"/>
                </a:solidFill>
              </a:rPr>
              <a:t>Plasmid</a:t>
            </a:r>
            <a:r>
              <a:rPr lang="tr-TR" b="1" dirty="0" smtClean="0">
                <a:solidFill>
                  <a:schemeClr val="accent1"/>
                </a:solidFill>
              </a:rPr>
              <a:t>: PR322</a:t>
            </a:r>
            <a:br>
              <a:rPr lang="tr-TR" b="1" dirty="0" smtClean="0">
                <a:solidFill>
                  <a:schemeClr val="accent1"/>
                </a:solidFill>
              </a:rPr>
            </a:br>
            <a:r>
              <a:rPr lang="tr-TR" b="1" dirty="0" smtClean="0">
                <a:solidFill>
                  <a:schemeClr val="accent1"/>
                </a:solidFill>
              </a:rPr>
              <a:t>Seleksiyon</a:t>
            </a:r>
            <a:endParaRPr lang="tr-TR" b="1" dirty="0">
              <a:solidFill>
                <a:schemeClr val="accent1"/>
              </a:solidFill>
            </a:endParaRPr>
          </a:p>
        </p:txBody>
      </p:sp>
      <p:sp>
        <p:nvSpPr>
          <p:cNvPr id="9" name="İçerik Yer Tutucusu 8"/>
          <p:cNvSpPr>
            <a:spLocks noGrp="1"/>
          </p:cNvSpPr>
          <p:nvPr>
            <p:ph idx="1"/>
          </p:nvPr>
        </p:nvSpPr>
        <p:spPr>
          <a:xfrm>
            <a:off x="257677" y="1264791"/>
            <a:ext cx="7922221" cy="4832200"/>
          </a:xfrm>
        </p:spPr>
        <p:txBody>
          <a:bodyPr>
            <a:noAutofit/>
          </a:bodyPr>
          <a:lstStyle/>
          <a:p>
            <a:r>
              <a:rPr lang="tr-TR" dirty="0" err="1" smtClean="0"/>
              <a:t>Ampisilin</a:t>
            </a:r>
            <a:r>
              <a:rPr lang="tr-TR" dirty="0" smtClean="0"/>
              <a:t> </a:t>
            </a:r>
            <a:r>
              <a:rPr lang="tr-TR" dirty="0"/>
              <a:t>içeren </a:t>
            </a:r>
            <a:r>
              <a:rPr lang="tr-TR" dirty="0" err="1"/>
              <a:t>Agar</a:t>
            </a:r>
            <a:r>
              <a:rPr lang="tr-TR" dirty="0"/>
              <a:t> </a:t>
            </a:r>
            <a:r>
              <a:rPr lang="tr-TR" dirty="0" err="1" smtClean="0"/>
              <a:t>Plate</a:t>
            </a:r>
            <a:endParaRPr lang="tr-TR" dirty="0" smtClean="0"/>
          </a:p>
          <a:p>
            <a:pPr lvl="1"/>
            <a:r>
              <a:rPr lang="tr-TR" dirty="0" err="1"/>
              <a:t>Non-transforme</a:t>
            </a:r>
            <a:r>
              <a:rPr lang="tr-TR" dirty="0"/>
              <a:t> </a:t>
            </a:r>
            <a:r>
              <a:rPr lang="tr-TR" dirty="0" err="1"/>
              <a:t>Bacteria</a:t>
            </a:r>
            <a:r>
              <a:rPr lang="tr-TR" dirty="0"/>
              <a:t> : Büyümez</a:t>
            </a:r>
          </a:p>
          <a:p>
            <a:pPr lvl="1"/>
            <a:r>
              <a:rPr lang="tr-TR" dirty="0" err="1" smtClean="0"/>
              <a:t>Transforme</a:t>
            </a:r>
            <a:r>
              <a:rPr lang="tr-TR" dirty="0" smtClean="0"/>
              <a:t> </a:t>
            </a:r>
            <a:r>
              <a:rPr lang="tr-TR" dirty="0" err="1"/>
              <a:t>Bacteria</a:t>
            </a:r>
            <a:r>
              <a:rPr lang="tr-TR" dirty="0"/>
              <a:t> : Büyür </a:t>
            </a:r>
            <a:endParaRPr lang="tr-TR" dirty="0" smtClean="0"/>
          </a:p>
          <a:p>
            <a:pPr lvl="2"/>
            <a:r>
              <a:rPr lang="tr-TR" dirty="0" err="1" smtClean="0"/>
              <a:t>recombinant</a:t>
            </a:r>
            <a:r>
              <a:rPr lang="tr-TR" dirty="0" smtClean="0"/>
              <a:t> </a:t>
            </a:r>
            <a:r>
              <a:rPr lang="tr-TR" dirty="0"/>
              <a:t>DNA içeren: Büyür </a:t>
            </a:r>
            <a:endParaRPr lang="tr-TR" dirty="0" smtClean="0"/>
          </a:p>
          <a:p>
            <a:pPr lvl="2"/>
            <a:r>
              <a:rPr lang="tr-TR" dirty="0" err="1"/>
              <a:t>recombinant</a:t>
            </a:r>
            <a:r>
              <a:rPr lang="tr-TR" dirty="0"/>
              <a:t> DNA içermeyen: Büyür </a:t>
            </a:r>
          </a:p>
          <a:p>
            <a:pPr lvl="2"/>
            <a:endParaRPr lang="tr-TR" dirty="0"/>
          </a:p>
          <a:p>
            <a:r>
              <a:rPr lang="tr-TR" dirty="0"/>
              <a:t> </a:t>
            </a:r>
            <a:r>
              <a:rPr lang="en-US" dirty="0"/>
              <a:t>Tetra</a:t>
            </a:r>
            <a:r>
              <a:rPr lang="tr-TR" dirty="0"/>
              <a:t>siklin</a:t>
            </a:r>
            <a:r>
              <a:rPr lang="en-US" dirty="0"/>
              <a:t> </a:t>
            </a:r>
            <a:r>
              <a:rPr lang="tr-TR" dirty="0" smtClean="0"/>
              <a:t>içeren A</a:t>
            </a:r>
            <a:r>
              <a:rPr lang="en-US" dirty="0"/>
              <a:t>gar </a:t>
            </a:r>
            <a:r>
              <a:rPr lang="en-US" dirty="0" smtClean="0"/>
              <a:t>plate</a:t>
            </a:r>
            <a:endParaRPr lang="tr-TR" dirty="0" smtClean="0"/>
          </a:p>
          <a:p>
            <a:pPr lvl="1"/>
            <a:r>
              <a:rPr lang="en-US" dirty="0" smtClean="0"/>
              <a:t>Non-</a:t>
            </a:r>
            <a:r>
              <a:rPr lang="en-US" dirty="0" err="1" smtClean="0"/>
              <a:t>transforme</a:t>
            </a:r>
            <a:r>
              <a:rPr lang="en-US" dirty="0" smtClean="0"/>
              <a:t> </a:t>
            </a:r>
            <a:r>
              <a:rPr lang="en-US" dirty="0"/>
              <a:t>Bacteria:</a:t>
            </a:r>
            <a:r>
              <a:rPr lang="tr-TR" dirty="0"/>
              <a:t> </a:t>
            </a:r>
            <a:r>
              <a:rPr lang="tr-TR" dirty="0" smtClean="0"/>
              <a:t>Büyümez</a:t>
            </a:r>
          </a:p>
          <a:p>
            <a:pPr lvl="1"/>
            <a:r>
              <a:rPr lang="en-US" dirty="0" smtClean="0"/>
              <a:t>Transformed Bacteria:</a:t>
            </a:r>
            <a:r>
              <a:rPr lang="tr-TR" dirty="0" smtClean="0"/>
              <a:t> Büyür</a:t>
            </a:r>
            <a:endParaRPr lang="tr-TR" dirty="0"/>
          </a:p>
          <a:p>
            <a:pPr lvl="2"/>
            <a:r>
              <a:rPr lang="tr-TR" dirty="0" smtClean="0"/>
              <a:t>R</a:t>
            </a:r>
            <a:r>
              <a:rPr lang="en-US" dirty="0" err="1"/>
              <a:t>ecombinant</a:t>
            </a:r>
            <a:r>
              <a:rPr lang="en-US" dirty="0"/>
              <a:t> DNA </a:t>
            </a:r>
            <a:r>
              <a:rPr lang="tr-TR" dirty="0"/>
              <a:t>içeren</a:t>
            </a:r>
            <a:r>
              <a:rPr lang="en-US" dirty="0"/>
              <a:t>:</a:t>
            </a:r>
            <a:r>
              <a:rPr lang="tr-TR" dirty="0"/>
              <a:t> Büyümez</a:t>
            </a:r>
          </a:p>
          <a:p>
            <a:pPr lvl="3"/>
            <a:r>
              <a:rPr lang="tr-TR" dirty="0" smtClean="0"/>
              <a:t>İstenen </a:t>
            </a:r>
            <a:r>
              <a:rPr lang="tr-TR" dirty="0"/>
              <a:t>geni </a:t>
            </a:r>
            <a:r>
              <a:rPr lang="tr-TR" dirty="0" err="1"/>
              <a:t>TetR</a:t>
            </a:r>
            <a:r>
              <a:rPr lang="tr-TR" dirty="0"/>
              <a:t> pozisyonunda taşıyacağından </a:t>
            </a:r>
            <a:r>
              <a:rPr lang="tr-TR" dirty="0" err="1"/>
              <a:t>tetrasiklin</a:t>
            </a:r>
            <a:r>
              <a:rPr lang="tr-TR" dirty="0"/>
              <a:t> direncini </a:t>
            </a:r>
            <a:r>
              <a:rPr lang="tr-TR" dirty="0" err="1"/>
              <a:t>inaktive</a:t>
            </a:r>
            <a:r>
              <a:rPr lang="tr-TR" dirty="0"/>
              <a:t> eder. </a:t>
            </a:r>
            <a:endParaRPr lang="tr-TR" dirty="0" smtClean="0"/>
          </a:p>
          <a:p>
            <a:pPr lvl="2"/>
            <a:r>
              <a:rPr lang="tr-TR" dirty="0" smtClean="0"/>
              <a:t>R</a:t>
            </a:r>
            <a:r>
              <a:rPr lang="en-US" dirty="0" err="1" smtClean="0"/>
              <a:t>ecombinant</a:t>
            </a:r>
            <a:r>
              <a:rPr lang="en-US" dirty="0" smtClean="0"/>
              <a:t> </a:t>
            </a:r>
            <a:r>
              <a:rPr lang="tr-TR" dirty="0"/>
              <a:t>DNA </a:t>
            </a:r>
            <a:r>
              <a:rPr lang="tr-TR" dirty="0" smtClean="0"/>
              <a:t>içermeyen: Büyür. </a:t>
            </a:r>
            <a:r>
              <a:rPr lang="tr-TR" dirty="0" err="1" smtClean="0"/>
              <a:t>Tetrasiklin</a:t>
            </a:r>
            <a:r>
              <a:rPr lang="tr-TR" dirty="0" smtClean="0"/>
              <a:t> </a:t>
            </a:r>
            <a:r>
              <a:rPr lang="tr-TR" dirty="0"/>
              <a:t>geni bozulmadığından bakteri </a:t>
            </a:r>
            <a:r>
              <a:rPr lang="tr-TR" dirty="0" err="1"/>
              <a:t>tetrasiklinli</a:t>
            </a:r>
            <a:r>
              <a:rPr lang="tr-TR" dirty="0"/>
              <a:t> </a:t>
            </a:r>
            <a:r>
              <a:rPr lang="tr-TR" dirty="0" err="1"/>
              <a:t>besiyerinde</a:t>
            </a:r>
            <a:r>
              <a:rPr lang="tr-TR" dirty="0"/>
              <a:t> büyür. </a:t>
            </a:r>
          </a:p>
          <a:p>
            <a:endParaRPr lang="tr-TR" dirty="0"/>
          </a:p>
        </p:txBody>
      </p:sp>
      <p:sp>
        <p:nvSpPr>
          <p:cNvPr id="3" name="Veri Yer Tutucusu 2"/>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591155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pic>
        <p:nvPicPr>
          <p:cNvPr id="5" name="Resim 4"/>
          <p:cNvPicPr>
            <a:picLocks noChangeAspect="1"/>
          </p:cNvPicPr>
          <p:nvPr/>
        </p:nvPicPr>
        <p:blipFill>
          <a:blip r:embed="rId2"/>
          <a:stretch>
            <a:fillRect/>
          </a:stretch>
        </p:blipFill>
        <p:spPr>
          <a:xfrm>
            <a:off x="3004079" y="621928"/>
            <a:ext cx="6393921" cy="5734422"/>
          </a:xfrm>
          <a:prstGeom prst="rect">
            <a:avLst/>
          </a:prstGeom>
        </p:spPr>
      </p:pic>
    </p:spTree>
    <p:extLst>
      <p:ext uri="{BB962C8B-B14F-4D97-AF65-F5344CB8AC3E}">
        <p14:creationId xmlns:p14="http://schemas.microsoft.com/office/powerpoint/2010/main" val="19938256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pic>
        <p:nvPicPr>
          <p:cNvPr id="18" name="Resim 17"/>
          <p:cNvPicPr>
            <a:picLocks noChangeAspect="1"/>
          </p:cNvPicPr>
          <p:nvPr/>
        </p:nvPicPr>
        <p:blipFill>
          <a:blip r:embed="rId2"/>
          <a:stretch>
            <a:fillRect/>
          </a:stretch>
        </p:blipFill>
        <p:spPr>
          <a:xfrm>
            <a:off x="10320791" y="159070"/>
            <a:ext cx="1657026" cy="1711201"/>
          </a:xfrm>
          <a:prstGeom prst="rect">
            <a:avLst/>
          </a:prstGeom>
        </p:spPr>
      </p:pic>
      <p:pic>
        <p:nvPicPr>
          <p:cNvPr id="20" name="Resim 19"/>
          <p:cNvPicPr>
            <a:picLocks noChangeAspect="1"/>
          </p:cNvPicPr>
          <p:nvPr/>
        </p:nvPicPr>
        <p:blipFill>
          <a:blip r:embed="rId3"/>
          <a:stretch>
            <a:fillRect/>
          </a:stretch>
        </p:blipFill>
        <p:spPr>
          <a:xfrm>
            <a:off x="273712" y="863044"/>
            <a:ext cx="10047079" cy="5675868"/>
          </a:xfrm>
          <a:prstGeom prst="rect">
            <a:avLst/>
          </a:prstGeom>
        </p:spPr>
      </p:pic>
    </p:spTree>
    <p:extLst>
      <p:ext uri="{BB962C8B-B14F-4D97-AF65-F5344CB8AC3E}">
        <p14:creationId xmlns:p14="http://schemas.microsoft.com/office/powerpoint/2010/main" val="21168088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chemeClr val="accent1"/>
                </a:solidFill>
              </a:rPr>
              <a:t>pUC</a:t>
            </a:r>
            <a:r>
              <a:rPr lang="tr-TR" b="1" dirty="0" smtClean="0">
                <a:solidFill>
                  <a:schemeClr val="accent1"/>
                </a:solidFill>
              </a:rPr>
              <a:t> 18 – </a:t>
            </a:r>
            <a:r>
              <a:rPr lang="tr-TR" b="1" dirty="0" err="1" smtClean="0">
                <a:solidFill>
                  <a:schemeClr val="accent1"/>
                </a:solidFill>
              </a:rPr>
              <a:t>pUC</a:t>
            </a:r>
            <a:r>
              <a:rPr lang="tr-TR" b="1" dirty="0" smtClean="0">
                <a:solidFill>
                  <a:schemeClr val="accent1"/>
                </a:solidFill>
              </a:rPr>
              <a:t> 19 - Seleksiyon</a:t>
            </a:r>
            <a:endParaRPr lang="tr-TR" b="1" dirty="0">
              <a:solidFill>
                <a:schemeClr val="accent1"/>
              </a:solidFill>
            </a:endParaRPr>
          </a:p>
        </p:txBody>
      </p:sp>
      <p:sp>
        <p:nvSpPr>
          <p:cNvPr id="3" name="İçerik Yer Tutucusu 2"/>
          <p:cNvSpPr>
            <a:spLocks noGrp="1"/>
          </p:cNvSpPr>
          <p:nvPr>
            <p:ph idx="1"/>
          </p:nvPr>
        </p:nvSpPr>
        <p:spPr>
          <a:xfrm>
            <a:off x="420396" y="1847850"/>
            <a:ext cx="6200537" cy="4351338"/>
          </a:xfrm>
        </p:spPr>
        <p:txBody>
          <a:bodyPr>
            <a:normAutofit/>
          </a:bodyPr>
          <a:lstStyle/>
          <a:p>
            <a:r>
              <a:rPr lang="el-GR" dirty="0" smtClean="0"/>
              <a:t>Β-</a:t>
            </a:r>
            <a:r>
              <a:rPr lang="tr-TR" dirty="0" err="1"/>
              <a:t>galaktosidaz</a:t>
            </a:r>
            <a:r>
              <a:rPr lang="tr-TR" dirty="0"/>
              <a:t> (</a:t>
            </a:r>
            <a:r>
              <a:rPr lang="tr-TR" dirty="0" err="1"/>
              <a:t>lacZ</a:t>
            </a:r>
            <a:r>
              <a:rPr lang="tr-TR" dirty="0"/>
              <a:t>) geninin N-terminal parçası </a:t>
            </a:r>
            <a:r>
              <a:rPr lang="tr-TR" dirty="0" smtClean="0"/>
              <a:t>(</a:t>
            </a:r>
            <a:r>
              <a:rPr lang="tr-TR" dirty="0" err="1" smtClean="0"/>
              <a:t>reporter</a:t>
            </a:r>
            <a:r>
              <a:rPr lang="tr-TR" dirty="0" smtClean="0"/>
              <a:t> </a:t>
            </a:r>
            <a:r>
              <a:rPr lang="tr-TR" dirty="0"/>
              <a:t>geni) </a:t>
            </a:r>
            <a:endParaRPr lang="tr-TR" dirty="0" smtClean="0"/>
          </a:p>
          <a:p>
            <a:r>
              <a:rPr lang="tr-TR" dirty="0" err="1" smtClean="0"/>
              <a:t>Lac</a:t>
            </a:r>
            <a:r>
              <a:rPr lang="tr-TR" dirty="0" smtClean="0"/>
              <a:t> </a:t>
            </a:r>
            <a:r>
              <a:rPr lang="tr-TR" dirty="0"/>
              <a:t>Z geni: ekspres edildiğinde X-</a:t>
            </a:r>
            <a:r>
              <a:rPr lang="tr-TR" dirty="0" err="1"/>
              <a:t>Gal</a:t>
            </a:r>
            <a:r>
              <a:rPr lang="tr-TR" dirty="0"/>
              <a:t> molekülünü maviye çeviren </a:t>
            </a:r>
            <a:r>
              <a:rPr lang="el-GR" dirty="0"/>
              <a:t>β-</a:t>
            </a:r>
            <a:r>
              <a:rPr lang="tr-TR" dirty="0" err="1" smtClean="0"/>
              <a:t>galactosidaz</a:t>
            </a:r>
            <a:r>
              <a:rPr lang="tr-TR" dirty="0" smtClean="0"/>
              <a:t> kodlar </a:t>
            </a:r>
          </a:p>
          <a:p>
            <a:r>
              <a:rPr lang="tr-TR" dirty="0" err="1" smtClean="0"/>
              <a:t>LacZ</a:t>
            </a:r>
            <a:r>
              <a:rPr lang="tr-TR" dirty="0" smtClean="0"/>
              <a:t> </a:t>
            </a:r>
            <a:r>
              <a:rPr lang="tr-TR" dirty="0"/>
              <a:t>geni aktifse koloni rengi olur mavi</a:t>
            </a:r>
            <a:endParaRPr lang="tr-TR" dirty="0" smtClean="0"/>
          </a:p>
        </p:txBody>
      </p:sp>
      <p:sp>
        <p:nvSpPr>
          <p:cNvPr id="4" name="Veri Yer Tutucusu 3"/>
          <p:cNvSpPr>
            <a:spLocks noGrp="1"/>
          </p:cNvSpPr>
          <p:nvPr>
            <p:ph type="dt" sz="half" idx="10"/>
          </p:nvPr>
        </p:nvSpPr>
        <p:spPr/>
        <p:txBody>
          <a:bodyPr/>
          <a:lstStyle/>
          <a:p>
            <a:r>
              <a:rPr lang="tr-TR" smtClean="0"/>
              <a:t>08.12.2020</a:t>
            </a:r>
            <a:endParaRPr lang="tr-TR" dirty="0"/>
          </a:p>
        </p:txBody>
      </p:sp>
      <p:pic>
        <p:nvPicPr>
          <p:cNvPr id="1026" name="Picture 2" descr="pUC19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123" y="656028"/>
            <a:ext cx="5570893" cy="4920955"/>
          </a:xfrm>
          <a:prstGeom prst="rect">
            <a:avLst/>
          </a:prstGeom>
          <a:noFill/>
          <a:extLst>
            <a:ext uri="{909E8E84-426E-40DD-AFC4-6F175D3DCCD1}">
              <a14:hiddenFill xmlns:a14="http://schemas.microsoft.com/office/drawing/2010/main">
                <a:solidFill>
                  <a:srgbClr val="FFFFFF"/>
                </a:solidFill>
              </a14:hiddenFill>
            </a:ext>
          </a:extLst>
        </p:spPr>
      </p:pic>
      <p:sp>
        <p:nvSpPr>
          <p:cNvPr id="8" name="İkizkenar Üçgen 7"/>
          <p:cNvSpPr/>
          <p:nvPr/>
        </p:nvSpPr>
        <p:spPr>
          <a:xfrm rot="14409146">
            <a:off x="11543843" y="1329003"/>
            <a:ext cx="355600" cy="880533"/>
          </a:xfrm>
          <a:prstGeom prst="triangl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4186168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pic>
        <p:nvPicPr>
          <p:cNvPr id="6" name="Resim 5"/>
          <p:cNvPicPr>
            <a:picLocks noChangeAspect="1"/>
          </p:cNvPicPr>
          <p:nvPr/>
        </p:nvPicPr>
        <p:blipFill>
          <a:blip r:embed="rId3"/>
          <a:stretch>
            <a:fillRect/>
          </a:stretch>
        </p:blipFill>
        <p:spPr>
          <a:xfrm>
            <a:off x="223925" y="66819"/>
            <a:ext cx="9394208" cy="6699746"/>
          </a:xfrm>
          <a:prstGeom prst="rect">
            <a:avLst/>
          </a:prstGeom>
        </p:spPr>
      </p:pic>
      <p:sp>
        <p:nvSpPr>
          <p:cNvPr id="7" name="Metin kutusu 6"/>
          <p:cNvSpPr txBox="1"/>
          <p:nvPr/>
        </p:nvSpPr>
        <p:spPr>
          <a:xfrm>
            <a:off x="9906001" y="778933"/>
            <a:ext cx="2286000" cy="1200329"/>
          </a:xfrm>
          <a:prstGeom prst="rect">
            <a:avLst/>
          </a:prstGeom>
          <a:noFill/>
        </p:spPr>
        <p:txBody>
          <a:bodyPr wrap="square" rtlCol="0">
            <a:spAutoFit/>
          </a:bodyPr>
          <a:lstStyle/>
          <a:p>
            <a:r>
              <a:rPr lang="tr-TR" b="1" dirty="0">
                <a:solidFill>
                  <a:schemeClr val="accent1"/>
                </a:solidFill>
              </a:rPr>
              <a:t>X-</a:t>
            </a:r>
            <a:r>
              <a:rPr lang="tr-TR" b="1" dirty="0" err="1">
                <a:solidFill>
                  <a:schemeClr val="accent1"/>
                </a:solidFill>
              </a:rPr>
              <a:t>Gal</a:t>
            </a:r>
            <a:r>
              <a:rPr lang="tr-TR" b="1" dirty="0">
                <a:solidFill>
                  <a:schemeClr val="accent1"/>
                </a:solidFill>
              </a:rPr>
              <a:t> </a:t>
            </a:r>
            <a:r>
              <a:rPr lang="tr-TR" b="1" dirty="0"/>
              <a:t>: </a:t>
            </a:r>
            <a:r>
              <a:rPr lang="tr-TR" dirty="0"/>
              <a:t>(5-Bromo-4-Chloro-3-Indolyl </a:t>
            </a:r>
            <a:r>
              <a:rPr lang="el-GR" dirty="0"/>
              <a:t>β-</a:t>
            </a:r>
            <a:r>
              <a:rPr lang="tr-TR" dirty="0"/>
              <a:t>D-</a:t>
            </a:r>
            <a:r>
              <a:rPr lang="tr-TR" dirty="0" err="1"/>
              <a:t>Galactopyranoside</a:t>
            </a:r>
            <a:r>
              <a:rPr lang="tr-TR" dirty="0" smtClean="0"/>
              <a:t>),  </a:t>
            </a:r>
            <a:r>
              <a:rPr lang="tr-TR" dirty="0" err="1" smtClean="0"/>
              <a:t>kromojenik</a:t>
            </a:r>
            <a:r>
              <a:rPr lang="tr-TR" dirty="0" smtClean="0"/>
              <a:t> </a:t>
            </a:r>
            <a:r>
              <a:rPr lang="tr-TR" dirty="0" err="1"/>
              <a:t>substrat</a:t>
            </a:r>
            <a:endParaRPr lang="tr-TR" dirty="0"/>
          </a:p>
        </p:txBody>
      </p:sp>
      <p:sp>
        <p:nvSpPr>
          <p:cNvPr id="8" name="Metin kutusu 7"/>
          <p:cNvSpPr txBox="1"/>
          <p:nvPr/>
        </p:nvSpPr>
        <p:spPr>
          <a:xfrm>
            <a:off x="9906000" y="2493362"/>
            <a:ext cx="2291529" cy="923330"/>
          </a:xfrm>
          <a:prstGeom prst="rect">
            <a:avLst/>
          </a:prstGeom>
          <a:noFill/>
        </p:spPr>
        <p:txBody>
          <a:bodyPr wrap="square" rtlCol="0">
            <a:spAutoFit/>
          </a:bodyPr>
          <a:lstStyle/>
          <a:p>
            <a:r>
              <a:rPr lang="tr-TR" b="1" dirty="0" smtClean="0">
                <a:solidFill>
                  <a:schemeClr val="accent1"/>
                </a:solidFill>
              </a:rPr>
              <a:t>IPTG: </a:t>
            </a:r>
            <a:r>
              <a:rPr lang="tr-TR" dirty="0" err="1" smtClean="0"/>
              <a:t>İsopropil</a:t>
            </a:r>
            <a:r>
              <a:rPr lang="tr-TR" dirty="0" smtClean="0"/>
              <a:t> B-D-</a:t>
            </a:r>
            <a:r>
              <a:rPr lang="tr-TR" dirty="0" err="1" smtClean="0"/>
              <a:t>tiyogalaktopiranozid</a:t>
            </a:r>
            <a:r>
              <a:rPr lang="tr-TR" dirty="0" smtClean="0"/>
              <a:t>,</a:t>
            </a:r>
          </a:p>
          <a:p>
            <a:r>
              <a:rPr lang="tr-TR" dirty="0" smtClean="0"/>
              <a:t>İndükleyici</a:t>
            </a:r>
            <a:endParaRPr lang="tr-TR" dirty="0"/>
          </a:p>
        </p:txBody>
      </p:sp>
      <p:sp>
        <p:nvSpPr>
          <p:cNvPr id="5" name="Metin kutusu 4"/>
          <p:cNvSpPr txBox="1"/>
          <p:nvPr/>
        </p:nvSpPr>
        <p:spPr>
          <a:xfrm>
            <a:off x="10125658" y="4147457"/>
            <a:ext cx="1638300" cy="923330"/>
          </a:xfrm>
          <a:prstGeom prst="rect">
            <a:avLst/>
          </a:prstGeom>
          <a:noFill/>
        </p:spPr>
        <p:txBody>
          <a:bodyPr wrap="square" rtlCol="0">
            <a:spAutoFit/>
          </a:bodyPr>
          <a:lstStyle/>
          <a:p>
            <a:r>
              <a:rPr lang="tr-TR" dirty="0" smtClean="0"/>
              <a:t>Antibiyotik ve X-</a:t>
            </a:r>
            <a:r>
              <a:rPr lang="tr-TR" dirty="0" err="1" smtClean="0"/>
              <a:t>gal</a:t>
            </a:r>
            <a:r>
              <a:rPr lang="tr-TR" dirty="0" smtClean="0"/>
              <a:t> içeren </a:t>
            </a:r>
            <a:r>
              <a:rPr lang="tr-TR" dirty="0" err="1" smtClean="0"/>
              <a:t>agar</a:t>
            </a:r>
            <a:endParaRPr lang="tr-TR" dirty="0"/>
          </a:p>
        </p:txBody>
      </p:sp>
      <p:cxnSp>
        <p:nvCxnSpPr>
          <p:cNvPr id="10" name="Düz Ok Bağlayıcısı 9"/>
          <p:cNvCxnSpPr/>
          <p:nvPr/>
        </p:nvCxnSpPr>
        <p:spPr>
          <a:xfrm flipH="1" flipV="1">
            <a:off x="9369015" y="3930792"/>
            <a:ext cx="536986" cy="49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11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Dihibrit</a:t>
            </a:r>
            <a:r>
              <a:rPr lang="tr-TR" dirty="0" smtClean="0"/>
              <a:t> ve </a:t>
            </a:r>
            <a:r>
              <a:rPr lang="tr-TR" dirty="0" err="1" smtClean="0"/>
              <a:t>trihibrit</a:t>
            </a:r>
            <a:r>
              <a:rPr lang="tr-TR" dirty="0" smtClean="0"/>
              <a:t> </a:t>
            </a:r>
            <a:r>
              <a:rPr lang="tr-TR" dirty="0" err="1" smtClean="0"/>
              <a:t>çarpazlama</a:t>
            </a:r>
            <a:endParaRPr lang="tr-TR" dirty="0"/>
          </a:p>
        </p:txBody>
      </p:sp>
      <p:sp>
        <p:nvSpPr>
          <p:cNvPr id="3" name="İçerik Yer Tutucusu 2"/>
          <p:cNvSpPr>
            <a:spLocks noGrp="1"/>
          </p:cNvSpPr>
          <p:nvPr>
            <p:ph idx="1"/>
          </p:nvPr>
        </p:nvSpPr>
        <p:spPr/>
        <p:txBody>
          <a:bodyPr/>
          <a:lstStyle/>
          <a:p>
            <a:pPr algn="just"/>
            <a:r>
              <a:rPr lang="tr-TR" dirty="0"/>
              <a:t>İki karakter bakımından farklı bireylerin çiftleştirilmesine </a:t>
            </a:r>
            <a:r>
              <a:rPr lang="tr-TR" dirty="0" err="1"/>
              <a:t>dihibrit</a:t>
            </a:r>
            <a:r>
              <a:rPr lang="tr-TR" dirty="0"/>
              <a:t> birleştirme, bu olaya da </a:t>
            </a:r>
            <a:r>
              <a:rPr lang="tr-TR" dirty="0" err="1"/>
              <a:t>dihibridismus</a:t>
            </a:r>
            <a:r>
              <a:rPr lang="tr-TR" dirty="0"/>
              <a:t> denir. </a:t>
            </a:r>
            <a:endParaRPr lang="tr-TR" dirty="0" smtClean="0"/>
          </a:p>
          <a:p>
            <a:pPr algn="just"/>
            <a:r>
              <a:rPr lang="tr-TR" dirty="0" smtClean="0"/>
              <a:t>Böyle </a:t>
            </a:r>
            <a:r>
              <a:rPr lang="tr-TR" dirty="0"/>
              <a:t>bir birleştirmeden elde edilen F1 </a:t>
            </a:r>
            <a:r>
              <a:rPr lang="tr-TR" dirty="0" err="1"/>
              <a:t>generasyonundaki</a:t>
            </a:r>
            <a:r>
              <a:rPr lang="tr-TR" dirty="0"/>
              <a:t> bireylerde sadece bir tane </a:t>
            </a:r>
            <a:r>
              <a:rPr lang="tr-TR" dirty="0" err="1"/>
              <a:t>fenotip</a:t>
            </a:r>
            <a:r>
              <a:rPr lang="tr-TR" dirty="0"/>
              <a:t> ortaya çıkar iken, F2 </a:t>
            </a:r>
            <a:r>
              <a:rPr lang="tr-TR" dirty="0" err="1"/>
              <a:t>generasyonunda</a:t>
            </a:r>
            <a:r>
              <a:rPr lang="tr-TR" dirty="0"/>
              <a:t> </a:t>
            </a:r>
            <a:r>
              <a:rPr lang="tr-TR" dirty="0" err="1"/>
              <a:t>oluşaçak</a:t>
            </a:r>
            <a:r>
              <a:rPr lang="tr-TR" dirty="0"/>
              <a:t> birey sayısı 16 </a:t>
            </a:r>
            <a:r>
              <a:rPr lang="tr-TR" dirty="0" err="1"/>
              <a:t>fenotip</a:t>
            </a:r>
            <a:r>
              <a:rPr lang="tr-TR" dirty="0"/>
              <a:t> sayısı ise 4 tür. Bu bireylerdeki </a:t>
            </a:r>
            <a:r>
              <a:rPr lang="tr-TR" dirty="0" err="1"/>
              <a:t>fenotip</a:t>
            </a:r>
            <a:r>
              <a:rPr lang="tr-TR" dirty="0"/>
              <a:t> dağılım oranı da 9:3:3:1 şeklinde </a:t>
            </a:r>
            <a:r>
              <a:rPr lang="tr-TR" dirty="0" smtClean="0"/>
              <a:t>olur.</a:t>
            </a:r>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11244618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grpSp>
        <p:nvGrpSpPr>
          <p:cNvPr id="6" name="Grup 5"/>
          <p:cNvGrpSpPr/>
          <p:nvPr/>
        </p:nvGrpSpPr>
        <p:grpSpPr>
          <a:xfrm>
            <a:off x="1332629" y="1671861"/>
            <a:ext cx="9652216" cy="3804557"/>
            <a:chOff x="1338943" y="2088240"/>
            <a:chExt cx="9652216" cy="3804557"/>
          </a:xfrm>
        </p:grpSpPr>
        <p:sp>
          <p:nvSpPr>
            <p:cNvPr id="5" name="Yuvarlatılmış Dikdörtgen 4"/>
            <p:cNvSpPr/>
            <p:nvPr/>
          </p:nvSpPr>
          <p:spPr>
            <a:xfrm>
              <a:off x="4714333" y="2088240"/>
              <a:ext cx="2955471" cy="148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t>Genetik Klonlama </a:t>
              </a:r>
              <a:endParaRPr lang="tr-TR" sz="2800" b="1" dirty="0"/>
            </a:p>
          </p:txBody>
        </p:sp>
        <p:sp>
          <p:nvSpPr>
            <p:cNvPr id="7" name="Yuvarlatılmış Dikdörtgen 6"/>
            <p:cNvSpPr/>
            <p:nvPr/>
          </p:nvSpPr>
          <p:spPr>
            <a:xfrm>
              <a:off x="4779648" y="4504868"/>
              <a:ext cx="2824843" cy="138792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Üreme Amaçlı Klonlama</a:t>
              </a:r>
              <a:endParaRPr lang="tr-TR" sz="2400" b="1" dirty="0"/>
            </a:p>
          </p:txBody>
        </p:sp>
        <p:sp>
          <p:nvSpPr>
            <p:cNvPr id="8" name="Yuvarlatılmış Dikdörtgen 7"/>
            <p:cNvSpPr/>
            <p:nvPr/>
          </p:nvSpPr>
          <p:spPr>
            <a:xfrm>
              <a:off x="1338943" y="4504867"/>
              <a:ext cx="2824843" cy="138792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Rekombinant DNA Teknolojisi</a:t>
              </a:r>
              <a:endParaRPr lang="tr-TR" sz="2400" b="1" dirty="0"/>
            </a:p>
          </p:txBody>
        </p:sp>
        <p:sp>
          <p:nvSpPr>
            <p:cNvPr id="9" name="Yuvarlatılmış Dikdörtgen 8"/>
            <p:cNvSpPr/>
            <p:nvPr/>
          </p:nvSpPr>
          <p:spPr>
            <a:xfrm>
              <a:off x="8166316" y="4504868"/>
              <a:ext cx="2824843" cy="138792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smtClean="0"/>
                <a:t>Terapötik</a:t>
              </a:r>
              <a:r>
                <a:rPr lang="tr-TR" sz="2400" b="1" dirty="0" smtClean="0"/>
                <a:t>  (Tedavi) Amaçlı Klonlama</a:t>
              </a:r>
              <a:endParaRPr lang="tr-TR" sz="2400" b="1" dirty="0"/>
            </a:p>
          </p:txBody>
        </p:sp>
        <p:cxnSp>
          <p:nvCxnSpPr>
            <p:cNvPr id="11" name="Düz Bağlayıcı 10"/>
            <p:cNvCxnSpPr/>
            <p:nvPr/>
          </p:nvCxnSpPr>
          <p:spPr>
            <a:xfrm>
              <a:off x="6165049" y="3574140"/>
              <a:ext cx="1" cy="9307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9572421" y="4039504"/>
              <a:ext cx="1" cy="4653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2768297" y="4039503"/>
              <a:ext cx="1" cy="4653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flipH="1">
              <a:off x="2751363" y="4039503"/>
              <a:ext cx="342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flipH="1">
              <a:off x="6158737" y="4039503"/>
              <a:ext cx="3420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Dikdörtgen 22"/>
          <p:cNvSpPr/>
          <p:nvPr/>
        </p:nvSpPr>
        <p:spPr>
          <a:xfrm>
            <a:off x="2276669" y="666250"/>
            <a:ext cx="8005910" cy="584775"/>
          </a:xfrm>
          <a:prstGeom prst="rect">
            <a:avLst/>
          </a:prstGeom>
        </p:spPr>
        <p:txBody>
          <a:bodyPr wrap="none">
            <a:spAutoFit/>
          </a:bodyPr>
          <a:lstStyle/>
          <a:p>
            <a:r>
              <a:rPr lang="tr-TR" sz="3200" dirty="0"/>
              <a:t>Genetik klonlamayı üç bölümde inceleyebiliriz. </a:t>
            </a:r>
          </a:p>
        </p:txBody>
      </p:sp>
      <p:sp>
        <p:nvSpPr>
          <p:cNvPr id="13" name="Metin kutusu 12"/>
          <p:cNvSpPr txBox="1"/>
          <p:nvPr/>
        </p:nvSpPr>
        <p:spPr>
          <a:xfrm>
            <a:off x="5093190" y="5625892"/>
            <a:ext cx="2164119" cy="369332"/>
          </a:xfrm>
          <a:prstGeom prst="rect">
            <a:avLst/>
          </a:prstGeom>
          <a:noFill/>
        </p:spPr>
        <p:txBody>
          <a:bodyPr wrap="none" rtlCol="0">
            <a:spAutoFit/>
          </a:bodyPr>
          <a:lstStyle/>
          <a:p>
            <a:r>
              <a:rPr lang="tr-TR" b="1" dirty="0" smtClean="0">
                <a:solidFill>
                  <a:srgbClr val="CC0000"/>
                </a:solidFill>
              </a:rPr>
              <a:t>Organizma Klonlama</a:t>
            </a:r>
            <a:endParaRPr lang="tr-TR" b="1" dirty="0">
              <a:solidFill>
                <a:srgbClr val="CC0000"/>
              </a:solidFill>
            </a:endParaRPr>
          </a:p>
        </p:txBody>
      </p:sp>
    </p:spTree>
    <p:extLst>
      <p:ext uri="{BB962C8B-B14F-4D97-AF65-F5344CB8AC3E}">
        <p14:creationId xmlns:p14="http://schemas.microsoft.com/office/powerpoint/2010/main" val="37479216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accent6"/>
          </a:solidFill>
        </p:spPr>
        <p:txBody>
          <a:bodyPr/>
          <a:lstStyle/>
          <a:p>
            <a:pPr algn="ctr"/>
            <a:r>
              <a:rPr lang="tr-TR" b="1" smtClean="0">
                <a:solidFill>
                  <a:schemeClr val="bg1"/>
                </a:solidFill>
              </a:rPr>
              <a:t>2. </a:t>
            </a:r>
            <a:r>
              <a:rPr lang="tr-TR" b="1" dirty="0" smtClean="0">
                <a:solidFill>
                  <a:schemeClr val="bg1"/>
                </a:solidFill>
              </a:rPr>
              <a:t>Üreme </a:t>
            </a:r>
            <a:r>
              <a:rPr lang="tr-TR" b="1" dirty="0">
                <a:solidFill>
                  <a:schemeClr val="bg1"/>
                </a:solidFill>
              </a:rPr>
              <a:t>Amaçlı Klonlama</a:t>
            </a:r>
          </a:p>
        </p:txBody>
      </p:sp>
      <p:sp>
        <p:nvSpPr>
          <p:cNvPr id="3" name="İçerik Yer Tutucusu 2"/>
          <p:cNvSpPr>
            <a:spLocks noGrp="1"/>
          </p:cNvSpPr>
          <p:nvPr>
            <p:ph idx="1"/>
          </p:nvPr>
        </p:nvSpPr>
        <p:spPr/>
        <p:txBody>
          <a:bodyPr>
            <a:normAutofit/>
          </a:bodyPr>
          <a:lstStyle/>
          <a:p>
            <a:pPr marL="0" indent="0">
              <a:buNone/>
            </a:pPr>
            <a:r>
              <a:rPr lang="tr-TR" dirty="0" smtClean="0"/>
              <a:t>Üreme </a:t>
            </a:r>
            <a:r>
              <a:rPr lang="tr-TR" dirty="0"/>
              <a:t>amaçlı </a:t>
            </a:r>
            <a:r>
              <a:rPr lang="tr-TR" dirty="0" smtClean="0"/>
              <a:t>klonlamada, </a:t>
            </a:r>
          </a:p>
          <a:p>
            <a:pPr marL="514350" indent="-514350">
              <a:buFont typeface="+mj-lt"/>
              <a:buAutoNum type="arabicPeriod"/>
            </a:pPr>
            <a:r>
              <a:rPr lang="tr-TR" dirty="0" smtClean="0"/>
              <a:t>Embriyo klonlama ve </a:t>
            </a:r>
          </a:p>
          <a:p>
            <a:pPr marL="514350" indent="-514350">
              <a:buFont typeface="+mj-lt"/>
              <a:buAutoNum type="arabicPeriod"/>
            </a:pPr>
            <a:r>
              <a:rPr lang="tr-TR" dirty="0" smtClean="0"/>
              <a:t>Çekirdek transferi ile klonlama </a:t>
            </a:r>
          </a:p>
          <a:p>
            <a:pPr marL="0" indent="0">
              <a:buNone/>
            </a:pPr>
            <a:r>
              <a:rPr lang="tr-TR" dirty="0" smtClean="0"/>
              <a:t>şeklinde </a:t>
            </a:r>
            <a:r>
              <a:rPr lang="tr-TR" dirty="0"/>
              <a:t>iki farklı teknik kullanılmaktadır</a:t>
            </a:r>
            <a:r>
              <a:rPr lang="tr-TR" dirty="0" smtClean="0"/>
              <a:t>.</a:t>
            </a:r>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7588538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6604000" y="1870075"/>
            <a:ext cx="5343073" cy="3095364"/>
          </a:xfrm>
          <a:prstGeom prst="rect">
            <a:avLst/>
          </a:prstGeom>
        </p:spPr>
      </p:pic>
      <p:sp>
        <p:nvSpPr>
          <p:cNvPr id="2" name="Unvan 1"/>
          <p:cNvSpPr>
            <a:spLocks noGrp="1"/>
          </p:cNvSpPr>
          <p:nvPr>
            <p:ph type="title"/>
          </p:nvPr>
        </p:nvSpPr>
        <p:spPr/>
        <p:txBody>
          <a:bodyPr/>
          <a:lstStyle/>
          <a:p>
            <a:r>
              <a:rPr lang="tr-TR" b="1" dirty="0" smtClean="0">
                <a:solidFill>
                  <a:srgbClr val="C00000"/>
                </a:solidFill>
              </a:rPr>
              <a:t>1. Embriyo Klonlama </a:t>
            </a:r>
            <a:endParaRPr lang="tr-TR" b="1" dirty="0">
              <a:solidFill>
                <a:srgbClr val="C00000"/>
              </a:solidFill>
            </a:endParaRPr>
          </a:p>
        </p:txBody>
      </p:sp>
      <p:sp>
        <p:nvSpPr>
          <p:cNvPr id="3" name="İçerik Yer Tutucusu 2"/>
          <p:cNvSpPr>
            <a:spLocks noGrp="1"/>
          </p:cNvSpPr>
          <p:nvPr>
            <p:ph idx="1"/>
          </p:nvPr>
        </p:nvSpPr>
        <p:spPr>
          <a:xfrm>
            <a:off x="169334" y="1825625"/>
            <a:ext cx="6711043" cy="4351338"/>
          </a:xfrm>
        </p:spPr>
        <p:txBody>
          <a:bodyPr>
            <a:normAutofit lnSpcReduction="10000"/>
          </a:bodyPr>
          <a:lstStyle/>
          <a:p>
            <a:r>
              <a:rPr lang="tr-TR" dirty="0"/>
              <a:t>Döllenmiş embriyodan bir veya daha fazla hücre alınarak genetik olarak </a:t>
            </a:r>
            <a:r>
              <a:rPr lang="tr-TR" dirty="0" smtClean="0"/>
              <a:t>birbirinin aynı </a:t>
            </a:r>
            <a:r>
              <a:rPr lang="tr-TR" dirty="0"/>
              <a:t>hücreler üretme tekniğidir.</a:t>
            </a:r>
          </a:p>
          <a:p>
            <a:r>
              <a:rPr lang="tr-TR" dirty="0"/>
              <a:t>Esasen ilk embriyo klonlama çalışmasının 1891 yılında </a:t>
            </a:r>
            <a:r>
              <a:rPr lang="tr-TR" dirty="0" err="1"/>
              <a:t>Dreisch</a:t>
            </a:r>
            <a:r>
              <a:rPr lang="tr-TR" dirty="0"/>
              <a:t> , </a:t>
            </a:r>
            <a:r>
              <a:rPr lang="tr-TR" dirty="0" smtClean="0"/>
              <a:t>denizkestanesi </a:t>
            </a:r>
            <a:r>
              <a:rPr lang="tr-TR" dirty="0"/>
              <a:t>embriyolarındaki 2 ve 4 hücreli evredeki </a:t>
            </a:r>
            <a:r>
              <a:rPr lang="tr-TR" dirty="0" err="1"/>
              <a:t>blastomerleri</a:t>
            </a:r>
            <a:r>
              <a:rPr lang="tr-TR" dirty="0"/>
              <a:t> ayırarak yapmıştır</a:t>
            </a:r>
            <a:r>
              <a:rPr lang="tr-TR" dirty="0" smtClean="0"/>
              <a:t>.</a:t>
            </a:r>
          </a:p>
          <a:p>
            <a:r>
              <a:rPr lang="tr-TR" dirty="0"/>
              <a:t>Embriyo klonlama yöntemi ile 1980’li yıllarda ilk defa inek, koyun, keçi ve domuz gibi çiftlik hayvanları klonlamaya başlamışlardır. </a:t>
            </a:r>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11971206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5791201" y="1422294"/>
            <a:ext cx="6400800" cy="3704877"/>
          </a:xfrm>
          <a:prstGeom prst="rect">
            <a:avLst/>
          </a:prstGeom>
        </p:spPr>
      </p:pic>
      <p:sp>
        <p:nvSpPr>
          <p:cNvPr id="2" name="Unvan 1"/>
          <p:cNvSpPr>
            <a:spLocks noGrp="1"/>
          </p:cNvSpPr>
          <p:nvPr>
            <p:ph type="title"/>
          </p:nvPr>
        </p:nvSpPr>
        <p:spPr/>
        <p:txBody>
          <a:bodyPr/>
          <a:lstStyle/>
          <a:p>
            <a:r>
              <a:rPr lang="tr-TR" b="1" dirty="0" smtClean="0">
                <a:solidFill>
                  <a:srgbClr val="C00000"/>
                </a:solidFill>
              </a:rPr>
              <a:t>1. </a:t>
            </a:r>
            <a:r>
              <a:rPr lang="tr-TR" b="1" dirty="0">
                <a:solidFill>
                  <a:srgbClr val="C00000"/>
                </a:solidFill>
              </a:rPr>
              <a:t>Embriyo Klonlama </a:t>
            </a:r>
          </a:p>
        </p:txBody>
      </p:sp>
      <p:sp>
        <p:nvSpPr>
          <p:cNvPr id="3" name="İçerik Yer Tutucusu 2"/>
          <p:cNvSpPr>
            <a:spLocks noGrp="1"/>
          </p:cNvSpPr>
          <p:nvPr>
            <p:ph idx="1"/>
          </p:nvPr>
        </p:nvSpPr>
        <p:spPr>
          <a:xfrm>
            <a:off x="228601" y="1825625"/>
            <a:ext cx="6259422" cy="4351338"/>
          </a:xfrm>
        </p:spPr>
        <p:txBody>
          <a:bodyPr>
            <a:normAutofit/>
          </a:bodyPr>
          <a:lstStyle/>
          <a:p>
            <a:r>
              <a:rPr lang="tr-TR" dirty="0" smtClean="0"/>
              <a:t>Embriyo </a:t>
            </a:r>
            <a:r>
              <a:rPr lang="tr-TR" dirty="0"/>
              <a:t>klonlamasının  yapılabilmesi için öncelikle bir yumurta hücresinin kültür ortamında döllenmesi gereklidir. </a:t>
            </a:r>
            <a:endParaRPr lang="tr-TR" dirty="0" smtClean="0"/>
          </a:p>
          <a:p>
            <a:r>
              <a:rPr lang="tr-TR" dirty="0" smtClean="0"/>
              <a:t>Erken </a:t>
            </a:r>
            <a:r>
              <a:rPr lang="tr-TR" dirty="0"/>
              <a:t>embriyo dönemindeki hücreler özel enzimlerce birbirlerinden ayrılarak her birinin yeni bir embriyoyu oluşturması sağlanır. </a:t>
            </a:r>
            <a:endParaRPr lang="tr-TR" dirty="0" smtClean="0"/>
          </a:p>
          <a:p>
            <a:r>
              <a:rPr lang="tr-TR" b="1" dirty="0" err="1" smtClean="0"/>
              <a:t>Blastomerler</a:t>
            </a:r>
            <a:r>
              <a:rPr lang="tr-TR" dirty="0" smtClean="0"/>
              <a:t>, </a:t>
            </a:r>
            <a:r>
              <a:rPr lang="tr-TR" dirty="0"/>
              <a:t>normal erişkin bir bireyi oluşturma potansiyelinde olan </a:t>
            </a:r>
            <a:r>
              <a:rPr lang="tr-TR" b="1" u="sng" dirty="0" err="1"/>
              <a:t>totipotent</a:t>
            </a:r>
            <a:r>
              <a:rPr lang="tr-TR" dirty="0"/>
              <a:t> hücrelerdir.</a:t>
            </a:r>
          </a:p>
          <a:p>
            <a:endParaRPr lang="tr-TR" dirty="0"/>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36036992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pic>
        <p:nvPicPr>
          <p:cNvPr id="5" name="Resim 4"/>
          <p:cNvPicPr>
            <a:picLocks noChangeAspect="1"/>
          </p:cNvPicPr>
          <p:nvPr/>
        </p:nvPicPr>
        <p:blipFill rotWithShape="1">
          <a:blip r:embed="rId2"/>
          <a:srcRect b="36300"/>
          <a:stretch/>
        </p:blipFill>
        <p:spPr>
          <a:xfrm>
            <a:off x="242596" y="1038224"/>
            <a:ext cx="11715453" cy="4126443"/>
          </a:xfrm>
          <a:prstGeom prst="rect">
            <a:avLst/>
          </a:prstGeom>
        </p:spPr>
      </p:pic>
      <p:sp>
        <p:nvSpPr>
          <p:cNvPr id="6" name="Metin kutusu 5"/>
          <p:cNvSpPr txBox="1"/>
          <p:nvPr/>
        </p:nvSpPr>
        <p:spPr>
          <a:xfrm>
            <a:off x="1337733" y="5301733"/>
            <a:ext cx="3234267" cy="923330"/>
          </a:xfrm>
          <a:prstGeom prst="rect">
            <a:avLst/>
          </a:prstGeom>
          <a:noFill/>
        </p:spPr>
        <p:txBody>
          <a:bodyPr wrap="square" rtlCol="0">
            <a:spAutoFit/>
          </a:bodyPr>
          <a:lstStyle/>
          <a:p>
            <a:pPr algn="ctr"/>
            <a:r>
              <a:rPr lang="tr-TR" dirty="0" smtClean="0"/>
              <a:t>«Eksiksiz, yaşayabilir bir organizma oluşturma potansiyeline sahip hücreler»</a:t>
            </a:r>
            <a:endParaRPr lang="tr-TR" dirty="0"/>
          </a:p>
        </p:txBody>
      </p:sp>
    </p:spTree>
    <p:extLst>
      <p:ext uri="{BB962C8B-B14F-4D97-AF65-F5344CB8AC3E}">
        <p14:creationId xmlns:p14="http://schemas.microsoft.com/office/powerpoint/2010/main" val="42191595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pic>
        <p:nvPicPr>
          <p:cNvPr id="5" name="Resim 4"/>
          <p:cNvPicPr>
            <a:picLocks noChangeAspect="1"/>
          </p:cNvPicPr>
          <p:nvPr/>
        </p:nvPicPr>
        <p:blipFill>
          <a:blip r:embed="rId2"/>
          <a:stretch>
            <a:fillRect/>
          </a:stretch>
        </p:blipFill>
        <p:spPr>
          <a:xfrm>
            <a:off x="1557434" y="127181"/>
            <a:ext cx="8433234" cy="6560428"/>
          </a:xfrm>
          <a:prstGeom prst="rect">
            <a:avLst/>
          </a:prstGeom>
        </p:spPr>
      </p:pic>
    </p:spTree>
    <p:extLst>
      <p:ext uri="{BB962C8B-B14F-4D97-AF65-F5344CB8AC3E}">
        <p14:creationId xmlns:p14="http://schemas.microsoft.com/office/powerpoint/2010/main" val="7125177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2. Çekirdek Transferi</a:t>
            </a:r>
            <a:endParaRPr lang="tr-TR" b="1" dirty="0">
              <a:solidFill>
                <a:srgbClr val="C00000"/>
              </a:solidFill>
            </a:endParaRPr>
          </a:p>
        </p:txBody>
      </p:sp>
      <p:sp>
        <p:nvSpPr>
          <p:cNvPr id="3" name="İçerik Yer Tutucusu 2"/>
          <p:cNvSpPr>
            <a:spLocks noGrp="1"/>
          </p:cNvSpPr>
          <p:nvPr>
            <p:ph idx="1"/>
          </p:nvPr>
        </p:nvSpPr>
        <p:spPr>
          <a:xfrm>
            <a:off x="522514" y="1825625"/>
            <a:ext cx="10831286" cy="4351338"/>
          </a:xfrm>
        </p:spPr>
        <p:txBody>
          <a:bodyPr>
            <a:normAutofit/>
          </a:bodyPr>
          <a:lstStyle/>
          <a:p>
            <a:r>
              <a:rPr lang="tr-TR" dirty="0" smtClean="0"/>
              <a:t>Bu </a:t>
            </a:r>
            <a:r>
              <a:rPr lang="tr-TR" dirty="0"/>
              <a:t>klonlama ise </a:t>
            </a:r>
            <a:r>
              <a:rPr lang="tr-TR" dirty="0" smtClean="0"/>
              <a:t>yaşayan bir canlının aynı </a:t>
            </a:r>
            <a:r>
              <a:rPr lang="tr-TR" dirty="0" err="1" smtClean="0"/>
              <a:t>genomik</a:t>
            </a:r>
            <a:r>
              <a:rPr lang="tr-TR" dirty="0" smtClean="0"/>
              <a:t> yapısına sahip organizma üretme tekniğidir</a:t>
            </a:r>
            <a:r>
              <a:rPr lang="tr-TR" dirty="0"/>
              <a:t>. </a:t>
            </a:r>
            <a:endParaRPr lang="tr-TR" dirty="0" smtClean="0"/>
          </a:p>
          <a:p>
            <a:r>
              <a:rPr lang="tr-TR" dirty="0" smtClean="0"/>
              <a:t>İlk </a:t>
            </a:r>
            <a:r>
              <a:rPr lang="tr-TR" dirty="0"/>
              <a:t>çekirdek transferi uygulaması semenderlerde 1914 yılında </a:t>
            </a:r>
            <a:r>
              <a:rPr lang="tr-TR" dirty="0" err="1"/>
              <a:t>Hans</a:t>
            </a:r>
            <a:r>
              <a:rPr lang="tr-TR" dirty="0"/>
              <a:t> </a:t>
            </a:r>
            <a:r>
              <a:rPr lang="tr-TR" dirty="0" err="1"/>
              <a:t>Spemann</a:t>
            </a:r>
            <a:r>
              <a:rPr lang="tr-TR" dirty="0"/>
              <a:t> , kurbağalarda ise 1954’de Robert </a:t>
            </a:r>
            <a:r>
              <a:rPr lang="tr-TR" dirty="0" err="1"/>
              <a:t>Briggs</a:t>
            </a:r>
            <a:r>
              <a:rPr lang="tr-TR" dirty="0"/>
              <a:t> ve Thomas J. </a:t>
            </a:r>
            <a:r>
              <a:rPr lang="tr-TR" dirty="0" err="1"/>
              <a:t>King</a:t>
            </a:r>
            <a:r>
              <a:rPr lang="tr-TR" dirty="0"/>
              <a:t> tarafından yapılır. </a:t>
            </a:r>
            <a:endParaRPr lang="tr-TR" dirty="0" smtClean="0"/>
          </a:p>
          <a:p>
            <a:r>
              <a:rPr lang="tr-TR" dirty="0"/>
              <a:t>H</a:t>
            </a:r>
            <a:r>
              <a:rPr lang="tr-TR" dirty="0" smtClean="0"/>
              <a:t>er </a:t>
            </a:r>
            <a:r>
              <a:rPr lang="tr-TR" dirty="0"/>
              <a:t>iki çalışmada da erken dönemdeki </a:t>
            </a:r>
            <a:r>
              <a:rPr lang="tr-TR" dirty="0" err="1"/>
              <a:t>embriyonik</a:t>
            </a:r>
            <a:r>
              <a:rPr lang="tr-TR" dirty="0"/>
              <a:t> hücre çekirdeği kullanılarak klonlama yapılır ve başarılı sonuçlar elde edilir</a:t>
            </a:r>
            <a:r>
              <a:rPr lang="tr-TR" dirty="0" smtClean="0"/>
              <a:t>.</a:t>
            </a:r>
          </a:p>
          <a:p>
            <a:endParaRPr lang="tr-TR" dirty="0"/>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9710059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2. Çekirdek Transferi</a:t>
            </a:r>
          </a:p>
        </p:txBody>
      </p:sp>
      <p:sp>
        <p:nvSpPr>
          <p:cNvPr id="3" name="İçerik Yer Tutucusu 2"/>
          <p:cNvSpPr>
            <a:spLocks noGrp="1"/>
          </p:cNvSpPr>
          <p:nvPr>
            <p:ph idx="1"/>
          </p:nvPr>
        </p:nvSpPr>
        <p:spPr>
          <a:xfrm>
            <a:off x="592667" y="1825625"/>
            <a:ext cx="10761133" cy="4351338"/>
          </a:xfrm>
        </p:spPr>
        <p:txBody>
          <a:bodyPr/>
          <a:lstStyle/>
          <a:p>
            <a:r>
              <a:rPr lang="tr-TR" dirty="0"/>
              <a:t>Memeli canlıların klonlanması ile ilgili ilk çalışmayı ise 1984 yılında Danimarkalı araştırıcı </a:t>
            </a:r>
            <a:r>
              <a:rPr lang="tr-TR" dirty="0" err="1"/>
              <a:t>Steen</a:t>
            </a:r>
            <a:r>
              <a:rPr lang="tr-TR" dirty="0"/>
              <a:t> </a:t>
            </a:r>
            <a:r>
              <a:rPr lang="tr-TR" dirty="0" err="1"/>
              <a:t>Willadsen</a:t>
            </a:r>
            <a:r>
              <a:rPr lang="tr-TR" dirty="0"/>
              <a:t> yapar. </a:t>
            </a:r>
            <a:r>
              <a:rPr lang="tr-TR" dirty="0" smtClean="0"/>
              <a:t>Erken </a:t>
            </a:r>
            <a:r>
              <a:rPr lang="tr-TR" dirty="0"/>
              <a:t>dönem </a:t>
            </a:r>
            <a:r>
              <a:rPr lang="tr-TR" u="sng" dirty="0" err="1"/>
              <a:t>embriyonik</a:t>
            </a:r>
            <a:r>
              <a:rPr lang="tr-TR" u="sng" dirty="0"/>
              <a:t> hücrelerden</a:t>
            </a:r>
            <a:r>
              <a:rPr lang="tr-TR" dirty="0"/>
              <a:t> çekirdek transferi yöntemi ile koyunu klonlamayı başarır</a:t>
            </a:r>
            <a:r>
              <a:rPr lang="tr-TR" dirty="0" smtClean="0"/>
              <a:t>.</a:t>
            </a:r>
          </a:p>
          <a:p>
            <a:r>
              <a:rPr lang="tr-TR" dirty="0" err="1"/>
              <a:t>Embriyonik</a:t>
            </a:r>
            <a:r>
              <a:rPr lang="tr-TR" dirty="0"/>
              <a:t> hücre çekirdeği yerine, </a:t>
            </a:r>
            <a:r>
              <a:rPr lang="tr-TR" u="sng" dirty="0"/>
              <a:t>somatik hücre çekirdeği </a:t>
            </a:r>
            <a:r>
              <a:rPr lang="tr-TR" dirty="0"/>
              <a:t>kullanılarak ilk defa bir koyun, 1997 yılında </a:t>
            </a:r>
            <a:r>
              <a:rPr lang="tr-TR" dirty="0" err="1"/>
              <a:t>Ian</a:t>
            </a:r>
            <a:r>
              <a:rPr lang="tr-TR" dirty="0"/>
              <a:t> </a:t>
            </a:r>
            <a:r>
              <a:rPr lang="tr-TR" dirty="0" err="1"/>
              <a:t>Wilmut</a:t>
            </a:r>
            <a:r>
              <a:rPr lang="tr-TR" dirty="0"/>
              <a:t> tarafından klonlanır.</a:t>
            </a:r>
          </a:p>
          <a:p>
            <a:endParaRPr lang="tr-TR" dirty="0"/>
          </a:p>
          <a:p>
            <a:endParaRPr lang="tr-TR" dirty="0"/>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26163693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800" b="1" dirty="0" smtClean="0">
                <a:solidFill>
                  <a:srgbClr val="C00000"/>
                </a:solidFill>
              </a:rPr>
              <a:t>Somatik çekirdek </a:t>
            </a:r>
            <a:r>
              <a:rPr lang="tr-TR" sz="3800" b="1" dirty="0">
                <a:solidFill>
                  <a:srgbClr val="C00000"/>
                </a:solidFill>
              </a:rPr>
              <a:t>transferi ile klonlamanın </a:t>
            </a:r>
            <a:r>
              <a:rPr lang="tr-TR" sz="3800" b="1" dirty="0" smtClean="0">
                <a:solidFill>
                  <a:srgbClr val="C00000"/>
                </a:solidFill>
              </a:rPr>
              <a:t>aşamaları</a:t>
            </a:r>
            <a:endParaRPr lang="tr-TR" sz="3800" b="1" dirty="0">
              <a:solidFill>
                <a:srgbClr val="C00000"/>
              </a:solidFill>
            </a:endParaRPr>
          </a:p>
        </p:txBody>
      </p:sp>
      <p:sp>
        <p:nvSpPr>
          <p:cNvPr id="3" name="İçerik Yer Tutucusu 2"/>
          <p:cNvSpPr>
            <a:spLocks noGrp="1"/>
          </p:cNvSpPr>
          <p:nvPr>
            <p:ph idx="1"/>
          </p:nvPr>
        </p:nvSpPr>
        <p:spPr/>
        <p:txBody>
          <a:bodyPr/>
          <a:lstStyle/>
          <a:p>
            <a:pPr marL="0" indent="0">
              <a:buNone/>
            </a:pPr>
            <a:r>
              <a:rPr lang="tr-TR" b="1" dirty="0" smtClean="0">
                <a:solidFill>
                  <a:schemeClr val="accent1"/>
                </a:solidFill>
              </a:rPr>
              <a:t>1</a:t>
            </a:r>
            <a:r>
              <a:rPr lang="tr-TR" b="1" dirty="0">
                <a:solidFill>
                  <a:schemeClr val="accent1"/>
                </a:solidFill>
              </a:rPr>
              <a:t>. Somatik Hücrenin (Verici Hücre) Hazırlanması</a:t>
            </a:r>
            <a:endParaRPr lang="tr-TR" dirty="0"/>
          </a:p>
          <a:p>
            <a:pPr marL="0" indent="0">
              <a:buNone/>
            </a:pPr>
            <a:r>
              <a:rPr lang="tr-TR" b="1" dirty="0">
                <a:solidFill>
                  <a:schemeClr val="accent1"/>
                </a:solidFill>
              </a:rPr>
              <a:t>2. Yumurta Hücresinin (Alıcı Hücre) Hazırlanması </a:t>
            </a:r>
            <a:endParaRPr lang="tr-TR" b="1" dirty="0" smtClean="0">
              <a:solidFill>
                <a:schemeClr val="accent1"/>
              </a:solidFill>
            </a:endParaRPr>
          </a:p>
          <a:p>
            <a:pPr marL="0" indent="0">
              <a:buNone/>
            </a:pPr>
            <a:r>
              <a:rPr lang="tr-TR" b="1" dirty="0">
                <a:solidFill>
                  <a:srgbClr val="0070C0"/>
                </a:solidFill>
              </a:rPr>
              <a:t>3. Füzyon Aşaması </a:t>
            </a:r>
            <a:endParaRPr lang="tr-TR" b="1" dirty="0" smtClean="0">
              <a:solidFill>
                <a:srgbClr val="0070C0"/>
              </a:solidFill>
            </a:endParaRPr>
          </a:p>
          <a:p>
            <a:pPr marL="0" indent="0">
              <a:buNone/>
            </a:pPr>
            <a:r>
              <a:rPr lang="tr-TR" b="1" dirty="0">
                <a:solidFill>
                  <a:srgbClr val="0070C0"/>
                </a:solidFill>
              </a:rPr>
              <a:t>4. Aktivasyon Aşaması </a:t>
            </a:r>
            <a:endParaRPr lang="tr-TR" b="1" dirty="0" smtClean="0">
              <a:solidFill>
                <a:srgbClr val="0070C0"/>
              </a:solidFill>
            </a:endParaRPr>
          </a:p>
          <a:p>
            <a:pPr marL="0" indent="0">
              <a:buNone/>
            </a:pPr>
            <a:r>
              <a:rPr lang="tr-TR" b="1" dirty="0">
                <a:solidFill>
                  <a:schemeClr val="accent1"/>
                </a:solidFill>
              </a:rPr>
              <a:t>5. Embriyoların Dişi Organizmaya Aktarımı </a:t>
            </a:r>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7152495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7653867" y="2204905"/>
            <a:ext cx="4538133" cy="3589734"/>
          </a:xfrm>
          <a:prstGeom prst="rect">
            <a:avLst/>
          </a:prstGeom>
        </p:spPr>
      </p:pic>
      <p:sp>
        <p:nvSpPr>
          <p:cNvPr id="2" name="Unvan 1"/>
          <p:cNvSpPr>
            <a:spLocks noGrp="1"/>
          </p:cNvSpPr>
          <p:nvPr>
            <p:ph type="title"/>
          </p:nvPr>
        </p:nvSpPr>
        <p:spPr/>
        <p:txBody>
          <a:bodyPr>
            <a:normAutofit/>
          </a:bodyPr>
          <a:lstStyle/>
          <a:p>
            <a:r>
              <a:rPr lang="tr-TR" b="1" dirty="0" smtClean="0">
                <a:solidFill>
                  <a:schemeClr val="accent1"/>
                </a:solidFill>
              </a:rPr>
              <a:t>1. Somatik </a:t>
            </a:r>
            <a:r>
              <a:rPr lang="tr-TR" b="1" dirty="0">
                <a:solidFill>
                  <a:schemeClr val="accent1"/>
                </a:solidFill>
              </a:rPr>
              <a:t>Hücrenin (Verici Hücre</a:t>
            </a:r>
            <a:r>
              <a:rPr lang="tr-TR" b="1" dirty="0" smtClean="0">
                <a:solidFill>
                  <a:schemeClr val="accent1"/>
                </a:solidFill>
              </a:rPr>
              <a:t>) Hazırlanması</a:t>
            </a:r>
            <a:endParaRPr lang="tr-TR" b="1" dirty="0">
              <a:solidFill>
                <a:schemeClr val="accent1"/>
              </a:solidFill>
            </a:endParaRPr>
          </a:p>
        </p:txBody>
      </p:sp>
      <p:sp>
        <p:nvSpPr>
          <p:cNvPr id="3" name="İçerik Yer Tutucusu 2"/>
          <p:cNvSpPr>
            <a:spLocks noGrp="1"/>
          </p:cNvSpPr>
          <p:nvPr>
            <p:ph idx="1"/>
          </p:nvPr>
        </p:nvSpPr>
        <p:spPr>
          <a:xfrm>
            <a:off x="321733" y="1825625"/>
            <a:ext cx="7653867" cy="4351338"/>
          </a:xfrm>
        </p:spPr>
        <p:txBody>
          <a:bodyPr>
            <a:normAutofit fontScale="92500"/>
          </a:bodyPr>
          <a:lstStyle/>
          <a:p>
            <a:r>
              <a:rPr lang="tr-TR" dirty="0"/>
              <a:t>Çekirdek transferinde kullanılacak somatik hücrelerin laboratuvar koşullarında ve kültür ortamında </a:t>
            </a:r>
            <a:r>
              <a:rPr lang="tr-TR" b="1" dirty="0"/>
              <a:t>G</a:t>
            </a:r>
            <a:r>
              <a:rPr lang="tr-TR" b="1" baseline="-25000" dirty="0"/>
              <a:t>1</a:t>
            </a:r>
            <a:r>
              <a:rPr lang="tr-TR" b="1" dirty="0"/>
              <a:t> ve G</a:t>
            </a:r>
            <a:r>
              <a:rPr lang="tr-TR" b="1" baseline="-25000" dirty="0"/>
              <a:t>0</a:t>
            </a:r>
            <a:r>
              <a:rPr lang="tr-TR" b="1" dirty="0"/>
              <a:t> fazına </a:t>
            </a:r>
            <a:r>
              <a:rPr lang="tr-TR" dirty="0"/>
              <a:t>getirilmeleri gerekmektedir. </a:t>
            </a:r>
            <a:endParaRPr lang="tr-TR" dirty="0" smtClean="0"/>
          </a:p>
          <a:p>
            <a:r>
              <a:rPr lang="tr-TR" dirty="0" smtClean="0"/>
              <a:t>Bunun </a:t>
            </a:r>
            <a:r>
              <a:rPr lang="tr-TR" dirty="0"/>
              <a:t>için uygulanan </a:t>
            </a:r>
            <a:r>
              <a:rPr lang="tr-TR" dirty="0" smtClean="0"/>
              <a:t>yollardan biri </a:t>
            </a:r>
            <a:r>
              <a:rPr lang="tr-TR" dirty="0"/>
              <a:t>kültür ortamındaki besin içeriği kaldırılarak hücrelerin büyümesini engellemek ve hücreleri G</a:t>
            </a:r>
            <a:r>
              <a:rPr lang="tr-TR" baseline="-25000" dirty="0"/>
              <a:t>0</a:t>
            </a:r>
            <a:r>
              <a:rPr lang="tr-TR" dirty="0"/>
              <a:t> (dinlenme evresi) noktasında durdurmaktır. </a:t>
            </a:r>
            <a:endParaRPr lang="tr-TR" dirty="0" smtClean="0"/>
          </a:p>
          <a:p>
            <a:r>
              <a:rPr lang="tr-TR" dirty="0" smtClean="0"/>
              <a:t>Bu </a:t>
            </a:r>
            <a:r>
              <a:rPr lang="tr-TR" dirty="0"/>
              <a:t>uygulamanın amacı özelleşmiş olan </a:t>
            </a:r>
            <a:r>
              <a:rPr lang="tr-TR" dirty="0" smtClean="0"/>
              <a:t>beden </a:t>
            </a:r>
            <a:r>
              <a:rPr lang="tr-TR" dirty="0"/>
              <a:t>hücresinin gelişim saatini embriyo oluşum aşamasına getirmek, başka bir ifadeyle hücreyi </a:t>
            </a:r>
            <a:r>
              <a:rPr lang="tr-TR" dirty="0" err="1"/>
              <a:t>totipotent</a:t>
            </a:r>
            <a:r>
              <a:rPr lang="tr-TR" dirty="0"/>
              <a:t> yapmaktır.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3557244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799856" y="188640"/>
            <a:ext cx="4320480" cy="6385844"/>
          </a:xfrm>
          <a:prstGeom prst="rect">
            <a:avLst/>
          </a:prstGeom>
        </p:spPr>
      </p:pic>
      <p:sp>
        <p:nvSpPr>
          <p:cNvPr id="3" name="Veri Yer Tutucusu 2"/>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20298608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solidFill>
                  <a:schemeClr val="accent1"/>
                </a:solidFill>
              </a:rPr>
              <a:t>2. Yumurta </a:t>
            </a:r>
            <a:r>
              <a:rPr lang="tr-TR" b="1" dirty="0">
                <a:solidFill>
                  <a:schemeClr val="accent1"/>
                </a:solidFill>
              </a:rPr>
              <a:t>Hücresinin (Alıcı Hücre) Hazırlanması </a:t>
            </a:r>
          </a:p>
        </p:txBody>
      </p:sp>
      <p:sp>
        <p:nvSpPr>
          <p:cNvPr id="3" name="İçerik Yer Tutucusu 2"/>
          <p:cNvSpPr>
            <a:spLocks noGrp="1"/>
          </p:cNvSpPr>
          <p:nvPr>
            <p:ph idx="1"/>
          </p:nvPr>
        </p:nvSpPr>
        <p:spPr/>
        <p:txBody>
          <a:bodyPr>
            <a:normAutofit/>
          </a:bodyPr>
          <a:lstStyle/>
          <a:p>
            <a:r>
              <a:rPr lang="tr-TR" dirty="0"/>
              <a:t>Çekirdek transferi yöntemi ile klonlamada kullanılacak alıcı hücrelerde de bazı özelliklerin olması gerekmektedir. </a:t>
            </a:r>
            <a:endParaRPr lang="tr-TR" dirty="0" smtClean="0"/>
          </a:p>
          <a:p>
            <a:r>
              <a:rPr lang="tr-TR" dirty="0" smtClean="0"/>
              <a:t>Bu </a:t>
            </a:r>
            <a:r>
              <a:rPr lang="tr-TR" dirty="0"/>
              <a:t>alıcı hücreler olgunlaşmış yumurta hücreleri olmalıdır.</a:t>
            </a:r>
          </a:p>
          <a:p>
            <a:r>
              <a:rPr lang="tr-TR" dirty="0"/>
              <a:t>Daha sonra olgunlaşan hücrelerin </a:t>
            </a:r>
            <a:r>
              <a:rPr lang="tr-TR" b="1" dirty="0"/>
              <a:t>çekirdekleri özel pipetlerle çıkarılarak</a:t>
            </a:r>
            <a:r>
              <a:rPr lang="tr-TR" dirty="0"/>
              <a:t> füzyona hazır hale getirilmektedir. </a:t>
            </a:r>
            <a:endParaRPr lang="tr-TR" dirty="0" smtClean="0"/>
          </a:p>
          <a:p>
            <a:endParaRPr lang="tr-TR" dirty="0" smtClean="0"/>
          </a:p>
          <a:p>
            <a:pPr marL="0" indent="0">
              <a:buNone/>
            </a:pPr>
            <a:r>
              <a:rPr lang="tr-TR" dirty="0" smtClean="0"/>
              <a:t>«</a:t>
            </a:r>
            <a:r>
              <a:rPr lang="tr-TR" dirty="0" err="1" smtClean="0"/>
              <a:t>Metafaz</a:t>
            </a:r>
            <a:r>
              <a:rPr lang="tr-TR" dirty="0" smtClean="0"/>
              <a:t> </a:t>
            </a:r>
            <a:r>
              <a:rPr lang="tr-TR" dirty="0" err="1" smtClean="0"/>
              <a:t>II’deki</a:t>
            </a:r>
            <a:r>
              <a:rPr lang="tr-TR" dirty="0" smtClean="0"/>
              <a:t> yumurta hücreleri çekirdeğin bölünmesini sağlayan potansiyele sahiptir»</a:t>
            </a:r>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28294031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solidFill>
                  <a:srgbClr val="0070C0"/>
                </a:solidFill>
              </a:rPr>
              <a:t>3. Füzyon </a:t>
            </a:r>
            <a:r>
              <a:rPr lang="tr-TR" sz="4000" b="1" dirty="0">
                <a:solidFill>
                  <a:srgbClr val="0070C0"/>
                </a:solidFill>
              </a:rPr>
              <a:t>Aşaması </a:t>
            </a:r>
            <a:endParaRPr lang="tr-TR" sz="4000" b="1" dirty="0"/>
          </a:p>
        </p:txBody>
      </p:sp>
      <p:sp>
        <p:nvSpPr>
          <p:cNvPr id="3" name="İçerik Yer Tutucusu 2"/>
          <p:cNvSpPr>
            <a:spLocks noGrp="1"/>
          </p:cNvSpPr>
          <p:nvPr>
            <p:ph idx="1"/>
          </p:nvPr>
        </p:nvSpPr>
        <p:spPr/>
        <p:txBody>
          <a:bodyPr/>
          <a:lstStyle/>
          <a:p>
            <a:pPr marL="0" indent="0">
              <a:buNone/>
            </a:pPr>
            <a:r>
              <a:rPr lang="tr-TR" dirty="0"/>
              <a:t>Füzyon </a:t>
            </a:r>
            <a:r>
              <a:rPr lang="tr-TR" dirty="0" smtClean="0"/>
              <a:t>aşamasında</a:t>
            </a:r>
            <a:r>
              <a:rPr lang="tr-TR" dirty="0"/>
              <a:t>, kültürlerde </a:t>
            </a:r>
            <a:endParaRPr lang="tr-TR" dirty="0" smtClean="0"/>
          </a:p>
          <a:p>
            <a:r>
              <a:rPr lang="tr-TR" dirty="0" smtClean="0"/>
              <a:t>G</a:t>
            </a:r>
            <a:r>
              <a:rPr lang="tr-TR" baseline="-25000" dirty="0" smtClean="0"/>
              <a:t>1</a:t>
            </a:r>
            <a:r>
              <a:rPr lang="tr-TR" dirty="0" smtClean="0"/>
              <a:t>/G</a:t>
            </a:r>
            <a:r>
              <a:rPr lang="tr-TR" baseline="-25000" dirty="0" smtClean="0"/>
              <a:t>0</a:t>
            </a:r>
            <a:r>
              <a:rPr lang="tr-TR" dirty="0" smtClean="0"/>
              <a:t> </a:t>
            </a:r>
            <a:r>
              <a:rPr lang="tr-TR" dirty="0"/>
              <a:t>fazına getirilen verici </a:t>
            </a:r>
            <a:r>
              <a:rPr lang="tr-TR" dirty="0" smtClean="0"/>
              <a:t>hücrenin çekirdeği, </a:t>
            </a:r>
          </a:p>
          <a:p>
            <a:r>
              <a:rPr lang="tr-TR" dirty="0" smtClean="0"/>
              <a:t>çekirdeği </a:t>
            </a:r>
            <a:r>
              <a:rPr lang="tr-TR" dirty="0"/>
              <a:t>çıkarılmış </a:t>
            </a:r>
            <a:r>
              <a:rPr lang="tr-TR" dirty="0" err="1"/>
              <a:t>Metafaz</a:t>
            </a:r>
            <a:r>
              <a:rPr lang="tr-TR" dirty="0"/>
              <a:t> II fazındaki </a:t>
            </a:r>
            <a:r>
              <a:rPr lang="tr-TR" dirty="0" smtClean="0"/>
              <a:t>alıcı yumurta </a:t>
            </a:r>
            <a:r>
              <a:rPr lang="tr-TR" dirty="0"/>
              <a:t>hücresinin sitoplazmasına girmesi </a:t>
            </a:r>
            <a:r>
              <a:rPr lang="tr-TR" dirty="0" smtClean="0"/>
              <a:t>sağlanır</a:t>
            </a:r>
          </a:p>
          <a:p>
            <a:endParaRPr lang="tr-TR" dirty="0"/>
          </a:p>
          <a:p>
            <a:r>
              <a:rPr lang="tr-TR" dirty="0" smtClean="0"/>
              <a:t>Füzyon işleminin başarılı olması için elektrik akımı veya kimyasallar uygulanmaktadır.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20553118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70C0"/>
                </a:solidFill>
              </a:rPr>
              <a:t>4. Aktivasyon </a:t>
            </a:r>
            <a:r>
              <a:rPr lang="tr-TR" b="1" dirty="0">
                <a:solidFill>
                  <a:srgbClr val="0070C0"/>
                </a:solidFill>
              </a:rPr>
              <a:t>Aşaması </a:t>
            </a:r>
            <a:endParaRPr lang="tr-TR" b="1" dirty="0"/>
          </a:p>
        </p:txBody>
      </p:sp>
      <p:sp>
        <p:nvSpPr>
          <p:cNvPr id="3" name="İçerik Yer Tutucusu 2"/>
          <p:cNvSpPr>
            <a:spLocks noGrp="1"/>
          </p:cNvSpPr>
          <p:nvPr>
            <p:ph idx="1"/>
          </p:nvPr>
        </p:nvSpPr>
        <p:spPr/>
        <p:txBody>
          <a:bodyPr/>
          <a:lstStyle/>
          <a:p>
            <a:r>
              <a:rPr lang="tr-TR" dirty="0"/>
              <a:t>Ortama ilave edilen birtakım </a:t>
            </a:r>
            <a:r>
              <a:rPr lang="tr-TR" dirty="0" err="1"/>
              <a:t>aktivatörler</a:t>
            </a:r>
            <a:r>
              <a:rPr lang="tr-TR" dirty="0"/>
              <a:t> ile hücre bölünmesi uyarılır.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778988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solidFill>
                  <a:schemeClr val="accent1"/>
                </a:solidFill>
              </a:rPr>
              <a:t>5. Embriyoların </a:t>
            </a:r>
            <a:r>
              <a:rPr lang="tr-TR" b="1" dirty="0">
                <a:solidFill>
                  <a:schemeClr val="accent1"/>
                </a:solidFill>
              </a:rPr>
              <a:t>Dişi Organizmaya Aktarımı </a:t>
            </a:r>
          </a:p>
        </p:txBody>
      </p:sp>
      <p:sp>
        <p:nvSpPr>
          <p:cNvPr id="3" name="İçerik Yer Tutucusu 2"/>
          <p:cNvSpPr>
            <a:spLocks noGrp="1"/>
          </p:cNvSpPr>
          <p:nvPr>
            <p:ph idx="1"/>
          </p:nvPr>
        </p:nvSpPr>
        <p:spPr>
          <a:xfrm>
            <a:off x="718457" y="1825625"/>
            <a:ext cx="11217729" cy="4351338"/>
          </a:xfrm>
        </p:spPr>
        <p:txBody>
          <a:bodyPr/>
          <a:lstStyle/>
          <a:p>
            <a:r>
              <a:rPr lang="tr-TR" dirty="0"/>
              <a:t>Oluşan embriyolar kültür ortamında bir süre geliştirildikten sonra </a:t>
            </a:r>
            <a:r>
              <a:rPr lang="tr-TR" b="1" dirty="0"/>
              <a:t>taşıyıcı dişi organizmanın</a:t>
            </a:r>
            <a:r>
              <a:rPr lang="tr-TR" dirty="0"/>
              <a:t> rahmine  aktarılarak gelişmeleri sağlanmaktadır. </a:t>
            </a:r>
            <a:endParaRPr lang="tr-TR" dirty="0" smtClean="0"/>
          </a:p>
          <a:p>
            <a:r>
              <a:rPr lang="tr-TR" dirty="0" smtClean="0"/>
              <a:t>Doğacak </a:t>
            </a:r>
            <a:r>
              <a:rPr lang="tr-TR" dirty="0"/>
              <a:t>olan yavrular verici hücrenin genetik yapısını taşıyan klonlar olacaktır.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35218766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pic>
        <p:nvPicPr>
          <p:cNvPr id="2050" name="Picture 2" descr="BİYOTEKNOLOJİ C. GEN KLONLAMA | BİYOLOJİDER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4431" y="154215"/>
            <a:ext cx="4530726" cy="651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756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pic>
        <p:nvPicPr>
          <p:cNvPr id="5" name="Resim 4"/>
          <p:cNvPicPr>
            <a:picLocks noChangeAspect="1"/>
          </p:cNvPicPr>
          <p:nvPr/>
        </p:nvPicPr>
        <p:blipFill rotWithShape="1">
          <a:blip r:embed="rId2"/>
          <a:srcRect l="17960" t="6597" r="16553" b="9838"/>
          <a:stretch/>
        </p:blipFill>
        <p:spPr>
          <a:xfrm>
            <a:off x="1168399" y="243416"/>
            <a:ext cx="9029579" cy="6478059"/>
          </a:xfrm>
          <a:prstGeom prst="rect">
            <a:avLst/>
          </a:prstGeom>
        </p:spPr>
      </p:pic>
    </p:spTree>
    <p:extLst>
      <p:ext uri="{BB962C8B-B14F-4D97-AF65-F5344CB8AC3E}">
        <p14:creationId xmlns:p14="http://schemas.microsoft.com/office/powerpoint/2010/main" val="25162245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sp>
        <p:nvSpPr>
          <p:cNvPr id="5" name="Yuvarlatılmış Dikdörtgen 4"/>
          <p:cNvSpPr/>
          <p:nvPr/>
        </p:nvSpPr>
        <p:spPr>
          <a:xfrm>
            <a:off x="4714333" y="1222826"/>
            <a:ext cx="2955471" cy="148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t>Genetik Klonlama </a:t>
            </a:r>
            <a:endParaRPr lang="tr-TR" sz="2800" b="1" dirty="0"/>
          </a:p>
        </p:txBody>
      </p:sp>
      <p:sp>
        <p:nvSpPr>
          <p:cNvPr id="7" name="Yuvarlatılmış Dikdörtgen 6"/>
          <p:cNvSpPr/>
          <p:nvPr/>
        </p:nvSpPr>
        <p:spPr>
          <a:xfrm>
            <a:off x="4779648" y="3639454"/>
            <a:ext cx="2824843" cy="138792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Üreme Amaçlı Klonlama</a:t>
            </a:r>
            <a:endParaRPr lang="tr-TR" sz="2400" b="1" dirty="0"/>
          </a:p>
        </p:txBody>
      </p:sp>
      <p:sp>
        <p:nvSpPr>
          <p:cNvPr id="8" name="Yuvarlatılmış Dikdörtgen 7"/>
          <p:cNvSpPr/>
          <p:nvPr/>
        </p:nvSpPr>
        <p:spPr>
          <a:xfrm>
            <a:off x="1338943" y="3639453"/>
            <a:ext cx="2824843" cy="138792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Rekombinant DNA Teknolojisi</a:t>
            </a:r>
            <a:endParaRPr lang="tr-TR" sz="2400" b="1" dirty="0"/>
          </a:p>
        </p:txBody>
      </p:sp>
      <p:sp>
        <p:nvSpPr>
          <p:cNvPr id="9" name="Yuvarlatılmış Dikdörtgen 8"/>
          <p:cNvSpPr/>
          <p:nvPr/>
        </p:nvSpPr>
        <p:spPr>
          <a:xfrm>
            <a:off x="8166316" y="3639454"/>
            <a:ext cx="2824843" cy="138792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smtClean="0"/>
              <a:t>Terapötik</a:t>
            </a:r>
            <a:r>
              <a:rPr lang="tr-TR" sz="2400" b="1" dirty="0" smtClean="0"/>
              <a:t>  (Tedavi) Amaçlı Klonlama</a:t>
            </a:r>
            <a:endParaRPr lang="tr-TR" sz="2400" b="1" dirty="0"/>
          </a:p>
        </p:txBody>
      </p:sp>
      <p:cxnSp>
        <p:nvCxnSpPr>
          <p:cNvPr id="11" name="Düz Bağlayıcı 10"/>
          <p:cNvCxnSpPr/>
          <p:nvPr/>
        </p:nvCxnSpPr>
        <p:spPr>
          <a:xfrm>
            <a:off x="6165049" y="2708726"/>
            <a:ext cx="1" cy="9307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9572421" y="3174090"/>
            <a:ext cx="1" cy="4653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2768297" y="3174089"/>
            <a:ext cx="1" cy="4653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flipH="1">
            <a:off x="2751363" y="3174089"/>
            <a:ext cx="342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flipH="1">
            <a:off x="6158737" y="3174089"/>
            <a:ext cx="3420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5141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pic>
        <p:nvPicPr>
          <p:cNvPr id="5" name="Resim 4"/>
          <p:cNvPicPr>
            <a:picLocks noChangeAspect="1"/>
          </p:cNvPicPr>
          <p:nvPr/>
        </p:nvPicPr>
        <p:blipFill>
          <a:blip r:embed="rId2"/>
          <a:stretch>
            <a:fillRect/>
          </a:stretch>
        </p:blipFill>
        <p:spPr>
          <a:xfrm>
            <a:off x="1688062" y="529155"/>
            <a:ext cx="8876523" cy="6009757"/>
          </a:xfrm>
          <a:prstGeom prst="rect">
            <a:avLst/>
          </a:prstGeom>
        </p:spPr>
      </p:pic>
      <p:sp>
        <p:nvSpPr>
          <p:cNvPr id="3" name="Metin kutusu 2"/>
          <p:cNvSpPr txBox="1"/>
          <p:nvPr/>
        </p:nvSpPr>
        <p:spPr>
          <a:xfrm>
            <a:off x="1828800" y="4811468"/>
            <a:ext cx="3606800" cy="461665"/>
          </a:xfrm>
          <a:prstGeom prst="rect">
            <a:avLst/>
          </a:prstGeom>
          <a:solidFill>
            <a:schemeClr val="bg1"/>
          </a:solidFill>
        </p:spPr>
        <p:txBody>
          <a:bodyPr wrap="square" rtlCol="0">
            <a:spAutoFit/>
          </a:bodyPr>
          <a:lstStyle/>
          <a:p>
            <a:r>
              <a:rPr lang="tr-TR" sz="2400" b="1" dirty="0" smtClean="0">
                <a:solidFill>
                  <a:srgbClr val="C00000"/>
                </a:solidFill>
              </a:rPr>
              <a:t>Üreme Amaçlı Klonlama</a:t>
            </a:r>
            <a:endParaRPr lang="tr-TR" sz="2400" b="1" dirty="0">
              <a:solidFill>
                <a:srgbClr val="C00000"/>
              </a:solidFill>
            </a:endParaRPr>
          </a:p>
        </p:txBody>
      </p:sp>
      <p:sp>
        <p:nvSpPr>
          <p:cNvPr id="6" name="Metin kutusu 5"/>
          <p:cNvSpPr txBox="1"/>
          <p:nvPr/>
        </p:nvSpPr>
        <p:spPr>
          <a:xfrm>
            <a:off x="1981200" y="5670976"/>
            <a:ext cx="3606800" cy="461665"/>
          </a:xfrm>
          <a:prstGeom prst="rect">
            <a:avLst/>
          </a:prstGeom>
          <a:solidFill>
            <a:schemeClr val="bg1"/>
          </a:solidFill>
        </p:spPr>
        <p:txBody>
          <a:bodyPr wrap="square" rtlCol="0">
            <a:spAutoFit/>
          </a:bodyPr>
          <a:lstStyle/>
          <a:p>
            <a:r>
              <a:rPr lang="tr-TR" sz="2400" b="1" dirty="0" err="1" smtClean="0">
                <a:solidFill>
                  <a:srgbClr val="C00000"/>
                </a:solidFill>
              </a:rPr>
              <a:t>Terapotik</a:t>
            </a:r>
            <a:r>
              <a:rPr lang="tr-TR" sz="2400" b="1" dirty="0" smtClean="0">
                <a:solidFill>
                  <a:srgbClr val="C00000"/>
                </a:solidFill>
              </a:rPr>
              <a:t> Klonlama</a:t>
            </a:r>
            <a:endParaRPr lang="tr-TR" sz="2400" b="1" dirty="0">
              <a:solidFill>
                <a:srgbClr val="C00000"/>
              </a:solidFill>
            </a:endParaRPr>
          </a:p>
        </p:txBody>
      </p:sp>
      <p:sp>
        <p:nvSpPr>
          <p:cNvPr id="7" name="Metin kutusu 6"/>
          <p:cNvSpPr txBox="1"/>
          <p:nvPr/>
        </p:nvSpPr>
        <p:spPr>
          <a:xfrm>
            <a:off x="8065538" y="4811467"/>
            <a:ext cx="2639785" cy="461665"/>
          </a:xfrm>
          <a:prstGeom prst="rect">
            <a:avLst/>
          </a:prstGeom>
          <a:solidFill>
            <a:schemeClr val="bg1"/>
          </a:solidFill>
        </p:spPr>
        <p:txBody>
          <a:bodyPr wrap="square" rtlCol="0">
            <a:spAutoFit/>
          </a:bodyPr>
          <a:lstStyle/>
          <a:p>
            <a:r>
              <a:rPr lang="tr-TR" sz="2400" dirty="0" smtClean="0"/>
              <a:t>Taşıyıcı anne</a:t>
            </a:r>
            <a:endParaRPr lang="tr-TR" sz="2400" dirty="0"/>
          </a:p>
        </p:txBody>
      </p:sp>
      <p:sp>
        <p:nvSpPr>
          <p:cNvPr id="9" name="Metin kutusu 8"/>
          <p:cNvSpPr txBox="1"/>
          <p:nvPr/>
        </p:nvSpPr>
        <p:spPr>
          <a:xfrm>
            <a:off x="9385430" y="5731456"/>
            <a:ext cx="2639785" cy="461665"/>
          </a:xfrm>
          <a:prstGeom prst="rect">
            <a:avLst/>
          </a:prstGeom>
          <a:solidFill>
            <a:schemeClr val="bg1"/>
          </a:solidFill>
        </p:spPr>
        <p:txBody>
          <a:bodyPr wrap="square" rtlCol="0">
            <a:spAutoFit/>
          </a:bodyPr>
          <a:lstStyle/>
          <a:p>
            <a:r>
              <a:rPr lang="tr-TR" sz="2400" dirty="0" smtClean="0"/>
              <a:t>Doku kültürü</a:t>
            </a:r>
            <a:endParaRPr lang="tr-TR" sz="2400" dirty="0"/>
          </a:p>
        </p:txBody>
      </p:sp>
    </p:spTree>
    <p:extLst>
      <p:ext uri="{BB962C8B-B14F-4D97-AF65-F5344CB8AC3E}">
        <p14:creationId xmlns:p14="http://schemas.microsoft.com/office/powerpoint/2010/main" val="14567815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accent2"/>
          </a:solidFill>
        </p:spPr>
        <p:txBody>
          <a:bodyPr/>
          <a:lstStyle/>
          <a:p>
            <a:pPr algn="ctr"/>
            <a:r>
              <a:rPr lang="tr-TR" b="1" dirty="0" smtClean="0">
                <a:solidFill>
                  <a:schemeClr val="bg1"/>
                </a:solidFill>
              </a:rPr>
              <a:t>3. </a:t>
            </a:r>
            <a:r>
              <a:rPr lang="tr-TR" b="1" dirty="0" err="1" smtClean="0">
                <a:solidFill>
                  <a:schemeClr val="bg1"/>
                </a:solidFill>
              </a:rPr>
              <a:t>Terapötik</a:t>
            </a:r>
            <a:r>
              <a:rPr lang="tr-TR" b="1" dirty="0" smtClean="0">
                <a:solidFill>
                  <a:schemeClr val="bg1"/>
                </a:solidFill>
              </a:rPr>
              <a:t> </a:t>
            </a:r>
            <a:r>
              <a:rPr lang="tr-TR" b="1" dirty="0">
                <a:solidFill>
                  <a:schemeClr val="bg1"/>
                </a:solidFill>
              </a:rPr>
              <a:t>Amaçlı Klonlama</a:t>
            </a:r>
          </a:p>
        </p:txBody>
      </p:sp>
      <p:sp>
        <p:nvSpPr>
          <p:cNvPr id="3" name="İçerik Yer Tutucusu 2"/>
          <p:cNvSpPr>
            <a:spLocks noGrp="1"/>
          </p:cNvSpPr>
          <p:nvPr>
            <p:ph idx="1"/>
          </p:nvPr>
        </p:nvSpPr>
        <p:spPr>
          <a:xfrm>
            <a:off x="838199" y="1825625"/>
            <a:ext cx="11167533" cy="4351338"/>
          </a:xfrm>
        </p:spPr>
        <p:txBody>
          <a:bodyPr>
            <a:normAutofit/>
          </a:bodyPr>
          <a:lstStyle/>
          <a:p>
            <a:r>
              <a:rPr lang="tr-TR" dirty="0"/>
              <a:t>Tedavi amaçlı klonlamada uygulanan teknoloji aslında bireyin </a:t>
            </a:r>
            <a:r>
              <a:rPr lang="tr-TR" dirty="0" smtClean="0"/>
              <a:t>klonlanması için </a:t>
            </a:r>
            <a:r>
              <a:rPr lang="tr-TR" dirty="0"/>
              <a:t>gerçekleştirilen sistemin aynısıdır.</a:t>
            </a:r>
          </a:p>
          <a:p>
            <a:r>
              <a:rPr lang="tr-TR" dirty="0" smtClean="0"/>
              <a:t>Yine </a:t>
            </a:r>
            <a:r>
              <a:rPr lang="tr-TR" dirty="0"/>
              <a:t>bir bireyden alınan hücre klonlanarak, birebir aynı genetik </a:t>
            </a:r>
            <a:r>
              <a:rPr lang="tr-TR" dirty="0" smtClean="0"/>
              <a:t>özelliklere sahip </a:t>
            </a:r>
            <a:r>
              <a:rPr lang="tr-TR" dirty="0"/>
              <a:t>bir kopya yaratılmaktadır.</a:t>
            </a:r>
          </a:p>
          <a:p>
            <a:r>
              <a:rPr lang="tr-TR" dirty="0" smtClean="0"/>
              <a:t>Ancak </a:t>
            </a:r>
            <a:r>
              <a:rPr lang="tr-TR" dirty="0"/>
              <a:t>burada </a:t>
            </a:r>
            <a:r>
              <a:rPr lang="tr-TR" dirty="0" smtClean="0"/>
              <a:t>elde </a:t>
            </a:r>
            <a:r>
              <a:rPr lang="tr-TR" dirty="0"/>
              <a:t>edilen embriyo </a:t>
            </a:r>
            <a:r>
              <a:rPr lang="tr-TR" dirty="0" smtClean="0"/>
              <a:t>bir dişinin </a:t>
            </a:r>
            <a:r>
              <a:rPr lang="tr-TR" dirty="0"/>
              <a:t>rahmine transfer edilmez.</a:t>
            </a:r>
          </a:p>
          <a:p>
            <a:r>
              <a:rPr lang="tr-TR" dirty="0" smtClean="0"/>
              <a:t>Aksine </a:t>
            </a:r>
            <a:r>
              <a:rPr lang="tr-TR" dirty="0" err="1"/>
              <a:t>blastosist</a:t>
            </a:r>
            <a:r>
              <a:rPr lang="tr-TR" dirty="0"/>
              <a:t> (sürekli gelişen embriyo) aşamasına ulaşana </a:t>
            </a:r>
            <a:r>
              <a:rPr lang="tr-TR" dirty="0" smtClean="0"/>
              <a:t>kadar </a:t>
            </a:r>
            <a:r>
              <a:rPr lang="tr-TR" dirty="0" err="1" smtClean="0"/>
              <a:t>hüclerin</a:t>
            </a:r>
            <a:r>
              <a:rPr lang="tr-TR" dirty="0" smtClean="0"/>
              <a:t> </a:t>
            </a:r>
            <a:r>
              <a:rPr lang="tr-TR" dirty="0" err="1" smtClean="0"/>
              <a:t>laboratuar</a:t>
            </a:r>
            <a:r>
              <a:rPr lang="tr-TR" dirty="0" smtClean="0"/>
              <a:t> şartlarında </a:t>
            </a:r>
            <a:r>
              <a:rPr lang="tr-TR" dirty="0"/>
              <a:t>gelişimi sağlanır.</a:t>
            </a:r>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10842702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5910496" y="982133"/>
            <a:ext cx="6117669" cy="5505902"/>
          </a:xfrm>
          <a:prstGeom prst="rect">
            <a:avLst/>
          </a:prstGeom>
        </p:spPr>
      </p:pic>
      <p:sp>
        <p:nvSpPr>
          <p:cNvPr id="2" name="Unvan 1"/>
          <p:cNvSpPr>
            <a:spLocks noGrp="1"/>
          </p:cNvSpPr>
          <p:nvPr>
            <p:ph type="title"/>
          </p:nvPr>
        </p:nvSpPr>
        <p:spPr>
          <a:xfrm>
            <a:off x="228600" y="700237"/>
            <a:ext cx="5840186" cy="792764"/>
          </a:xfrm>
          <a:solidFill>
            <a:schemeClr val="accent2"/>
          </a:solidFill>
        </p:spPr>
        <p:txBody>
          <a:bodyPr>
            <a:normAutofit/>
          </a:bodyPr>
          <a:lstStyle/>
          <a:p>
            <a:pPr algn="ctr"/>
            <a:r>
              <a:rPr lang="tr-TR" sz="3600" b="1" dirty="0" smtClean="0">
                <a:solidFill>
                  <a:schemeClr val="bg1"/>
                </a:solidFill>
              </a:rPr>
              <a:t>3. </a:t>
            </a:r>
            <a:r>
              <a:rPr lang="tr-TR" sz="3600" b="1" dirty="0" err="1" smtClean="0">
                <a:solidFill>
                  <a:schemeClr val="bg1"/>
                </a:solidFill>
              </a:rPr>
              <a:t>Terapötik</a:t>
            </a:r>
            <a:r>
              <a:rPr lang="tr-TR" sz="3600" b="1" dirty="0" smtClean="0">
                <a:solidFill>
                  <a:schemeClr val="bg1"/>
                </a:solidFill>
              </a:rPr>
              <a:t> </a:t>
            </a:r>
            <a:r>
              <a:rPr lang="tr-TR" sz="3600" b="1" dirty="0">
                <a:solidFill>
                  <a:schemeClr val="bg1"/>
                </a:solidFill>
              </a:rPr>
              <a:t>Amaçlı Klonlama</a:t>
            </a:r>
          </a:p>
        </p:txBody>
      </p:sp>
      <p:sp>
        <p:nvSpPr>
          <p:cNvPr id="3" name="İçerik Yer Tutucusu 2"/>
          <p:cNvSpPr>
            <a:spLocks noGrp="1"/>
          </p:cNvSpPr>
          <p:nvPr>
            <p:ph idx="1"/>
          </p:nvPr>
        </p:nvSpPr>
        <p:spPr>
          <a:xfrm>
            <a:off x="0" y="1844675"/>
            <a:ext cx="6068786" cy="4351338"/>
          </a:xfrm>
        </p:spPr>
        <p:txBody>
          <a:bodyPr/>
          <a:lstStyle/>
          <a:p>
            <a:r>
              <a:rPr lang="tr-TR" dirty="0" smtClean="0"/>
              <a:t>Bu </a:t>
            </a:r>
            <a:r>
              <a:rPr lang="tr-TR" dirty="0"/>
              <a:t>aşamada embriyonun içerisinde kök </a:t>
            </a:r>
            <a:r>
              <a:rPr lang="tr-TR" dirty="0" smtClean="0"/>
              <a:t>hücrelerini </a:t>
            </a:r>
            <a:r>
              <a:rPr lang="tr-TR" dirty="0"/>
              <a:t>barındıran, her türlü farklı hücre ve dokuya dönüşebilme potansiyeline </a:t>
            </a:r>
            <a:r>
              <a:rPr lang="tr-TR" dirty="0" smtClean="0"/>
              <a:t>sahip </a:t>
            </a:r>
            <a:r>
              <a:rPr lang="tr-TR" dirty="0"/>
              <a:t>hücreler oluşmaktadır.</a:t>
            </a:r>
          </a:p>
          <a:p>
            <a:r>
              <a:rPr lang="tr-TR" dirty="0" smtClean="0"/>
              <a:t>İşte </a:t>
            </a:r>
            <a:r>
              <a:rPr lang="tr-TR" dirty="0" err="1"/>
              <a:t>terapötik</a:t>
            </a:r>
            <a:r>
              <a:rPr lang="tr-TR" dirty="0"/>
              <a:t> klonlamada hedef bu hücrelerin elde edilmesi ve bu hücrelerden farklı dokular geliştirilerek, tedavi amacı </a:t>
            </a:r>
            <a:r>
              <a:rPr lang="tr-TR" dirty="0" smtClean="0"/>
              <a:t>ile kullanılmasıdır.</a:t>
            </a:r>
            <a:endParaRPr lang="tr-TR" dirty="0"/>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339955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Trihibrit Birleştirme (</a:t>
            </a:r>
            <a:r>
              <a:rPr lang="tr-TR" dirty="0" err="1"/>
              <a:t>Trihibridismus-Polihibridismus</a:t>
            </a:r>
            <a:r>
              <a:rPr lang="tr-TR" dirty="0"/>
              <a:t>) </a:t>
            </a:r>
          </a:p>
        </p:txBody>
      </p:sp>
      <p:sp>
        <p:nvSpPr>
          <p:cNvPr id="3" name="İçerik Yer Tutucusu 2"/>
          <p:cNvSpPr>
            <a:spLocks noGrp="1"/>
          </p:cNvSpPr>
          <p:nvPr>
            <p:ph idx="1"/>
          </p:nvPr>
        </p:nvSpPr>
        <p:spPr>
          <a:xfrm>
            <a:off x="2057400" y="2336873"/>
            <a:ext cx="8143056" cy="3599316"/>
          </a:xfrm>
        </p:spPr>
        <p:txBody>
          <a:bodyPr/>
          <a:lstStyle/>
          <a:p>
            <a:endParaRPr lang="tr-TR" dirty="0" smtClean="0"/>
          </a:p>
          <a:p>
            <a:endParaRPr lang="tr-TR" dirty="0"/>
          </a:p>
          <a:p>
            <a:r>
              <a:rPr lang="tr-TR" dirty="0" smtClean="0"/>
              <a:t>Üç </a:t>
            </a:r>
            <a:r>
              <a:rPr lang="tr-TR" dirty="0"/>
              <a:t>karakter bakımından farklı iki birey arasında yapılan birleştirmeye Trihibrit birleştirme veya </a:t>
            </a:r>
            <a:r>
              <a:rPr lang="tr-TR" dirty="0" err="1"/>
              <a:t>trihibridismus</a:t>
            </a:r>
            <a:r>
              <a:rPr lang="tr-TR" dirty="0"/>
              <a:t> denir.</a:t>
            </a:r>
          </a:p>
          <a:p>
            <a:endParaRPr lang="tr-TR" dirty="0"/>
          </a:p>
        </p:txBody>
      </p:sp>
      <p:sp>
        <p:nvSpPr>
          <p:cNvPr id="4" name="Veri Yer Tutucusu 3"/>
          <p:cNvSpPr>
            <a:spLocks noGrp="1"/>
          </p:cNvSpPr>
          <p:nvPr>
            <p:ph type="dt" sz="half" idx="10"/>
          </p:nvPr>
        </p:nvSpPr>
        <p:spPr/>
        <p:txBody>
          <a:bodyPr/>
          <a:lstStyle/>
          <a:p>
            <a:r>
              <a:rPr lang="tr-TR" smtClean="0"/>
              <a:t>08.12.2020</a:t>
            </a:r>
            <a:endParaRPr lang="tr-TR"/>
          </a:p>
        </p:txBody>
      </p:sp>
    </p:spTree>
    <p:extLst>
      <p:ext uri="{BB962C8B-B14F-4D97-AF65-F5344CB8AC3E}">
        <p14:creationId xmlns:p14="http://schemas.microsoft.com/office/powerpoint/2010/main" val="40001223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a:stretch>
            <a:fillRect/>
          </a:stretch>
        </p:blipFill>
        <p:spPr>
          <a:xfrm>
            <a:off x="6705601" y="1488227"/>
            <a:ext cx="5486400" cy="4868123"/>
          </a:xfrm>
          <a:prstGeom prst="rect">
            <a:avLst/>
          </a:prstGeom>
        </p:spPr>
      </p:pic>
      <p:sp>
        <p:nvSpPr>
          <p:cNvPr id="2" name="Unvan 1"/>
          <p:cNvSpPr>
            <a:spLocks noGrp="1"/>
          </p:cNvSpPr>
          <p:nvPr>
            <p:ph type="title"/>
          </p:nvPr>
        </p:nvSpPr>
        <p:spPr>
          <a:xfrm>
            <a:off x="838200" y="816428"/>
            <a:ext cx="10515600" cy="645659"/>
          </a:xfrm>
          <a:solidFill>
            <a:schemeClr val="accent2"/>
          </a:solidFill>
        </p:spPr>
        <p:txBody>
          <a:bodyPr>
            <a:normAutofit fontScale="90000"/>
          </a:bodyPr>
          <a:lstStyle/>
          <a:p>
            <a:pPr algn="ctr"/>
            <a:r>
              <a:rPr lang="tr-TR" b="1" dirty="0" smtClean="0">
                <a:solidFill>
                  <a:schemeClr val="bg1"/>
                </a:solidFill>
              </a:rPr>
              <a:t>3. </a:t>
            </a:r>
            <a:r>
              <a:rPr lang="tr-TR" b="1" dirty="0" err="1" smtClean="0">
                <a:solidFill>
                  <a:schemeClr val="bg1"/>
                </a:solidFill>
              </a:rPr>
              <a:t>Terapötik</a:t>
            </a:r>
            <a:r>
              <a:rPr lang="tr-TR" b="1" dirty="0" smtClean="0">
                <a:solidFill>
                  <a:schemeClr val="bg1"/>
                </a:solidFill>
              </a:rPr>
              <a:t> </a:t>
            </a:r>
            <a:r>
              <a:rPr lang="tr-TR" b="1" dirty="0">
                <a:solidFill>
                  <a:schemeClr val="bg1"/>
                </a:solidFill>
              </a:rPr>
              <a:t>Amaçlı Klonlama</a:t>
            </a:r>
          </a:p>
        </p:txBody>
      </p:sp>
      <p:sp>
        <p:nvSpPr>
          <p:cNvPr id="3" name="İçerik Yer Tutucusu 2"/>
          <p:cNvSpPr>
            <a:spLocks noGrp="1"/>
          </p:cNvSpPr>
          <p:nvPr>
            <p:ph idx="1"/>
          </p:nvPr>
        </p:nvSpPr>
        <p:spPr>
          <a:xfrm>
            <a:off x="130629" y="1825625"/>
            <a:ext cx="6955971" cy="4351338"/>
          </a:xfrm>
        </p:spPr>
        <p:txBody>
          <a:bodyPr>
            <a:normAutofit lnSpcReduction="10000"/>
          </a:bodyPr>
          <a:lstStyle/>
          <a:p>
            <a:r>
              <a:rPr lang="tr-TR" dirty="0"/>
              <a:t>Klonlama sonrasında </a:t>
            </a:r>
            <a:r>
              <a:rPr lang="tr-TR" dirty="0" err="1" smtClean="0"/>
              <a:t>blastosist</a:t>
            </a:r>
            <a:r>
              <a:rPr lang="tr-TR" dirty="0" smtClean="0"/>
              <a:t> </a:t>
            </a:r>
            <a:r>
              <a:rPr lang="tr-TR" dirty="0"/>
              <a:t>aşamasına ulaşan </a:t>
            </a:r>
            <a:r>
              <a:rPr lang="tr-TR" dirty="0" smtClean="0"/>
              <a:t>embriyonun içerisinde </a:t>
            </a:r>
            <a:r>
              <a:rPr lang="tr-TR" dirty="0"/>
              <a:t>yer alan hücreler, genetik olarak klonlanan </a:t>
            </a:r>
            <a:r>
              <a:rPr lang="tr-TR" dirty="0" smtClean="0"/>
              <a:t>bireyle aynı </a:t>
            </a:r>
            <a:r>
              <a:rPr lang="tr-TR" dirty="0"/>
              <a:t>özellikler taşımaktadır.</a:t>
            </a:r>
          </a:p>
          <a:p>
            <a:r>
              <a:rPr lang="tr-TR" dirty="0" smtClean="0"/>
              <a:t>Bu </a:t>
            </a:r>
            <a:r>
              <a:rPr lang="tr-TR" dirty="0"/>
              <a:t>hücrelerden geliştirilecek olan dokular, klonlanan kişi </a:t>
            </a:r>
            <a:r>
              <a:rPr lang="tr-TR" dirty="0" smtClean="0"/>
              <a:t>için bir </a:t>
            </a:r>
            <a:r>
              <a:rPr lang="tr-TR" dirty="0"/>
              <a:t>yedek doku veya organ teşkil edecektir.</a:t>
            </a:r>
          </a:p>
          <a:p>
            <a:r>
              <a:rPr lang="tr-TR" dirty="0" smtClean="0"/>
              <a:t>Bu </a:t>
            </a:r>
            <a:r>
              <a:rPr lang="tr-TR" dirty="0"/>
              <a:t>klonlanmış dokunun en önemli özelliği, tamamen </a:t>
            </a:r>
            <a:r>
              <a:rPr lang="tr-TR" dirty="0" smtClean="0"/>
              <a:t>kişinin genetik </a:t>
            </a:r>
            <a:r>
              <a:rPr lang="tr-TR" dirty="0"/>
              <a:t>yapısının aynısını taşıdığı için herhangi bir </a:t>
            </a:r>
            <a:r>
              <a:rPr lang="tr-TR" dirty="0" smtClean="0"/>
              <a:t>doku reddi riskinin bulunmamasıdır.</a:t>
            </a:r>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38532792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97924"/>
            <a:ext cx="10515600" cy="604305"/>
          </a:xfrm>
          <a:solidFill>
            <a:schemeClr val="accent2"/>
          </a:solidFill>
        </p:spPr>
        <p:txBody>
          <a:bodyPr>
            <a:normAutofit fontScale="90000"/>
          </a:bodyPr>
          <a:lstStyle/>
          <a:p>
            <a:pPr algn="ctr"/>
            <a:r>
              <a:rPr lang="tr-TR" b="1" dirty="0" smtClean="0">
                <a:solidFill>
                  <a:schemeClr val="bg1"/>
                </a:solidFill>
              </a:rPr>
              <a:t>3. </a:t>
            </a:r>
            <a:r>
              <a:rPr lang="tr-TR" b="1" dirty="0" err="1" smtClean="0">
                <a:solidFill>
                  <a:schemeClr val="bg1"/>
                </a:solidFill>
              </a:rPr>
              <a:t>Terapötik</a:t>
            </a:r>
            <a:r>
              <a:rPr lang="tr-TR" b="1" dirty="0" smtClean="0">
                <a:solidFill>
                  <a:schemeClr val="bg1"/>
                </a:solidFill>
              </a:rPr>
              <a:t> </a:t>
            </a:r>
            <a:r>
              <a:rPr lang="tr-TR" b="1" dirty="0">
                <a:solidFill>
                  <a:schemeClr val="bg1"/>
                </a:solidFill>
              </a:rPr>
              <a:t>Amaçlı Klonlama</a:t>
            </a:r>
          </a:p>
        </p:txBody>
      </p:sp>
      <p:sp>
        <p:nvSpPr>
          <p:cNvPr id="3" name="İçerik Yer Tutucusu 2"/>
          <p:cNvSpPr>
            <a:spLocks noGrp="1"/>
          </p:cNvSpPr>
          <p:nvPr>
            <p:ph idx="1"/>
          </p:nvPr>
        </p:nvSpPr>
        <p:spPr/>
        <p:txBody>
          <a:bodyPr/>
          <a:lstStyle/>
          <a:p>
            <a:r>
              <a:rPr lang="tr-TR" dirty="0"/>
              <a:t>Çeşitli hastalıkların tedavisinde kullanılmak üzere ihtiyaç duyulan bir çok protein, enzim, hormon ve antibiyotiklerin </a:t>
            </a:r>
            <a:r>
              <a:rPr lang="tr-TR" dirty="0" smtClean="0"/>
              <a:t>üretiminde </a:t>
            </a:r>
            <a:r>
              <a:rPr lang="tr-TR" dirty="0" err="1" smtClean="0"/>
              <a:t>terapötik</a:t>
            </a:r>
            <a:r>
              <a:rPr lang="tr-TR" dirty="0" smtClean="0"/>
              <a:t> klonlama </a:t>
            </a:r>
            <a:r>
              <a:rPr lang="tr-TR" dirty="0"/>
              <a:t>tekniğinden yararlanılmaktadır</a:t>
            </a:r>
            <a:r>
              <a:rPr lang="tr-TR" dirty="0" smtClean="0"/>
              <a:t>.</a:t>
            </a:r>
          </a:p>
          <a:p>
            <a:r>
              <a:rPr lang="tr-TR" dirty="0" smtClean="0"/>
              <a:t>Yaralı </a:t>
            </a:r>
            <a:r>
              <a:rPr lang="tr-TR" dirty="0"/>
              <a:t>veya hastalıklı dokuyu değiştirmek için doku oluşturmayı amaçlayan deneyler için </a:t>
            </a:r>
            <a:r>
              <a:rPr lang="tr-TR" dirty="0" err="1"/>
              <a:t>embriyonik</a:t>
            </a:r>
            <a:r>
              <a:rPr lang="tr-TR" dirty="0"/>
              <a:t> kök hücreler </a:t>
            </a:r>
            <a:r>
              <a:rPr lang="tr-TR" dirty="0" err="1" smtClean="0"/>
              <a:t>terapötik</a:t>
            </a:r>
            <a:r>
              <a:rPr lang="tr-TR" dirty="0" smtClean="0"/>
              <a:t> klonlama ile üretilir.</a:t>
            </a:r>
            <a:endParaRPr lang="tr-TR" dirty="0"/>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31691742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Klonlamanın Uygulama Alanları</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1"/>
                </a:solidFill>
              </a:rPr>
              <a:t>1. Genom </a:t>
            </a:r>
            <a:r>
              <a:rPr lang="tr-TR" b="1" dirty="0">
                <a:solidFill>
                  <a:schemeClr val="accent1"/>
                </a:solidFill>
              </a:rPr>
              <a:t>organizasyonu ve gen ekspresyonu </a:t>
            </a:r>
            <a:r>
              <a:rPr lang="tr-TR" dirty="0"/>
              <a:t>- Çok sayıda türün genomunun tam DNA dizisinin </a:t>
            </a:r>
            <a:r>
              <a:rPr lang="tr-TR" dirty="0" smtClean="0"/>
              <a:t>aydınlatılması</a:t>
            </a:r>
          </a:p>
          <a:p>
            <a:r>
              <a:rPr lang="tr-TR" dirty="0" smtClean="0"/>
              <a:t>Bireylerdeki genetik </a:t>
            </a:r>
            <a:r>
              <a:rPr lang="tr-TR" dirty="0"/>
              <a:t>çeşitliliğin </a:t>
            </a:r>
            <a:r>
              <a:rPr lang="tr-TR" dirty="0" smtClean="0"/>
              <a:t>araştırılması </a:t>
            </a:r>
            <a:r>
              <a:rPr lang="tr-TR" dirty="0"/>
              <a:t>- genlerin nasıl ifade edildiğini incelemek için kullanılan </a:t>
            </a:r>
            <a:r>
              <a:rPr lang="tr-TR" dirty="0" err="1"/>
              <a:t>probları</a:t>
            </a:r>
            <a:r>
              <a:rPr lang="tr-TR" dirty="0"/>
              <a:t> oluşturmak için moleküler klonlar </a:t>
            </a:r>
            <a:r>
              <a:rPr lang="tr-TR" dirty="0" smtClean="0"/>
              <a:t>kullanılır</a:t>
            </a:r>
          </a:p>
          <a:p>
            <a:r>
              <a:rPr lang="tr-TR" dirty="0"/>
              <a:t>K</a:t>
            </a:r>
            <a:r>
              <a:rPr lang="tr-TR" dirty="0" smtClean="0"/>
              <a:t>lonlanmış </a:t>
            </a:r>
            <a:r>
              <a:rPr lang="tr-TR" dirty="0"/>
              <a:t>genler, bilim adamlarının genleri </a:t>
            </a:r>
            <a:r>
              <a:rPr lang="tr-TR" dirty="0" err="1"/>
              <a:t>inaktive</a:t>
            </a:r>
            <a:r>
              <a:rPr lang="tr-TR" dirty="0"/>
              <a:t> etmesine veya bölgesel </a:t>
            </a:r>
            <a:r>
              <a:rPr lang="tr-TR" dirty="0" err="1"/>
              <a:t>mutajenez</a:t>
            </a:r>
            <a:r>
              <a:rPr lang="tr-TR" dirty="0"/>
              <a:t> </a:t>
            </a:r>
            <a:r>
              <a:rPr lang="tr-TR" dirty="0" smtClean="0"/>
              <a:t>kullanarak </a:t>
            </a:r>
            <a:r>
              <a:rPr lang="tr-TR" dirty="0"/>
              <a:t>mutasyon yapmasına izin vererek, bireysel genlerin biyolojik işlevini ve önemini incelemek için araçlar da sağlayabilir</a:t>
            </a:r>
            <a:r>
              <a:rPr lang="tr-TR" dirty="0" smtClean="0"/>
              <a:t>.</a:t>
            </a:r>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6789326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Klonlamanın Uygulama Alanları</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1"/>
                </a:solidFill>
              </a:rPr>
              <a:t>2. Rekombinant proteinlerin üretimi </a:t>
            </a:r>
            <a:endParaRPr lang="tr-TR" dirty="0"/>
          </a:p>
          <a:p>
            <a:r>
              <a:rPr lang="tr-TR" dirty="0" smtClean="0"/>
              <a:t>Bir genin moleküler klonunun elde edilmesi, </a:t>
            </a:r>
            <a:r>
              <a:rPr lang="tr-TR" dirty="0" err="1" smtClean="0"/>
              <a:t>rekombinant</a:t>
            </a:r>
            <a:r>
              <a:rPr lang="tr-TR" dirty="0" smtClean="0"/>
              <a:t> protein olarak adlandırılan klonlanmış genlerin protein ürününü üreten organizmaların gelişmesine olanak sağlar. </a:t>
            </a:r>
            <a:endParaRPr lang="tr-TR" dirty="0"/>
          </a:p>
          <a:p>
            <a:r>
              <a:rPr lang="tr-TR" dirty="0" smtClean="0"/>
              <a:t>İstenen miktarlarda </a:t>
            </a:r>
            <a:r>
              <a:rPr lang="tr-TR" dirty="0" err="1" smtClean="0"/>
              <a:t>rekombinant</a:t>
            </a:r>
            <a:r>
              <a:rPr lang="tr-TR" dirty="0" smtClean="0"/>
              <a:t> proteinin aktif bir formunu üreten bir organizma geliştirilebilir</a:t>
            </a:r>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34660905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Klonlamanın Uygulama Alanları</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1"/>
                </a:solidFill>
              </a:rPr>
              <a:t>2. Rekombinant proteinlerin üretimi </a:t>
            </a:r>
            <a:endParaRPr lang="tr-TR" dirty="0"/>
          </a:p>
          <a:p>
            <a:r>
              <a:rPr lang="tr-TR" dirty="0"/>
              <a:t>Hatalı veya zayıf bir şekilde eksprese edilmiş bir geni düzeltebilen proteinler </a:t>
            </a:r>
          </a:p>
          <a:p>
            <a:pPr lvl="1"/>
            <a:r>
              <a:rPr lang="tr-TR" dirty="0"/>
              <a:t>bazı hemofili formlarında eksik olan bir kan pıhtılaşma faktörü olan </a:t>
            </a:r>
            <a:r>
              <a:rPr lang="tr-TR" dirty="0" err="1"/>
              <a:t>rekombinant</a:t>
            </a:r>
            <a:r>
              <a:rPr lang="tr-TR" dirty="0"/>
              <a:t> VIII </a:t>
            </a:r>
          </a:p>
          <a:p>
            <a:pPr lvl="1"/>
            <a:r>
              <a:rPr lang="tr-TR" dirty="0"/>
              <a:t>bazı diyabet formlarını tedavi etmek için kullanılan </a:t>
            </a:r>
            <a:r>
              <a:rPr lang="tr-TR" dirty="0" err="1"/>
              <a:t>rekombinant</a:t>
            </a:r>
            <a:r>
              <a:rPr lang="tr-TR" dirty="0"/>
              <a:t> insülin</a:t>
            </a:r>
          </a:p>
          <a:p>
            <a:pPr lvl="1"/>
            <a:r>
              <a:rPr lang="tr-TR" dirty="0"/>
              <a:t>felçleri tedavi etmek için kullanılan doku </a:t>
            </a:r>
            <a:r>
              <a:rPr lang="tr-TR" dirty="0" err="1"/>
              <a:t>plazminojen</a:t>
            </a:r>
            <a:r>
              <a:rPr lang="tr-TR" dirty="0"/>
              <a:t> </a:t>
            </a:r>
            <a:r>
              <a:rPr lang="tr-TR" dirty="0" err="1"/>
              <a:t>aktivatörü</a:t>
            </a:r>
            <a:endParaRPr lang="tr-TR" dirty="0"/>
          </a:p>
          <a:p>
            <a:r>
              <a:rPr lang="tr-TR" dirty="0" smtClean="0"/>
              <a:t>Rekombinant </a:t>
            </a:r>
            <a:r>
              <a:rPr lang="tr-TR" dirty="0"/>
              <a:t>alt birim </a:t>
            </a:r>
            <a:r>
              <a:rPr lang="tr-TR" dirty="0" smtClean="0"/>
              <a:t>aşıların </a:t>
            </a:r>
            <a:r>
              <a:rPr lang="tr-TR" dirty="0" err="1" smtClean="0"/>
              <a:t>üterimi</a:t>
            </a:r>
            <a:r>
              <a:rPr lang="tr-TR" dirty="0" smtClean="0"/>
              <a:t> </a:t>
            </a:r>
            <a:r>
              <a:rPr lang="tr-TR" dirty="0"/>
              <a:t>(</a:t>
            </a:r>
            <a:r>
              <a:rPr lang="tr-TR" dirty="0" err="1"/>
              <a:t>örn</a:t>
            </a:r>
            <a:r>
              <a:rPr lang="tr-TR" dirty="0"/>
              <a:t>. Hepatit B aşısı) </a:t>
            </a:r>
          </a:p>
          <a:p>
            <a:r>
              <a:rPr lang="tr-TR" dirty="0" smtClean="0"/>
              <a:t>Tanı </a:t>
            </a:r>
            <a:r>
              <a:rPr lang="tr-TR" dirty="0"/>
              <a:t>amaçlı </a:t>
            </a:r>
            <a:r>
              <a:rPr lang="tr-TR" dirty="0" err="1"/>
              <a:t>laboratuar</a:t>
            </a:r>
            <a:r>
              <a:rPr lang="tr-TR" dirty="0"/>
              <a:t> testleri için standart materyal olarak </a:t>
            </a:r>
            <a:r>
              <a:rPr lang="tr-TR" dirty="0" err="1"/>
              <a:t>rekombinant</a:t>
            </a:r>
            <a:r>
              <a:rPr lang="tr-TR" dirty="0"/>
              <a:t> proteinler</a:t>
            </a:r>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20495434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Klonlamanın Uygulama Alanları</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1"/>
                </a:solidFill>
              </a:rPr>
              <a:t>2. Rekombinant proteinlerin üretimi</a:t>
            </a:r>
          </a:p>
          <a:p>
            <a:r>
              <a:rPr lang="tr-TR" dirty="0" smtClean="0"/>
              <a:t>Eksik </a:t>
            </a:r>
            <a:r>
              <a:rPr lang="tr-TR" dirty="0"/>
              <a:t>olan bir hormon veya </a:t>
            </a:r>
            <a:r>
              <a:rPr lang="tr-TR" dirty="0" err="1"/>
              <a:t>metabolit</a:t>
            </a:r>
            <a:r>
              <a:rPr lang="tr-TR" dirty="0"/>
              <a:t>, klonlama yöntemleri ile üretilerek hastalara verilebilmektedir.</a:t>
            </a:r>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17902499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8940800" y="4806977"/>
            <a:ext cx="2956402" cy="1914498"/>
          </a:xfrm>
          <a:prstGeom prst="rect">
            <a:avLst/>
          </a:prstGeom>
        </p:spPr>
      </p:pic>
      <p:sp>
        <p:nvSpPr>
          <p:cNvPr id="2" name="Unvan 1"/>
          <p:cNvSpPr>
            <a:spLocks noGrp="1"/>
          </p:cNvSpPr>
          <p:nvPr>
            <p:ph type="title"/>
          </p:nvPr>
        </p:nvSpPr>
        <p:spPr>
          <a:xfrm>
            <a:off x="838200" y="546786"/>
            <a:ext cx="10515600" cy="792764"/>
          </a:xfrm>
        </p:spPr>
        <p:txBody>
          <a:bodyPr/>
          <a:lstStyle/>
          <a:p>
            <a:r>
              <a:rPr lang="tr-TR" b="1" dirty="0" smtClean="0">
                <a:solidFill>
                  <a:srgbClr val="CC0000"/>
                </a:solidFill>
              </a:rPr>
              <a:t>Klonlamanın Uygulama Alanları</a:t>
            </a:r>
            <a:endParaRPr lang="tr-TR" b="1" dirty="0">
              <a:solidFill>
                <a:srgbClr val="CC0000"/>
              </a:solidFill>
            </a:endParaRPr>
          </a:p>
        </p:txBody>
      </p:sp>
      <p:sp>
        <p:nvSpPr>
          <p:cNvPr id="3" name="İçerik Yer Tutucusu 2"/>
          <p:cNvSpPr>
            <a:spLocks noGrp="1"/>
          </p:cNvSpPr>
          <p:nvPr>
            <p:ph idx="1"/>
          </p:nvPr>
        </p:nvSpPr>
        <p:spPr>
          <a:xfrm>
            <a:off x="491067" y="1390350"/>
            <a:ext cx="10862733" cy="4517496"/>
          </a:xfrm>
        </p:spPr>
        <p:txBody>
          <a:bodyPr>
            <a:normAutofit fontScale="92500" lnSpcReduction="20000"/>
          </a:bodyPr>
          <a:lstStyle/>
          <a:p>
            <a:pPr marL="0" indent="0">
              <a:buNone/>
            </a:pPr>
            <a:r>
              <a:rPr lang="tr-TR" b="1" dirty="0" smtClean="0">
                <a:solidFill>
                  <a:srgbClr val="0070C0"/>
                </a:solidFill>
              </a:rPr>
              <a:t>3. </a:t>
            </a:r>
            <a:r>
              <a:rPr lang="tr-TR" b="1" dirty="0" err="1" smtClean="0">
                <a:solidFill>
                  <a:schemeClr val="accent1"/>
                </a:solidFill>
              </a:rPr>
              <a:t>Transgenik</a:t>
            </a:r>
            <a:r>
              <a:rPr lang="tr-TR" b="1" dirty="0" smtClean="0">
                <a:solidFill>
                  <a:schemeClr val="accent1"/>
                </a:solidFill>
              </a:rPr>
              <a:t> </a:t>
            </a:r>
            <a:r>
              <a:rPr lang="tr-TR" b="1" dirty="0">
                <a:solidFill>
                  <a:schemeClr val="accent1"/>
                </a:solidFill>
              </a:rPr>
              <a:t>Organizma </a:t>
            </a:r>
            <a:endParaRPr lang="tr-TR" dirty="0"/>
          </a:p>
          <a:p>
            <a:pPr marL="0" indent="0">
              <a:buNone/>
            </a:pPr>
            <a:r>
              <a:rPr lang="tr-TR" dirty="0" smtClean="0"/>
              <a:t>Klonlanmış </a:t>
            </a:r>
            <a:r>
              <a:rPr lang="tr-TR" dirty="0"/>
              <a:t>genler, aynı zamanda genetik olarak değiştirilmiş organizmalar (</a:t>
            </a:r>
            <a:r>
              <a:rPr lang="tr-TR" dirty="0" err="1"/>
              <a:t>GDO'lar</a:t>
            </a:r>
            <a:r>
              <a:rPr lang="tr-TR" dirty="0"/>
              <a:t>) olarak da adlandırılan </a:t>
            </a:r>
            <a:r>
              <a:rPr lang="tr-TR" dirty="0" err="1"/>
              <a:t>transgenik</a:t>
            </a:r>
            <a:r>
              <a:rPr lang="tr-TR" dirty="0"/>
              <a:t> organizmalar üreten organizmalara </a:t>
            </a:r>
            <a:r>
              <a:rPr lang="tr-TR" dirty="0" smtClean="0"/>
              <a:t>eklenebilir. </a:t>
            </a:r>
          </a:p>
          <a:p>
            <a:r>
              <a:rPr lang="tr-TR" dirty="0" smtClean="0"/>
              <a:t>Hastalıklara </a:t>
            </a:r>
            <a:r>
              <a:rPr lang="tr-TR" dirty="0"/>
              <a:t>karşı </a:t>
            </a:r>
            <a:r>
              <a:rPr lang="tr-TR" dirty="0" smtClean="0"/>
              <a:t>dirençli, uzun </a:t>
            </a:r>
            <a:r>
              <a:rPr lang="tr-TR" dirty="0"/>
              <a:t>ömürlü ve sağlıklı </a:t>
            </a:r>
            <a:r>
              <a:rPr lang="tr-TR" dirty="0" smtClean="0"/>
              <a:t>organizmaların üretimi</a:t>
            </a:r>
          </a:p>
          <a:p>
            <a:r>
              <a:rPr lang="tr-TR" dirty="0"/>
              <a:t>Tıbbi açıdan önem taşıyan proteinleri (insülin, interferon, vb</a:t>
            </a:r>
            <a:r>
              <a:rPr lang="tr-TR" dirty="0" smtClean="0"/>
              <a:t>. ilaç) üreten organizmalar </a:t>
            </a:r>
            <a:endParaRPr lang="tr-TR" dirty="0"/>
          </a:p>
          <a:p>
            <a:r>
              <a:rPr lang="tr-TR" dirty="0" smtClean="0"/>
              <a:t>Tr hayvanların </a:t>
            </a:r>
            <a:r>
              <a:rPr lang="tr-TR" dirty="0"/>
              <a:t>organ ve hücrelerinin insan vücuduna </a:t>
            </a:r>
            <a:r>
              <a:rPr lang="tr-TR" dirty="0" err="1"/>
              <a:t>trasplante</a:t>
            </a:r>
            <a:r>
              <a:rPr lang="tr-TR" dirty="0"/>
              <a:t> edilebilirliği sağlanabilir.</a:t>
            </a:r>
          </a:p>
          <a:p>
            <a:r>
              <a:rPr lang="tr-TR" dirty="0" smtClean="0"/>
              <a:t>Hastalık </a:t>
            </a:r>
            <a:r>
              <a:rPr lang="tr-TR" dirty="0"/>
              <a:t>modelleri için yeni terapiler uygulanması ve yeni ilaçlar test edilmesi için ortam sağlanabilir</a:t>
            </a:r>
          </a:p>
          <a:p>
            <a:r>
              <a:rPr lang="tr-TR" dirty="0" smtClean="0"/>
              <a:t>Ev </a:t>
            </a:r>
            <a:r>
              <a:rPr lang="tr-TR" dirty="0"/>
              <a:t>eğlencesi için floresan tropikal balıklar (</a:t>
            </a:r>
            <a:r>
              <a:rPr lang="tr-TR" dirty="0" err="1"/>
              <a:t>Glofish</a:t>
            </a:r>
            <a:r>
              <a:rPr lang="tr-TR" dirty="0" smtClean="0"/>
              <a:t>)</a:t>
            </a:r>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36312700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08.12.2020</a:t>
            </a:r>
            <a:endParaRPr lang="tr-TR"/>
          </a:p>
        </p:txBody>
      </p:sp>
      <p:pic>
        <p:nvPicPr>
          <p:cNvPr id="5" name="Resim 4"/>
          <p:cNvPicPr>
            <a:picLocks noChangeAspect="1"/>
          </p:cNvPicPr>
          <p:nvPr/>
        </p:nvPicPr>
        <p:blipFill rotWithShape="1">
          <a:blip r:embed="rId2"/>
          <a:srcRect t="1406" r="1762" b="1689"/>
          <a:stretch/>
        </p:blipFill>
        <p:spPr>
          <a:xfrm>
            <a:off x="1294984" y="620486"/>
            <a:ext cx="9432887" cy="5600700"/>
          </a:xfrm>
          <a:prstGeom prst="rect">
            <a:avLst/>
          </a:prstGeom>
        </p:spPr>
      </p:pic>
    </p:spTree>
    <p:extLst>
      <p:ext uri="{BB962C8B-B14F-4D97-AF65-F5344CB8AC3E}">
        <p14:creationId xmlns:p14="http://schemas.microsoft.com/office/powerpoint/2010/main" val="18707789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C0000"/>
                </a:solidFill>
              </a:rPr>
              <a:t>Klonlamanın Uygulama Alanları</a:t>
            </a:r>
            <a:endParaRPr lang="tr-TR" b="1" dirty="0">
              <a:solidFill>
                <a:srgbClr val="CC0000"/>
              </a:solidFill>
            </a:endParaRPr>
          </a:p>
        </p:txBody>
      </p:sp>
      <p:sp>
        <p:nvSpPr>
          <p:cNvPr id="3" name="İçerik Yer Tutucusu 2"/>
          <p:cNvSpPr>
            <a:spLocks noGrp="1"/>
          </p:cNvSpPr>
          <p:nvPr>
            <p:ph idx="1"/>
          </p:nvPr>
        </p:nvSpPr>
        <p:spPr/>
        <p:txBody>
          <a:bodyPr>
            <a:normAutofit/>
          </a:bodyPr>
          <a:lstStyle/>
          <a:p>
            <a:pPr marL="0" indent="0">
              <a:buNone/>
            </a:pPr>
            <a:r>
              <a:rPr lang="tr-TR" b="1" dirty="0" smtClean="0">
                <a:solidFill>
                  <a:srgbClr val="0070C0"/>
                </a:solidFill>
              </a:rPr>
              <a:t>3. </a:t>
            </a:r>
            <a:r>
              <a:rPr lang="tr-TR" b="1" dirty="0" err="1" smtClean="0">
                <a:solidFill>
                  <a:schemeClr val="accent1"/>
                </a:solidFill>
              </a:rPr>
              <a:t>Transgenik</a:t>
            </a:r>
            <a:r>
              <a:rPr lang="tr-TR" b="1" dirty="0" smtClean="0">
                <a:solidFill>
                  <a:schemeClr val="accent1"/>
                </a:solidFill>
              </a:rPr>
              <a:t> </a:t>
            </a:r>
            <a:r>
              <a:rPr lang="tr-TR" b="1" dirty="0">
                <a:solidFill>
                  <a:schemeClr val="accent1"/>
                </a:solidFill>
              </a:rPr>
              <a:t>Organizma </a:t>
            </a:r>
            <a:endParaRPr lang="tr-TR" dirty="0"/>
          </a:p>
          <a:p>
            <a:r>
              <a:rPr lang="tr-TR" dirty="0"/>
              <a:t>Ticari kullanım için GDO üretimi</a:t>
            </a:r>
          </a:p>
          <a:p>
            <a:r>
              <a:rPr lang="tr-TR" dirty="0" smtClean="0"/>
              <a:t>Nitrojen </a:t>
            </a:r>
            <a:r>
              <a:rPr lang="tr-TR" dirty="0" err="1"/>
              <a:t>fiksasyonu</a:t>
            </a:r>
            <a:r>
              <a:rPr lang="tr-TR" dirty="0"/>
              <a:t> yapabilen, herbisit ve pestisitlere karşı direnç gösteren, </a:t>
            </a:r>
            <a:r>
              <a:rPr lang="tr-TR" dirty="0" err="1"/>
              <a:t>patajonlere</a:t>
            </a:r>
            <a:r>
              <a:rPr lang="tr-TR" dirty="0"/>
              <a:t> karşı daha güçlü savunma yapan, don olayına dayanıklı, ürünün raf ömrünü uzatan, lezzet arttıran ve daha besleyici özelliği olan bitkiler üretmek mümkün hale gelmiştir.</a:t>
            </a:r>
          </a:p>
          <a:p>
            <a:r>
              <a:rPr lang="tr-TR" dirty="0"/>
              <a:t>Özellikle et kalitesi, süt verimi, döl verimi ve hastalıklara karşı dirençlilik gibi özellikler göz önünde bulundurularak çiftlik hayvanları klonlanabilmektedir. </a:t>
            </a:r>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175999079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C0000"/>
                </a:solidFill>
              </a:rPr>
              <a:t>Klonlamanın Uygulama Alanları</a:t>
            </a:r>
            <a:endParaRPr lang="tr-TR" b="1" dirty="0">
              <a:solidFill>
                <a:srgbClr val="CC0000"/>
              </a:solidFill>
            </a:endParaRPr>
          </a:p>
        </p:txBody>
      </p:sp>
      <p:sp>
        <p:nvSpPr>
          <p:cNvPr id="3" name="İçerik Yer Tutucusu 2"/>
          <p:cNvSpPr>
            <a:spLocks noGrp="1"/>
          </p:cNvSpPr>
          <p:nvPr>
            <p:ph idx="1"/>
          </p:nvPr>
        </p:nvSpPr>
        <p:spPr/>
        <p:txBody>
          <a:bodyPr>
            <a:normAutofit/>
          </a:bodyPr>
          <a:lstStyle/>
          <a:p>
            <a:pPr marL="0" indent="0">
              <a:buNone/>
            </a:pPr>
            <a:r>
              <a:rPr lang="tr-TR" b="1" dirty="0" smtClean="0">
                <a:solidFill>
                  <a:srgbClr val="0070C0"/>
                </a:solidFill>
              </a:rPr>
              <a:t>3. </a:t>
            </a:r>
            <a:r>
              <a:rPr lang="tr-TR" b="1" dirty="0" err="1" smtClean="0">
                <a:solidFill>
                  <a:schemeClr val="accent1"/>
                </a:solidFill>
              </a:rPr>
              <a:t>Transgenik</a:t>
            </a:r>
            <a:r>
              <a:rPr lang="tr-TR" b="1" dirty="0" smtClean="0">
                <a:solidFill>
                  <a:schemeClr val="accent1"/>
                </a:solidFill>
              </a:rPr>
              <a:t> </a:t>
            </a:r>
            <a:r>
              <a:rPr lang="tr-TR" b="1" dirty="0">
                <a:solidFill>
                  <a:schemeClr val="accent1"/>
                </a:solidFill>
              </a:rPr>
              <a:t>Organizma </a:t>
            </a:r>
            <a:endParaRPr lang="tr-TR" dirty="0"/>
          </a:p>
          <a:p>
            <a:r>
              <a:rPr lang="tr-TR" dirty="0" smtClean="0"/>
              <a:t>Sadece </a:t>
            </a:r>
            <a:r>
              <a:rPr lang="tr-TR" dirty="0"/>
              <a:t>çiftlik hayvanlarında değil, yabani hayvanlarda da klonlama çalışmaları yapılmaktadır. </a:t>
            </a:r>
          </a:p>
          <a:p>
            <a:r>
              <a:rPr lang="tr-TR" dirty="0"/>
              <a:t>Özellikle nesli tükenmekte olan hayvanların sayılarının arttırılmasında klonlama teknolojisi büyük önem arz etmektedir</a:t>
            </a:r>
            <a:r>
              <a:rPr lang="tr-TR" dirty="0" smtClean="0"/>
              <a:t>.</a:t>
            </a:r>
          </a:p>
          <a:p>
            <a:r>
              <a:rPr lang="tr-TR" dirty="0"/>
              <a:t>Klonlama teknolojisi, üstün genetik yapıya sahip ancak herhangi bir sebepten ötürü döl veremeyen bir hayvanı çoğaltmada kullanılabilir. </a:t>
            </a:r>
          </a:p>
          <a:p>
            <a:endParaRPr lang="tr-TR" dirty="0"/>
          </a:p>
        </p:txBody>
      </p:sp>
      <p:sp>
        <p:nvSpPr>
          <p:cNvPr id="4" name="Veri Yer Tutucusu 3"/>
          <p:cNvSpPr>
            <a:spLocks noGrp="1"/>
          </p:cNvSpPr>
          <p:nvPr>
            <p:ph type="dt" sz="half" idx="10"/>
          </p:nvPr>
        </p:nvSpPr>
        <p:spPr/>
        <p:txBody>
          <a:bodyPr/>
          <a:lstStyle/>
          <a:p>
            <a:r>
              <a:rPr lang="tr-TR" smtClean="0"/>
              <a:t>08.12.2020</a:t>
            </a:r>
            <a:endParaRPr lang="tr-TR" dirty="0"/>
          </a:p>
        </p:txBody>
      </p:sp>
    </p:spTree>
    <p:extLst>
      <p:ext uri="{BB962C8B-B14F-4D97-AF65-F5344CB8AC3E}">
        <p14:creationId xmlns:p14="http://schemas.microsoft.com/office/powerpoint/2010/main" val="3019244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3713</Words>
  <Application>Microsoft Office PowerPoint</Application>
  <PresentationFormat>Geniş ekran</PresentationFormat>
  <Paragraphs>463</Paragraphs>
  <Slides>101</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101</vt:i4>
      </vt:variant>
    </vt:vector>
  </HeadingPairs>
  <TitlesOfParts>
    <vt:vector size="107" baseType="lpstr">
      <vt:lpstr>Arial</vt:lpstr>
      <vt:lpstr>Arial Black</vt:lpstr>
      <vt:lpstr>Bernard MT Condensed</vt:lpstr>
      <vt:lpstr>Calibri</vt:lpstr>
      <vt:lpstr>Calibri Light</vt:lpstr>
      <vt:lpstr>Office Teması</vt:lpstr>
      <vt:lpstr>Kalıtımın genel prensibleri </vt:lpstr>
      <vt:lpstr>PowerPoint Sunusu</vt:lpstr>
      <vt:lpstr>Gregor Johann Mendel       (1822-1884) </vt:lpstr>
      <vt:lpstr>PowerPoint Sunusu</vt:lpstr>
      <vt:lpstr>Kontrol (geri) çarpazlama</vt:lpstr>
      <vt:lpstr>PowerPoint Sunusu</vt:lpstr>
      <vt:lpstr>Dihibrit ve trihibrit çarpazlama</vt:lpstr>
      <vt:lpstr>PowerPoint Sunusu</vt:lpstr>
      <vt:lpstr>Trihibrit Birleştirme (Trihibridismus-Polihibridismus) </vt:lpstr>
      <vt:lpstr>PowerPoint Sunusu</vt:lpstr>
      <vt:lpstr>PowerPoint Sunusu</vt:lpstr>
      <vt:lpstr>EŞEYE BAĞLI KALITIM</vt:lpstr>
      <vt:lpstr>PowerPoint Sunusu</vt:lpstr>
      <vt:lpstr>Eşey kromozomları (gonozomlar):</vt:lpstr>
      <vt:lpstr>PowerPoint Sunusu</vt:lpstr>
      <vt:lpstr>Farklı canlılarda cinsiyet tayini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İnsanda X Kromozomuna Bağlı Kalıtımın özellikleri</vt:lpstr>
      <vt:lpstr>X Kromozomal Dominant Kalıtımın Özellikleri Şunlardır</vt:lpstr>
      <vt:lpstr>X Kromozomal Resesif Kalıtımın Özellikleri Şunlardır</vt:lpstr>
      <vt:lpstr>PowerPoint Sunusu</vt:lpstr>
      <vt:lpstr>A. X KROMOZOMUNA BAĞLI KALITIMI</vt:lpstr>
      <vt:lpstr>PowerPoint Sunusu</vt:lpstr>
      <vt:lpstr>PowerPoint Sunusu</vt:lpstr>
      <vt:lpstr>B. Y KROMOZOMUNA BAĞLI KALITIMI</vt:lpstr>
      <vt:lpstr>PowerPoint Sunusu</vt:lpstr>
      <vt:lpstr>AKRABA EVLİLİKLERİNİN OLASI RİSKLERİ</vt:lpstr>
      <vt:lpstr>ÇOK ALLELİK</vt:lpstr>
      <vt:lpstr>PowerPoint Sunusu</vt:lpstr>
      <vt:lpstr>Tavşanlarda renk multiple allelik </vt:lpstr>
      <vt:lpstr>PowerPoint Sunusu</vt:lpstr>
      <vt:lpstr>KAN GRUBU GENETİĞİ</vt:lpstr>
      <vt:lpstr>PowerPoint Sunusu</vt:lpstr>
      <vt:lpstr>PowerPoint Sunusu</vt:lpstr>
      <vt:lpstr>Rh faktörü</vt:lpstr>
      <vt:lpstr>PowerPoint Sunusu</vt:lpstr>
      <vt:lpstr>PowerPoint Sunusu</vt:lpstr>
      <vt:lpstr>PowerPoint Sunusu</vt:lpstr>
      <vt:lpstr>Rh Kan uyuşmazlığı (eritroblastosis fetalis):</vt:lpstr>
      <vt:lpstr>Kan gruplarının belirlenmesi</vt:lpstr>
      <vt:lpstr>Soy ağaçları</vt:lpstr>
      <vt:lpstr>PowerPoint Sunusu</vt:lpstr>
      <vt:lpstr>PowerPoint Sunusu</vt:lpstr>
      <vt:lpstr>PowerPoint Sunusu</vt:lpstr>
      <vt:lpstr>PowerPoint Sunusu</vt:lpstr>
      <vt:lpstr>PowerPoint Sunusu</vt:lpstr>
      <vt:lpstr>Populasyon genetiği</vt:lpstr>
      <vt:lpstr>PowerPoint Sunusu</vt:lpstr>
      <vt:lpstr>PowerPoint Sunusu</vt:lpstr>
      <vt:lpstr>PowerPoint Sunusu</vt:lpstr>
      <vt:lpstr>Çoklu alleller</vt:lpstr>
      <vt:lpstr>klonlama</vt:lpstr>
      <vt:lpstr>PowerPoint Sunusu</vt:lpstr>
      <vt:lpstr>1. Moleküler Klonlama</vt:lpstr>
      <vt:lpstr>6) Seleksiyon</vt:lpstr>
      <vt:lpstr>pBR322 - Seleksiyon</vt:lpstr>
      <vt:lpstr>Plasmid: PR322 Seleksiyon</vt:lpstr>
      <vt:lpstr>PowerPoint Sunusu</vt:lpstr>
      <vt:lpstr>PowerPoint Sunusu</vt:lpstr>
      <vt:lpstr>pUC 18 – pUC 19 - Seleksiyon</vt:lpstr>
      <vt:lpstr>PowerPoint Sunusu</vt:lpstr>
      <vt:lpstr>PowerPoint Sunusu</vt:lpstr>
      <vt:lpstr>2. Üreme Amaçlı Klonlama</vt:lpstr>
      <vt:lpstr>1. Embriyo Klonlama </vt:lpstr>
      <vt:lpstr>1. Embriyo Klonlama </vt:lpstr>
      <vt:lpstr>PowerPoint Sunusu</vt:lpstr>
      <vt:lpstr>PowerPoint Sunusu</vt:lpstr>
      <vt:lpstr>2. Çekirdek Transferi</vt:lpstr>
      <vt:lpstr>2. Çekirdek Transferi</vt:lpstr>
      <vt:lpstr>Somatik çekirdek transferi ile klonlamanın aşamaları</vt:lpstr>
      <vt:lpstr>1. Somatik Hücrenin (Verici Hücre) Hazırlanması</vt:lpstr>
      <vt:lpstr>2. Yumurta Hücresinin (Alıcı Hücre) Hazırlanması </vt:lpstr>
      <vt:lpstr>3. Füzyon Aşaması </vt:lpstr>
      <vt:lpstr>4. Aktivasyon Aşaması </vt:lpstr>
      <vt:lpstr>5. Embriyoların Dişi Organizmaya Aktarımı </vt:lpstr>
      <vt:lpstr>PowerPoint Sunusu</vt:lpstr>
      <vt:lpstr>PowerPoint Sunusu</vt:lpstr>
      <vt:lpstr>PowerPoint Sunusu</vt:lpstr>
      <vt:lpstr>PowerPoint Sunusu</vt:lpstr>
      <vt:lpstr>3. Terapötik Amaçlı Klonlama</vt:lpstr>
      <vt:lpstr>3. Terapötik Amaçlı Klonlama</vt:lpstr>
      <vt:lpstr>3. Terapötik Amaçlı Klonlama</vt:lpstr>
      <vt:lpstr>3. Terapötik Amaçlı Klonlama</vt:lpstr>
      <vt:lpstr>Klonlamanın Uygulama Alanları</vt:lpstr>
      <vt:lpstr>Klonlamanın Uygulama Alanları</vt:lpstr>
      <vt:lpstr>Klonlamanın Uygulama Alanları</vt:lpstr>
      <vt:lpstr>Klonlamanın Uygulama Alanları</vt:lpstr>
      <vt:lpstr>Klonlamanın Uygulama Alanları</vt:lpstr>
      <vt:lpstr>PowerPoint Sunusu</vt:lpstr>
      <vt:lpstr>Klonlamanın Uygulama Alanları</vt:lpstr>
      <vt:lpstr>Klonlamanın Uygulama Alanları</vt:lpstr>
      <vt:lpstr>Klonlamanın Uygulama Alanları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dc:creator>
  <cp:lastModifiedBy>mehmet</cp:lastModifiedBy>
  <cp:revision>12</cp:revision>
  <dcterms:created xsi:type="dcterms:W3CDTF">2020-12-09T22:01:09Z</dcterms:created>
  <dcterms:modified xsi:type="dcterms:W3CDTF">2020-12-09T22:38:30Z</dcterms:modified>
</cp:coreProperties>
</file>