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6" r:id="rId2"/>
    <p:sldMasterId id="2147483688" r:id="rId3"/>
  </p:sldMasterIdLst>
  <p:notesMasterIdLst>
    <p:notesMasterId r:id="rId34"/>
  </p:notesMasterIdLst>
  <p:sldIdLst>
    <p:sldId id="335" r:id="rId4"/>
    <p:sldId id="333" r:id="rId5"/>
    <p:sldId id="317" r:id="rId6"/>
    <p:sldId id="276" r:id="rId7"/>
    <p:sldId id="286" r:id="rId8"/>
    <p:sldId id="311" r:id="rId9"/>
    <p:sldId id="285" r:id="rId10"/>
    <p:sldId id="287" r:id="rId11"/>
    <p:sldId id="288" r:id="rId12"/>
    <p:sldId id="289" r:id="rId13"/>
    <p:sldId id="292" r:id="rId14"/>
    <p:sldId id="293" r:id="rId15"/>
    <p:sldId id="322" r:id="rId16"/>
    <p:sldId id="299" r:id="rId17"/>
    <p:sldId id="319" r:id="rId18"/>
    <p:sldId id="318" r:id="rId19"/>
    <p:sldId id="320" r:id="rId20"/>
    <p:sldId id="295" r:id="rId21"/>
    <p:sldId id="301" r:id="rId22"/>
    <p:sldId id="307" r:id="rId23"/>
    <p:sldId id="305" r:id="rId24"/>
    <p:sldId id="324" r:id="rId25"/>
    <p:sldId id="297" r:id="rId26"/>
    <p:sldId id="327" r:id="rId27"/>
    <p:sldId id="328" r:id="rId28"/>
    <p:sldId id="330" r:id="rId29"/>
    <p:sldId id="331" r:id="rId30"/>
    <p:sldId id="323" r:id="rId31"/>
    <p:sldId id="314" r:id="rId32"/>
    <p:sldId id="337" r:id="rId3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54F72"/>
    <a:srgbClr val="CAA7B8"/>
    <a:srgbClr val="FFFFFF"/>
    <a:srgbClr val="1E1162"/>
    <a:srgbClr val="110F50"/>
    <a:srgbClr val="100D50"/>
    <a:srgbClr val="0F0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26" autoAdjust="0"/>
    <p:restoredTop sz="88909" autoAdjust="0"/>
  </p:normalViewPr>
  <p:slideViewPr>
    <p:cSldViewPr snapToGrid="0" snapToObjects="1">
      <p:cViewPr varScale="1">
        <p:scale>
          <a:sx n="65" d="100"/>
          <a:sy n="65" d="100"/>
        </p:scale>
        <p:origin x="53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C8D0D-7507-44B5-BF86-9B7EE280158D}" type="datetimeFigureOut">
              <a:rPr lang="tr-TR" smtClean="0"/>
              <a:t>1.04.2021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A8F55-591F-4C82-A106-4949E9E692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091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2159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7091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8F55-591F-4C82-A106-4949E9E692F5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19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567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75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46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768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43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5043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503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2838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233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506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229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883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789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854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357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0226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697C9482-0B13-8C46-B789-1676CF681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57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85F501C-3996-5742-AD09-2E4D7E46E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799" y="2042319"/>
            <a:ext cx="9500119" cy="2793292"/>
          </a:xfrm>
        </p:spPr>
        <p:txBody>
          <a:bodyPr anchor="t" anchorCtr="0"/>
          <a:lstStyle>
            <a:lvl1pPr algn="l">
              <a:defRPr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8758B05-720F-504C-B895-2D4C4FB99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267391"/>
            <a:ext cx="7968050" cy="983142"/>
          </a:xfrm>
        </p:spPr>
        <p:txBody>
          <a:bodyPr/>
          <a:lstStyle>
            <a:lvl1pPr marL="0" indent="0" algn="l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3FC8C9A-E818-6C46-A394-492DEB4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CB75C-9A3B-BB4F-8295-0E26BF54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F744FFD-C81B-0748-92DB-102E565F9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38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4DD74B-8D67-7C4F-A40E-5ED92799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6867767-1E79-FB4C-A90E-5AC880B7B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83BF5AD-5046-4846-A41E-4D51E1F33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756B946-9508-9F49-BCAF-051F718B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</a:t>
            </a:r>
            <a:r>
              <a:rPr kumimoji="0" lang="tr-TR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Biyoteknolojik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Yöntemler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7917803-1C07-744D-B98D-5A1C7AF3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09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89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38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43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8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738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31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43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88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F83C5E-7121-E748-91B9-3F83C277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ADB7585-15C5-6E4D-AB30-FE73B816B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B64E1E2-B6C8-D14D-8B52-5E934D62C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217BD9-09D9-0847-9903-B5FC6D6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59A86B8-CF4D-9E46-A4CE-DE7C36AC9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A56D009-5E25-4B4A-949C-9C5B2D8B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349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E02827-49F8-744F-8D60-66A2136C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58CFC4-467F-8B47-9AAE-020017735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8CD38A-87E6-B743-A9F0-C61399CE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A2B3029-76D5-3A41-B3F0-737365D4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576CA4-ABA8-A54D-84C1-29C24ABE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601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B93D9AC-AB5A-A34F-9AE5-568EE8A99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74441"/>
            <a:ext cx="2628900" cy="5402522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85D3371-32E6-3B44-A511-2E0F8C707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74441"/>
            <a:ext cx="7734300" cy="5402522"/>
          </a:xfrm>
        </p:spPr>
        <p:txBody>
          <a:bodyPr vert="eaVert"/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36E6F39-B5F2-1B47-8A7A-E487764F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A9412F-E77A-6848-8DC0-3DF4509D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B3AFCA-2E11-3242-89B8-AED137E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85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3AA6E-3878-4B2D-8585-5F7802119B12}" type="slidenum">
              <a:rPr kumimoji="0" lang="tr-TR" alt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alt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8744"/>
      </p:ext>
    </p:extLst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285C46-E310-B041-9351-A4067E74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8FC4C8B-BC7A-5842-9D64-98916567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C30E744-16D4-EA4F-BA60-F89AD6B7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7E490B-2698-0648-A418-9124F6238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AD227A-03E6-E044-B324-DB23AACE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77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6138721-0BBA-1C4F-B418-B9086313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2AFAEB7-2ED2-CD4C-BDEF-BFD441CC5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4F9A3F-067D-8B40-9FE4-D84985DA8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007CF7-8C49-6343-9BA9-C7112682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B8C2E6C-3E4A-504A-9DDD-F120780F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2978699-6E10-6446-B6C8-982767F4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3317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F91A78-C054-F44A-AA80-00DCE80DF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86408"/>
            <a:ext cx="10515600" cy="804280"/>
          </a:xfrm>
        </p:spPr>
        <p:txBody>
          <a:bodyPr/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1040944-9F69-C949-983C-13DC0AE3B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3C15BA8-53C4-A64E-8E99-4E12AEF2E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E123063-C3CB-5644-9787-FEBEC6860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C1D3E4E-DC6A-E64C-BC2C-CF760678F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A7B3210-1D44-9D47-ABF4-668809F4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B836BB7-668C-CB46-AB21-54D34ECA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D5FE17-9613-B74E-B3CE-60F34496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36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5C0A1A-C417-EB4C-8E27-59A64651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2406B69-354A-5B4D-AB17-EC89F841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81B7292-03D3-3B4B-8E6C-9415537E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ADEDC9C-D405-674A-8280-0DB01F6DF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1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3CC840B-19DB-674C-BE64-AE98100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12FACB4-87A7-CD4E-B7DB-939E86B9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DA1D0C-2BF1-014F-8FAD-C39C9C3C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15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EC3BF4-047E-2D4B-857C-8CB32042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206EBE-8460-224F-8C36-0DA21F2EF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B5A6CD7-AE3C-F94B-8E89-813B0B80D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E9B268A-FA27-C14A-BB53-421950C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3DA51E-270D-1840-A1A2-832499BB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442466-B09E-CE49-BB01-D69CB250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12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0F4E6BD-4CAD-3E44-B214-2CFB9D00E5E7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FEN FAKÜLTESİ – BİYOLOJİ BÖLÜMÜ</a:t>
            </a:r>
            <a:endParaRPr lang="tr-TR" sz="1000" b="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tr-TR" sz="1000" b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tr-TR" sz="1000" b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r>
              <a:rPr lang="tr-TR" sz="1000" b="0" baseline="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tr-TR" sz="1000" b="0" baseline="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endParaRPr lang="tr-TR" sz="1000" b="0" baseline="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1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D859-C0EE-4E86-BC48-40CBA363DBE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4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9E96E16A-A0BE-F847-A472-BA783A43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7924"/>
            <a:ext cx="10515600" cy="792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C28368-8F4B-A549-A46E-071E43FB6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4AAA90-01A4-CC4C-88BB-2C104D954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38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01.12.2020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733454-1A69-8343-A6A6-DF8F8152E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0604" y="6356350"/>
            <a:ext cx="8257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FBBI523– Biyoteknolojik Yöntemler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6F0A88-6574-074D-9593-4D17EDD69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44808" y="6356350"/>
            <a:ext cx="408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4E6BD-4CAD-3E44-B214-2CFB9D00E5E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4DA3CEB-A4D8-7948-9AB0-A7CC0CE19F4C}"/>
              </a:ext>
            </a:extLst>
          </p:cNvPr>
          <p:cNvCxnSpPr>
            <a:cxnSpLocks/>
          </p:cNvCxnSpPr>
          <p:nvPr userDrawn="1"/>
        </p:nvCxnSpPr>
        <p:spPr>
          <a:xfrm>
            <a:off x="4208106" y="586338"/>
            <a:ext cx="7159095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C0E5A012-2939-D141-8D23-592AE5C7C1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6518" y="126419"/>
            <a:ext cx="610521" cy="610521"/>
          </a:xfrm>
          <a:prstGeom prst="rect">
            <a:avLst/>
          </a:prstGeom>
        </p:spPr>
      </p:pic>
      <p:sp>
        <p:nvSpPr>
          <p:cNvPr id="10" name="Dikdörtgen 9"/>
          <p:cNvSpPr/>
          <p:nvPr userDrawn="1"/>
        </p:nvSpPr>
        <p:spPr>
          <a:xfrm>
            <a:off x="1154644" y="21719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FEN FAKÜLTESİ – BİYOLOJİ BÖLÜMÜ</a:t>
            </a:r>
            <a:endParaRPr kumimoji="0" lang="tr-TR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Faculty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Science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Department</a:t>
            </a:r>
            <a:r>
              <a:rPr kumimoji="0" lang="tr-T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tr-T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Biology</a:t>
            </a:r>
            <a:endParaRPr kumimoji="0" lang="tr-TR" sz="10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76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2.slideserve.com/5150488/slide13-l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image2.slideserve.com/5150488/por-b-y-kl-ve-akrilamid-konsantrasyonuna-g-re-proteinlerin-ayr-lmalar-l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mage2.slideserve.com/5150488/proteinlerin-denat-rasyonu-neden-gereklidir-l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378372" y="864972"/>
            <a:ext cx="7803932" cy="4393765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1E1162"/>
                </a:solidFill>
              </a:rPr>
              <a:t/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Moleküler Biyolojik</a:t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 Yöntemler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3200" dirty="0" smtClean="0">
                <a:solidFill>
                  <a:schemeClr val="accent1"/>
                </a:solidFill>
              </a:rPr>
              <a:t>ELEKTROFOREZ II</a:t>
            </a:r>
            <a:endParaRPr lang="tr-TR" sz="3200" dirty="0">
              <a:solidFill>
                <a:schemeClr val="accent1"/>
              </a:solidFill>
            </a:endParaRP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5499462" y="5786846"/>
            <a:ext cx="6473403" cy="625404"/>
          </a:xfrm>
        </p:spPr>
        <p:txBody>
          <a:bodyPr>
            <a:normAutofit fontScale="62500" lnSpcReduction="20000"/>
          </a:bodyPr>
          <a:lstStyle/>
          <a:p>
            <a:pPr algn="r">
              <a:lnSpc>
                <a:spcPct val="110000"/>
              </a:lnSpc>
              <a:spcBef>
                <a:spcPts val="600"/>
              </a:spcBef>
            </a:pPr>
            <a:endParaRPr lang="tr-TR" dirty="0" smtClean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tr-TR" dirty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dirty="0" err="1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</a:t>
            </a: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Üyesi </a:t>
            </a:r>
            <a:r>
              <a:rPr lang="tr-TR" dirty="0" smtClean="0">
                <a:solidFill>
                  <a:srgbClr val="1E1162"/>
                </a:solidFill>
              </a:rPr>
              <a:t>Mehmet BEKTAŞ</a:t>
            </a:r>
            <a:endParaRPr lang="tr-TR" dirty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lt Başlık 2">
            <a:extLst>
              <a:ext uri="{FF2B5EF4-FFF2-40B4-BE49-F238E27FC236}">
                <a16:creationId xmlns:a16="http://schemas.microsoft.com/office/drawing/2014/main" id="{1C42A7E1-4275-024A-8631-43CFA2748EDF}"/>
              </a:ext>
            </a:extLst>
          </p:cNvPr>
          <p:cNvSpPr txBox="1">
            <a:spLocks/>
          </p:cNvSpPr>
          <p:nvPr/>
        </p:nvSpPr>
        <p:spPr>
          <a:xfrm>
            <a:off x="2209799" y="864973"/>
            <a:ext cx="8809653" cy="84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Hınıs meslek yüksekokulu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94" y="613316"/>
            <a:ext cx="2940991" cy="34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898" y="1398382"/>
            <a:ext cx="4523624" cy="768163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929" y="2132732"/>
            <a:ext cx="7602071" cy="352308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9208" y="628860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SDS-PAGE - </a:t>
            </a:r>
            <a:r>
              <a:rPr lang="tr-TR" b="1" dirty="0" err="1" smtClean="0">
                <a:solidFill>
                  <a:srgbClr val="0070C0"/>
                </a:solidFill>
              </a:rPr>
              <a:t>Denatürasyon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5510" y="1847850"/>
            <a:ext cx="4792888" cy="4351338"/>
          </a:xfrm>
        </p:spPr>
        <p:txBody>
          <a:bodyPr>
            <a:normAutofit fontScale="92500" lnSpcReduction="20000"/>
          </a:bodyPr>
          <a:lstStyle/>
          <a:p>
            <a:r>
              <a:rPr lang="tr-TR" b="1" dirty="0" smtClean="0">
                <a:solidFill>
                  <a:schemeClr val="accent1"/>
                </a:solidFill>
              </a:rPr>
              <a:t>SDS</a:t>
            </a:r>
            <a:r>
              <a:rPr lang="tr-TR" b="1" dirty="0" smtClean="0"/>
              <a:t>: </a:t>
            </a:r>
            <a:r>
              <a:rPr lang="tr-TR" dirty="0" smtClean="0"/>
              <a:t>Proteinlerin </a:t>
            </a:r>
            <a:r>
              <a:rPr lang="tr-TR" dirty="0"/>
              <a:t>üç boyutlu yapısını </a:t>
            </a:r>
            <a:r>
              <a:rPr lang="tr-TR" dirty="0" smtClean="0"/>
              <a:t>kırar. </a:t>
            </a:r>
          </a:p>
          <a:p>
            <a:r>
              <a:rPr lang="tr-TR" dirty="0" err="1" smtClean="0"/>
              <a:t>Polipeptit</a:t>
            </a:r>
            <a:r>
              <a:rPr lang="tr-TR" dirty="0" smtClean="0"/>
              <a:t> </a:t>
            </a:r>
            <a:r>
              <a:rPr lang="tr-TR" dirty="0"/>
              <a:t>zincirlerinin </a:t>
            </a:r>
            <a:r>
              <a:rPr lang="tr-TR" u="sng" dirty="0"/>
              <a:t>ikincil, üçüncül ve </a:t>
            </a:r>
            <a:r>
              <a:rPr lang="tr-TR" u="sng" dirty="0" err="1"/>
              <a:t>dördüncül</a:t>
            </a:r>
            <a:r>
              <a:rPr lang="tr-TR" u="sng" dirty="0"/>
              <a:t> yapıları </a:t>
            </a:r>
            <a:r>
              <a:rPr lang="tr-TR" dirty="0"/>
              <a:t>parçalanır. </a:t>
            </a:r>
            <a:endParaRPr lang="tr-TR" dirty="0" smtClean="0"/>
          </a:p>
          <a:p>
            <a:r>
              <a:rPr lang="tr-TR" u="sng" dirty="0" err="1"/>
              <a:t>H</a:t>
            </a:r>
            <a:r>
              <a:rPr lang="tr-TR" u="sng" dirty="0" err="1" smtClean="0"/>
              <a:t>idrofobik</a:t>
            </a:r>
            <a:r>
              <a:rPr lang="tr-TR" u="sng" dirty="0" smtClean="0"/>
              <a:t> </a:t>
            </a:r>
            <a:r>
              <a:rPr lang="tr-TR" u="sng" dirty="0"/>
              <a:t>bölgelerine </a:t>
            </a:r>
            <a:r>
              <a:rPr lang="tr-TR" dirty="0"/>
              <a:t>bağlanarak, proteinlerin doğal yüklerini </a:t>
            </a:r>
            <a:r>
              <a:rPr lang="tr-TR" dirty="0" smtClean="0"/>
              <a:t>maskeler </a:t>
            </a:r>
          </a:p>
          <a:p>
            <a:r>
              <a:rPr lang="tr-TR" dirty="0" smtClean="0"/>
              <a:t>Protein-lineer </a:t>
            </a:r>
            <a:r>
              <a:rPr lang="tr-TR" dirty="0"/>
              <a:t>yapı ve negatif yük kazanır </a:t>
            </a:r>
            <a:endParaRPr lang="tr-TR" dirty="0" smtClean="0"/>
          </a:p>
          <a:p>
            <a:endParaRPr lang="tr-TR" dirty="0" smtClean="0"/>
          </a:p>
          <a:p>
            <a:r>
              <a:rPr lang="tr-TR" b="1" dirty="0" smtClean="0">
                <a:solidFill>
                  <a:schemeClr val="accent1"/>
                </a:solidFill>
              </a:rPr>
              <a:t>B-</a:t>
            </a:r>
            <a:r>
              <a:rPr lang="tr-TR" b="1" dirty="0" err="1" smtClean="0">
                <a:solidFill>
                  <a:schemeClr val="accent1"/>
                </a:solidFill>
              </a:rPr>
              <a:t>Merkaptoetanol</a:t>
            </a:r>
            <a:r>
              <a:rPr lang="tr-TR" b="1" dirty="0" smtClean="0">
                <a:solidFill>
                  <a:schemeClr val="accent1"/>
                </a:solidFill>
              </a:rPr>
              <a:t>:</a:t>
            </a:r>
            <a:r>
              <a:rPr lang="tr-TR" dirty="0" smtClean="0"/>
              <a:t> </a:t>
            </a:r>
            <a:r>
              <a:rPr lang="tr-TR" dirty="0" err="1" smtClean="0"/>
              <a:t>Disülfit</a:t>
            </a:r>
            <a:r>
              <a:rPr lang="tr-TR" dirty="0" smtClean="0"/>
              <a:t> bağlarını kırar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523" y="1312703"/>
            <a:ext cx="185334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8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SDS-PAGE – </a:t>
            </a:r>
            <a:r>
              <a:rPr lang="tr-TR" b="1" dirty="0" smtClean="0">
                <a:solidFill>
                  <a:schemeClr val="accent1"/>
                </a:solidFill>
              </a:rPr>
              <a:t>Yürütme Tamponu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956010" cy="4351338"/>
          </a:xfrm>
        </p:spPr>
        <p:txBody>
          <a:bodyPr/>
          <a:lstStyle/>
          <a:p>
            <a:r>
              <a:rPr lang="tr-TR" dirty="0" smtClean="0"/>
              <a:t>Yürütme </a:t>
            </a:r>
            <a:r>
              <a:rPr lang="tr-TR" dirty="0"/>
              <a:t>tamponu Jel içerisinde ve </a:t>
            </a:r>
            <a:r>
              <a:rPr lang="tr-TR" dirty="0" err="1"/>
              <a:t>elektroforez</a:t>
            </a:r>
            <a:r>
              <a:rPr lang="tr-TR" dirty="0"/>
              <a:t> tankında istenilen değerde pH değerinin sabitlenmesini </a:t>
            </a:r>
            <a:r>
              <a:rPr lang="tr-TR" dirty="0" smtClean="0"/>
              <a:t>sağlar. </a:t>
            </a:r>
          </a:p>
          <a:p>
            <a:r>
              <a:rPr lang="tr-TR" u="sng" dirty="0" err="1" smtClean="0"/>
              <a:t>Tris</a:t>
            </a:r>
            <a:r>
              <a:rPr lang="tr-TR" u="sng" dirty="0" smtClean="0"/>
              <a:t>-</a:t>
            </a:r>
            <a:r>
              <a:rPr lang="tr-TR" u="sng" dirty="0" err="1" smtClean="0"/>
              <a:t>glisin</a:t>
            </a:r>
            <a:r>
              <a:rPr lang="tr-TR" u="sng" dirty="0" smtClean="0"/>
              <a:t>-SDS tamponu</a:t>
            </a:r>
            <a:r>
              <a:rPr lang="tr-TR" dirty="0" smtClean="0"/>
              <a:t>: 0.025 M </a:t>
            </a:r>
            <a:r>
              <a:rPr lang="tr-TR" dirty="0" err="1" smtClean="0"/>
              <a:t>Tris</a:t>
            </a:r>
            <a:r>
              <a:rPr lang="tr-TR" dirty="0" smtClean="0"/>
              <a:t>, 0.192 M </a:t>
            </a:r>
            <a:r>
              <a:rPr lang="tr-TR" dirty="0" err="1" smtClean="0"/>
              <a:t>Glisin</a:t>
            </a:r>
            <a:r>
              <a:rPr lang="tr-TR" dirty="0" smtClean="0"/>
              <a:t>, %0.1 SDS, pH8.3 </a:t>
            </a:r>
          </a:p>
        </p:txBody>
      </p:sp>
    </p:spTree>
    <p:extLst>
      <p:ext uri="{BB962C8B-B14F-4D97-AF65-F5344CB8AC3E}">
        <p14:creationId xmlns:p14="http://schemas.microsoft.com/office/powerpoint/2010/main" val="10713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480" y="2886635"/>
            <a:ext cx="5078718" cy="383484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2596" y="1085022"/>
            <a:ext cx="10515600" cy="792764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SDS-PAGE-</a:t>
            </a:r>
            <a:br>
              <a:rPr lang="tr-TR" b="1" dirty="0" smtClean="0">
                <a:solidFill>
                  <a:srgbClr val="C00000"/>
                </a:solidFill>
              </a:rPr>
            </a:br>
            <a:r>
              <a:rPr lang="tr-TR" b="1" u="sng" dirty="0" err="1" smtClean="0">
                <a:hlinkClick r:id="rId3" tooltip="slide13"/>
              </a:rPr>
              <a:t>Poliakrilamid</a:t>
            </a:r>
            <a:r>
              <a:rPr lang="tr-TR" b="1" u="sng" dirty="0" smtClean="0">
                <a:hlinkClick r:id="rId3" tooltip="slide13"/>
              </a:rPr>
              <a:t> jel hazırlanması </a:t>
            </a:r>
            <a:endParaRPr lang="tr-TR" b="1" u="sng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9208" y="2187574"/>
            <a:ext cx="5810227" cy="4351338"/>
          </a:xfrm>
        </p:spPr>
        <p:txBody>
          <a:bodyPr>
            <a:normAutofit/>
          </a:bodyPr>
          <a:lstStyle/>
          <a:p>
            <a:r>
              <a:rPr lang="tr-TR" dirty="0" err="1" smtClean="0"/>
              <a:t>Poliakrilamid</a:t>
            </a:r>
            <a:r>
              <a:rPr lang="tr-TR" dirty="0" smtClean="0"/>
              <a:t> </a:t>
            </a:r>
            <a:r>
              <a:rPr lang="tr-TR" dirty="0"/>
              <a:t>jel birbirinden belli uzaklıkta (</a:t>
            </a:r>
            <a:r>
              <a:rPr lang="tr-TR" dirty="0" smtClean="0"/>
              <a:t>0,5-2,0 mm) tutulan </a:t>
            </a:r>
            <a:r>
              <a:rPr lang="tr-TR" dirty="0"/>
              <a:t>iki cam tabaka arasında ve genelde 8-10 cm </a:t>
            </a:r>
            <a:r>
              <a:rPr lang="tr-TR" dirty="0" smtClean="0"/>
              <a:t>boyutunda </a:t>
            </a:r>
            <a:r>
              <a:rPr lang="tr-TR" dirty="0"/>
              <a:t>hazırlanır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Polimerizasyon</a:t>
            </a:r>
            <a:r>
              <a:rPr lang="tr-TR" dirty="0" smtClean="0"/>
              <a:t> </a:t>
            </a:r>
            <a:r>
              <a:rPr lang="tr-TR" dirty="0"/>
              <a:t>sırasında jelin üst kısmına yerleştirilen plastik bir tarak jelde küçük </a:t>
            </a:r>
            <a:r>
              <a:rPr lang="tr-TR" dirty="0" err="1"/>
              <a:t>kuyucukların</a:t>
            </a:r>
            <a:r>
              <a:rPr lang="tr-TR" dirty="0"/>
              <a:t> oluşumunu </a:t>
            </a:r>
            <a:r>
              <a:rPr lang="tr-TR" dirty="0" smtClean="0"/>
              <a:t>sağlar. 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12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480" y="357991"/>
            <a:ext cx="4657748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2596" y="1323603"/>
            <a:ext cx="7520839" cy="792764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SDS-PAGE-</a:t>
            </a:r>
            <a:br>
              <a:rPr lang="tr-TR" b="1" dirty="0" smtClean="0">
                <a:solidFill>
                  <a:srgbClr val="C00000"/>
                </a:solidFill>
              </a:rPr>
            </a:br>
            <a:r>
              <a:rPr lang="tr-TR" b="1" dirty="0" err="1" smtClean="0">
                <a:solidFill>
                  <a:schemeClr val="accent1"/>
                </a:solidFill>
              </a:rPr>
              <a:t>Poliakrilamid</a:t>
            </a:r>
            <a:r>
              <a:rPr lang="tr-TR" b="1" dirty="0" smtClean="0">
                <a:solidFill>
                  <a:schemeClr val="accent1"/>
                </a:solidFill>
              </a:rPr>
              <a:t> </a:t>
            </a:r>
            <a:r>
              <a:rPr lang="tr-TR" b="1" dirty="0">
                <a:solidFill>
                  <a:schemeClr val="accent1"/>
                </a:solidFill>
              </a:rPr>
              <a:t>jel hazırlanması </a:t>
            </a:r>
            <a:endParaRPr lang="tr-TR" b="1" u="sng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62249" y="2506662"/>
            <a:ext cx="5146839" cy="4351338"/>
          </a:xfrm>
        </p:spPr>
        <p:txBody>
          <a:bodyPr>
            <a:normAutofit/>
          </a:bodyPr>
          <a:lstStyle/>
          <a:p>
            <a:r>
              <a:rPr lang="tr-TR" dirty="0" smtClean="0"/>
              <a:t>Jel </a:t>
            </a:r>
            <a:r>
              <a:rPr lang="tr-TR" dirty="0"/>
              <a:t>kaseti </a:t>
            </a:r>
            <a:r>
              <a:rPr lang="tr-TR" dirty="0" smtClean="0"/>
              <a:t>tankın içine yerleştirilir; </a:t>
            </a:r>
            <a:r>
              <a:rPr lang="tr-TR" dirty="0" err="1" smtClean="0"/>
              <a:t>kuyucuklara</a:t>
            </a:r>
            <a:r>
              <a:rPr lang="tr-TR" dirty="0" smtClean="0"/>
              <a:t> </a:t>
            </a:r>
            <a:r>
              <a:rPr lang="tr-TR" dirty="0"/>
              <a:t>örnekler konulur ve akım geçirilir. 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13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165" y="246778"/>
            <a:ext cx="3773224" cy="288523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310" y="3424518"/>
            <a:ext cx="5299079" cy="279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73250"/>
            <a:ext cx="5699955" cy="4303713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SDS-PAGE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3704" y="1822450"/>
            <a:ext cx="10515600" cy="4351338"/>
          </a:xfrm>
        </p:spPr>
        <p:txBody>
          <a:bodyPr/>
          <a:lstStyle/>
          <a:p>
            <a:r>
              <a:rPr lang="tr-TR" dirty="0" err="1">
                <a:solidFill>
                  <a:schemeClr val="accent1"/>
                </a:solidFill>
              </a:rPr>
              <a:t>Poliakrilamid</a:t>
            </a:r>
            <a:r>
              <a:rPr lang="tr-TR" dirty="0">
                <a:solidFill>
                  <a:schemeClr val="accent1"/>
                </a:solidFill>
              </a:rPr>
              <a:t> </a:t>
            </a:r>
            <a:r>
              <a:rPr lang="tr-TR" dirty="0" smtClean="0">
                <a:solidFill>
                  <a:schemeClr val="accent1"/>
                </a:solidFill>
              </a:rPr>
              <a:t>Jel tipleri</a:t>
            </a:r>
            <a:endParaRPr lang="tr-TR" dirty="0">
              <a:solidFill>
                <a:schemeClr val="accent1"/>
              </a:solidFill>
            </a:endParaRPr>
          </a:p>
          <a:p>
            <a:r>
              <a:rPr lang="tr-TR" b="1" u="sng" dirty="0"/>
              <a:t>Kesintisiz</a:t>
            </a:r>
          </a:p>
          <a:p>
            <a:pPr lvl="1"/>
            <a:r>
              <a:rPr lang="tr-TR" sz="2800" dirty="0"/>
              <a:t>Tek </a:t>
            </a:r>
            <a:r>
              <a:rPr lang="tr-TR" sz="2800" dirty="0" smtClean="0"/>
              <a:t>tip ayırıcı je kullanılır</a:t>
            </a:r>
            <a:endParaRPr lang="tr-TR" sz="2800" dirty="0"/>
          </a:p>
          <a:p>
            <a:r>
              <a:rPr lang="tr-TR" b="1" u="sng" dirty="0"/>
              <a:t>Kesintili</a:t>
            </a:r>
            <a:r>
              <a:rPr lang="tr-TR" b="1" dirty="0"/>
              <a:t> </a:t>
            </a:r>
          </a:p>
          <a:p>
            <a:pPr lvl="1"/>
            <a:r>
              <a:rPr lang="tr-TR" sz="2800" dirty="0" smtClean="0"/>
              <a:t>İstifleme (Yığma-</a:t>
            </a:r>
            <a:r>
              <a:rPr lang="tr-TR" sz="2800" dirty="0" err="1" smtClean="0"/>
              <a:t>Stacking</a:t>
            </a:r>
            <a:r>
              <a:rPr lang="tr-TR" sz="2800" dirty="0" smtClean="0"/>
              <a:t>) </a:t>
            </a:r>
            <a:r>
              <a:rPr lang="tr-TR" sz="2800" dirty="0"/>
              <a:t>jeli </a:t>
            </a:r>
            <a:endParaRPr lang="tr-TR" sz="2800" dirty="0" smtClean="0"/>
          </a:p>
          <a:p>
            <a:pPr lvl="1"/>
            <a:r>
              <a:rPr lang="tr-TR" sz="2800" dirty="0" smtClean="0"/>
              <a:t>Ayırma </a:t>
            </a:r>
            <a:r>
              <a:rPr lang="tr-TR" sz="2800" dirty="0"/>
              <a:t>(</a:t>
            </a:r>
            <a:r>
              <a:rPr lang="tr-TR" sz="2800" dirty="0" smtClean="0"/>
              <a:t>koşturma - </a:t>
            </a:r>
            <a:r>
              <a:rPr lang="tr-TR" sz="2800" dirty="0" err="1" smtClean="0"/>
              <a:t>Separating</a:t>
            </a:r>
            <a:r>
              <a:rPr lang="tr-TR" sz="2800" dirty="0" smtClean="0"/>
              <a:t>) </a:t>
            </a:r>
            <a:r>
              <a:rPr lang="tr-TR" sz="2800" dirty="0"/>
              <a:t>jeli 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97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15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901"/>
            <a:ext cx="5835000" cy="562257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00" y="635431"/>
            <a:ext cx="6162115" cy="52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16</a:t>
            </a:fld>
            <a:endParaRPr lang="tr-TR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52" y="410326"/>
            <a:ext cx="5865673" cy="594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5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17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290285"/>
              </p:ext>
            </p:extLst>
          </p:nvPr>
        </p:nvGraphicFramePr>
        <p:xfrm>
          <a:off x="188401" y="1678829"/>
          <a:ext cx="5208352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588447">
                  <a:extLst>
                    <a:ext uri="{9D8B030D-6E8A-4147-A177-3AD203B41FA5}">
                      <a16:colId xmlns:a16="http://schemas.microsoft.com/office/drawing/2014/main" val="1064710365"/>
                    </a:ext>
                  </a:extLst>
                </a:gridCol>
                <a:gridCol w="1619905">
                  <a:extLst>
                    <a:ext uri="{9D8B030D-6E8A-4147-A177-3AD203B41FA5}">
                      <a16:colId xmlns:a16="http://schemas.microsoft.com/office/drawing/2014/main" val="3305141496"/>
                    </a:ext>
                  </a:extLst>
                </a:gridCol>
              </a:tblGrid>
              <a:tr h="32385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Stacking Gel (7.5</a:t>
                      </a:r>
                      <a:r>
                        <a:rPr lang="en-GB" sz="2400" dirty="0" smtClean="0">
                          <a:effectLst/>
                        </a:rPr>
                        <a:t>%)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 smtClean="0">
                          <a:effectLst/>
                        </a:rPr>
                        <a:t>Hacim </a:t>
                      </a:r>
                      <a:r>
                        <a:rPr lang="en-GB" sz="2400" dirty="0" smtClean="0">
                          <a:effectLst/>
                        </a:rPr>
                        <a:t>(mL</a:t>
                      </a:r>
                      <a:r>
                        <a:rPr lang="en-GB" sz="2400" dirty="0">
                          <a:effectLst/>
                        </a:rPr>
                        <a:t>)</a:t>
                      </a:r>
                      <a:endParaRPr lang="tr-TR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5026055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Stacking gel buffer</a:t>
                      </a:r>
                      <a:endParaRPr lang="tr-T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0.6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5492071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30% Acrylamide stock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0.4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2034867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</a:t>
                      </a:r>
                      <a:r>
                        <a:rPr lang="en-GB" sz="2000" baseline="-25000">
                          <a:effectLst/>
                        </a:rPr>
                        <a:t>2</a:t>
                      </a:r>
                      <a:r>
                        <a:rPr lang="en-GB" sz="2000">
                          <a:effectLst/>
                        </a:rPr>
                        <a:t>O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1.4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3248286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APS (25%)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0.02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5921614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TEMED</a:t>
                      </a:r>
                      <a:endParaRPr lang="tr-T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0.002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254669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Total</a:t>
                      </a:r>
                      <a:endParaRPr lang="tr-T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2.4</a:t>
                      </a:r>
                      <a:endParaRPr lang="tr-T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07659610"/>
                  </a:ext>
                </a:extLst>
              </a:tr>
            </a:tbl>
          </a:graphicData>
        </a:graphic>
      </p:graphicFrame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649714"/>
              </p:ext>
            </p:extLst>
          </p:nvPr>
        </p:nvGraphicFramePr>
        <p:xfrm>
          <a:off x="5809820" y="1677938"/>
          <a:ext cx="5543980" cy="33744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819688">
                  <a:extLst>
                    <a:ext uri="{9D8B030D-6E8A-4147-A177-3AD203B41FA5}">
                      <a16:colId xmlns:a16="http://schemas.microsoft.com/office/drawing/2014/main" val="2317237169"/>
                    </a:ext>
                  </a:extLst>
                </a:gridCol>
                <a:gridCol w="1724292">
                  <a:extLst>
                    <a:ext uri="{9D8B030D-6E8A-4147-A177-3AD203B41FA5}">
                      <a16:colId xmlns:a16="http://schemas.microsoft.com/office/drawing/2014/main" val="886747949"/>
                    </a:ext>
                  </a:extLst>
                </a:gridCol>
              </a:tblGrid>
              <a:tr h="4669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</a:rPr>
                        <a:t>Separating Gel (12.5</a:t>
                      </a:r>
                      <a:r>
                        <a:rPr lang="en-GB" sz="2400" b="1" dirty="0" smtClean="0">
                          <a:effectLst/>
                        </a:rPr>
                        <a:t>%)</a:t>
                      </a:r>
                      <a:endParaRPr lang="tr-TR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 smtClean="0">
                          <a:effectLst/>
                        </a:rPr>
                        <a:t>Hacim</a:t>
                      </a:r>
                      <a:r>
                        <a:rPr lang="en-GB" sz="2400" b="1" dirty="0" smtClean="0">
                          <a:effectLst/>
                        </a:rPr>
                        <a:t> </a:t>
                      </a:r>
                      <a:r>
                        <a:rPr lang="en-GB" sz="2400" b="1" dirty="0">
                          <a:effectLst/>
                        </a:rPr>
                        <a:t>(mL)</a:t>
                      </a:r>
                      <a:endParaRPr lang="tr-TR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60485991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Separating gel buffer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1.2 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25888899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30% Acrylamide stock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2.1 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6148625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H</a:t>
                      </a:r>
                      <a:r>
                        <a:rPr lang="en-GB" sz="2000" baseline="-25000">
                          <a:effectLst/>
                        </a:rPr>
                        <a:t>2</a:t>
                      </a:r>
                      <a:r>
                        <a:rPr lang="en-GB" sz="2000">
                          <a:effectLst/>
                        </a:rPr>
                        <a:t>O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1.7 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54439486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APS (25%)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0.3 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71093064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TEMED</a:t>
                      </a:r>
                      <a:endParaRPr lang="tr-T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0.003 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43001248"/>
                  </a:ext>
                </a:extLst>
              </a:tr>
              <a:tr h="4709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Total</a:t>
                      </a:r>
                      <a:endParaRPr lang="tr-TR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  <a:endParaRPr lang="tr-TR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52092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6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53259" y="736000"/>
            <a:ext cx="10515600" cy="792764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SDS-PAGE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9208" y="1513601"/>
            <a:ext cx="10515600" cy="4351338"/>
          </a:xfrm>
        </p:spPr>
        <p:txBody>
          <a:bodyPr>
            <a:normAutofit/>
          </a:bodyPr>
          <a:lstStyle/>
          <a:p>
            <a:r>
              <a:rPr lang="tr-TR" b="1" u="sng" dirty="0" err="1">
                <a:hlinkClick r:id="rId2" tooltip="por b y kl ve akrilamid konsantrasyonuna g re proteinlerin ayr lmalar"/>
              </a:rPr>
              <a:t>Por</a:t>
            </a:r>
            <a:r>
              <a:rPr lang="tr-TR" b="1" u="sng" dirty="0">
                <a:hlinkClick r:id="rId2" tooltip="por b y kl ve akrilamid konsantrasyonuna g re proteinlerin ayr lmalar"/>
              </a:rPr>
              <a:t> büyüklüğü ve </a:t>
            </a:r>
            <a:r>
              <a:rPr lang="tr-TR" b="1" u="sng" dirty="0" err="1">
                <a:hlinkClick r:id="rId2" tooltip="por b y kl ve akrilamid konsantrasyonuna g re proteinlerin ayr lmalar"/>
              </a:rPr>
              <a:t>akrilamid</a:t>
            </a:r>
            <a:r>
              <a:rPr lang="tr-TR" b="1" u="sng" dirty="0">
                <a:hlinkClick r:id="rId2" tooltip="por b y kl ve akrilamid konsantrasyonuna g re proteinlerin ayr lmalar"/>
              </a:rPr>
              <a:t> konsantrasyonuna göre</a:t>
            </a:r>
            <a:r>
              <a:rPr lang="tr-TR" dirty="0"/>
              <a:t> proteinlerin </a:t>
            </a:r>
            <a:r>
              <a:rPr lang="tr-TR" dirty="0" smtClean="0"/>
              <a:t>ayrılmaları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/>
              <a:t>FBBI523– </a:t>
            </a:r>
            <a:r>
              <a:rPr lang="tr-TR" dirty="0" err="1" smtClean="0"/>
              <a:t>Biyoteknolojik</a:t>
            </a:r>
            <a:r>
              <a:rPr lang="tr-TR" dirty="0" smtClean="0"/>
              <a:t> Yöntemler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18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l="14998" t="22733" r="14585" b="10355"/>
          <a:stretch/>
        </p:blipFill>
        <p:spPr>
          <a:xfrm>
            <a:off x="2500603" y="2020175"/>
            <a:ext cx="8630817" cy="46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SDS-PAGE </a:t>
            </a:r>
            <a:r>
              <a:rPr lang="tr-TR" b="1" dirty="0" smtClean="0">
                <a:solidFill>
                  <a:srgbClr val="C00000"/>
                </a:solidFill>
              </a:rPr>
              <a:t>- </a:t>
            </a:r>
            <a:r>
              <a:rPr lang="tr-TR" b="1" dirty="0" smtClean="0">
                <a:solidFill>
                  <a:schemeClr val="accent1"/>
                </a:solidFill>
              </a:rPr>
              <a:t>Örnek </a:t>
            </a:r>
            <a:r>
              <a:rPr lang="tr-TR" b="1" dirty="0">
                <a:solidFill>
                  <a:schemeClr val="accent1"/>
                </a:solidFill>
              </a:rPr>
              <a:t>hazırlığı ve jele yükleme </a:t>
            </a:r>
            <a:endParaRPr lang="tr-TR" b="1" u="sng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Protein </a:t>
            </a:r>
            <a:r>
              <a:rPr lang="tr-TR" dirty="0"/>
              <a:t>izolasyonu </a:t>
            </a:r>
          </a:p>
          <a:p>
            <a:r>
              <a:rPr lang="tr-TR" dirty="0" smtClean="0"/>
              <a:t>Konsantrasyonunun </a:t>
            </a:r>
            <a:r>
              <a:rPr lang="tr-TR" dirty="0"/>
              <a:t>belirlenmesi </a:t>
            </a:r>
            <a:r>
              <a:rPr lang="tr-TR" dirty="0" smtClean="0"/>
              <a:t>(yakın konsantrasyonlarda örnekler)</a:t>
            </a:r>
            <a:endParaRPr lang="tr-TR" dirty="0"/>
          </a:p>
          <a:p>
            <a:r>
              <a:rPr lang="tr-TR" dirty="0" smtClean="0"/>
              <a:t>Örneklerin </a:t>
            </a:r>
            <a:r>
              <a:rPr lang="tr-TR" dirty="0" err="1"/>
              <a:t>denatürasyonu</a:t>
            </a:r>
            <a:r>
              <a:rPr lang="tr-TR" dirty="0"/>
              <a:t>: örnek tamponu ile karıştırmak; 95 </a:t>
            </a:r>
            <a:r>
              <a:rPr lang="tr-TR" dirty="0" smtClean="0"/>
              <a:t>°C’de 5 dk</a:t>
            </a:r>
            <a:r>
              <a:rPr lang="tr-TR" dirty="0"/>
              <a:t>. </a:t>
            </a:r>
            <a:r>
              <a:rPr lang="tr-TR" dirty="0" err="1" smtClean="0"/>
              <a:t>inkübasyon</a:t>
            </a:r>
            <a:r>
              <a:rPr lang="tr-TR" dirty="0" smtClean="0"/>
              <a:t> </a:t>
            </a:r>
          </a:p>
          <a:p>
            <a:endParaRPr lang="tr-TR" dirty="0" smtClean="0"/>
          </a:p>
          <a:p>
            <a:r>
              <a:rPr lang="tr-TR" dirty="0" smtClean="0">
                <a:solidFill>
                  <a:srgbClr val="0070C0"/>
                </a:solidFill>
              </a:rPr>
              <a:t>Yükleme </a:t>
            </a:r>
            <a:r>
              <a:rPr lang="tr-TR" dirty="0">
                <a:solidFill>
                  <a:srgbClr val="0070C0"/>
                </a:solidFill>
              </a:rPr>
              <a:t>(örnek tamponu</a:t>
            </a:r>
            <a:r>
              <a:rPr lang="tr-TR" dirty="0" smtClean="0">
                <a:solidFill>
                  <a:srgbClr val="0070C0"/>
                </a:solidFill>
              </a:rPr>
              <a:t>) </a:t>
            </a:r>
            <a:r>
              <a:rPr lang="tr-TR" dirty="0" smtClean="0"/>
              <a:t>: 0.125 M </a:t>
            </a:r>
            <a:r>
              <a:rPr lang="tr-TR" dirty="0" err="1"/>
              <a:t>Tris</a:t>
            </a:r>
            <a:r>
              <a:rPr lang="tr-TR" dirty="0"/>
              <a:t>, %4 SDS, %20 </a:t>
            </a:r>
            <a:r>
              <a:rPr lang="tr-TR" dirty="0" err="1"/>
              <a:t>Gliserol</a:t>
            </a:r>
            <a:r>
              <a:rPr lang="tr-TR" dirty="0"/>
              <a:t>, %10 </a:t>
            </a:r>
            <a:r>
              <a:rPr lang="el-GR" dirty="0"/>
              <a:t>β-</a:t>
            </a:r>
            <a:r>
              <a:rPr lang="tr-TR" dirty="0" err="1"/>
              <a:t>merkaptoetanol</a:t>
            </a:r>
            <a:r>
              <a:rPr lang="tr-TR" dirty="0"/>
              <a:t>, </a:t>
            </a:r>
            <a:r>
              <a:rPr lang="tr-TR" dirty="0" err="1"/>
              <a:t>Bromophenol</a:t>
            </a:r>
            <a:r>
              <a:rPr lang="tr-TR" dirty="0"/>
              <a:t> </a:t>
            </a:r>
            <a:r>
              <a:rPr lang="tr-TR" dirty="0" err="1" smtClean="0"/>
              <a:t>blue</a:t>
            </a:r>
            <a:endParaRPr lang="tr-TR" dirty="0" smtClean="0"/>
          </a:p>
          <a:p>
            <a:pPr fontAlgn="base"/>
            <a:r>
              <a:rPr lang="tr-TR" b="1" u="sng" dirty="0" err="1"/>
              <a:t>Gliserol</a:t>
            </a:r>
            <a:r>
              <a:rPr lang="tr-TR" b="1" u="sng" dirty="0"/>
              <a:t>;</a:t>
            </a:r>
            <a:r>
              <a:rPr lang="tr-TR" dirty="0"/>
              <a:t> Örneklere yoğunluk vermek için </a:t>
            </a:r>
            <a:r>
              <a:rPr lang="tr-TR" dirty="0" err="1"/>
              <a:t>kullanılanılır</a:t>
            </a:r>
            <a:r>
              <a:rPr lang="tr-TR" dirty="0"/>
              <a:t>.</a:t>
            </a:r>
          </a:p>
          <a:p>
            <a:pPr fontAlgn="base"/>
            <a:r>
              <a:rPr lang="tr-TR" b="1" u="sng" dirty="0"/>
              <a:t>ß-</a:t>
            </a:r>
            <a:r>
              <a:rPr lang="tr-TR" b="1" u="sng" dirty="0" err="1"/>
              <a:t>Merkaptoetanol</a:t>
            </a:r>
            <a:r>
              <a:rPr lang="tr-TR" b="1" u="sng" dirty="0"/>
              <a:t>;</a:t>
            </a:r>
            <a:r>
              <a:rPr lang="tr-TR" dirty="0"/>
              <a:t> </a:t>
            </a:r>
            <a:r>
              <a:rPr lang="tr-TR" dirty="0" err="1"/>
              <a:t>Denatürasyona</a:t>
            </a:r>
            <a:r>
              <a:rPr lang="tr-TR" dirty="0"/>
              <a:t> yardımcı olur ve </a:t>
            </a:r>
            <a:r>
              <a:rPr lang="tr-TR" dirty="0" err="1"/>
              <a:t>disülfit</a:t>
            </a:r>
            <a:r>
              <a:rPr lang="tr-TR" dirty="0"/>
              <a:t> bağlarını kırar.</a:t>
            </a:r>
          </a:p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10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378372" y="864972"/>
            <a:ext cx="7803932" cy="4921874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>
                <a:solidFill>
                  <a:srgbClr val="1E1162"/>
                </a:solidFill>
              </a:rPr>
              <a:t/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Moleküler Biyolojik</a:t>
            </a:r>
            <a:br>
              <a:rPr lang="tr-TR" dirty="0" smtClean="0">
                <a:solidFill>
                  <a:srgbClr val="1E1162"/>
                </a:solidFill>
              </a:rPr>
            </a:br>
            <a:r>
              <a:rPr lang="tr-TR" dirty="0" smtClean="0">
                <a:solidFill>
                  <a:srgbClr val="1E1162"/>
                </a:solidFill>
              </a:rPr>
              <a:t> Yöntemler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sz="3200" dirty="0" smtClean="0">
                <a:solidFill>
                  <a:schemeClr val="accent1"/>
                </a:solidFill>
              </a:rPr>
              <a:t>SDS </a:t>
            </a:r>
            <a:r>
              <a:rPr lang="tr-TR" sz="3200" dirty="0" smtClean="0">
                <a:solidFill>
                  <a:schemeClr val="accent1"/>
                </a:solidFill>
              </a:rPr>
              <a:t>PAGE ve SDS P</a:t>
            </a:r>
            <a:r>
              <a:rPr lang="tr-TR" sz="3200" dirty="0" smtClean="0">
                <a:solidFill>
                  <a:schemeClr val="accent1"/>
                </a:solidFill>
              </a:rPr>
              <a:t>AGE PROSEDÜRÜ</a:t>
            </a:r>
            <a:r>
              <a:rPr lang="tr-TR" sz="3200" dirty="0" smtClean="0">
                <a:solidFill>
                  <a:schemeClr val="accent1"/>
                </a:solidFill>
              </a:rPr>
              <a:t> </a:t>
            </a:r>
            <a:br>
              <a:rPr lang="tr-TR" sz="3200" dirty="0" smtClean="0">
                <a:solidFill>
                  <a:schemeClr val="accent1"/>
                </a:solidFill>
              </a:rPr>
            </a:br>
            <a:r>
              <a:rPr lang="tr-TR" sz="3200" dirty="0" smtClean="0">
                <a:solidFill>
                  <a:schemeClr val="accent1"/>
                </a:solidFill>
              </a:rPr>
              <a:t>POLİAKRİLAMİD </a:t>
            </a:r>
            <a:r>
              <a:rPr lang="tr-TR" sz="3200" dirty="0" smtClean="0">
                <a:solidFill>
                  <a:schemeClr val="accent1"/>
                </a:solidFill>
              </a:rPr>
              <a:t>JEL ELEKTROFOREZİ</a:t>
            </a:r>
            <a:br>
              <a:rPr lang="tr-TR" sz="3200" dirty="0" smtClean="0">
                <a:solidFill>
                  <a:schemeClr val="accent1"/>
                </a:solidFill>
              </a:rPr>
            </a:br>
            <a:endParaRPr lang="tr-TR" sz="3200" dirty="0">
              <a:solidFill>
                <a:schemeClr val="accent1"/>
              </a:solidFill>
            </a:endParaRPr>
          </a:p>
        </p:txBody>
      </p:sp>
      <p:sp>
        <p:nvSpPr>
          <p:cNvPr id="5" name="Alt Başlık 4"/>
          <p:cNvSpPr>
            <a:spLocks noGrp="1"/>
          </p:cNvSpPr>
          <p:nvPr>
            <p:ph type="subTitle" idx="1"/>
          </p:nvPr>
        </p:nvSpPr>
        <p:spPr>
          <a:xfrm>
            <a:off x="5499462" y="5786846"/>
            <a:ext cx="6473403" cy="625404"/>
          </a:xfrm>
        </p:spPr>
        <p:txBody>
          <a:bodyPr>
            <a:normAutofit fontScale="62500" lnSpcReduction="20000"/>
          </a:bodyPr>
          <a:lstStyle/>
          <a:p>
            <a:pPr algn="r">
              <a:lnSpc>
                <a:spcPct val="110000"/>
              </a:lnSpc>
              <a:spcBef>
                <a:spcPts val="600"/>
              </a:spcBef>
            </a:pPr>
            <a:endParaRPr lang="tr-TR" dirty="0" smtClean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  <a:spcBef>
                <a:spcPts val="600"/>
              </a:spcBef>
            </a:pP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tr-TR" dirty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dirty="0" err="1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</a:t>
            </a:r>
            <a:r>
              <a:rPr lang="tr-TR" dirty="0" smtClean="0">
                <a:solidFill>
                  <a:srgbClr val="1E11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Üyesi </a:t>
            </a:r>
            <a:r>
              <a:rPr lang="tr-TR" dirty="0" smtClean="0">
                <a:solidFill>
                  <a:srgbClr val="1E1162"/>
                </a:solidFill>
              </a:rPr>
              <a:t>Mehmet BEKTAŞ</a:t>
            </a:r>
            <a:endParaRPr lang="tr-TR" dirty="0">
              <a:solidFill>
                <a:srgbClr val="1E11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lt Başlık 2">
            <a:extLst>
              <a:ext uri="{FF2B5EF4-FFF2-40B4-BE49-F238E27FC236}">
                <a16:creationId xmlns:a16="http://schemas.microsoft.com/office/drawing/2014/main" id="{1C42A7E1-4275-024A-8631-43CFA2748EDF}"/>
              </a:ext>
            </a:extLst>
          </p:cNvPr>
          <p:cNvSpPr txBox="1">
            <a:spLocks/>
          </p:cNvSpPr>
          <p:nvPr/>
        </p:nvSpPr>
        <p:spPr>
          <a:xfrm>
            <a:off x="2209799" y="864973"/>
            <a:ext cx="8809653" cy="848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Hınıs meslek yüksekokulu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894" y="613316"/>
            <a:ext cx="2940991" cy="34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20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4" y="253121"/>
            <a:ext cx="10513518" cy="568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SDS-PAGE – Boyama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21</a:t>
            </a:fld>
            <a:endParaRPr lang="tr-TR"/>
          </a:p>
        </p:txBody>
      </p:sp>
      <p:sp>
        <p:nvSpPr>
          <p:cNvPr id="10" name="İçerik Yer Tutucus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lang="tr-TR" b="1" dirty="0" err="1"/>
              <a:t>Coomassie</a:t>
            </a:r>
            <a:r>
              <a:rPr lang="tr-TR" b="1" dirty="0"/>
              <a:t> Blue boyama </a:t>
            </a:r>
          </a:p>
          <a:p>
            <a:pPr marL="285750" indent="-285750">
              <a:lnSpc>
                <a:spcPct val="150000"/>
              </a:lnSpc>
            </a:pPr>
            <a:r>
              <a:rPr lang="tr-TR" b="1" dirty="0"/>
              <a:t>Floresan boyalar </a:t>
            </a:r>
          </a:p>
          <a:p>
            <a:pPr marL="285750" indent="-285750">
              <a:lnSpc>
                <a:spcPct val="150000"/>
              </a:lnSpc>
            </a:pPr>
            <a:r>
              <a:rPr lang="tr-TR" b="1" dirty="0"/>
              <a:t>Silver </a:t>
            </a:r>
            <a:r>
              <a:rPr lang="tr-TR" b="1" dirty="0" err="1"/>
              <a:t>staining</a:t>
            </a:r>
            <a:r>
              <a:rPr lang="tr-TR" b="1" dirty="0"/>
              <a:t> (gümüş boyama)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787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SDS-PAGE – </a:t>
            </a:r>
            <a:r>
              <a:rPr lang="tr-TR" b="1" dirty="0" smtClean="0">
                <a:solidFill>
                  <a:schemeClr val="accent1"/>
                </a:solidFill>
              </a:rPr>
              <a:t>Boyama - Yıkama</a:t>
            </a:r>
            <a:endParaRPr lang="tr-TR" b="1" dirty="0">
              <a:solidFill>
                <a:schemeClr val="accent1"/>
              </a:solidFill>
            </a:endParaRPr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281" y="1829827"/>
            <a:ext cx="7568641" cy="4387383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22</a:t>
            </a:fld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143434" y="1526521"/>
            <a:ext cx="462579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600" b="1" dirty="0" err="1">
                <a:solidFill>
                  <a:schemeClr val="accent1"/>
                </a:solidFill>
              </a:rPr>
              <a:t>Coomassie</a:t>
            </a:r>
            <a:r>
              <a:rPr lang="tr-TR" sz="2600" b="1" dirty="0">
                <a:solidFill>
                  <a:schemeClr val="accent1"/>
                </a:solidFill>
              </a:rPr>
              <a:t> Blue boyama </a:t>
            </a:r>
          </a:p>
          <a:p>
            <a:r>
              <a:rPr lang="en-US" sz="2600" dirty="0"/>
              <a:t>2.5 </a:t>
            </a:r>
            <a:r>
              <a:rPr lang="en-US" sz="2600" dirty="0" smtClean="0"/>
              <a:t>g</a:t>
            </a:r>
            <a:r>
              <a:rPr lang="tr-TR" sz="2600" dirty="0" smtClean="0"/>
              <a:t>/L</a:t>
            </a:r>
            <a:r>
              <a:rPr lang="en-US" sz="2600" dirty="0" smtClean="0"/>
              <a:t> </a:t>
            </a:r>
            <a:r>
              <a:rPr lang="en-US" sz="2600" dirty="0" err="1"/>
              <a:t>Coomassie</a:t>
            </a:r>
            <a:r>
              <a:rPr lang="en-US" sz="2600" dirty="0"/>
              <a:t> Brilliant Blue</a:t>
            </a:r>
            <a:r>
              <a:rPr lang="tr-TR" sz="2600" dirty="0"/>
              <a:t>, </a:t>
            </a:r>
            <a:r>
              <a:rPr lang="en-US" sz="2600" dirty="0"/>
              <a:t> 450 </a:t>
            </a:r>
            <a:r>
              <a:rPr lang="en-US" sz="2600" dirty="0" smtClean="0"/>
              <a:t>mL</a:t>
            </a:r>
            <a:r>
              <a:rPr lang="tr-TR" sz="2600" dirty="0" smtClean="0"/>
              <a:t>/L</a:t>
            </a:r>
            <a:r>
              <a:rPr lang="en-US" sz="2600" dirty="0" smtClean="0"/>
              <a:t> </a:t>
            </a:r>
            <a:r>
              <a:rPr lang="en-US" sz="2600" dirty="0" err="1" smtClean="0"/>
              <a:t>metanol</a:t>
            </a:r>
            <a:r>
              <a:rPr lang="en-US" sz="2600" dirty="0" smtClean="0"/>
              <a:t> </a:t>
            </a:r>
            <a:r>
              <a:rPr lang="tr-TR" sz="2600" dirty="0"/>
              <a:t>ve </a:t>
            </a:r>
            <a:endParaRPr lang="tr-TR" sz="2600" dirty="0" smtClean="0"/>
          </a:p>
          <a:p>
            <a:r>
              <a:rPr lang="en-US" sz="2600" dirty="0" smtClean="0"/>
              <a:t>70 mL</a:t>
            </a:r>
            <a:r>
              <a:rPr lang="tr-TR" sz="2600" dirty="0" smtClean="0"/>
              <a:t>/L</a:t>
            </a:r>
            <a:r>
              <a:rPr lang="en-US" sz="2600" dirty="0" smtClean="0"/>
              <a:t> a</a:t>
            </a:r>
            <a:r>
              <a:rPr lang="tr-TR" sz="2600" dirty="0" smtClean="0"/>
              <a:t>setik asit içinde </a:t>
            </a:r>
            <a:r>
              <a:rPr lang="tr-TR" sz="2600" dirty="0"/>
              <a:t>çözülür</a:t>
            </a:r>
            <a:r>
              <a:rPr lang="en-US" sz="2600" dirty="0"/>
              <a:t>. </a:t>
            </a:r>
            <a:endParaRPr lang="tr-TR" sz="2600" dirty="0"/>
          </a:p>
        </p:txBody>
      </p:sp>
      <p:sp>
        <p:nvSpPr>
          <p:cNvPr id="10" name="Dikdörtgen 9"/>
          <p:cNvSpPr/>
          <p:nvPr/>
        </p:nvSpPr>
        <p:spPr>
          <a:xfrm>
            <a:off x="143434" y="3988734"/>
            <a:ext cx="435684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600" b="1" dirty="0" smtClean="0">
                <a:solidFill>
                  <a:schemeClr val="accent1"/>
                </a:solidFill>
              </a:rPr>
              <a:t>Yıkama</a:t>
            </a:r>
            <a:endParaRPr lang="tr-TR" sz="2600" b="1" dirty="0">
              <a:solidFill>
                <a:schemeClr val="accent1"/>
              </a:solidFill>
            </a:endParaRPr>
          </a:p>
          <a:p>
            <a:r>
              <a:rPr lang="en-US" sz="2600" dirty="0"/>
              <a:t>250 </a:t>
            </a:r>
            <a:r>
              <a:rPr lang="en-US" sz="2600" dirty="0" smtClean="0"/>
              <a:t>mL</a:t>
            </a:r>
            <a:r>
              <a:rPr lang="tr-TR" sz="2600" dirty="0" smtClean="0"/>
              <a:t>/L</a:t>
            </a:r>
            <a:r>
              <a:rPr lang="en-US" sz="2600" dirty="0" smtClean="0"/>
              <a:t> </a:t>
            </a:r>
            <a:r>
              <a:rPr lang="en-US" sz="2600" dirty="0" err="1" smtClean="0"/>
              <a:t>metanol</a:t>
            </a:r>
            <a:r>
              <a:rPr lang="en-US" sz="2600" dirty="0" smtClean="0"/>
              <a:t> </a:t>
            </a:r>
            <a:r>
              <a:rPr lang="tr-TR" sz="2600" dirty="0" smtClean="0"/>
              <a:t>ve</a:t>
            </a:r>
            <a:r>
              <a:rPr lang="en-US" sz="2600" dirty="0" smtClean="0"/>
              <a:t> </a:t>
            </a:r>
            <a:endParaRPr lang="tr-TR" sz="2600" dirty="0" smtClean="0"/>
          </a:p>
          <a:p>
            <a:r>
              <a:rPr lang="en-US" sz="2600" dirty="0" smtClean="0"/>
              <a:t>75 mL</a:t>
            </a:r>
            <a:r>
              <a:rPr lang="tr-TR" sz="2600" dirty="0" smtClean="0"/>
              <a:t>/L</a:t>
            </a:r>
            <a:r>
              <a:rPr lang="en-US" sz="2600" dirty="0" smtClean="0"/>
              <a:t> a</a:t>
            </a:r>
            <a:r>
              <a:rPr lang="tr-TR" sz="2600" dirty="0" smtClean="0"/>
              <a:t>setik asit</a:t>
            </a:r>
            <a:r>
              <a:rPr lang="en-US" sz="2600" dirty="0" smtClean="0"/>
              <a:t> </a:t>
            </a:r>
            <a:endParaRPr lang="tr-TR" sz="2600" dirty="0"/>
          </a:p>
        </p:txBody>
      </p:sp>
    </p:spTree>
    <p:extLst>
      <p:ext uri="{BB962C8B-B14F-4D97-AF65-F5344CB8AC3E}">
        <p14:creationId xmlns:p14="http://schemas.microsoft.com/office/powerpoint/2010/main" val="41967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02025" y="825738"/>
            <a:ext cx="11474822" cy="792764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SDS-PAGE – </a:t>
            </a:r>
            <a:r>
              <a:rPr lang="tr-TR" b="1" dirty="0" smtClean="0">
                <a:solidFill>
                  <a:schemeClr val="accent1"/>
                </a:solidFill>
              </a:rPr>
              <a:t>Protein molekül ağırlıklarının hesaplanması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0439" y="2005012"/>
            <a:ext cx="341914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Her </a:t>
            </a:r>
            <a:r>
              <a:rPr lang="tr-TR" dirty="0"/>
              <a:t>bir </a:t>
            </a:r>
            <a:r>
              <a:rPr lang="tr-TR" dirty="0" smtClean="0"/>
              <a:t>standart </a:t>
            </a:r>
            <a:r>
              <a:rPr lang="tr-TR" dirty="0"/>
              <a:t>bandın ilerleme </a:t>
            </a:r>
            <a:r>
              <a:rPr lang="tr-TR" dirty="0" smtClean="0"/>
              <a:t>yolu, </a:t>
            </a:r>
            <a:r>
              <a:rPr lang="tr-TR" dirty="0"/>
              <a:t>yükleme boyasının gittiği yolun uzunluğuna bölünür: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R</a:t>
            </a:r>
            <a:r>
              <a:rPr lang="tr-TR" baseline="-25000" dirty="0" err="1" smtClean="0"/>
              <a:t>f</a:t>
            </a:r>
            <a:r>
              <a:rPr lang="tr-TR" dirty="0" smtClean="0"/>
              <a:t> değeri: </a:t>
            </a:r>
            <a:r>
              <a:rPr lang="tr-TR" dirty="0" err="1" smtClean="0"/>
              <a:t>Katedilen</a:t>
            </a:r>
            <a:r>
              <a:rPr lang="tr-TR" dirty="0" smtClean="0"/>
              <a:t> yol / Jelin boyu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23</a:t>
            </a:fld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891" y="2037697"/>
            <a:ext cx="7001999" cy="29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24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838200" y="1435339"/>
            <a:ext cx="987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dirty="0" smtClean="0"/>
              <a:t>Proteinlerin moleküler ağırlıklarının logaritması ile jeldeki rölatif göç hızları arasında doğrusal bir ilişki vardır</a:t>
            </a:r>
            <a:endParaRPr lang="tr-TR" sz="2400" dirty="0"/>
          </a:p>
        </p:txBody>
      </p:sp>
      <p:sp>
        <p:nvSpPr>
          <p:cNvPr id="8" name="Dikdörtgen 7"/>
          <p:cNvSpPr/>
          <p:nvPr/>
        </p:nvSpPr>
        <p:spPr>
          <a:xfrm>
            <a:off x="858164" y="812152"/>
            <a:ext cx="96123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>
                <a:solidFill>
                  <a:srgbClr val="C00000"/>
                </a:solidFill>
              </a:rPr>
              <a:t>SDS-PAGE – </a:t>
            </a:r>
            <a:r>
              <a:rPr lang="tr-TR" sz="3200" b="1" dirty="0">
                <a:solidFill>
                  <a:schemeClr val="accent1"/>
                </a:solidFill>
              </a:rPr>
              <a:t>Protein molekül ağırlıklarının hesaplanması</a:t>
            </a:r>
            <a:endParaRPr lang="tr-TR" sz="32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371" y="2320570"/>
            <a:ext cx="6840093" cy="44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25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36381" t="24947" r="34912" b="37553"/>
          <a:stretch/>
        </p:blipFill>
        <p:spPr>
          <a:xfrm>
            <a:off x="4268200" y="867904"/>
            <a:ext cx="7231541" cy="531113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28" y="1123295"/>
            <a:ext cx="1579001" cy="3627434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147571" y="5499270"/>
            <a:ext cx="195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Rf</a:t>
            </a:r>
            <a:r>
              <a:rPr lang="tr-TR" b="1" dirty="0" smtClean="0"/>
              <a:t>: 4.2/8.4 = 0.5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03978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26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888729"/>
            <a:ext cx="4231037" cy="54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27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042" y="441722"/>
            <a:ext cx="7600150" cy="57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0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66169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SDS-PAGE Prosedürü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5287" y="1358932"/>
            <a:ext cx="11753278" cy="4737067"/>
          </a:xfrm>
        </p:spPr>
        <p:txBody>
          <a:bodyPr numCol="1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r-TR" dirty="0"/>
              <a:t>Öncelikle dikey </a:t>
            </a:r>
            <a:r>
              <a:rPr lang="tr-TR" dirty="0" err="1"/>
              <a:t>elektroforez</a:t>
            </a:r>
            <a:r>
              <a:rPr lang="tr-TR" dirty="0"/>
              <a:t> sistemi hazırlanır. Jelin döküleceği camlar temizlenir ve düzenek kurulur.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/>
              <a:t>İlk olarak </a:t>
            </a:r>
            <a:r>
              <a:rPr lang="tr-TR" dirty="0" smtClean="0"/>
              <a:t>ayırma </a:t>
            </a:r>
            <a:r>
              <a:rPr lang="tr-TR" dirty="0"/>
              <a:t>jeli </a:t>
            </a:r>
            <a:r>
              <a:rPr lang="tr-TR" dirty="0" smtClean="0"/>
              <a:t>hazırlanır. En son </a:t>
            </a:r>
            <a:r>
              <a:rPr lang="tr-TR" dirty="0"/>
              <a:t>APS ve TEMED eklenir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Karışım camlar </a:t>
            </a:r>
            <a:r>
              <a:rPr lang="tr-TR" dirty="0"/>
              <a:t>arasına </a:t>
            </a:r>
            <a:r>
              <a:rPr lang="tr-TR" dirty="0" err="1"/>
              <a:t>mikropipet</a:t>
            </a:r>
            <a:r>
              <a:rPr lang="tr-TR" dirty="0"/>
              <a:t> yardımı ile dökülür. 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Jelin üzerine </a:t>
            </a:r>
            <a:r>
              <a:rPr lang="tr-TR" dirty="0" err="1" smtClean="0"/>
              <a:t>distile</a:t>
            </a:r>
            <a:r>
              <a:rPr lang="tr-TR" dirty="0" smtClean="0"/>
              <a:t> </a:t>
            </a:r>
            <a:r>
              <a:rPr lang="tr-TR" dirty="0"/>
              <a:t>su </a:t>
            </a:r>
            <a:r>
              <a:rPr lang="tr-TR" dirty="0" smtClean="0"/>
              <a:t>dökülerek </a:t>
            </a:r>
            <a:r>
              <a:rPr lang="tr-TR" dirty="0"/>
              <a:t>jelin hava almaması sağlanır.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/>
              <a:t>Jelin polimerleşmesi için yaklaşık olarak 30-40 </a:t>
            </a:r>
            <a:r>
              <a:rPr lang="tr-TR" dirty="0" err="1"/>
              <a:t>dk</a:t>
            </a:r>
            <a:r>
              <a:rPr lang="tr-TR" dirty="0"/>
              <a:t> kadar beklenir.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Ayırma </a:t>
            </a:r>
            <a:r>
              <a:rPr lang="tr-TR" dirty="0"/>
              <a:t>jeli hazır olduktan sonra aynı işlemler </a:t>
            </a:r>
            <a:r>
              <a:rPr lang="tr-TR" dirty="0" smtClean="0"/>
              <a:t>istifleme </a:t>
            </a:r>
            <a:r>
              <a:rPr lang="tr-TR" dirty="0"/>
              <a:t>jeli için de </a:t>
            </a:r>
            <a:r>
              <a:rPr lang="tr-TR" dirty="0" smtClean="0"/>
              <a:t>yapılır.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Taraklar istifleme jeline </a:t>
            </a:r>
            <a:r>
              <a:rPr lang="tr-TR" dirty="0"/>
              <a:t>yerleştirilir.</a:t>
            </a:r>
          </a:p>
          <a:p>
            <a:pPr marL="457200" indent="-457200">
              <a:buFont typeface="+mj-lt"/>
              <a:buAutoNum type="arabicPeriod"/>
            </a:pPr>
            <a:r>
              <a:rPr lang="tr-TR" dirty="0" smtClean="0"/>
              <a:t>Polimerleştikten sonra taraklar çıkarılır </a:t>
            </a:r>
            <a:r>
              <a:rPr lang="tr-TR" dirty="0"/>
              <a:t>ve jel </a:t>
            </a:r>
            <a:r>
              <a:rPr lang="tr-TR" dirty="0" err="1"/>
              <a:t>elektroforez</a:t>
            </a:r>
            <a:r>
              <a:rPr lang="tr-TR" dirty="0"/>
              <a:t> aparatına yerleştirilir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612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66169"/>
            <a:ext cx="10515600" cy="792764"/>
          </a:xfrm>
        </p:spPr>
        <p:txBody>
          <a:bodyPr/>
          <a:lstStyle/>
          <a:p>
            <a:r>
              <a:rPr lang="tr-TR" b="1" dirty="0" smtClean="0">
                <a:solidFill>
                  <a:schemeClr val="accent1"/>
                </a:solidFill>
              </a:rPr>
              <a:t>SDS-PAGE Prosedürü</a:t>
            </a:r>
            <a:endParaRPr lang="tr-TR" b="1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5287" y="1358932"/>
            <a:ext cx="11753278" cy="4737067"/>
          </a:xfrm>
        </p:spPr>
        <p:txBody>
          <a:bodyPr numCol="1">
            <a:no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tr-TR" sz="2600" dirty="0" smtClean="0"/>
              <a:t>Jel </a:t>
            </a:r>
            <a:r>
              <a:rPr lang="tr-TR" sz="2600" dirty="0"/>
              <a:t>tankına </a:t>
            </a:r>
            <a:r>
              <a:rPr lang="tr-TR" sz="2600" dirty="0" err="1"/>
              <a:t>elektroforez</a:t>
            </a:r>
            <a:r>
              <a:rPr lang="tr-TR" sz="2600" dirty="0"/>
              <a:t> tamponu ilave edilir.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tr-TR" sz="2600" dirty="0" smtClean="0"/>
              <a:t>Protein </a:t>
            </a:r>
            <a:r>
              <a:rPr lang="tr-TR" sz="2600" dirty="0"/>
              <a:t>örneği, </a:t>
            </a:r>
            <a:r>
              <a:rPr lang="tr-TR" sz="2600" dirty="0" smtClean="0"/>
              <a:t>yükleme </a:t>
            </a:r>
            <a:r>
              <a:rPr lang="tr-TR" sz="2600" dirty="0"/>
              <a:t>tamponu ile karıştırılarak </a:t>
            </a:r>
            <a:r>
              <a:rPr lang="tr-TR" sz="2600" dirty="0" smtClean="0"/>
              <a:t>5 </a:t>
            </a:r>
            <a:r>
              <a:rPr lang="tr-TR" sz="2600" dirty="0"/>
              <a:t>dakika kadar kaynatılır.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tr-TR" sz="2600" dirty="0"/>
              <a:t>Kaynayan örnekler </a:t>
            </a:r>
            <a:r>
              <a:rPr lang="tr-TR" sz="2600" dirty="0" err="1" smtClean="0"/>
              <a:t>kuyucuklara</a:t>
            </a:r>
            <a:r>
              <a:rPr lang="tr-TR" sz="2600" dirty="0" smtClean="0"/>
              <a:t> </a:t>
            </a:r>
            <a:r>
              <a:rPr lang="tr-TR" sz="2600" dirty="0"/>
              <a:t>yüklenir.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tr-TR" sz="2600" dirty="0"/>
              <a:t>Yükleme </a:t>
            </a:r>
            <a:r>
              <a:rPr lang="tr-TR" sz="2600" dirty="0" smtClean="0"/>
              <a:t>bitince </a:t>
            </a:r>
            <a:r>
              <a:rPr lang="tr-TR" sz="2600" dirty="0"/>
              <a:t>jel tankının kapağı kapatılarak güç kaynağının bağlantıları yapılır.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tr-TR" sz="2600" dirty="0"/>
              <a:t>Örnekler </a:t>
            </a:r>
            <a:r>
              <a:rPr lang="tr-TR" sz="2600" dirty="0" smtClean="0"/>
              <a:t>80-100 </a:t>
            </a:r>
            <a:r>
              <a:rPr lang="tr-TR" sz="2600" dirty="0" err="1" smtClean="0"/>
              <a:t>V’da</a:t>
            </a:r>
            <a:r>
              <a:rPr lang="tr-TR" sz="2600" dirty="0" smtClean="0"/>
              <a:t> 1 saat yürütülür</a:t>
            </a:r>
            <a:r>
              <a:rPr lang="tr-TR" sz="2600" dirty="0"/>
              <a:t>.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tr-TR" sz="2600" dirty="0"/>
              <a:t>Yürütme bittiğinde jel önce boyama </a:t>
            </a:r>
            <a:r>
              <a:rPr lang="tr-TR" sz="2600" dirty="0" smtClean="0"/>
              <a:t>çözeltisinde 1 saat kadar </a:t>
            </a:r>
            <a:r>
              <a:rPr lang="tr-TR" sz="2600" dirty="0" err="1" smtClean="0"/>
              <a:t>inkübe</a:t>
            </a:r>
            <a:r>
              <a:rPr lang="tr-TR" sz="2600" dirty="0" smtClean="0"/>
              <a:t> </a:t>
            </a:r>
            <a:r>
              <a:rPr lang="tr-TR" sz="2600" dirty="0"/>
              <a:t>edilir.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tr-TR" sz="2600" dirty="0"/>
              <a:t>Boyama çözeltisinden alınan jel </a:t>
            </a:r>
            <a:r>
              <a:rPr lang="tr-TR" sz="2600" dirty="0" smtClean="0"/>
              <a:t>yıkama </a:t>
            </a:r>
            <a:r>
              <a:rPr lang="tr-TR" sz="2600" dirty="0"/>
              <a:t>çözeltisinde bir süre </a:t>
            </a:r>
            <a:r>
              <a:rPr lang="tr-TR" sz="2600" dirty="0" err="1"/>
              <a:t>inkübe</a:t>
            </a:r>
            <a:r>
              <a:rPr lang="tr-TR" sz="2600" dirty="0"/>
              <a:t> </a:t>
            </a:r>
            <a:r>
              <a:rPr lang="tr-TR" sz="2600" dirty="0" smtClean="0"/>
              <a:t>edilir. (arındırma </a:t>
            </a:r>
            <a:r>
              <a:rPr lang="tr-TR" sz="2600" dirty="0"/>
              <a:t>çözeltisi sürekli </a:t>
            </a:r>
            <a:r>
              <a:rPr lang="tr-TR" sz="2600" dirty="0" smtClean="0"/>
              <a:t>yenilenir)</a:t>
            </a:r>
            <a:endParaRPr lang="tr-TR" sz="2600" dirty="0"/>
          </a:p>
          <a:p>
            <a:pPr marL="457200" indent="-457200">
              <a:buFont typeface="+mj-lt"/>
              <a:buAutoNum type="arabicPeriod" startAt="9"/>
            </a:pPr>
            <a:r>
              <a:rPr lang="tr-TR" sz="2600" dirty="0"/>
              <a:t>Jel boyadan arındığında </a:t>
            </a:r>
            <a:r>
              <a:rPr lang="tr-TR" sz="2600" dirty="0" smtClean="0"/>
              <a:t>görüntüleme </a:t>
            </a:r>
            <a:r>
              <a:rPr lang="tr-TR" sz="2600" dirty="0"/>
              <a:t>cihazında beyaz ışık altında bantlar gözlemlenir</a:t>
            </a:r>
            <a:r>
              <a:rPr lang="tr-TR" sz="2600" dirty="0" smtClean="0"/>
              <a:t>.</a:t>
            </a:r>
            <a:endParaRPr lang="tr-TR" sz="260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38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3</a:t>
            </a:fld>
            <a:endParaRPr lang="tr-TR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67" b="12532"/>
          <a:stretch/>
        </p:blipFill>
        <p:spPr>
          <a:xfrm>
            <a:off x="1866766" y="903746"/>
            <a:ext cx="8297104" cy="46174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703295" y="5521146"/>
            <a:ext cx="8624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C00000"/>
                </a:solidFill>
              </a:rPr>
              <a:t>PAGE</a:t>
            </a:r>
            <a:br>
              <a:rPr lang="tr-TR" sz="3600" b="1" dirty="0">
                <a:solidFill>
                  <a:srgbClr val="C00000"/>
                </a:solidFill>
              </a:rPr>
            </a:br>
            <a:r>
              <a:rPr lang="tr-TR" sz="3600" b="1" dirty="0" smtClean="0">
                <a:solidFill>
                  <a:srgbClr val="C00000"/>
                </a:solidFill>
              </a:rPr>
              <a:t>(</a:t>
            </a:r>
            <a:r>
              <a:rPr lang="tr-TR" sz="3600" b="1" dirty="0" err="1" smtClean="0">
                <a:solidFill>
                  <a:srgbClr val="C00000"/>
                </a:solidFill>
              </a:rPr>
              <a:t>PoliAkrilamid</a:t>
            </a:r>
            <a:r>
              <a:rPr lang="tr-TR" sz="3600" b="1" dirty="0" smtClean="0">
                <a:solidFill>
                  <a:srgbClr val="C00000"/>
                </a:solidFill>
              </a:rPr>
              <a:t> </a:t>
            </a:r>
            <a:r>
              <a:rPr lang="tr-TR" sz="3600" b="1" dirty="0">
                <a:solidFill>
                  <a:srgbClr val="C00000"/>
                </a:solidFill>
              </a:rPr>
              <a:t>Jel </a:t>
            </a:r>
            <a:r>
              <a:rPr lang="tr-TR" sz="3600" b="1" dirty="0" err="1" smtClean="0">
                <a:solidFill>
                  <a:srgbClr val="C00000"/>
                </a:solidFill>
              </a:rPr>
              <a:t>Elektroforezi</a:t>
            </a:r>
            <a:r>
              <a:rPr lang="tr-TR" sz="3600" b="1" dirty="0" smtClean="0">
                <a:solidFill>
                  <a:srgbClr val="C00000"/>
                </a:solidFill>
              </a:rPr>
              <a:t>)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14757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1716677" y="5342710"/>
            <a:ext cx="982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 sunum, Nobel Tıp kitabevinin bastığı Prof. Dr. Güler Temizkan-Prof. Dr. Nazlı Arda’nın editörlüğünde hazırlanan Temel ve ileri Moleküler Biyolojik Yöntemler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Kitabıile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Dr.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Öğ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Üyesi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sümeyray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gürkök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ün yüksek lisans derslerinden hazırlanmıştır teşekkür ederiz. </a:t>
            </a:r>
            <a:endParaRPr kumimoji="0" lang="tr-T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2941320" y="2834640"/>
            <a:ext cx="84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teşekkürler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72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33704" y="523512"/>
            <a:ext cx="10515600" cy="1325563"/>
          </a:xfrm>
        </p:spPr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SDS- PAGE - </a:t>
            </a:r>
            <a:r>
              <a:rPr lang="tr-TR" b="1" dirty="0" err="1">
                <a:solidFill>
                  <a:srgbClr val="C00000"/>
                </a:solidFill>
              </a:rPr>
              <a:t>PoliAkrilamid</a:t>
            </a:r>
            <a:r>
              <a:rPr lang="tr-TR" b="1" dirty="0">
                <a:solidFill>
                  <a:srgbClr val="C00000"/>
                </a:solidFill>
              </a:rPr>
              <a:t> Jel </a:t>
            </a:r>
            <a:r>
              <a:rPr lang="tr-TR" b="1" dirty="0" err="1">
                <a:solidFill>
                  <a:srgbClr val="C00000"/>
                </a:solidFill>
              </a:rPr>
              <a:t>Elektroforezi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9584" y="1689100"/>
            <a:ext cx="11163840" cy="5032375"/>
          </a:xfrm>
        </p:spPr>
        <p:txBody>
          <a:bodyPr>
            <a:normAutofit/>
          </a:bodyPr>
          <a:lstStyle/>
          <a:p>
            <a:pPr lvl="0"/>
            <a:r>
              <a:rPr lang="tr-TR" dirty="0" err="1"/>
              <a:t>Poliakrilamid</a:t>
            </a:r>
            <a:r>
              <a:rPr lang="tr-TR" dirty="0"/>
              <a:t> jeller </a:t>
            </a:r>
            <a:r>
              <a:rPr lang="tr-TR" u="sng" dirty="0" err="1" smtClean="0"/>
              <a:t>akrilamid</a:t>
            </a:r>
            <a:r>
              <a:rPr lang="tr-TR" dirty="0" smtClean="0"/>
              <a:t> </a:t>
            </a:r>
            <a:r>
              <a:rPr lang="tr-TR" dirty="0"/>
              <a:t>ve çapraz bağlayıcı  </a:t>
            </a:r>
            <a:r>
              <a:rPr lang="tr-TR" u="sng" dirty="0"/>
              <a:t>N,N’-Metilen </a:t>
            </a:r>
            <a:r>
              <a:rPr lang="tr-TR" u="sng" dirty="0" err="1"/>
              <a:t>bisakrilamidin</a:t>
            </a:r>
            <a:r>
              <a:rPr lang="tr-TR" dirty="0"/>
              <a:t> polimerleşmesiyle </a:t>
            </a:r>
            <a:r>
              <a:rPr lang="tr-TR" dirty="0" smtClean="0"/>
              <a:t>hazırlanır. </a:t>
            </a:r>
            <a:endParaRPr lang="en-US" dirty="0"/>
          </a:p>
          <a:p>
            <a:r>
              <a:rPr lang="tr-TR" dirty="0" err="1" smtClean="0"/>
              <a:t>Poliakrilamid</a:t>
            </a:r>
            <a:r>
              <a:rPr lang="tr-TR" dirty="0" smtClean="0"/>
              <a:t> </a:t>
            </a:r>
            <a:r>
              <a:rPr lang="tr-TR" dirty="0"/>
              <a:t>jeller genellikle küçük DNA </a:t>
            </a:r>
            <a:r>
              <a:rPr lang="tr-TR" dirty="0" err="1"/>
              <a:t>fragmentleri</a:t>
            </a:r>
            <a:r>
              <a:rPr lang="tr-TR" dirty="0"/>
              <a:t> ve RNA molekülleri ile </a:t>
            </a:r>
            <a:r>
              <a:rPr lang="tr-TR" b="1" dirty="0">
                <a:solidFill>
                  <a:srgbClr val="0070C0"/>
                </a:solidFill>
              </a:rPr>
              <a:t>proteinlerin</a:t>
            </a:r>
            <a:r>
              <a:rPr lang="tr-TR" dirty="0"/>
              <a:t> ayırımında kullanılır.</a:t>
            </a:r>
            <a:endParaRPr lang="en-US" dirty="0"/>
          </a:p>
          <a:p>
            <a:r>
              <a:rPr lang="tr-TR" dirty="0" smtClean="0"/>
              <a:t>Ancak </a:t>
            </a:r>
            <a:r>
              <a:rPr lang="tr-TR" dirty="0" err="1"/>
              <a:t>poliakrilamid</a:t>
            </a:r>
            <a:r>
              <a:rPr lang="tr-TR" dirty="0"/>
              <a:t> jelleri hazırlamak zordur ve uzun süre alır.</a:t>
            </a:r>
            <a:endParaRPr lang="en-US" dirty="0"/>
          </a:p>
          <a:p>
            <a:r>
              <a:rPr lang="tr-TR" dirty="0" smtClean="0"/>
              <a:t>Ayrıca </a:t>
            </a:r>
            <a:r>
              <a:rPr lang="tr-TR" dirty="0"/>
              <a:t>uygulanacak DNA’nın yüksek konsantrasyonda olması gerektiğinden bu tip jellerin kullanılması pratik değildir</a:t>
            </a:r>
            <a:r>
              <a:rPr lang="tr-TR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10.11.2020</a:t>
            </a:r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FBBI523– Biyoteknolojik Yöntemler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9710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PAGE - </a:t>
            </a:r>
            <a:r>
              <a:rPr lang="tr-TR" b="1" dirty="0" err="1" smtClean="0">
                <a:solidFill>
                  <a:schemeClr val="accent1"/>
                </a:solidFill>
              </a:rPr>
              <a:t>Poliakrilamid</a:t>
            </a:r>
            <a:r>
              <a:rPr lang="tr-TR" b="1" dirty="0" smtClean="0">
                <a:solidFill>
                  <a:schemeClr val="accent1"/>
                </a:solidFill>
              </a:rPr>
              <a:t> </a:t>
            </a:r>
            <a:r>
              <a:rPr lang="tr-TR" b="1" dirty="0" err="1">
                <a:solidFill>
                  <a:schemeClr val="accent1"/>
                </a:solidFill>
              </a:rPr>
              <a:t>matriks</a:t>
            </a:r>
            <a:r>
              <a:rPr lang="tr-TR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u="sng" dirty="0" err="1" smtClean="0"/>
              <a:t>Akrilamid</a:t>
            </a:r>
            <a:r>
              <a:rPr lang="tr-TR" u="sng" dirty="0" smtClean="0"/>
              <a:t>:</a:t>
            </a:r>
            <a:r>
              <a:rPr lang="tr-TR" dirty="0" smtClean="0"/>
              <a:t> </a:t>
            </a:r>
            <a:r>
              <a:rPr lang="tr-TR" dirty="0"/>
              <a:t>ana gövdeyi oluşturur </a:t>
            </a:r>
            <a:endParaRPr lang="tr-TR" dirty="0" smtClean="0"/>
          </a:p>
          <a:p>
            <a:r>
              <a:rPr lang="tr-TR" u="sng" dirty="0" smtClean="0"/>
              <a:t>N,N </a:t>
            </a:r>
            <a:r>
              <a:rPr lang="tr-TR" u="sng" dirty="0"/>
              <a:t>metilen </a:t>
            </a:r>
            <a:r>
              <a:rPr lang="tr-TR" u="sng" dirty="0" err="1" smtClean="0"/>
              <a:t>bisakrilamit</a:t>
            </a:r>
            <a:r>
              <a:rPr lang="tr-TR" dirty="0" smtClean="0"/>
              <a:t>: çapraz </a:t>
            </a:r>
            <a:r>
              <a:rPr lang="tr-TR" dirty="0"/>
              <a:t>bağlanmalardan </a:t>
            </a:r>
            <a:r>
              <a:rPr lang="tr-TR" dirty="0" smtClean="0"/>
              <a:t>sorumludur</a:t>
            </a:r>
          </a:p>
          <a:p>
            <a:r>
              <a:rPr lang="tr-TR" u="sng" dirty="0" smtClean="0"/>
              <a:t>N,N,N</a:t>
            </a:r>
            <a:r>
              <a:rPr lang="tr-TR" u="sng" dirty="0"/>
              <a:t>’,N</a:t>
            </a:r>
            <a:r>
              <a:rPr lang="tr-TR" u="sng" dirty="0" smtClean="0"/>
              <a:t>’ </a:t>
            </a:r>
            <a:r>
              <a:rPr lang="tr-TR" u="sng" dirty="0" err="1" smtClean="0"/>
              <a:t>tetrametiletilendiamin</a:t>
            </a:r>
            <a:r>
              <a:rPr lang="tr-TR" u="sng" dirty="0" smtClean="0"/>
              <a:t> </a:t>
            </a:r>
            <a:r>
              <a:rPr lang="tr-TR" u="sng" dirty="0"/>
              <a:t>(TEMED</a:t>
            </a:r>
            <a:r>
              <a:rPr lang="tr-TR" u="sng" dirty="0" smtClean="0"/>
              <a:t>):</a:t>
            </a:r>
            <a:r>
              <a:rPr lang="tr-TR" dirty="0" smtClean="0"/>
              <a:t> </a:t>
            </a:r>
            <a:r>
              <a:rPr lang="tr-TR" dirty="0"/>
              <a:t>katalizör </a:t>
            </a:r>
          </a:p>
          <a:p>
            <a:r>
              <a:rPr lang="tr-TR" u="sng" dirty="0" smtClean="0"/>
              <a:t>Amonyum </a:t>
            </a:r>
            <a:r>
              <a:rPr lang="tr-TR" u="sng" dirty="0" err="1"/>
              <a:t>persülfat</a:t>
            </a:r>
            <a:r>
              <a:rPr lang="tr-TR" u="sng" dirty="0"/>
              <a:t> (</a:t>
            </a:r>
            <a:r>
              <a:rPr lang="tr-TR" u="sng" dirty="0" smtClean="0"/>
              <a:t>APS):</a:t>
            </a:r>
            <a:r>
              <a:rPr lang="tr-TR" dirty="0" smtClean="0"/>
              <a:t> </a:t>
            </a:r>
            <a:r>
              <a:rPr lang="tr-TR" dirty="0"/>
              <a:t>radikal oluşumu-</a:t>
            </a:r>
            <a:r>
              <a:rPr lang="tr-TR" dirty="0" err="1"/>
              <a:t>polimerizasyonnun</a:t>
            </a:r>
            <a:r>
              <a:rPr lang="tr-TR" dirty="0"/>
              <a:t> başlaması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787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08" y="1058394"/>
            <a:ext cx="10491817" cy="451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solidFill>
                  <a:srgbClr val="C00000"/>
                </a:solidFill>
              </a:rPr>
              <a:t>PAGE’in</a:t>
            </a:r>
            <a:r>
              <a:rPr lang="tr-TR" b="1" dirty="0">
                <a:solidFill>
                  <a:srgbClr val="C00000"/>
                </a:solidFill>
              </a:rPr>
              <a:t> kullanım alanları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10995212" cy="4351338"/>
          </a:xfrm>
        </p:spPr>
        <p:txBody>
          <a:bodyPr/>
          <a:lstStyle/>
          <a:p>
            <a:r>
              <a:rPr lang="tr-TR" dirty="0" smtClean="0"/>
              <a:t>Araştırmalarda </a:t>
            </a:r>
            <a:r>
              <a:rPr lang="tr-TR" dirty="0"/>
              <a:t>sıklıkla kullanılır </a:t>
            </a:r>
          </a:p>
          <a:p>
            <a:r>
              <a:rPr lang="tr-TR" dirty="0" smtClean="0"/>
              <a:t>Protein </a:t>
            </a:r>
            <a:r>
              <a:rPr lang="tr-TR" dirty="0"/>
              <a:t>ve nükleik asitlerin saflıklarının kontrolü </a:t>
            </a:r>
          </a:p>
          <a:p>
            <a:r>
              <a:rPr lang="tr-TR" dirty="0" smtClean="0"/>
              <a:t>Proteinlerin </a:t>
            </a:r>
            <a:r>
              <a:rPr lang="tr-TR" dirty="0"/>
              <a:t>molekül ağırlıklarının ve </a:t>
            </a:r>
            <a:r>
              <a:rPr lang="tr-TR" dirty="0" err="1"/>
              <a:t>izoelektrik</a:t>
            </a:r>
            <a:r>
              <a:rPr lang="tr-TR" dirty="0"/>
              <a:t> pH </a:t>
            </a:r>
            <a:r>
              <a:rPr lang="tr-TR" dirty="0" err="1"/>
              <a:t>larının</a:t>
            </a:r>
            <a:r>
              <a:rPr lang="tr-TR" dirty="0"/>
              <a:t> belirlenmesi </a:t>
            </a:r>
          </a:p>
          <a:p>
            <a:r>
              <a:rPr lang="tr-TR" dirty="0" smtClean="0"/>
              <a:t>Protein </a:t>
            </a:r>
            <a:r>
              <a:rPr lang="tr-TR" dirty="0"/>
              <a:t>ve enzim </a:t>
            </a:r>
            <a:r>
              <a:rPr lang="tr-TR" dirty="0" err="1"/>
              <a:t>eldesi</a:t>
            </a:r>
            <a:r>
              <a:rPr lang="tr-TR" dirty="0"/>
              <a:t> </a:t>
            </a:r>
          </a:p>
          <a:p>
            <a:r>
              <a:rPr lang="tr-TR" dirty="0" smtClean="0"/>
              <a:t>Western </a:t>
            </a:r>
            <a:r>
              <a:rPr lang="tr-TR" dirty="0" err="1"/>
              <a:t>blotlama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96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C00000"/>
                </a:solidFill>
              </a:rPr>
              <a:t>PAGE</a:t>
            </a:r>
            <a:endParaRPr lang="tr-TR" b="1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29208" y="1825625"/>
            <a:ext cx="11404204" cy="4351338"/>
          </a:xfrm>
        </p:spPr>
        <p:txBody>
          <a:bodyPr/>
          <a:lstStyle/>
          <a:p>
            <a:r>
              <a:rPr lang="tr-TR" b="1" dirty="0" smtClean="0">
                <a:solidFill>
                  <a:srgbClr val="0070C0"/>
                </a:solidFill>
              </a:rPr>
              <a:t>NATIVE </a:t>
            </a:r>
            <a:r>
              <a:rPr lang="tr-TR" b="1" dirty="0">
                <a:solidFill>
                  <a:srgbClr val="0070C0"/>
                </a:solidFill>
              </a:rPr>
              <a:t>PAGE- </a:t>
            </a:r>
            <a:r>
              <a:rPr lang="tr-TR" dirty="0" smtClean="0"/>
              <a:t>Proteinler </a:t>
            </a:r>
            <a:r>
              <a:rPr lang="tr-TR" dirty="0" err="1"/>
              <a:t>denatüre</a:t>
            </a:r>
            <a:r>
              <a:rPr lang="tr-TR" dirty="0"/>
              <a:t> edilmeden doğal halleriyle analiz </a:t>
            </a:r>
            <a:r>
              <a:rPr lang="tr-TR" dirty="0" smtClean="0"/>
              <a:t>edilir</a:t>
            </a:r>
          </a:p>
          <a:p>
            <a:endParaRPr lang="tr-TR" dirty="0" smtClean="0"/>
          </a:p>
          <a:p>
            <a:r>
              <a:rPr lang="tr-TR" b="1" dirty="0">
                <a:solidFill>
                  <a:schemeClr val="accent1"/>
                </a:solidFill>
              </a:rPr>
              <a:t>SDS-PAGE- </a:t>
            </a:r>
            <a:r>
              <a:rPr lang="tr-TR" dirty="0" smtClean="0"/>
              <a:t>Proteinler </a:t>
            </a:r>
            <a:r>
              <a:rPr lang="tr-TR" dirty="0" err="1"/>
              <a:t>denatüre</a:t>
            </a:r>
            <a:r>
              <a:rPr lang="tr-TR" dirty="0"/>
              <a:t> </a:t>
            </a:r>
            <a:r>
              <a:rPr lang="tr-TR" dirty="0" smtClean="0"/>
              <a:t>edildikten sonra analiz edilir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E6BD-4CAD-3E44-B214-2CFB9D00E5E7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620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SDS-PAGE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hlinkClick r:id="rId2" tooltip="proteinlerin denat rasyonu neden gereklidir"/>
              </a:rPr>
              <a:t>Proteinlerin </a:t>
            </a:r>
            <a:r>
              <a:rPr lang="tr-TR" b="1" dirty="0" err="1">
                <a:hlinkClick r:id="rId2" tooltip="proteinlerin denat rasyonu neden gereklidir"/>
              </a:rPr>
              <a:t>denatürasyonu</a:t>
            </a:r>
            <a:r>
              <a:rPr lang="tr-TR" b="1" dirty="0">
                <a:hlinkClick r:id="rId2" tooltip="proteinlerin denat rasyonu neden gereklidir"/>
              </a:rPr>
              <a:t> neden gereklidir?</a:t>
            </a:r>
            <a:r>
              <a:rPr lang="tr-TR" dirty="0"/>
              <a:t> </a:t>
            </a:r>
          </a:p>
          <a:p>
            <a:r>
              <a:rPr lang="tr-TR" dirty="0" smtClean="0"/>
              <a:t>Molekülün </a:t>
            </a:r>
            <a:r>
              <a:rPr lang="tr-TR" dirty="0"/>
              <a:t>bulunduğu ortamdaki </a:t>
            </a:r>
            <a:r>
              <a:rPr lang="tr-TR" dirty="0" smtClean="0"/>
              <a:t>hareketini; </a:t>
            </a:r>
            <a:r>
              <a:rPr lang="tr-TR" u="sng" dirty="0" smtClean="0"/>
              <a:t>büyüklüğü</a:t>
            </a:r>
            <a:r>
              <a:rPr lang="tr-TR" dirty="0" smtClean="0"/>
              <a:t>, </a:t>
            </a:r>
            <a:r>
              <a:rPr lang="tr-TR" u="sng" dirty="0" smtClean="0"/>
              <a:t>yükü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u="sng" dirty="0"/>
              <a:t>üç boyutlu yapısı </a:t>
            </a:r>
            <a:r>
              <a:rPr lang="tr-TR" dirty="0" smtClean="0"/>
              <a:t>etkiler. </a:t>
            </a:r>
          </a:p>
          <a:p>
            <a:r>
              <a:rPr lang="tr-TR" dirty="0" smtClean="0"/>
              <a:t>Protein </a:t>
            </a:r>
            <a:r>
              <a:rPr lang="tr-TR" dirty="0"/>
              <a:t>moleküllerinin yükleri </a:t>
            </a:r>
            <a:r>
              <a:rPr lang="tr-TR" dirty="0" smtClean="0"/>
              <a:t>eşit ve lineer halde </a:t>
            </a:r>
            <a:r>
              <a:rPr lang="tr-TR" dirty="0"/>
              <a:t>ise </a:t>
            </a:r>
            <a:r>
              <a:rPr lang="tr-TR" dirty="0" err="1"/>
              <a:t>mobilite</a:t>
            </a:r>
            <a:r>
              <a:rPr lang="tr-TR" dirty="0"/>
              <a:t> sadece büyüklüğe bağlı olacaktır</a:t>
            </a:r>
            <a:r>
              <a:rPr lang="tr-TR" dirty="0" smtClean="0"/>
              <a:t>.</a:t>
            </a:r>
          </a:p>
          <a:p>
            <a:r>
              <a:rPr lang="tr-TR" dirty="0" smtClean="0"/>
              <a:t>Bu yüzden SDS-</a:t>
            </a:r>
            <a:r>
              <a:rPr lang="tr-TR" dirty="0" err="1" smtClean="0"/>
              <a:t>PAGE’de</a:t>
            </a:r>
            <a:r>
              <a:rPr lang="tr-TR" dirty="0" smtClean="0"/>
              <a:t> analiz edilecek proteinler önce </a:t>
            </a:r>
            <a:r>
              <a:rPr lang="tr-TR" dirty="0" err="1" smtClean="0"/>
              <a:t>denatüre</a:t>
            </a:r>
            <a:r>
              <a:rPr lang="tr-TR" dirty="0" smtClean="0"/>
              <a:t> edilir.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10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{2EA5E8D9-936A-F349-A6E8-51E687A37EEA}tf10001076</Template>
  <TotalTime>10044</TotalTime>
  <Words>790</Words>
  <Application>Microsoft Office PowerPoint</Application>
  <PresentationFormat>Geniş ekran</PresentationFormat>
  <Paragraphs>163</Paragraphs>
  <Slides>30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Teması</vt:lpstr>
      <vt:lpstr>Özel Tasarım</vt:lpstr>
      <vt:lpstr>3_Office Teması</vt:lpstr>
      <vt:lpstr> Moleküler Biyolojik  Yöntemler   ELEKTROFOREZ II</vt:lpstr>
      <vt:lpstr> Moleküler Biyolojik  Yöntemler   SDS PAGE ve SDS PAGE PROSEDÜRÜ  POLİAKRİLAMİD JEL ELEKTROFOREZİ </vt:lpstr>
      <vt:lpstr>PowerPoint Sunusu</vt:lpstr>
      <vt:lpstr>SDS- PAGE - PoliAkrilamid Jel Elektroforezi</vt:lpstr>
      <vt:lpstr>PAGE - Poliakrilamid matriks </vt:lpstr>
      <vt:lpstr>PowerPoint Sunusu</vt:lpstr>
      <vt:lpstr>PAGE’in kullanım alanları </vt:lpstr>
      <vt:lpstr>PAGE</vt:lpstr>
      <vt:lpstr>SDS-PAGE</vt:lpstr>
      <vt:lpstr>SDS-PAGE - Denatürasyon</vt:lpstr>
      <vt:lpstr>SDS-PAGE – Yürütme Tamponu</vt:lpstr>
      <vt:lpstr>SDS-PAGE- Poliakrilamid jel hazırlanması </vt:lpstr>
      <vt:lpstr>SDS-PAGE- Poliakrilamid jel hazırlanması </vt:lpstr>
      <vt:lpstr>SDS-PAGE</vt:lpstr>
      <vt:lpstr>PowerPoint Sunusu</vt:lpstr>
      <vt:lpstr>PowerPoint Sunusu</vt:lpstr>
      <vt:lpstr>PowerPoint Sunusu</vt:lpstr>
      <vt:lpstr>SDS-PAGE</vt:lpstr>
      <vt:lpstr>SDS-PAGE - Örnek hazırlığı ve jele yükleme </vt:lpstr>
      <vt:lpstr>PowerPoint Sunusu</vt:lpstr>
      <vt:lpstr>SDS-PAGE – Boyama</vt:lpstr>
      <vt:lpstr>SDS-PAGE – Boyama - Yıkama</vt:lpstr>
      <vt:lpstr>SDS-PAGE – Protein molekül ağırlıklarının hesaplanması</vt:lpstr>
      <vt:lpstr>PowerPoint Sunusu</vt:lpstr>
      <vt:lpstr>PowerPoint Sunusu</vt:lpstr>
      <vt:lpstr>PowerPoint Sunusu</vt:lpstr>
      <vt:lpstr>PowerPoint Sunusu</vt:lpstr>
      <vt:lpstr>SDS-PAGE Prosedürü</vt:lpstr>
      <vt:lpstr>SDS-PAGE Prosedürü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mehmet</cp:lastModifiedBy>
  <cp:revision>272</cp:revision>
  <dcterms:created xsi:type="dcterms:W3CDTF">2020-09-28T06:36:33Z</dcterms:created>
  <dcterms:modified xsi:type="dcterms:W3CDTF">2021-04-01T17:49:14Z</dcterms:modified>
</cp:coreProperties>
</file>