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3" r:id="rId3"/>
    <p:sldId id="258" r:id="rId4"/>
    <p:sldId id="266" r:id="rId5"/>
    <p:sldId id="259" r:id="rId6"/>
    <p:sldId id="260" r:id="rId7"/>
    <p:sldId id="262" r:id="rId8"/>
    <p:sldId id="267" r:id="rId9"/>
    <p:sldId id="269" r:id="rId10"/>
    <p:sldId id="268" r:id="rId11"/>
    <p:sldId id="263" r:id="rId12"/>
    <p:sldId id="271" r:id="rId13"/>
    <p:sldId id="264" r:id="rId14"/>
    <p:sldId id="274" r:id="rId15"/>
    <p:sldId id="275" r:id="rId16"/>
    <p:sldId id="277" r:id="rId17"/>
    <p:sldId id="265" r:id="rId18"/>
    <p:sldId id="284" r:id="rId19"/>
    <p:sldId id="279" r:id="rId20"/>
    <p:sldId id="280" r:id="rId21"/>
    <p:sldId id="281" r:id="rId22"/>
    <p:sldId id="278" r:id="rId23"/>
    <p:sldId id="282" r:id="rId24"/>
    <p:sldId id="283" r:id="rId25"/>
    <p:sldId id="26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04E8-1E27-4946-96D4-C4BC245F18B3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5C387-49BB-43D3-BCB5-3B2DC1681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19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8F55-591F-4C82-A106-4949E9E692F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69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91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26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94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72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7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9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32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30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27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37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D7146-19EE-4805-95F4-E447DD718449}" type="datetimeFigureOut">
              <a:rPr lang="tr-TR" smtClean="0"/>
              <a:t>18.04.2021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09F2-B53D-4C0C-8019-44EC313EE5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2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78372" y="864972"/>
            <a:ext cx="7803932" cy="492187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dirty="0" smtClean="0">
                <a:solidFill>
                  <a:srgbClr val="1E1162"/>
                </a:solidFill>
              </a:rPr>
              <a:t>Moleküler Biyolojik</a:t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dirty="0" smtClean="0">
                <a:solidFill>
                  <a:srgbClr val="1E1162"/>
                </a:solidFill>
              </a:rPr>
              <a:t> Yöntemler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200" dirty="0" smtClean="0">
                <a:solidFill>
                  <a:schemeClr val="accent1"/>
                </a:solidFill>
              </a:rPr>
              <a:t>MİKRODİZİLİM TEKNOLOJİSİ</a:t>
            </a:r>
            <a:br>
              <a:rPr lang="tr-TR" sz="3200" dirty="0" smtClean="0">
                <a:solidFill>
                  <a:schemeClr val="accent1"/>
                </a:solidFill>
              </a:rPr>
            </a:br>
            <a:r>
              <a:rPr lang="tr-TR" sz="3200" dirty="0" smtClean="0">
                <a:solidFill>
                  <a:schemeClr val="accent1"/>
                </a:solidFill>
              </a:rPr>
              <a:t>GENETİK ÇEŞİTLİLİK (VARYASYON) ANALİZLERİ</a:t>
            </a:r>
            <a:br>
              <a:rPr lang="tr-TR" sz="3200" dirty="0" smtClean="0">
                <a:solidFill>
                  <a:schemeClr val="accent1"/>
                </a:solidFill>
              </a:rPr>
            </a:br>
            <a:r>
              <a:rPr lang="tr-TR" sz="3200" dirty="0" smtClean="0">
                <a:solidFill>
                  <a:schemeClr val="accent1"/>
                </a:solidFill>
              </a:rPr>
              <a:t>EPİGENETİK ANALİZLER</a:t>
            </a:r>
            <a:r>
              <a:rPr lang="tr-TR" sz="3200" dirty="0" smtClean="0">
                <a:solidFill>
                  <a:schemeClr val="accent1"/>
                </a:solidFill>
              </a:rPr>
              <a:t/>
            </a:r>
            <a:br>
              <a:rPr lang="tr-TR" sz="3200" dirty="0" smtClean="0">
                <a:solidFill>
                  <a:schemeClr val="accent1"/>
                </a:solidFill>
              </a:rPr>
            </a:b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499462" y="5786846"/>
            <a:ext cx="6473403" cy="625404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endParaRPr lang="tr-TR" dirty="0" smtClean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Üyesi </a:t>
            </a:r>
            <a:r>
              <a:rPr lang="tr-TR" dirty="0" smtClean="0">
                <a:solidFill>
                  <a:srgbClr val="1E1162"/>
                </a:solidFill>
              </a:rPr>
              <a:t>Mehmet BEKTAŞ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Hınıs meslek yüksekokulu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894" y="613316"/>
            <a:ext cx="2940991" cy="34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11201"/>
            <a:ext cx="10515600" cy="4775199"/>
          </a:xfrm>
        </p:spPr>
        <p:txBody>
          <a:bodyPr/>
          <a:lstStyle/>
          <a:p>
            <a:pPr marL="0" indent="0" algn="just">
              <a:buNone/>
            </a:pPr>
            <a:endParaRPr lang="tr-TR" dirty="0" smtClean="0"/>
          </a:p>
          <a:p>
            <a:pPr algn="ctr"/>
            <a:r>
              <a:rPr lang="tr-TR" b="1" u="sng" dirty="0" smtClean="0"/>
              <a:t>Kullanım alanları:</a:t>
            </a:r>
          </a:p>
          <a:p>
            <a:pPr marL="0" indent="0" algn="ctr">
              <a:buNone/>
            </a:pPr>
            <a:endParaRPr lang="tr-TR" b="1" u="sng" dirty="0" smtClean="0"/>
          </a:p>
          <a:p>
            <a:pPr marL="0" indent="0" algn="just">
              <a:buNone/>
            </a:pPr>
            <a:r>
              <a:rPr lang="tr-TR" dirty="0" smtClean="0"/>
              <a:t>	*Kromozom anormalliklerinin belirlenmesi,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*farklı organizmaların genomlarının karşılaştırılması,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*sağlıklı ve hasta dokularındaki gen anlatım profillerinin karşılaştırılması,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*</a:t>
            </a:r>
            <a:r>
              <a:rPr lang="tr-TR" dirty="0" err="1" smtClean="0"/>
              <a:t>polimorfizm</a:t>
            </a:r>
            <a:r>
              <a:rPr lang="tr-TR" dirty="0" smtClean="0"/>
              <a:t> ve mutasyon taramalarının yapılması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6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mikro </a:t>
            </a:r>
            <a:r>
              <a:rPr lang="tr-TR" dirty="0" err="1" smtClean="0"/>
              <a:t>dizimleri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/>
              <a:t>Analitik protein mikro </a:t>
            </a:r>
            <a:r>
              <a:rPr lang="tr-TR" b="1" dirty="0" err="1" smtClean="0"/>
              <a:t>dizimleri</a:t>
            </a:r>
            <a:r>
              <a:rPr lang="tr-TR" b="1" dirty="0" smtClean="0"/>
              <a:t>: </a:t>
            </a:r>
            <a:r>
              <a:rPr lang="tr-TR" dirty="0" smtClean="0"/>
              <a:t>Bir protein karışımındaki </a:t>
            </a:r>
            <a:r>
              <a:rPr lang="tr-TR" dirty="0" err="1" smtClean="0"/>
              <a:t>subsrat</a:t>
            </a:r>
            <a:r>
              <a:rPr lang="tr-TR" dirty="0" smtClean="0"/>
              <a:t> bağlama ilgisi, özgüllüğü ve karışımdaki protein düzeylerinin belirlenmesinde kullanılır. Örnek antikor mikroçipleri..</a:t>
            </a:r>
          </a:p>
          <a:p>
            <a:pPr algn="just"/>
            <a:r>
              <a:rPr lang="tr-TR" b="1" dirty="0" smtClean="0"/>
              <a:t>İşlevsel </a:t>
            </a:r>
            <a:r>
              <a:rPr lang="tr-TR" b="1" dirty="0" smtClean="0"/>
              <a:t>protein mikro </a:t>
            </a:r>
            <a:r>
              <a:rPr lang="tr-TR" b="1" dirty="0" err="1" smtClean="0"/>
              <a:t>dizimleri</a:t>
            </a:r>
            <a:r>
              <a:rPr lang="tr-TR" b="1" dirty="0" smtClean="0"/>
              <a:t>: </a:t>
            </a:r>
            <a:r>
              <a:rPr lang="tr-TR" dirty="0" smtClean="0"/>
              <a:t>Bu protein çipleri tek bir deneyde biyokimyasal aktivitenin </a:t>
            </a:r>
            <a:r>
              <a:rPr lang="tr-TR" dirty="0" err="1" smtClean="0"/>
              <a:t>proteom</a:t>
            </a:r>
            <a:r>
              <a:rPr lang="tr-TR" dirty="0" smtClean="0"/>
              <a:t> ölçeğinde belirlenmesinde kullanılır. </a:t>
            </a:r>
            <a:endParaRPr lang="tr-TR" b="1" dirty="0" smtClean="0"/>
          </a:p>
          <a:p>
            <a:pPr algn="just"/>
            <a:r>
              <a:rPr lang="tr-TR" b="1" dirty="0" smtClean="0"/>
              <a:t>Geri faz (RPA)</a:t>
            </a:r>
            <a:r>
              <a:rPr lang="tr-TR" b="1" dirty="0" smtClean="0"/>
              <a:t> protein mikro </a:t>
            </a:r>
            <a:r>
              <a:rPr lang="tr-TR" b="1" dirty="0" err="1" smtClean="0"/>
              <a:t>dizimleri</a:t>
            </a:r>
            <a:r>
              <a:rPr lang="tr-TR" b="1" dirty="0" smtClean="0"/>
              <a:t>: </a:t>
            </a:r>
            <a:r>
              <a:rPr lang="tr-TR" dirty="0" smtClean="0"/>
              <a:t>çeşitli dokulardan izole edilen hücreler parçalanır. Hücre </a:t>
            </a:r>
            <a:r>
              <a:rPr lang="tr-TR" dirty="0" err="1" smtClean="0"/>
              <a:t>lizatları</a:t>
            </a:r>
            <a:r>
              <a:rPr lang="tr-TR" dirty="0" smtClean="0"/>
              <a:t> özel iğnelerle baskılanır. Antikor saptaması kimyasal, </a:t>
            </a:r>
            <a:r>
              <a:rPr lang="tr-TR" dirty="0" err="1" smtClean="0"/>
              <a:t>florometrik</a:t>
            </a:r>
            <a:r>
              <a:rPr lang="tr-TR" dirty="0" smtClean="0"/>
              <a:t> veya </a:t>
            </a:r>
            <a:r>
              <a:rPr lang="tr-TR" dirty="0" err="1" smtClean="0"/>
              <a:t>kolorimetrik</a:t>
            </a:r>
            <a:r>
              <a:rPr lang="tr-TR" dirty="0" smtClean="0"/>
              <a:t> yöntemlerle yapılabilir. Herhangi bir hastalık etkeni olan ve özellikle </a:t>
            </a:r>
            <a:r>
              <a:rPr lang="tr-TR" dirty="0" err="1" smtClean="0"/>
              <a:t>translasyon</a:t>
            </a:r>
            <a:r>
              <a:rPr lang="tr-TR" dirty="0" smtClean="0"/>
              <a:t> sonrası değişikliğe uğramış proteinin varlığı saptanabilir. </a:t>
            </a:r>
            <a:endParaRPr lang="tr-TR" b="1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06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na nedir rna nın yapısı nasıldır dna dan fark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03211"/>
            <a:ext cx="8089899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13100" y="6596390"/>
            <a:ext cx="8801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50" i="1" dirty="0" smtClean="0"/>
              <a:t>Kaynak: https://www.drozdogan.com/rna-nedir-ne-ise-yarar/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9822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Genetik çeşitlilik (varyasyon) analizleri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3100" y="2143125"/>
            <a:ext cx="11023600" cy="3482975"/>
          </a:xfrm>
        </p:spPr>
        <p:txBody>
          <a:bodyPr/>
          <a:lstStyle/>
          <a:p>
            <a:r>
              <a:rPr lang="tr-TR" dirty="0" smtClean="0"/>
              <a:t>Varyasyon; organizmalar ve türler arasındaki farklılıklar olarak tanımlanır.</a:t>
            </a:r>
          </a:p>
          <a:p>
            <a:r>
              <a:rPr lang="tr-TR" dirty="0" smtClean="0"/>
              <a:t>Varyasyon, </a:t>
            </a:r>
            <a:r>
              <a:rPr lang="tr-TR" dirty="0" err="1" smtClean="0"/>
              <a:t>mustasyon</a:t>
            </a:r>
            <a:r>
              <a:rPr lang="tr-TR" dirty="0" smtClean="0"/>
              <a:t> veya </a:t>
            </a:r>
            <a:r>
              <a:rPr lang="tr-TR" dirty="0" err="1" smtClean="0"/>
              <a:t>rekombinasyon</a:t>
            </a:r>
            <a:r>
              <a:rPr lang="tr-TR" dirty="0" smtClean="0"/>
              <a:t> temelli olabilir. </a:t>
            </a:r>
          </a:p>
          <a:p>
            <a:r>
              <a:rPr lang="tr-TR" dirty="0" smtClean="0"/>
              <a:t>Mutasyon, bir organizmanın kalıtım maddesini oluşturan nükleotidlerin sayı, sıra ve çeşidinde oluşan önceden programlanmamış değişikliklerdir. </a:t>
            </a:r>
          </a:p>
          <a:p>
            <a:r>
              <a:rPr lang="tr-TR" dirty="0" err="1" smtClean="0"/>
              <a:t>Rekombinasyon</a:t>
            </a:r>
            <a:r>
              <a:rPr lang="tr-TR" dirty="0" smtClean="0"/>
              <a:t>,  var olan kalıtım materyalinin yeni bir düzenleme göstermesidir. </a:t>
            </a:r>
            <a:r>
              <a:rPr lang="tr-TR" dirty="0" err="1" smtClean="0"/>
              <a:t>Krossing-over</a:t>
            </a:r>
            <a:r>
              <a:rPr lang="tr-TR" dirty="0" smtClean="0"/>
              <a:t>, </a:t>
            </a:r>
            <a:r>
              <a:rPr lang="tr-TR" dirty="0" err="1" smtClean="0"/>
              <a:t>metafaz</a:t>
            </a:r>
            <a:r>
              <a:rPr lang="tr-TR" dirty="0" smtClean="0"/>
              <a:t> </a:t>
            </a:r>
            <a:r>
              <a:rPr lang="tr-TR" dirty="0" err="1" smtClean="0"/>
              <a:t>I’deki</a:t>
            </a:r>
            <a:r>
              <a:rPr lang="tr-TR" dirty="0" smtClean="0"/>
              <a:t> bağımsız dizilim..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43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.wp.com/molekulerbiyolojivegenetik.org/wp-content/uploads/2020/03/Ekran-Al%C4%B1nt%C4%B1s%C4%B1.jpg?resize=800%2C306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4" y="1006474"/>
            <a:ext cx="10018889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447800" y="6331635"/>
            <a:ext cx="985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 smtClean="0"/>
              <a:t>Kaynak: https://molekulerbiyolojivegenetik.org/biyoenformatik-yazilimlari/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004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600" y="1270001"/>
            <a:ext cx="10515600" cy="4013200"/>
          </a:xfrm>
        </p:spPr>
        <p:txBody>
          <a:bodyPr/>
          <a:lstStyle/>
          <a:p>
            <a:pPr marL="0" indent="0" algn="ctr">
              <a:buNone/>
            </a:pPr>
            <a:r>
              <a:rPr lang="tr-TR" u="sng" dirty="0" smtClean="0"/>
              <a:t>Varyasyon analiz tipleri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Morfolojik analizler, </a:t>
            </a:r>
            <a:r>
              <a:rPr lang="tr-TR" sz="2000" dirty="0" smtClean="0"/>
              <a:t>çeşitli karakterler </a:t>
            </a:r>
            <a:r>
              <a:rPr lang="tr-TR" sz="2000" dirty="0" err="1" smtClean="0"/>
              <a:t>fenotipik</a:t>
            </a:r>
            <a:r>
              <a:rPr lang="tr-TR" sz="2000" dirty="0" smtClean="0"/>
              <a:t> bağlamdaki analizler</a:t>
            </a:r>
          </a:p>
          <a:p>
            <a:pPr marL="0" indent="0" algn="just">
              <a:buNone/>
            </a:pPr>
            <a:r>
              <a:rPr lang="tr-TR" dirty="0" smtClean="0"/>
              <a:t>Biyokimyasal analizler, </a:t>
            </a:r>
            <a:r>
              <a:rPr lang="tr-TR" sz="2000" dirty="0" smtClean="0"/>
              <a:t>protein analizleri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err="1" smtClean="0"/>
              <a:t>Kromozomal</a:t>
            </a:r>
            <a:r>
              <a:rPr lang="tr-TR" dirty="0" smtClean="0"/>
              <a:t> analizler, </a:t>
            </a:r>
            <a:r>
              <a:rPr lang="tr-TR" sz="2000" dirty="0" err="1" smtClean="0"/>
              <a:t>karyotipik</a:t>
            </a:r>
            <a:r>
              <a:rPr lang="tr-TR" sz="2000" dirty="0" smtClean="0"/>
              <a:t> analizler</a:t>
            </a:r>
          </a:p>
          <a:p>
            <a:pPr marL="0" indent="0" algn="just">
              <a:buNone/>
            </a:pPr>
            <a:r>
              <a:rPr lang="tr-TR" dirty="0" smtClean="0"/>
              <a:t>Moleküler analizler, </a:t>
            </a:r>
            <a:r>
              <a:rPr lang="tr-TR" sz="2000" dirty="0" smtClean="0"/>
              <a:t>PCR temelli </a:t>
            </a:r>
            <a:r>
              <a:rPr lang="tr-TR" sz="2000" dirty="0" err="1" smtClean="0"/>
              <a:t>genomik</a:t>
            </a:r>
            <a:r>
              <a:rPr lang="tr-TR" sz="2000" dirty="0" smtClean="0"/>
              <a:t> analizler (</a:t>
            </a:r>
            <a:r>
              <a:rPr lang="tr-TR" sz="2000" dirty="0" err="1" smtClean="0"/>
              <a:t>Restriksiyon</a:t>
            </a:r>
            <a:r>
              <a:rPr lang="tr-TR" sz="2000" dirty="0" smtClean="0"/>
              <a:t> enzimleriyle)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91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34190"/>
            <a:ext cx="74485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Epigenetik</a:t>
            </a:r>
            <a:r>
              <a:rPr lang="tr-TR" dirty="0" smtClean="0"/>
              <a:t> analizler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0" y="1825625"/>
            <a:ext cx="10858500" cy="4351338"/>
          </a:xfrm>
        </p:spPr>
        <p:txBody>
          <a:bodyPr/>
          <a:lstStyle/>
          <a:p>
            <a:pPr algn="just"/>
            <a:r>
              <a:rPr lang="tr-TR" dirty="0" err="1" smtClean="0"/>
              <a:t>Epigenetik</a:t>
            </a:r>
            <a:r>
              <a:rPr lang="tr-TR" dirty="0" smtClean="0"/>
              <a:t>, gen anlatımında DNA dizisindeki değişimlerle açıklanamayan ve mitoz/</a:t>
            </a:r>
            <a:r>
              <a:rPr lang="tr-TR" dirty="0" err="1" smtClean="0"/>
              <a:t>mayoz</a:t>
            </a:r>
            <a:r>
              <a:rPr lang="tr-TR" dirty="0" smtClean="0"/>
              <a:t> bölünmeyle </a:t>
            </a:r>
            <a:r>
              <a:rPr lang="tr-TR" dirty="0" err="1" smtClean="0"/>
              <a:t>kalıtılabilen</a:t>
            </a:r>
            <a:r>
              <a:rPr lang="tr-TR" dirty="0" smtClean="0"/>
              <a:t> değişikliklerdir. </a:t>
            </a:r>
          </a:p>
          <a:p>
            <a:pPr algn="just"/>
            <a:r>
              <a:rPr lang="tr-TR" dirty="0" err="1" smtClean="0"/>
              <a:t>Epigenetik</a:t>
            </a:r>
            <a:r>
              <a:rPr lang="tr-TR" dirty="0" smtClean="0"/>
              <a:t> değişimleri başlatan ve devam ettiren ayrı ve birbirleriyle örtüşen 3 mekanizma tanımlanmıştır:</a:t>
            </a:r>
          </a:p>
          <a:p>
            <a:pPr algn="just"/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      </a:t>
            </a:r>
            <a:r>
              <a:rPr lang="tr-TR" b="1" dirty="0" smtClean="0"/>
              <a:t>* </a:t>
            </a:r>
            <a:r>
              <a:rPr lang="tr-TR" b="1" dirty="0" err="1" smtClean="0"/>
              <a:t>siRNA’lar</a:t>
            </a:r>
            <a:endParaRPr lang="tr-TR" b="1" dirty="0" smtClean="0"/>
          </a:p>
          <a:p>
            <a:pPr marL="0" indent="0" algn="ctr">
              <a:buNone/>
            </a:pPr>
            <a:r>
              <a:rPr lang="tr-TR" b="1" dirty="0"/>
              <a:t>	</a:t>
            </a:r>
            <a:r>
              <a:rPr lang="tr-TR" b="1" dirty="0" smtClean="0"/>
              <a:t>	* </a:t>
            </a:r>
            <a:r>
              <a:rPr lang="tr-TR" b="1" dirty="0" err="1" smtClean="0"/>
              <a:t>Histon</a:t>
            </a:r>
            <a:r>
              <a:rPr lang="tr-TR" b="1" dirty="0" smtClean="0"/>
              <a:t> değişimleri</a:t>
            </a:r>
          </a:p>
          <a:p>
            <a:pPr marL="0" indent="0" algn="ctr">
              <a:buNone/>
            </a:pPr>
            <a:r>
              <a:rPr lang="tr-TR" b="1" dirty="0"/>
              <a:t>	</a:t>
            </a:r>
            <a:r>
              <a:rPr lang="tr-TR" b="1" dirty="0" smtClean="0"/>
              <a:t>	* DNA </a:t>
            </a:r>
            <a:r>
              <a:rPr lang="tr-TR" b="1" dirty="0" err="1" smtClean="0"/>
              <a:t>metillenmesi</a:t>
            </a:r>
            <a:r>
              <a:rPr lang="tr-TR" b="1" dirty="0" smtClean="0"/>
              <a:t>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76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pigenetik Mekanizm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363537"/>
            <a:ext cx="7284536" cy="54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89000" y="6458635"/>
            <a:ext cx="1089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00" dirty="0" smtClean="0"/>
              <a:t>Kaynak: https://tr.wikipedia.org/wiki/Epigenetik#/media/Dosya:Epigenetik_Mekanizmalar.jpg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206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err="1" smtClean="0"/>
              <a:t>siRNA’lar</a:t>
            </a:r>
            <a:r>
              <a:rPr lang="tr-TR" dirty="0"/>
              <a:t>;</a:t>
            </a:r>
            <a:endParaRPr lang="tr-TR" dirty="0" smtClean="0"/>
          </a:p>
          <a:p>
            <a:r>
              <a:rPr lang="tr-TR" dirty="0" smtClean="0"/>
              <a:t>Virüsleri baskılayarak, </a:t>
            </a:r>
          </a:p>
          <a:p>
            <a:r>
              <a:rPr lang="tr-TR" dirty="0" smtClean="0"/>
              <a:t> Aşırı anlatım yapan bölgeleri sessizleştirerek,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Transpozonları</a:t>
            </a:r>
            <a:r>
              <a:rPr lang="tr-TR" dirty="0" smtClean="0"/>
              <a:t> ve tekrarlanan dizileri sessizleştirerek korur.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siRNA’lar</a:t>
            </a:r>
            <a:r>
              <a:rPr lang="tr-TR" dirty="0" smtClean="0"/>
              <a:t> bazı genlerin </a:t>
            </a:r>
            <a:r>
              <a:rPr lang="tr-TR" dirty="0" err="1" smtClean="0"/>
              <a:t>epigenetik</a:t>
            </a:r>
            <a:r>
              <a:rPr lang="tr-TR" dirty="0" smtClean="0"/>
              <a:t> olarak sessiz durumda kalmasını da sağlar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57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6208" y="457203"/>
            <a:ext cx="5249916" cy="5549462"/>
          </a:xfrm>
        </p:spPr>
        <p:txBody>
          <a:bodyPr>
            <a:normAutofit/>
          </a:bodyPr>
          <a:lstStyle/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ctr"/>
            <a:r>
              <a:rPr lang="tr-TR" sz="2000" i="1" dirty="0" smtClean="0"/>
              <a:t>Bu </a:t>
            </a:r>
            <a:r>
              <a:rPr lang="tr-TR" sz="2000" i="1" dirty="0"/>
              <a:t>sunum, Nobel Tıp kitabevinin bastığı Prof. Dr. Güler Temizkan-Prof. Dr. Nazlı Arda’nın editörlüğünde hazırlanan Temel ve ileri Moleküler Biyolojik Yöntemler </a:t>
            </a:r>
            <a:r>
              <a:rPr lang="tr-TR" sz="2000" i="1" dirty="0" err="1"/>
              <a:t>Kitabıile</a:t>
            </a:r>
            <a:r>
              <a:rPr lang="tr-TR" sz="2000" i="1" dirty="0"/>
              <a:t> Dr. </a:t>
            </a:r>
            <a:r>
              <a:rPr lang="tr-TR" sz="2000" i="1" dirty="0" err="1"/>
              <a:t>Öğ</a:t>
            </a:r>
            <a:r>
              <a:rPr lang="tr-TR" sz="2000" i="1" dirty="0"/>
              <a:t>. Üyesi </a:t>
            </a:r>
            <a:r>
              <a:rPr lang="tr-TR" sz="2000" i="1" dirty="0" err="1" smtClean="0"/>
              <a:t>Sümeyray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Gürkök</a:t>
            </a:r>
            <a:r>
              <a:rPr lang="tr-TR" sz="2000" i="1" dirty="0" smtClean="0"/>
              <a:t> </a:t>
            </a:r>
            <a:r>
              <a:rPr lang="tr-TR" sz="2000" i="1" dirty="0"/>
              <a:t>ün yüksek lisans derslerinden hazırlanmıştır teşekkür ederiz.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23" y="1462650"/>
            <a:ext cx="5849005" cy="43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ic.weblogographic.com/img/news/838/what-is-the-difference-between-sirna-and-shr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25" y="279401"/>
            <a:ext cx="5931300" cy="59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38200" y="6502400"/>
            <a:ext cx="11226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 smtClean="0"/>
              <a:t>Kaynak: https://tr.weblogographic.com/what-is-difference-between-sirna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19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3800" cy="60007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Histon</a:t>
            </a:r>
            <a:r>
              <a:rPr lang="tr-TR" dirty="0" smtClean="0"/>
              <a:t> değişimleri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9100" y="1233488"/>
            <a:ext cx="5473700" cy="4760911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Histonlar</a:t>
            </a:r>
            <a:r>
              <a:rPr lang="tr-TR" dirty="0" smtClean="0"/>
              <a:t> </a:t>
            </a:r>
          </a:p>
          <a:p>
            <a:r>
              <a:rPr lang="tr-TR" dirty="0" smtClean="0"/>
              <a:t>– </a:t>
            </a:r>
            <a:r>
              <a:rPr lang="tr-TR" dirty="0" err="1" smtClean="0"/>
              <a:t>Asetilasyon</a:t>
            </a:r>
            <a:r>
              <a:rPr lang="tr-TR" dirty="0" smtClean="0"/>
              <a:t> (</a:t>
            </a:r>
            <a:r>
              <a:rPr lang="tr-TR" dirty="0" err="1" smtClean="0"/>
              <a:t>Ac</a:t>
            </a:r>
            <a:r>
              <a:rPr lang="tr-TR" dirty="0" smtClean="0"/>
              <a:t>) </a:t>
            </a:r>
          </a:p>
          <a:p>
            <a:r>
              <a:rPr lang="tr-TR" dirty="0" smtClean="0"/>
              <a:t>– </a:t>
            </a:r>
            <a:r>
              <a:rPr lang="tr-TR" dirty="0" err="1" smtClean="0"/>
              <a:t>Ubiquitinasyon</a:t>
            </a:r>
            <a:r>
              <a:rPr lang="tr-TR" dirty="0" smtClean="0"/>
              <a:t> (</a:t>
            </a:r>
            <a:r>
              <a:rPr lang="tr-TR" dirty="0" err="1" smtClean="0"/>
              <a:t>Ub</a:t>
            </a:r>
            <a:r>
              <a:rPr lang="tr-TR" dirty="0" smtClean="0"/>
              <a:t>) </a:t>
            </a:r>
          </a:p>
          <a:p>
            <a:r>
              <a:rPr lang="tr-TR" dirty="0" smtClean="0"/>
              <a:t>– </a:t>
            </a:r>
            <a:r>
              <a:rPr lang="tr-TR" dirty="0" err="1" smtClean="0"/>
              <a:t>Metilasyon</a:t>
            </a:r>
            <a:r>
              <a:rPr lang="tr-TR" dirty="0" smtClean="0"/>
              <a:t> (Me) </a:t>
            </a:r>
          </a:p>
          <a:p>
            <a:r>
              <a:rPr lang="tr-TR" dirty="0" smtClean="0"/>
              <a:t>– </a:t>
            </a:r>
            <a:r>
              <a:rPr lang="tr-TR" dirty="0" err="1" smtClean="0"/>
              <a:t>Fosforilasyon</a:t>
            </a:r>
            <a:r>
              <a:rPr lang="tr-TR" dirty="0" smtClean="0"/>
              <a:t> (P) </a:t>
            </a:r>
          </a:p>
          <a:p>
            <a:r>
              <a:rPr lang="tr-TR" dirty="0" smtClean="0"/>
              <a:t>– </a:t>
            </a:r>
            <a:r>
              <a:rPr lang="tr-TR" dirty="0" err="1" smtClean="0"/>
              <a:t>Sumoylasyon</a:t>
            </a:r>
            <a:r>
              <a:rPr lang="tr-TR" dirty="0" smtClean="0"/>
              <a:t> (Su) İle </a:t>
            </a:r>
            <a:r>
              <a:rPr lang="tr-TR" dirty="0" err="1" smtClean="0"/>
              <a:t>modifiye</a:t>
            </a:r>
            <a:r>
              <a:rPr lang="tr-TR" dirty="0" smtClean="0"/>
              <a:t> olurlar.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758" y="1087374"/>
            <a:ext cx="5364992" cy="479272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37458" y="6376987"/>
            <a:ext cx="988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 smtClean="0"/>
              <a:t>Kaynak: https://tr.wikipedia.org/wiki/Histon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3115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300" y="1905001"/>
            <a:ext cx="11430000" cy="2997199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/>
              <a:t>Epigenomik</a:t>
            </a:r>
            <a:r>
              <a:rPr lang="tr-TR" dirty="0" smtClean="0"/>
              <a:t>, tüm genom çapında meydana gelen </a:t>
            </a:r>
            <a:r>
              <a:rPr lang="tr-TR" dirty="0" err="1" smtClean="0"/>
              <a:t>epigenetik</a:t>
            </a:r>
            <a:r>
              <a:rPr lang="tr-TR" dirty="0" smtClean="0"/>
              <a:t> değişimleri inceler. </a:t>
            </a:r>
          </a:p>
          <a:p>
            <a:pPr algn="just"/>
            <a:r>
              <a:rPr lang="tr-TR" dirty="0" smtClean="0"/>
              <a:t>Sözlük anlamı genetiğin yukarısında ve tepesindedir. </a:t>
            </a:r>
          </a:p>
          <a:p>
            <a:pPr algn="just"/>
            <a:r>
              <a:rPr lang="tr-TR" dirty="0" smtClean="0"/>
              <a:t>Genellikle DNA dizi bilgisinin dışında , </a:t>
            </a:r>
            <a:r>
              <a:rPr lang="tr-TR" dirty="0" err="1" smtClean="0"/>
              <a:t>DNA‟ya</a:t>
            </a:r>
            <a:r>
              <a:rPr lang="tr-TR" dirty="0" smtClean="0"/>
              <a:t> veya kromatine DNA </a:t>
            </a:r>
            <a:r>
              <a:rPr lang="tr-TR" dirty="0" err="1" smtClean="0"/>
              <a:t>kovalent</a:t>
            </a:r>
            <a:r>
              <a:rPr lang="tr-TR" dirty="0" smtClean="0"/>
              <a:t> bağlarla oluşan modifikasyonlardır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35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DNA </a:t>
            </a:r>
            <a:r>
              <a:rPr lang="tr-TR" dirty="0" err="1" smtClean="0"/>
              <a:t>metillenmesi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2835275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DNA</a:t>
            </a:r>
            <a:r>
              <a:rPr lang="tr-TR" sz="2400" dirty="0"/>
              <a:t> </a:t>
            </a:r>
            <a:r>
              <a:rPr lang="tr-TR" sz="2400" dirty="0" err="1"/>
              <a:t>metilasyonu</a:t>
            </a:r>
            <a:r>
              <a:rPr lang="tr-TR" sz="2400" dirty="0"/>
              <a:t>, </a:t>
            </a:r>
            <a:r>
              <a:rPr lang="tr-TR" sz="2400" b="1" dirty="0"/>
              <a:t>DNA</a:t>
            </a:r>
            <a:r>
              <a:rPr lang="tr-TR" sz="2400" dirty="0"/>
              <a:t>'ya bir metil grubunun eklenmesidir; örneğin </a:t>
            </a:r>
            <a:r>
              <a:rPr lang="tr-TR" sz="2400" dirty="0" err="1"/>
              <a:t>sitozindeki</a:t>
            </a:r>
            <a:r>
              <a:rPr lang="tr-TR" sz="2400" dirty="0"/>
              <a:t> </a:t>
            </a:r>
            <a:r>
              <a:rPr lang="tr-TR" sz="2400" dirty="0" err="1"/>
              <a:t>pirimidin</a:t>
            </a:r>
            <a:r>
              <a:rPr lang="tr-TR" sz="2400" dirty="0"/>
              <a:t> halkasının 5 numaralı karbonuna eklenmesi durumunda gen ifadesinin azalır. </a:t>
            </a:r>
            <a:endParaRPr lang="tr-TR" sz="2400" dirty="0" smtClean="0"/>
          </a:p>
          <a:p>
            <a:pPr algn="just"/>
            <a:r>
              <a:rPr lang="tr-TR" sz="2400" dirty="0" err="1" smtClean="0"/>
              <a:t>Sitozinin</a:t>
            </a:r>
            <a:r>
              <a:rPr lang="tr-TR" sz="2400" dirty="0" smtClean="0"/>
              <a:t> </a:t>
            </a:r>
            <a:r>
              <a:rPr lang="tr-TR" sz="2400" dirty="0"/>
              <a:t>C-5 pozisyonunda </a:t>
            </a:r>
            <a:r>
              <a:rPr lang="tr-TR" sz="2400" b="1" dirty="0"/>
              <a:t>DNA </a:t>
            </a:r>
            <a:r>
              <a:rPr lang="tr-TR" sz="2400" b="1" dirty="0" err="1"/>
              <a:t>metillenmesi</a:t>
            </a:r>
            <a:r>
              <a:rPr lang="tr-TR" sz="2400" dirty="0"/>
              <a:t> her omurgalı hayvanda gözlemlenmiştir.</a:t>
            </a:r>
          </a:p>
        </p:txBody>
      </p:sp>
    </p:spTree>
    <p:extLst>
      <p:ext uri="{BB962C8B-B14F-4D97-AF65-F5344CB8AC3E}">
        <p14:creationId xmlns:p14="http://schemas.microsoft.com/office/powerpoint/2010/main" val="8985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15349" t="22743" r="15252" b="23958"/>
          <a:stretch/>
        </p:blipFill>
        <p:spPr>
          <a:xfrm>
            <a:off x="1574799" y="647700"/>
            <a:ext cx="9029701" cy="38989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168400" y="5974834"/>
            <a:ext cx="10579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 smtClean="0"/>
              <a:t>Kaynak: https://www.bezelyedergi.net/post/dna-metilasyonu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6284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83326" y="5342710"/>
            <a:ext cx="1105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sunum, Nobel Tıp kitabevinin bastığı Prof. Dr. Güler Temizkan-Prof. Dr. Nazlı Arda’nın editörlüğünde hazırlanan Temel ve ileri Moleküler Biyolojik Yöntemler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Kitabıile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Dr.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Öğ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Üyesi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sümeyray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gürkök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ün yüksek lisans derslerinden hazırlanmıştır teşekkür ederiz. 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41320" y="28346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teşekkürler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704" y="523513"/>
            <a:ext cx="10515600" cy="78277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MİKRODİZİLİM TEKNOLOJİSİ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9584" y="2325188"/>
            <a:ext cx="11163840" cy="2416629"/>
          </a:xfrm>
        </p:spPr>
        <p:txBody>
          <a:bodyPr>
            <a:normAutofit/>
          </a:bodyPr>
          <a:lstStyle/>
          <a:p>
            <a:pPr lvl="0" algn="just"/>
            <a:r>
              <a:rPr lang="tr-TR" sz="3200" b="1" dirty="0" err="1" smtClean="0"/>
              <a:t>Mikrodizilim</a:t>
            </a:r>
            <a:r>
              <a:rPr lang="tr-TR" sz="3200" b="1" dirty="0" smtClean="0"/>
              <a:t>,</a:t>
            </a:r>
            <a:r>
              <a:rPr lang="tr-TR" sz="3200" dirty="0" smtClean="0"/>
              <a:t> Tek bir deneyde DNA, RNA veya proteinlerin diğer moleküllerle kurdukları özgül etkileşimlerin genom/</a:t>
            </a:r>
            <a:r>
              <a:rPr lang="tr-TR" sz="3200" dirty="0" err="1" smtClean="0"/>
              <a:t>traskriptom</a:t>
            </a:r>
            <a:r>
              <a:rPr lang="tr-TR" sz="3200" dirty="0" smtClean="0"/>
              <a:t> veya </a:t>
            </a:r>
            <a:r>
              <a:rPr lang="tr-TR" sz="3200" dirty="0" err="1" smtClean="0"/>
              <a:t>proteom</a:t>
            </a:r>
            <a:r>
              <a:rPr lang="tr-TR" sz="3200" dirty="0" smtClean="0"/>
              <a:t> düzeyinde belirlenmesine olanak veren en güncel teknolojilerden biridir.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7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6300" t="19531" r="37718" b="5729"/>
          <a:stretch/>
        </p:blipFill>
        <p:spPr>
          <a:xfrm>
            <a:off x="4778284" y="328746"/>
            <a:ext cx="6785066" cy="620050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7000" y="6313809"/>
            <a:ext cx="3402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i="1" dirty="0" smtClean="0"/>
              <a:t>Kaynak: https://labakademi.com/dna-mikroarray-teknolojisi/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2177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1263" y="809898"/>
            <a:ext cx="10515600" cy="158060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Bu teknolojide prob olarak kullanılan molekülden (DNA veya protein) katı bir yüzey (cam, naylon, </a:t>
            </a:r>
            <a:r>
              <a:rPr lang="tr-TR" dirty="0" err="1" smtClean="0"/>
              <a:t>membran</a:t>
            </a:r>
            <a:r>
              <a:rPr lang="tr-TR" dirty="0" smtClean="0"/>
              <a:t>, plastik veya silikon) ürerinde mikroskobik boyutta ve sıralı spotlar (noktalar) şeklinde baskılanmasıyla oluşmuş </a:t>
            </a:r>
            <a:r>
              <a:rPr lang="tr-TR" b="1" dirty="0" smtClean="0"/>
              <a:t>mikroçipler</a:t>
            </a:r>
            <a:r>
              <a:rPr lang="tr-TR" dirty="0" smtClean="0"/>
              <a:t> kullanılır.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60" y="2390503"/>
            <a:ext cx="2862045" cy="415994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7829" y="6191795"/>
            <a:ext cx="7354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i="1" dirty="0" smtClean="0"/>
              <a:t>Kaynak: https://sinavonline.net/iq-zeka/mikrocipler-nedir/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8582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074" y="123779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Mikro dizilim</a:t>
            </a: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DNA mikro dizilimleri                    Protein mikro </a:t>
            </a:r>
            <a:r>
              <a:rPr lang="tr-TR" dirty="0" err="1" smtClean="0"/>
              <a:t>dizimleri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 rot="2384851">
            <a:off x="4820193" y="2442754"/>
            <a:ext cx="431075" cy="90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29824">
            <a:off x="6732130" y="2466856"/>
            <a:ext cx="71329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Dna</a:t>
            </a:r>
            <a:r>
              <a:rPr lang="tr-TR" dirty="0" smtClean="0"/>
              <a:t> mikro dizilimleri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tek bir deney ile binlerce farkl</a:t>
            </a:r>
            <a:r>
              <a:rPr lang="tr-TR" dirty="0"/>
              <a:t>ı</a:t>
            </a:r>
            <a:r>
              <a:rPr lang="tr-TR" dirty="0" smtClean="0"/>
              <a:t> genin ifade profillerinin bir arada incelenmesini mümkün kılmasıdır. </a:t>
            </a:r>
          </a:p>
          <a:p>
            <a:pPr algn="just"/>
            <a:r>
              <a:rPr lang="tr-TR" dirty="0" smtClean="0"/>
              <a:t>Hedef molekül olarak genellikle </a:t>
            </a:r>
            <a:r>
              <a:rPr lang="tr-TR" dirty="0" err="1" smtClean="0"/>
              <a:t>cDNA’nın</a:t>
            </a:r>
            <a:r>
              <a:rPr lang="tr-TR" dirty="0" smtClean="0"/>
              <a:t> kullanıldığı DNA mikro </a:t>
            </a:r>
            <a:r>
              <a:rPr lang="tr-TR" dirty="0" err="1" smtClean="0"/>
              <a:t>dizimlerin</a:t>
            </a:r>
            <a:r>
              <a:rPr lang="tr-TR" dirty="0" smtClean="0"/>
              <a:t> çeşitli koşullar alında, hastalıklarda ve farklılaşma sırasında anlatımı değişine genlerin aynı anda belirlenmesine ve aradaki farkın saptanmasına olanak sağlar.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4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359569"/>
            <a:ext cx="7942792" cy="5957094"/>
          </a:xfrm>
        </p:spPr>
      </p:pic>
    </p:spTree>
    <p:extLst>
      <p:ext uri="{BB962C8B-B14F-4D97-AF65-F5344CB8AC3E}">
        <p14:creationId xmlns:p14="http://schemas.microsoft.com/office/powerpoint/2010/main" val="467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16800" y="1447800"/>
            <a:ext cx="4457700" cy="4064000"/>
          </a:xfrm>
        </p:spPr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sz="2000" dirty="0" smtClean="0"/>
              <a:t>Mevcut geleneksel </a:t>
            </a:r>
            <a:r>
              <a:rPr lang="tr-TR" sz="2000" dirty="0" err="1" smtClean="0"/>
              <a:t>sitogenetik</a:t>
            </a:r>
            <a:r>
              <a:rPr lang="tr-TR" sz="2000" dirty="0" smtClean="0"/>
              <a:t> yöntemlerle (</a:t>
            </a:r>
            <a:r>
              <a:rPr lang="tr-TR" sz="2000" dirty="0" err="1" smtClean="0"/>
              <a:t>karyotip</a:t>
            </a:r>
            <a:r>
              <a:rPr lang="tr-TR" sz="2000" dirty="0" smtClean="0"/>
              <a:t> analizleriyle) saptanamayan genetik materyalindeki kayıp veya kazanımları belirleyebilme  avantajına sahiptir.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647" t="39236" r="28721" b="19444"/>
          <a:stretch/>
        </p:blipFill>
        <p:spPr>
          <a:xfrm>
            <a:off x="404157" y="1447800"/>
            <a:ext cx="7012643" cy="37338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14307" y="6419334"/>
            <a:ext cx="3400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i="1" dirty="0" smtClean="0"/>
              <a:t>Kaynak: http://www.thd.org.tr/thdData/userfiles/file/dna.pdf</a:t>
            </a:r>
            <a:endParaRPr lang="tr-TR" sz="1000" i="1" dirty="0"/>
          </a:p>
        </p:txBody>
      </p:sp>
    </p:spTree>
    <p:extLst>
      <p:ext uri="{BB962C8B-B14F-4D97-AF65-F5344CB8AC3E}">
        <p14:creationId xmlns:p14="http://schemas.microsoft.com/office/powerpoint/2010/main" val="551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608</Words>
  <Application>Microsoft Office PowerPoint</Application>
  <PresentationFormat>Geniş ekran</PresentationFormat>
  <Paragraphs>87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Teması</vt:lpstr>
      <vt:lpstr> Moleküler Biyolojik  Yöntemler   MİKRODİZİLİM TEKNOLOJİSİ GENETİK ÇEŞİTLİLİK (VARYASYON) ANALİZLERİ EPİGENETİK ANALİZLER </vt:lpstr>
      <vt:lpstr>PowerPoint Sunusu</vt:lpstr>
      <vt:lpstr>MİKRODİZİLİM TEKNOLOJİSİ</vt:lpstr>
      <vt:lpstr>PowerPoint Sunusu</vt:lpstr>
      <vt:lpstr>PowerPoint Sunusu</vt:lpstr>
      <vt:lpstr>PowerPoint Sunusu</vt:lpstr>
      <vt:lpstr>Dna mikro dizilimleri</vt:lpstr>
      <vt:lpstr>PowerPoint Sunusu</vt:lpstr>
      <vt:lpstr>PowerPoint Sunusu</vt:lpstr>
      <vt:lpstr>PowerPoint Sunusu</vt:lpstr>
      <vt:lpstr>Protein mikro dizimleri</vt:lpstr>
      <vt:lpstr>PowerPoint Sunusu</vt:lpstr>
      <vt:lpstr>Genetik çeşitlilik (varyasyon) analizleri </vt:lpstr>
      <vt:lpstr>PowerPoint Sunusu</vt:lpstr>
      <vt:lpstr>PowerPoint Sunusu</vt:lpstr>
      <vt:lpstr>PowerPoint Sunusu</vt:lpstr>
      <vt:lpstr>Epigenetik analizler</vt:lpstr>
      <vt:lpstr>PowerPoint Sunusu</vt:lpstr>
      <vt:lpstr>PowerPoint Sunusu</vt:lpstr>
      <vt:lpstr>PowerPoint Sunusu</vt:lpstr>
      <vt:lpstr>Histon değişimleri</vt:lpstr>
      <vt:lpstr>PowerPoint Sunusu</vt:lpstr>
      <vt:lpstr>DNA metillenmesi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</dc:creator>
  <cp:lastModifiedBy>mehmet</cp:lastModifiedBy>
  <cp:revision>37</cp:revision>
  <dcterms:created xsi:type="dcterms:W3CDTF">2021-04-18T19:34:32Z</dcterms:created>
  <dcterms:modified xsi:type="dcterms:W3CDTF">2021-04-18T21:37:50Z</dcterms:modified>
</cp:coreProperties>
</file>