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260" r:id="rId3"/>
    <p:sldId id="263" r:id="rId4"/>
    <p:sldId id="285" r:id="rId5"/>
    <p:sldId id="286" r:id="rId6"/>
    <p:sldId id="289" r:id="rId7"/>
    <p:sldId id="264" r:id="rId8"/>
    <p:sldId id="287" r:id="rId9"/>
    <p:sldId id="265" r:id="rId10"/>
    <p:sldId id="290" r:id="rId11"/>
    <p:sldId id="266" r:id="rId12"/>
    <p:sldId id="267" r:id="rId13"/>
    <p:sldId id="293" r:id="rId14"/>
    <p:sldId id="268" r:id="rId15"/>
    <p:sldId id="269" r:id="rId16"/>
    <p:sldId id="270" r:id="rId17"/>
    <p:sldId id="271" r:id="rId18"/>
    <p:sldId id="272" r:id="rId19"/>
    <p:sldId id="273" r:id="rId20"/>
    <p:sldId id="295" r:id="rId21"/>
    <p:sldId id="274" r:id="rId22"/>
    <p:sldId id="292" r:id="rId23"/>
    <p:sldId id="275" r:id="rId24"/>
    <p:sldId id="291" r:id="rId25"/>
    <p:sldId id="276" r:id="rId26"/>
    <p:sldId id="277" r:id="rId27"/>
    <p:sldId id="294" r:id="rId28"/>
    <p:sldId id="278" r:id="rId29"/>
    <p:sldId id="279" r:id="rId30"/>
    <p:sldId id="280" r:id="rId31"/>
    <p:sldId id="288" r:id="rId32"/>
    <p:sldId id="296" r:id="rId33"/>
    <p:sldId id="281" r:id="rId34"/>
    <p:sldId id="282" r:id="rId35"/>
    <p:sldId id="297" r:id="rId36"/>
    <p:sldId id="283" r:id="rId37"/>
    <p:sldId id="298" r:id="rId38"/>
    <p:sldId id="284" r:id="rId39"/>
    <p:sldId id="299" r:id="rId40"/>
    <p:sldId id="262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71532-1BC5-411A-AE98-E0C37B70D518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2BB5B-20EF-42C2-B6AE-189975B627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24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A8F55-591F-4C82-A106-4949E9E692F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26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4E0F-9DC3-4EF0-AB56-3B57E88638C1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8C55-FFAF-4741-A85C-361277DF0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67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4E0F-9DC3-4EF0-AB56-3B57E88638C1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8C55-FFAF-4741-A85C-361277DF0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75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4E0F-9DC3-4EF0-AB56-3B57E88638C1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8C55-FFAF-4741-A85C-361277DF0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03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4E0F-9DC3-4EF0-AB56-3B57E88638C1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8C55-FFAF-4741-A85C-361277DF0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309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4E0F-9DC3-4EF0-AB56-3B57E88638C1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8C55-FFAF-4741-A85C-361277DF0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417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4E0F-9DC3-4EF0-AB56-3B57E88638C1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8C55-FFAF-4741-A85C-361277DF0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87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4E0F-9DC3-4EF0-AB56-3B57E88638C1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8C55-FFAF-4741-A85C-361277DF0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65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4E0F-9DC3-4EF0-AB56-3B57E88638C1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8C55-FFAF-4741-A85C-361277DF0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22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4E0F-9DC3-4EF0-AB56-3B57E88638C1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8C55-FFAF-4741-A85C-361277DF0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65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4E0F-9DC3-4EF0-AB56-3B57E88638C1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8C55-FFAF-4741-A85C-361277DF0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40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4E0F-9DC3-4EF0-AB56-3B57E88638C1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8C55-FFAF-4741-A85C-361277DF0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54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4E0F-9DC3-4EF0-AB56-3B57E88638C1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B8C55-FFAF-4741-A85C-361277DF0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796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378372" y="425669"/>
            <a:ext cx="7803932" cy="5986581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1E1162"/>
                </a:solidFill>
              </a:rPr>
              <a:t/>
            </a:r>
            <a:br>
              <a:rPr lang="tr-TR" dirty="0" smtClean="0">
                <a:solidFill>
                  <a:srgbClr val="1E1162"/>
                </a:solidFill>
              </a:rPr>
            </a:br>
            <a:r>
              <a:rPr lang="tr-TR" sz="7300" b="1" dirty="0" smtClean="0">
                <a:solidFill>
                  <a:srgbClr val="1E1162"/>
                </a:solidFill>
              </a:rPr>
              <a:t>Moleküler Biyolojik</a:t>
            </a:r>
            <a:br>
              <a:rPr lang="tr-TR" sz="7300" b="1" dirty="0" smtClean="0">
                <a:solidFill>
                  <a:srgbClr val="1E1162"/>
                </a:solidFill>
              </a:rPr>
            </a:br>
            <a:r>
              <a:rPr lang="tr-TR" sz="7300" b="1" dirty="0" smtClean="0">
                <a:solidFill>
                  <a:srgbClr val="1E1162"/>
                </a:solidFill>
              </a:rPr>
              <a:t> Yöntemler</a:t>
            </a:r>
            <a:r>
              <a:rPr lang="tr-TR" dirty="0" smtClean="0">
                <a:solidFill>
                  <a:srgbClr val="1E1162"/>
                </a:solidFill>
              </a:rPr>
              <a:t/>
            </a:r>
            <a:br>
              <a:rPr lang="tr-TR" dirty="0" smtClean="0">
                <a:solidFill>
                  <a:srgbClr val="1E1162"/>
                </a:solidFill>
              </a:rPr>
            </a:br>
            <a:r>
              <a:rPr lang="tr-TR" dirty="0" smtClean="0">
                <a:solidFill>
                  <a:srgbClr val="1E1162"/>
                </a:solidFill>
              </a:rPr>
              <a:t/>
            </a:r>
            <a:br>
              <a:rPr lang="tr-TR" dirty="0" smtClean="0">
                <a:solidFill>
                  <a:srgbClr val="1E1162"/>
                </a:solidFill>
              </a:rPr>
            </a:br>
            <a:r>
              <a:rPr lang="tr-TR" sz="2700" dirty="0" smtClean="0">
                <a:solidFill>
                  <a:srgbClr val="1E1162"/>
                </a:solidFill>
              </a:rPr>
              <a:t>10. hafta / uzaktan eğitim</a:t>
            </a:r>
            <a:r>
              <a:rPr lang="tr-TR" sz="2700" dirty="0"/>
              <a:t/>
            </a:r>
            <a:br>
              <a:rPr lang="tr-TR" sz="2700" dirty="0"/>
            </a:br>
            <a:r>
              <a:rPr lang="tr-TR" sz="2700" dirty="0" smtClean="0"/>
              <a:t/>
            </a:r>
            <a:br>
              <a:rPr lang="tr-TR" sz="2700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3200" dirty="0" smtClean="0">
                <a:solidFill>
                  <a:schemeClr val="accent1"/>
                </a:solidFill>
              </a:rPr>
              <a:t>MİKRODİZİLİM TEKNOLOJİSİ</a:t>
            </a:r>
            <a:br>
              <a:rPr lang="tr-TR" sz="3200" dirty="0" smtClean="0">
                <a:solidFill>
                  <a:schemeClr val="accent1"/>
                </a:solidFill>
              </a:rPr>
            </a:br>
            <a:r>
              <a:rPr lang="tr-TR" sz="3200" dirty="0" smtClean="0">
                <a:solidFill>
                  <a:schemeClr val="accent1"/>
                </a:solidFill>
              </a:rPr>
              <a:t>GENETİK ÇEŞİTLİLİK (VARYASYON) ANALİZLERİ</a:t>
            </a:r>
            <a:br>
              <a:rPr lang="tr-TR" sz="3200" dirty="0" smtClean="0">
                <a:solidFill>
                  <a:schemeClr val="accent1"/>
                </a:solidFill>
              </a:rPr>
            </a:br>
            <a:r>
              <a:rPr lang="tr-TR" sz="3200" dirty="0" smtClean="0">
                <a:solidFill>
                  <a:schemeClr val="accent1"/>
                </a:solidFill>
              </a:rPr>
              <a:t>EPİGENETİK ANALİZLER</a:t>
            </a:r>
            <a:br>
              <a:rPr lang="tr-TR" sz="3200" dirty="0" smtClean="0">
                <a:solidFill>
                  <a:schemeClr val="accent1"/>
                </a:solidFill>
              </a:rPr>
            </a:br>
            <a:endParaRPr lang="tr-TR" sz="3200" dirty="0">
              <a:solidFill>
                <a:schemeClr val="accent1"/>
              </a:solidFill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5499462" y="5786846"/>
            <a:ext cx="6473403" cy="625404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10000"/>
              </a:lnSpc>
              <a:spcBef>
                <a:spcPts val="600"/>
              </a:spcBef>
            </a:pPr>
            <a:endParaRPr lang="tr-TR" dirty="0" smtClean="0">
              <a:solidFill>
                <a:srgbClr val="1E1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tr-TR" dirty="0" smtClean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tr-TR" dirty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err="1" smtClean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dirty="0" smtClean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Üyesi </a:t>
            </a:r>
            <a:r>
              <a:rPr lang="tr-TR" dirty="0" smtClean="0">
                <a:solidFill>
                  <a:srgbClr val="1E1162"/>
                </a:solidFill>
              </a:rPr>
              <a:t>Mehmet BEKTAŞ</a:t>
            </a:r>
            <a:endParaRPr lang="tr-TR" dirty="0">
              <a:solidFill>
                <a:srgbClr val="1E1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1C42A7E1-4275-024A-8631-43CFA2748EDF}"/>
              </a:ext>
            </a:extLst>
          </p:cNvPr>
          <p:cNvSpPr txBox="1">
            <a:spLocks/>
          </p:cNvSpPr>
          <p:nvPr/>
        </p:nvSpPr>
        <p:spPr>
          <a:xfrm>
            <a:off x="2209799" y="864973"/>
            <a:ext cx="8809653" cy="848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Hınıs meslek yüksekokulu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894" y="613316"/>
            <a:ext cx="2940991" cy="340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2.bp.blogspot.com/-gLmKv_Xu-Xo/WChhtg9W8aI/AAAAAAAAAX4/smfdJFUHNZwo_lpA-xC3NN-Ef8WWD9sAQCEw/s400/IMG_942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5"/>
          <a:stretch/>
        </p:blipFill>
        <p:spPr bwMode="auto">
          <a:xfrm>
            <a:off x="2569779" y="1244217"/>
            <a:ext cx="6346168" cy="39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114801" y="6053987"/>
            <a:ext cx="7693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i="1" dirty="0" smtClean="0"/>
              <a:t>Kaynak: https://gizemer.blogspot.com/2016/11/biyolojik-ornek-alma-ve-nakli.html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34929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Saklama koşulları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2399534"/>
          </a:xfrm>
        </p:spPr>
        <p:txBody>
          <a:bodyPr/>
          <a:lstStyle/>
          <a:p>
            <a:pPr algn="just"/>
            <a:r>
              <a:rPr lang="tr-TR" dirty="0" smtClean="0"/>
              <a:t>Derin dondurucuda (-15 </a:t>
            </a:r>
            <a:r>
              <a:rPr lang="tr-TR" baseline="30000" dirty="0" smtClean="0"/>
              <a:t>0</a:t>
            </a:r>
            <a:r>
              <a:rPr lang="tr-TR" dirty="0" smtClean="0"/>
              <a:t>C- -25</a:t>
            </a:r>
            <a:r>
              <a:rPr lang="tr-TR" baseline="30000" dirty="0" smtClean="0"/>
              <a:t>0</a:t>
            </a:r>
            <a:r>
              <a:rPr lang="tr-TR" dirty="0" smtClean="0"/>
              <a:t> C) </a:t>
            </a:r>
            <a:r>
              <a:rPr lang="tr-TR" dirty="0" err="1" smtClean="0"/>
              <a:t>homojenizasyondan</a:t>
            </a:r>
            <a:r>
              <a:rPr lang="tr-TR" dirty="0" smtClean="0"/>
              <a:t> sonra -70</a:t>
            </a:r>
            <a:r>
              <a:rPr lang="tr-TR" baseline="30000" dirty="0" smtClean="0"/>
              <a:t>0</a:t>
            </a:r>
            <a:r>
              <a:rPr lang="tr-TR" dirty="0" smtClean="0"/>
              <a:t> C  ‘ de saklamak en uygundur. </a:t>
            </a:r>
          </a:p>
          <a:p>
            <a:pPr algn="just"/>
            <a:r>
              <a:rPr lang="tr-TR" dirty="0" smtClean="0"/>
              <a:t>Proteinlerin çözünme olayı su banyolarında 40 </a:t>
            </a:r>
            <a:r>
              <a:rPr lang="tr-TR" baseline="30000" dirty="0" smtClean="0"/>
              <a:t>0</a:t>
            </a:r>
            <a:r>
              <a:rPr lang="tr-TR" dirty="0" smtClean="0"/>
              <a:t>C- 50</a:t>
            </a:r>
            <a:r>
              <a:rPr lang="tr-TR" baseline="30000" dirty="0" smtClean="0"/>
              <a:t>0</a:t>
            </a:r>
            <a:r>
              <a:rPr lang="tr-TR" dirty="0" smtClean="0"/>
              <a:t> C ‘de karıştırılarak sağlanır.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71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Memeli dokularından </a:t>
            </a:r>
            <a:r>
              <a:rPr lang="tr-TR" dirty="0" err="1" smtClean="0"/>
              <a:t>ekstrasyonu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Bağ doku ve yağlardan iyice temizlenir. Aseton tozu yağın büyük bir kısmını çözer. </a:t>
            </a:r>
          </a:p>
          <a:p>
            <a:r>
              <a:rPr lang="tr-TR" dirty="0" smtClean="0"/>
              <a:t>Memeli hücre ve dokulardan ekstre edilecek proteinler </a:t>
            </a:r>
            <a:r>
              <a:rPr lang="tr-TR" dirty="0" err="1" smtClean="0"/>
              <a:t>denatüre</a:t>
            </a:r>
            <a:r>
              <a:rPr lang="tr-TR" dirty="0" smtClean="0"/>
              <a:t> koşullarda (SDS-PAGE) ile ayrıştırılır.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2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083" y="173420"/>
            <a:ext cx="3829214" cy="622885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8103476" y="5849034"/>
            <a:ext cx="3846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i="1" dirty="0" smtClean="0"/>
              <a:t>Kaynak: Evrimagaci.org/kromatografi-nedir-ve-hangi-alanlarda-kullanilir-farkli-kromatografi-teknikleri-nelerdir-989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9254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Bitkisel dokulardan </a:t>
            </a:r>
            <a:r>
              <a:rPr lang="tr-TR" dirty="0" err="1" smtClean="0"/>
              <a:t>ekstrasyon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Agarlı</a:t>
            </a:r>
            <a:r>
              <a:rPr lang="tr-TR" dirty="0" smtClean="0"/>
              <a:t> ortamlarda yetiştirilen bitkisel materyal (</a:t>
            </a:r>
            <a:r>
              <a:rPr lang="tr-TR" dirty="0" err="1" smtClean="0"/>
              <a:t>kallus</a:t>
            </a:r>
            <a:r>
              <a:rPr lang="tr-TR" dirty="0" smtClean="0"/>
              <a:t>, kök, </a:t>
            </a:r>
            <a:r>
              <a:rPr lang="tr-TR" dirty="0" err="1" smtClean="0"/>
              <a:t>yapra</a:t>
            </a:r>
            <a:r>
              <a:rPr lang="tr-TR" dirty="0" smtClean="0"/>
              <a:t>, çiçek vb.) pense, makas, </a:t>
            </a:r>
            <a:r>
              <a:rPr lang="tr-TR" dirty="0" err="1" smtClean="0"/>
              <a:t>diseksiyon</a:t>
            </a:r>
            <a:r>
              <a:rPr lang="tr-TR" dirty="0" smtClean="0"/>
              <a:t> iğnesi gibi araçlarla </a:t>
            </a:r>
            <a:r>
              <a:rPr lang="tr-TR" dirty="0" err="1" smtClean="0"/>
              <a:t>besiyerinden</a:t>
            </a:r>
            <a:r>
              <a:rPr lang="tr-TR" dirty="0" smtClean="0"/>
              <a:t> ayrılır. </a:t>
            </a:r>
          </a:p>
          <a:p>
            <a:r>
              <a:rPr lang="tr-TR" dirty="0" smtClean="0"/>
              <a:t>-20 </a:t>
            </a:r>
            <a:r>
              <a:rPr lang="tr-TR" baseline="30000" dirty="0" smtClean="0"/>
              <a:t>0</a:t>
            </a:r>
            <a:r>
              <a:rPr lang="tr-TR" dirty="0" smtClean="0"/>
              <a:t>C de dondurularak saklanır ya da </a:t>
            </a:r>
            <a:r>
              <a:rPr lang="tr-TR" dirty="0" err="1" smtClean="0"/>
              <a:t>liyofilizasyonla</a:t>
            </a:r>
            <a:r>
              <a:rPr lang="tr-TR" dirty="0" smtClean="0"/>
              <a:t> kurutulur.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65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Mayalardan </a:t>
            </a:r>
            <a:r>
              <a:rPr lang="tr-TR" dirty="0" err="1" smtClean="0"/>
              <a:t>ekstrasyon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Mekanik parçalama</a:t>
            </a:r>
          </a:p>
          <a:p>
            <a:r>
              <a:rPr lang="tr-TR" dirty="0" err="1" smtClean="0"/>
              <a:t>Homojenizasyon</a:t>
            </a:r>
            <a:endParaRPr lang="tr-TR" dirty="0" smtClean="0"/>
          </a:p>
          <a:p>
            <a:r>
              <a:rPr lang="tr-TR" dirty="0" err="1" smtClean="0"/>
              <a:t>Toluen</a:t>
            </a:r>
            <a:r>
              <a:rPr lang="tr-TR" dirty="0" smtClean="0"/>
              <a:t> uygulamaları (santrifüj, etil asetatla tolüen uzaklaştırılır)</a:t>
            </a:r>
          </a:p>
          <a:p>
            <a:r>
              <a:rPr lang="tr-TR" dirty="0" smtClean="0"/>
              <a:t>Amonyak uygulaması (basit ve hızlı yöntem)</a:t>
            </a:r>
          </a:p>
          <a:p>
            <a:r>
              <a:rPr lang="tr-TR" dirty="0" err="1" smtClean="0"/>
              <a:t>Enzimatik</a:t>
            </a:r>
            <a:r>
              <a:rPr lang="tr-TR" dirty="0" smtClean="0"/>
              <a:t> parçalama (</a:t>
            </a:r>
            <a:r>
              <a:rPr lang="tr-TR" dirty="0" err="1" smtClean="0"/>
              <a:t>mannanaz</a:t>
            </a:r>
            <a:r>
              <a:rPr lang="tr-TR" dirty="0" smtClean="0"/>
              <a:t>, </a:t>
            </a:r>
            <a:r>
              <a:rPr lang="tr-TR" dirty="0" err="1" smtClean="0"/>
              <a:t>glukanaz</a:t>
            </a:r>
            <a:r>
              <a:rPr lang="tr-TR" dirty="0" smtClean="0"/>
              <a:t>.. 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38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Bakterilerden </a:t>
            </a:r>
            <a:r>
              <a:rPr lang="tr-TR" dirty="0" err="1" smtClean="0"/>
              <a:t>ekstrasyon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Ultrasonikatörlerle</a:t>
            </a:r>
            <a:r>
              <a:rPr lang="tr-TR" dirty="0" smtClean="0"/>
              <a:t> bakteriler parçalanır</a:t>
            </a:r>
          </a:p>
          <a:p>
            <a:r>
              <a:rPr lang="tr-TR" dirty="0" smtClean="0"/>
              <a:t>Santrifüj</a:t>
            </a:r>
          </a:p>
          <a:p>
            <a:r>
              <a:rPr lang="tr-TR" dirty="0" smtClean="0"/>
              <a:t>ETDA ve 2-merkaptoentanol ve potasyum fosfat </a:t>
            </a:r>
            <a:r>
              <a:rPr lang="tr-TR" dirty="0" err="1" smtClean="0"/>
              <a:t>tamopnu</a:t>
            </a:r>
            <a:r>
              <a:rPr lang="tr-TR" dirty="0" smtClean="0"/>
              <a:t> ile muamele</a:t>
            </a:r>
          </a:p>
          <a:p>
            <a:r>
              <a:rPr lang="tr-TR" dirty="0" smtClean="0"/>
              <a:t>Süspansiyon 30 </a:t>
            </a:r>
            <a:r>
              <a:rPr lang="tr-TR" dirty="0" err="1" smtClean="0"/>
              <a:t>dk</a:t>
            </a:r>
            <a:r>
              <a:rPr lang="tr-TR" dirty="0" smtClean="0"/>
              <a:t> sonra üst sıvı protein kaynağı alınır.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68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3413"/>
          </a:xfrm>
        </p:spPr>
        <p:txBody>
          <a:bodyPr/>
          <a:lstStyle/>
          <a:p>
            <a:r>
              <a:rPr lang="tr-TR" dirty="0" err="1" smtClean="0"/>
              <a:t>ultrafiltrasyon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430884"/>
          </a:xfrm>
        </p:spPr>
        <p:txBody>
          <a:bodyPr/>
          <a:lstStyle/>
          <a:p>
            <a:pPr algn="just"/>
            <a:r>
              <a:rPr lang="tr-TR" dirty="0" smtClean="0"/>
              <a:t>Su ve diğer küçük moleküllerin </a:t>
            </a:r>
            <a:r>
              <a:rPr lang="tr-TR" dirty="0" err="1" smtClean="0"/>
              <a:t>santrifüjleme</a:t>
            </a:r>
            <a:r>
              <a:rPr lang="tr-TR" dirty="0" smtClean="0"/>
              <a:t> veya yüksek basınç gibi bir etkiyle yarı geçirgen bir </a:t>
            </a:r>
            <a:r>
              <a:rPr lang="tr-TR" dirty="0" err="1" smtClean="0"/>
              <a:t>membrandan</a:t>
            </a:r>
            <a:r>
              <a:rPr lang="tr-TR" dirty="0" smtClean="0"/>
              <a:t> geçmeye zorlandığı bir yöntemdir.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63" y="2692455"/>
            <a:ext cx="3674679" cy="392906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45182" y="6252185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50" i="1" dirty="0" smtClean="0"/>
              <a:t>Kaynak: https://tr.wikipedia.org/wiki/Ultrafiltrasyon</a:t>
            </a:r>
            <a:endParaRPr lang="tr-TR" sz="1050" i="1" dirty="0"/>
          </a:p>
        </p:txBody>
      </p:sp>
    </p:spTree>
    <p:extLst>
      <p:ext uri="{BB962C8B-B14F-4D97-AF65-F5344CB8AC3E}">
        <p14:creationId xmlns:p14="http://schemas.microsoft.com/office/powerpoint/2010/main" val="4334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Diyaliz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Diyaliz tüpleriyle seyreltik protein çözeltilerinin </a:t>
            </a:r>
            <a:r>
              <a:rPr lang="tr-TR" dirty="0" err="1" smtClean="0"/>
              <a:t>derişikleştirilmesinde</a:t>
            </a:r>
            <a:r>
              <a:rPr lang="tr-TR" dirty="0" smtClean="0"/>
              <a:t> başvurulur.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07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liyofilizasyon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238703"/>
            <a:ext cx="10515600" cy="2695904"/>
          </a:xfrm>
        </p:spPr>
        <p:txBody>
          <a:bodyPr/>
          <a:lstStyle/>
          <a:p>
            <a:pPr algn="just"/>
            <a:r>
              <a:rPr lang="tr-TR" dirty="0" err="1" smtClean="0"/>
              <a:t>Liyofilizasyon</a:t>
            </a:r>
            <a:r>
              <a:rPr lang="tr-TR" dirty="0" smtClean="0"/>
              <a:t>, dondurularak vakumda kurutma yöntemidir. Geride toz haline kalmış protein özütleri bulunur.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98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06208" y="457203"/>
            <a:ext cx="5249916" cy="5549462"/>
          </a:xfrm>
        </p:spPr>
        <p:txBody>
          <a:bodyPr>
            <a:normAutofit/>
          </a:bodyPr>
          <a:lstStyle/>
          <a:p>
            <a:endParaRPr lang="tr-TR" i="1" dirty="0" smtClean="0"/>
          </a:p>
          <a:p>
            <a:endParaRPr lang="tr-TR" i="1" dirty="0"/>
          </a:p>
          <a:p>
            <a:endParaRPr lang="tr-TR" i="1" dirty="0" smtClean="0"/>
          </a:p>
          <a:p>
            <a:endParaRPr lang="tr-TR" i="1" dirty="0"/>
          </a:p>
          <a:p>
            <a:endParaRPr lang="tr-TR" i="1" dirty="0" smtClean="0"/>
          </a:p>
          <a:p>
            <a:pPr algn="r"/>
            <a:endParaRPr lang="tr-TR" sz="2000" i="1" dirty="0" smtClean="0"/>
          </a:p>
          <a:p>
            <a:pPr algn="r"/>
            <a:endParaRPr lang="tr-TR" sz="2000" i="1" dirty="0"/>
          </a:p>
          <a:p>
            <a:pPr algn="ctr"/>
            <a:r>
              <a:rPr lang="tr-TR" sz="2000" i="1" dirty="0" smtClean="0"/>
              <a:t>Bu </a:t>
            </a:r>
            <a:r>
              <a:rPr lang="tr-TR" sz="2000" i="1" dirty="0"/>
              <a:t>sunum, Nobel Tıp kitabevinin bastığı Prof. Dr. Güler Temizkan-Prof. Dr. Nazlı Arda’nın editörlüğünde hazırlanan Temel ve ileri Moleküler Biyolojik Yöntemler </a:t>
            </a:r>
            <a:r>
              <a:rPr lang="tr-TR" sz="2000" i="1" dirty="0" err="1"/>
              <a:t>Kitabıile</a:t>
            </a:r>
            <a:r>
              <a:rPr lang="tr-TR" sz="2000" i="1" dirty="0"/>
              <a:t> Dr. </a:t>
            </a:r>
            <a:r>
              <a:rPr lang="tr-TR" sz="2000" i="1" dirty="0" err="1"/>
              <a:t>Öğ</a:t>
            </a:r>
            <a:r>
              <a:rPr lang="tr-TR" sz="2000" i="1" dirty="0"/>
              <a:t>. Üyesi </a:t>
            </a:r>
            <a:r>
              <a:rPr lang="tr-TR" sz="2000" i="1" dirty="0" err="1" smtClean="0"/>
              <a:t>Sümeyray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Gürkök</a:t>
            </a:r>
            <a:r>
              <a:rPr lang="tr-TR" sz="2000" i="1" dirty="0" smtClean="0"/>
              <a:t> </a:t>
            </a:r>
            <a:r>
              <a:rPr lang="tr-TR" sz="2000" i="1" dirty="0"/>
              <a:t>ün yüksek lisans derslerinden hazırlanmıştır teşekkür ederiz.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323" y="1462650"/>
            <a:ext cx="5849005" cy="438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090" y="307977"/>
            <a:ext cx="5792332" cy="573021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67559" y="6423463"/>
            <a:ext cx="11193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400" i="1" dirty="0" smtClean="0"/>
              <a:t>Kaynak: https://turkish.alibaba.com/product-detail/industrial-vacuum-freeze-dryer-lyophilizer-milk-lyophilization-60110601604.html</a:t>
            </a:r>
            <a:endParaRPr lang="tr-TR" sz="1400" i="1" dirty="0"/>
          </a:p>
        </p:txBody>
      </p:sp>
    </p:spTree>
    <p:extLst>
      <p:ext uri="{BB962C8B-B14F-4D97-AF65-F5344CB8AC3E}">
        <p14:creationId xmlns:p14="http://schemas.microsoft.com/office/powerpoint/2010/main" val="31207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Çöktürme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Analitik amaçlı (</a:t>
            </a:r>
            <a:r>
              <a:rPr lang="tr-TR" dirty="0" err="1" smtClean="0"/>
              <a:t>trikoloasetik</a:t>
            </a:r>
            <a:r>
              <a:rPr lang="tr-TR" dirty="0" smtClean="0"/>
              <a:t> </a:t>
            </a:r>
            <a:r>
              <a:rPr lang="tr-TR" dirty="0" err="1" smtClean="0"/>
              <a:t>asati</a:t>
            </a:r>
            <a:r>
              <a:rPr lang="tr-TR" dirty="0" smtClean="0"/>
              <a:t> .. ) ve </a:t>
            </a:r>
            <a:r>
              <a:rPr lang="tr-TR" dirty="0" err="1" smtClean="0"/>
              <a:t>preparatif</a:t>
            </a:r>
            <a:r>
              <a:rPr lang="tr-TR" dirty="0" smtClean="0"/>
              <a:t> (PEG, </a:t>
            </a:r>
            <a:r>
              <a:rPr lang="tr-TR" dirty="0" err="1" smtClean="0"/>
              <a:t>polieilen</a:t>
            </a:r>
            <a:r>
              <a:rPr lang="tr-TR" dirty="0" smtClean="0"/>
              <a:t> glikol, amonyum sülfat) amaçlı çöktürme işlemleridir.</a:t>
            </a:r>
          </a:p>
          <a:p>
            <a:pPr algn="just"/>
            <a:r>
              <a:rPr lang="tr-TR" dirty="0" smtClean="0"/>
              <a:t>Proteinlerin bulundukları çözeltiden ayırmak ve </a:t>
            </a:r>
            <a:r>
              <a:rPr lang="tr-TR" dirty="0" err="1" smtClean="0"/>
              <a:t>derişimlerini</a:t>
            </a:r>
            <a:r>
              <a:rPr lang="tr-TR" dirty="0" smtClean="0"/>
              <a:t> artırmak için kullanılır. </a:t>
            </a:r>
          </a:p>
          <a:p>
            <a:pPr algn="just"/>
            <a:r>
              <a:rPr lang="tr-TR" dirty="0" smtClean="0"/>
              <a:t>Daha yüksek derişimde bir protein çözelti elde edilmiş olur.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14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14" y="558033"/>
            <a:ext cx="7620000" cy="504825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040525" y="5943628"/>
            <a:ext cx="1061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i="1" dirty="0" smtClean="0"/>
              <a:t>Kaynak: Evrimagaci.org/kromatografi-nedir-ve-hangi-alanlarda-kullanilir-farkli-kromatografi-teknikleri-nelerdir-989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21509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3966" y="2408949"/>
            <a:ext cx="10515600" cy="1958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b="1" dirty="0" smtClean="0"/>
              <a:t>Proteinlerin Nicel Analizleri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11747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014" y="624490"/>
            <a:ext cx="6152800" cy="456236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040525" y="5943628"/>
            <a:ext cx="1061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i="1" dirty="0" smtClean="0"/>
              <a:t>Kaynak: Evrimagaci.org/kromatografi-nedir-ve-hangi-alanlarda-kullanilir-farkli-kromatografi-teknikleri-nelerdir-989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370908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Biüret</a:t>
            </a:r>
            <a:r>
              <a:rPr lang="tr-TR" dirty="0" smtClean="0"/>
              <a:t> yöntemi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Duyarlılığı düşük, pratikliği nedeniyle geniş çapta kullanılan bir yöntemdir.</a:t>
            </a:r>
          </a:p>
          <a:p>
            <a:r>
              <a:rPr lang="tr-TR" dirty="0" smtClean="0"/>
              <a:t>Cu</a:t>
            </a:r>
            <a:r>
              <a:rPr lang="tr-TR" baseline="30000" dirty="0" smtClean="0"/>
              <a:t>+2</a:t>
            </a:r>
            <a:r>
              <a:rPr lang="tr-TR" dirty="0" smtClean="0"/>
              <a:t> iyonları </a:t>
            </a:r>
            <a:r>
              <a:rPr lang="tr-TR" dirty="0" err="1" smtClean="0"/>
              <a:t>peptit</a:t>
            </a:r>
            <a:r>
              <a:rPr lang="tr-TR" dirty="0" smtClean="0"/>
              <a:t> azotlarına bağlanması sonucu alkali çözeltilerde </a:t>
            </a:r>
            <a:r>
              <a:rPr lang="tr-TR" dirty="0" err="1" smtClean="0"/>
              <a:t>spektrofotometride</a:t>
            </a:r>
            <a:r>
              <a:rPr lang="tr-TR" dirty="0" smtClean="0"/>
              <a:t> farklı </a:t>
            </a:r>
            <a:r>
              <a:rPr lang="tr-TR" dirty="0" err="1" smtClean="0"/>
              <a:t>absorbsiyon</a:t>
            </a:r>
            <a:r>
              <a:rPr lang="tr-TR" dirty="0" smtClean="0"/>
              <a:t> göstermesiyle </a:t>
            </a:r>
            <a:r>
              <a:rPr lang="tr-TR" dirty="0" err="1" smtClean="0"/>
              <a:t>gerçekşir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28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Boya bağlama (</a:t>
            </a:r>
            <a:r>
              <a:rPr lang="tr-TR" dirty="0" err="1" smtClean="0"/>
              <a:t>Bardford</a:t>
            </a:r>
            <a:r>
              <a:rPr lang="tr-TR" dirty="0" smtClean="0"/>
              <a:t>) yöntemi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Coomassie</a:t>
            </a:r>
            <a:r>
              <a:rPr lang="tr-TR" dirty="0" smtClean="0"/>
              <a:t> </a:t>
            </a:r>
            <a:r>
              <a:rPr lang="tr-TR" dirty="0" err="1" smtClean="0"/>
              <a:t>brillant</a:t>
            </a:r>
            <a:r>
              <a:rPr lang="tr-TR" dirty="0" smtClean="0"/>
              <a:t> </a:t>
            </a:r>
            <a:r>
              <a:rPr lang="tr-TR" dirty="0" err="1" smtClean="0"/>
              <a:t>blue</a:t>
            </a:r>
            <a:r>
              <a:rPr lang="tr-TR" dirty="0" smtClean="0"/>
              <a:t> G-250 boyasının farklı </a:t>
            </a:r>
            <a:r>
              <a:rPr lang="tr-TR" dirty="0" err="1" smtClean="0"/>
              <a:t>derişimlerinden</a:t>
            </a:r>
            <a:r>
              <a:rPr lang="tr-TR" dirty="0" smtClean="0"/>
              <a:t> protein çözeltilerinin değişik mavi renk ortaya koymasından yararlanılarak geliştirilmiştir.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20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843" y="417950"/>
            <a:ext cx="6734192" cy="505268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040525" y="5943628"/>
            <a:ext cx="1061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i="1" dirty="0" smtClean="0"/>
              <a:t>Kaynak: Evrimagaci.org/kromatografi-nedir-ve-hangi-alanlarda-kullanilir-farkli-kromatografi-teknikleri-nelerdir-989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25571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944"/>
          </a:xfrm>
        </p:spPr>
        <p:txBody>
          <a:bodyPr/>
          <a:lstStyle/>
          <a:p>
            <a:r>
              <a:rPr lang="tr-TR" dirty="0" err="1" smtClean="0"/>
              <a:t>Lowry</a:t>
            </a:r>
            <a:r>
              <a:rPr lang="tr-TR" dirty="0" smtClean="0"/>
              <a:t> yöntemi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2527"/>
          </a:xfrm>
        </p:spPr>
        <p:txBody>
          <a:bodyPr/>
          <a:lstStyle/>
          <a:p>
            <a:r>
              <a:rPr lang="tr-TR" dirty="0" err="1" smtClean="0"/>
              <a:t>Fosfomolibdotungstik</a:t>
            </a:r>
            <a:r>
              <a:rPr lang="tr-TR" dirty="0" smtClean="0"/>
              <a:t> asit çözeltisinin </a:t>
            </a:r>
            <a:r>
              <a:rPr lang="tr-TR" dirty="0" err="1" smtClean="0"/>
              <a:t>tirozinlerle</a:t>
            </a:r>
            <a:r>
              <a:rPr lang="tr-TR" dirty="0" smtClean="0"/>
              <a:t> reaksiyona girerek mavi bir renk oluşturması temeline dayanır.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751" y="2711504"/>
            <a:ext cx="5076497" cy="390652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128233" y="5971696"/>
            <a:ext cx="2935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i="1" dirty="0" smtClean="0"/>
              <a:t>Kaynak: https://bioquochem.com/sample-pretreatment/lowry-protein-quantification-assay-kit/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27670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Bisinkoninik</a:t>
            </a:r>
            <a:r>
              <a:rPr lang="tr-TR" dirty="0" smtClean="0"/>
              <a:t> asit (BCA) yöntemi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47285"/>
          </a:xfrm>
        </p:spPr>
        <p:txBody>
          <a:bodyPr/>
          <a:lstStyle/>
          <a:p>
            <a:pPr algn="just"/>
            <a:r>
              <a:rPr lang="tr-TR" dirty="0" smtClean="0"/>
              <a:t>Bu yöntemde önce Cu</a:t>
            </a:r>
            <a:r>
              <a:rPr lang="tr-TR" baseline="30000" dirty="0" smtClean="0"/>
              <a:t>+2 </a:t>
            </a:r>
            <a:r>
              <a:rPr lang="tr-TR" dirty="0" smtClean="0"/>
              <a:t> iyonları, alkali ortamdaki proteinler tarafından Cu</a:t>
            </a:r>
            <a:r>
              <a:rPr lang="tr-TR" baseline="30000" dirty="0" smtClean="0"/>
              <a:t>+1</a:t>
            </a:r>
            <a:r>
              <a:rPr lang="tr-TR" dirty="0" smtClean="0"/>
              <a:t> iyonlarına indirgenir (</a:t>
            </a:r>
            <a:r>
              <a:rPr lang="tr-TR" dirty="0" err="1" smtClean="0"/>
              <a:t>biüret</a:t>
            </a:r>
            <a:r>
              <a:rPr lang="tr-TR" dirty="0" smtClean="0"/>
              <a:t> reaksiyonu), daha sonra Cu</a:t>
            </a:r>
            <a:r>
              <a:rPr lang="tr-TR" baseline="30000" dirty="0" smtClean="0"/>
              <a:t>+1 </a:t>
            </a:r>
            <a:r>
              <a:rPr lang="tr-TR" dirty="0" smtClean="0"/>
              <a:t> iyonları </a:t>
            </a:r>
            <a:r>
              <a:rPr lang="tr-TR" dirty="0" err="1" smtClean="0"/>
              <a:t>bisinkoninik</a:t>
            </a:r>
            <a:r>
              <a:rPr lang="tr-TR" dirty="0" smtClean="0"/>
              <a:t> asit içeren çok duyarlı ve seçici bir belirteçle </a:t>
            </a:r>
            <a:r>
              <a:rPr lang="tr-TR" dirty="0" err="1" smtClean="0"/>
              <a:t>kolorimetrik</a:t>
            </a:r>
            <a:r>
              <a:rPr lang="tr-TR" dirty="0" smtClean="0"/>
              <a:t> olarak saplanır.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01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94127"/>
          </a:xfrm>
        </p:spPr>
        <p:txBody>
          <a:bodyPr/>
          <a:lstStyle/>
          <a:p>
            <a:pPr algn="ctr"/>
            <a:endParaRPr lang="tr-TR" b="1" dirty="0" smtClean="0"/>
          </a:p>
          <a:p>
            <a:pPr marL="0" indent="0" algn="ctr">
              <a:buNone/>
            </a:pPr>
            <a:r>
              <a:rPr lang="tr-TR" b="1" dirty="0" smtClean="0"/>
              <a:t>Proteinlerin izolasyonu</a:t>
            </a:r>
          </a:p>
          <a:p>
            <a:pPr marL="0" indent="0" algn="ctr">
              <a:buNone/>
            </a:pPr>
            <a:r>
              <a:rPr lang="tr-TR" b="1" dirty="0" smtClean="0"/>
              <a:t>Proteinlerin nicel analizleri</a:t>
            </a:r>
          </a:p>
          <a:p>
            <a:pPr marL="0" indent="0" algn="ctr">
              <a:buNone/>
            </a:pPr>
            <a:r>
              <a:rPr lang="tr-TR" b="1" dirty="0" smtClean="0"/>
              <a:t>ELİSA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9117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6310" y="2519308"/>
            <a:ext cx="10515600" cy="17373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600" b="1" dirty="0" smtClean="0"/>
              <a:t>ELİSA</a:t>
            </a:r>
            <a:endParaRPr lang="tr-TR" sz="6600" b="1" dirty="0"/>
          </a:p>
        </p:txBody>
      </p:sp>
    </p:spTree>
    <p:extLst>
      <p:ext uri="{BB962C8B-B14F-4D97-AF65-F5344CB8AC3E}">
        <p14:creationId xmlns:p14="http://schemas.microsoft.com/office/powerpoint/2010/main" val="28611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92761"/>
          </a:xfrm>
        </p:spPr>
        <p:txBody>
          <a:bodyPr/>
          <a:lstStyle/>
          <a:p>
            <a:pPr algn="just"/>
            <a:r>
              <a:rPr lang="tr-TR" dirty="0" smtClean="0"/>
              <a:t>Antijen veya antikorların ya da başka </a:t>
            </a:r>
            <a:r>
              <a:rPr lang="tr-TR" dirty="0" err="1" smtClean="0"/>
              <a:t>analitlerin</a:t>
            </a:r>
            <a:r>
              <a:rPr lang="tr-TR" dirty="0" smtClean="0"/>
              <a:t> (alerjenler, pestisitler, herbisitler gibi ilaç kalıntıları.. ) varlığını belirlemek için yaygın olarak kullanılan biyokimyasal tekniklerdir. </a:t>
            </a:r>
          </a:p>
          <a:p>
            <a:pPr algn="just"/>
            <a:r>
              <a:rPr lang="tr-TR" dirty="0" err="1" smtClean="0"/>
              <a:t>Enzyme</a:t>
            </a:r>
            <a:r>
              <a:rPr lang="tr-TR" dirty="0" smtClean="0"/>
              <a:t> </a:t>
            </a:r>
            <a:r>
              <a:rPr lang="tr-TR" dirty="0" err="1" smtClean="0"/>
              <a:t>Linked</a:t>
            </a:r>
            <a:r>
              <a:rPr lang="tr-TR" dirty="0" smtClean="0"/>
              <a:t> </a:t>
            </a:r>
            <a:r>
              <a:rPr lang="tr-TR" dirty="0" err="1" smtClean="0"/>
              <a:t>Immuno</a:t>
            </a:r>
            <a:r>
              <a:rPr lang="tr-TR" dirty="0" smtClean="0"/>
              <a:t> </a:t>
            </a:r>
            <a:r>
              <a:rPr lang="tr-TR" dirty="0" err="1" smtClean="0"/>
              <a:t>Sorbent</a:t>
            </a:r>
            <a:r>
              <a:rPr lang="tr-TR" dirty="0" smtClean="0"/>
              <a:t> </a:t>
            </a:r>
            <a:r>
              <a:rPr lang="tr-TR" dirty="0" err="1" smtClean="0"/>
              <a:t>Assay</a:t>
            </a:r>
            <a:r>
              <a:rPr lang="tr-TR" dirty="0" smtClean="0"/>
              <a:t> = E. L. I. S. A. </a:t>
            </a:r>
          </a:p>
          <a:p>
            <a:pPr algn="just"/>
            <a:r>
              <a:rPr lang="tr-TR" dirty="0" smtClean="0"/>
              <a:t>Hedef antijenin </a:t>
            </a:r>
            <a:r>
              <a:rPr lang="tr-TR" dirty="0" err="1" smtClean="0"/>
              <a:t>immün</a:t>
            </a:r>
            <a:r>
              <a:rPr lang="tr-TR" dirty="0" smtClean="0"/>
              <a:t> sistem tarafından üretilen antikorlar tarafından yüksek özgüllükte tanınması </a:t>
            </a:r>
            <a:r>
              <a:rPr lang="tr-TR" dirty="0" err="1" smtClean="0"/>
              <a:t>temeilene</a:t>
            </a:r>
            <a:r>
              <a:rPr lang="tr-TR" dirty="0" smtClean="0"/>
              <a:t> dayanır.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31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277" y="898634"/>
            <a:ext cx="7132146" cy="431745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340068" y="6290470"/>
            <a:ext cx="104840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100" i="1" dirty="0" smtClean="0"/>
              <a:t>Kaynak: http://www.gazetevatan.com/elisa-testi-nedir-elisa-kan-testi-nasil-yapilir-elisa-testi-cor-1344818-gundem/</a:t>
            </a:r>
            <a:endParaRPr lang="tr-TR" sz="1100" i="1" dirty="0"/>
          </a:p>
        </p:txBody>
      </p:sp>
    </p:spTree>
    <p:extLst>
      <p:ext uri="{BB962C8B-B14F-4D97-AF65-F5344CB8AC3E}">
        <p14:creationId xmlns:p14="http://schemas.microsoft.com/office/powerpoint/2010/main" val="32054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Doğrudan ELİSA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94582"/>
          </a:xfrm>
        </p:spPr>
        <p:txBody>
          <a:bodyPr/>
          <a:lstStyle/>
          <a:p>
            <a:r>
              <a:rPr lang="tr-TR" dirty="0" smtClean="0"/>
              <a:t>Antijenle doğrudan reaksiyona giren işaretli bir </a:t>
            </a:r>
            <a:r>
              <a:rPr lang="tr-TR" dirty="0" err="1" smtClean="0"/>
              <a:t>primer</a:t>
            </a:r>
            <a:r>
              <a:rPr lang="tr-TR" dirty="0" smtClean="0"/>
              <a:t> antikor kullanılır. </a:t>
            </a:r>
          </a:p>
          <a:p>
            <a:r>
              <a:rPr lang="tr-TR" dirty="0" smtClean="0"/>
              <a:t>Doku ve hücrelerde </a:t>
            </a:r>
            <a:r>
              <a:rPr lang="tr-TR" dirty="0" err="1" smtClean="0"/>
              <a:t>immünohistokimyasal</a:t>
            </a:r>
            <a:r>
              <a:rPr lang="tr-TR" dirty="0" smtClean="0"/>
              <a:t> boyanmasında tercih edilir.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45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Dolaylı ELİSA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63961"/>
          </a:xfrm>
        </p:spPr>
        <p:txBody>
          <a:bodyPr/>
          <a:lstStyle/>
          <a:p>
            <a:pPr algn="just"/>
            <a:r>
              <a:rPr lang="tr-TR" dirty="0" smtClean="0"/>
              <a:t>En yaygın tercih edilen ELISA testidir.</a:t>
            </a:r>
          </a:p>
          <a:p>
            <a:pPr algn="just"/>
            <a:r>
              <a:rPr lang="tr-TR" dirty="0" smtClean="0"/>
              <a:t>İşaretli (</a:t>
            </a:r>
            <a:r>
              <a:rPr lang="tr-TR" dirty="0" err="1" smtClean="0"/>
              <a:t>biyotin</a:t>
            </a:r>
            <a:r>
              <a:rPr lang="tr-TR" dirty="0" smtClean="0"/>
              <a:t>) </a:t>
            </a:r>
            <a:r>
              <a:rPr lang="tr-TR" dirty="0" err="1" smtClean="0"/>
              <a:t>sekonder</a:t>
            </a:r>
            <a:r>
              <a:rPr lang="tr-TR" dirty="0" smtClean="0"/>
              <a:t> antikorlar kullanılır. </a:t>
            </a:r>
            <a:r>
              <a:rPr lang="tr-TR" dirty="0" err="1" smtClean="0"/>
              <a:t>Sekonder</a:t>
            </a:r>
            <a:r>
              <a:rPr lang="tr-TR" dirty="0" smtClean="0"/>
              <a:t> antikor </a:t>
            </a:r>
            <a:r>
              <a:rPr lang="tr-TR" dirty="0" err="1" smtClean="0"/>
              <a:t>primer</a:t>
            </a:r>
            <a:r>
              <a:rPr lang="tr-TR" dirty="0" smtClean="0"/>
              <a:t> antikora özgüdür. </a:t>
            </a:r>
          </a:p>
        </p:txBody>
      </p:sp>
    </p:spTree>
    <p:extLst>
      <p:ext uri="{BB962C8B-B14F-4D97-AF65-F5344CB8AC3E}">
        <p14:creationId xmlns:p14="http://schemas.microsoft.com/office/powerpoint/2010/main" val="26547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661" y="209698"/>
            <a:ext cx="4986109" cy="570237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051123" y="6365906"/>
            <a:ext cx="41408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50" i="1" dirty="0" smtClean="0"/>
              <a:t>Kaynak: https://www.cellsignal.at/applications/elisa/types-of-elisa-tests</a:t>
            </a:r>
            <a:endParaRPr lang="tr-TR" sz="1050" i="1" dirty="0"/>
          </a:p>
        </p:txBody>
      </p:sp>
    </p:spTree>
    <p:extLst>
      <p:ext uri="{BB962C8B-B14F-4D97-AF65-F5344CB8AC3E}">
        <p14:creationId xmlns:p14="http://schemas.microsoft.com/office/powerpoint/2010/main" val="6924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Sandviç ELISA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63506"/>
          </a:xfrm>
        </p:spPr>
        <p:txBody>
          <a:bodyPr/>
          <a:lstStyle/>
          <a:p>
            <a:pPr algn="just"/>
            <a:r>
              <a:rPr lang="tr-TR" dirty="0" smtClean="0"/>
              <a:t>Çok daha yüksek etkinliğe sahiptir. </a:t>
            </a:r>
          </a:p>
          <a:p>
            <a:pPr algn="just"/>
            <a:r>
              <a:rPr lang="tr-TR" dirty="0"/>
              <a:t> </a:t>
            </a:r>
            <a:r>
              <a:rPr lang="tr-TR" dirty="0" smtClean="0"/>
              <a:t>iki antikor tabakası (yakalama ve belirleme antikorlar)  arasındaki antijenlerin miktarının belirlenmesini sağlar.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25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60" y="327791"/>
            <a:ext cx="9952465" cy="520590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594538" y="6385062"/>
            <a:ext cx="83714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i="1" dirty="0" smtClean="0"/>
              <a:t>Kaynak: https://microbenotes.com/sandwich-elisa-steps-and-advantages/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13690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Yarışmalı ELISA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Orijinal antijen ve örnek antijenin antikora yarışmalı bir şekilde bağlanmasıdır. </a:t>
            </a:r>
          </a:p>
          <a:p>
            <a:r>
              <a:rPr lang="tr-TR" dirty="0" smtClean="0"/>
              <a:t>Antijenler seçici bir şekilde belirleyebilme yeteneği olması önemli bir avantajdır.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21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3847" t="46228" r="16164" b="23600"/>
          <a:stretch/>
        </p:blipFill>
        <p:spPr>
          <a:xfrm>
            <a:off x="630620" y="945931"/>
            <a:ext cx="10873584" cy="351571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166648" y="6088908"/>
            <a:ext cx="100741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100" i="1" dirty="0" err="1" smtClean="0"/>
              <a:t>Kaynak:ÜCD</a:t>
            </a:r>
            <a:r>
              <a:rPr lang="tr-TR" sz="1100" i="1" dirty="0" smtClean="0"/>
              <a:t> Güncelleme Serileri, Nisan 2020 • Cilt: 9 • Sayı: 2 “Moleküler Tıp” Özel Sayısı</a:t>
            </a:r>
            <a:endParaRPr lang="tr-TR" sz="1100" i="1" dirty="0"/>
          </a:p>
        </p:txBody>
      </p:sp>
    </p:spTree>
    <p:extLst>
      <p:ext uri="{BB962C8B-B14F-4D97-AF65-F5344CB8AC3E}">
        <p14:creationId xmlns:p14="http://schemas.microsoft.com/office/powerpoint/2010/main" val="28485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3815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4800" b="1" dirty="0" smtClean="0"/>
          </a:p>
          <a:p>
            <a:pPr marL="0" indent="0" algn="ctr">
              <a:buNone/>
            </a:pPr>
            <a:endParaRPr lang="tr-TR" sz="4800" b="1" dirty="0"/>
          </a:p>
          <a:p>
            <a:pPr marL="0" indent="0" algn="ctr">
              <a:buNone/>
            </a:pPr>
            <a:r>
              <a:rPr lang="tr-TR" sz="4800" b="1" dirty="0" smtClean="0"/>
              <a:t>Proteinlerin izolasyonu</a:t>
            </a:r>
          </a:p>
        </p:txBody>
      </p:sp>
    </p:spTree>
    <p:extLst>
      <p:ext uri="{BB962C8B-B14F-4D97-AF65-F5344CB8AC3E}">
        <p14:creationId xmlns:p14="http://schemas.microsoft.com/office/powerpoint/2010/main" val="27743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83326" y="5342710"/>
            <a:ext cx="1105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 sunum, Nobel Tıp kitabevinin bastığı Prof. Dr. Güler Temizkan-Prof. Dr. Nazlı Arda’nın editörlüğünde hazırlanan Temel ve ileri Moleküler Biyolojik Yöntemler </a:t>
            </a:r>
            <a:r>
              <a:rPr kumimoji="0" lang="tr-T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Kitabıile</a:t>
            </a: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Dr. </a:t>
            </a:r>
            <a:r>
              <a:rPr kumimoji="0" lang="tr-T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Öğ</a:t>
            </a: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Üyesi </a:t>
            </a:r>
            <a:r>
              <a:rPr kumimoji="0" lang="tr-T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sümeyray</a:t>
            </a: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gürkök</a:t>
            </a: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ün yüksek lisans derslerinden hazırlanmıştır teşekkür ederiz. 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941320" y="2834640"/>
            <a:ext cx="841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teşekkürler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Laboratuvar malzemeler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9850821" cy="4165272"/>
          </a:xfrm>
        </p:spPr>
        <p:txBody>
          <a:bodyPr numCol="2">
            <a:normAutofit/>
          </a:bodyPr>
          <a:lstStyle/>
          <a:p>
            <a:r>
              <a:rPr lang="tr-TR" dirty="0" err="1" smtClean="0"/>
              <a:t>Homojenizatör</a:t>
            </a:r>
            <a:endParaRPr lang="tr-TR" dirty="0" smtClean="0"/>
          </a:p>
          <a:p>
            <a:r>
              <a:rPr lang="tr-TR" dirty="0" err="1" smtClean="0"/>
              <a:t>Satrifüj</a:t>
            </a:r>
            <a:endParaRPr lang="tr-TR" dirty="0" smtClean="0"/>
          </a:p>
          <a:p>
            <a:r>
              <a:rPr lang="tr-TR" dirty="0" err="1" smtClean="0"/>
              <a:t>Kormatografi</a:t>
            </a:r>
            <a:endParaRPr lang="tr-TR" dirty="0" smtClean="0"/>
          </a:p>
          <a:p>
            <a:r>
              <a:rPr lang="tr-TR" dirty="0" err="1" smtClean="0"/>
              <a:t>Elektorforez</a:t>
            </a:r>
            <a:r>
              <a:rPr lang="tr-TR" dirty="0" smtClean="0"/>
              <a:t> jelleri</a:t>
            </a:r>
          </a:p>
          <a:p>
            <a:r>
              <a:rPr lang="tr-TR" dirty="0" smtClean="0"/>
              <a:t>Jel görüntülüme aletleri</a:t>
            </a:r>
          </a:p>
          <a:p>
            <a:r>
              <a:rPr lang="tr-TR" dirty="0" err="1" smtClean="0"/>
              <a:t>Spektrofotometre</a:t>
            </a:r>
            <a:endParaRPr lang="tr-TR" dirty="0" smtClean="0"/>
          </a:p>
          <a:p>
            <a:r>
              <a:rPr lang="tr-TR" dirty="0" err="1" smtClean="0"/>
              <a:t>Liyofilizatör</a:t>
            </a:r>
            <a:endParaRPr lang="tr-TR" dirty="0" smtClean="0"/>
          </a:p>
          <a:p>
            <a:r>
              <a:rPr lang="tr-TR" dirty="0" smtClean="0"/>
              <a:t>Amino asit analizörü</a:t>
            </a:r>
          </a:p>
          <a:p>
            <a:r>
              <a:rPr lang="tr-TR" dirty="0" err="1" smtClean="0"/>
              <a:t>Sintilasyon</a:t>
            </a:r>
            <a:r>
              <a:rPr lang="tr-TR" dirty="0" smtClean="0"/>
              <a:t> sayıcısı</a:t>
            </a:r>
          </a:p>
          <a:p>
            <a:r>
              <a:rPr lang="tr-TR" dirty="0" smtClean="0"/>
              <a:t>PH metre </a:t>
            </a:r>
          </a:p>
          <a:p>
            <a:r>
              <a:rPr lang="tr-TR" dirty="0" smtClean="0"/>
              <a:t>Manyetik karıştırıcı</a:t>
            </a:r>
          </a:p>
          <a:p>
            <a:r>
              <a:rPr lang="tr-TR" dirty="0" smtClean="0"/>
              <a:t>Terazi</a:t>
            </a:r>
          </a:p>
          <a:p>
            <a:r>
              <a:rPr lang="tr-TR" dirty="0" smtClean="0"/>
              <a:t>Buz makinesi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35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228" y="433552"/>
            <a:ext cx="7315200" cy="54864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126827" y="6353558"/>
            <a:ext cx="8539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i="1" dirty="0" smtClean="0"/>
              <a:t>Kaynak: https://tur.routestofinance.com/specific-activity-and-its-importance-in-protein-isolation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39595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Protein Ekstresinin Hazırlanması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Sıçan, tavşan, inek ve domuz gibi hayvanların kan, </a:t>
            </a:r>
            <a:r>
              <a:rPr lang="tr-TR" dirty="0" err="1" smtClean="0"/>
              <a:t>plesantadan</a:t>
            </a:r>
            <a:r>
              <a:rPr lang="tr-TR" dirty="0" smtClean="0"/>
              <a:t> kolay ve bol bulunan materyaller kullanılır. </a:t>
            </a:r>
          </a:p>
          <a:p>
            <a:pPr algn="just"/>
            <a:r>
              <a:rPr lang="tr-TR" dirty="0" err="1" smtClean="0"/>
              <a:t>Proteilit</a:t>
            </a:r>
            <a:r>
              <a:rPr lang="tr-TR" dirty="0" smtClean="0"/>
              <a:t> enzimler kullanılarak proteinler izole edilir. </a:t>
            </a:r>
          </a:p>
          <a:p>
            <a:pPr algn="just"/>
            <a:r>
              <a:rPr lang="tr-TR" dirty="0" smtClean="0"/>
              <a:t>Bitkisel proteinlerle çalışmak oldukça zordur. Nişasta depo maddesi olarak kullanılması gibi sebeplerden dolayı.</a:t>
            </a:r>
          </a:p>
          <a:p>
            <a:pPr algn="just"/>
            <a:r>
              <a:rPr lang="tr-TR" dirty="0" smtClean="0"/>
              <a:t>Bakteriler ve diğer tek hücreli organizmalarda protein </a:t>
            </a:r>
            <a:r>
              <a:rPr lang="tr-TR" dirty="0" err="1" smtClean="0"/>
              <a:t>ekstratları</a:t>
            </a:r>
            <a:r>
              <a:rPr lang="tr-TR" dirty="0" smtClean="0"/>
              <a:t> logaritmik üreme evresinde yapılır.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61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98168"/>
          </a:xfrm>
        </p:spPr>
        <p:txBody>
          <a:bodyPr/>
          <a:lstStyle/>
          <a:p>
            <a:pPr algn="just"/>
            <a:r>
              <a:rPr lang="tr-TR" dirty="0" smtClean="0"/>
              <a:t>Protein saflaştırması, karmaşık bir karışımdan tek bir tip proteini izole etmek için izlenen birbirini takip eden süreçtir. </a:t>
            </a:r>
          </a:p>
          <a:p>
            <a:pPr algn="just"/>
            <a:r>
              <a:rPr lang="tr-TR" dirty="0" smtClean="0"/>
              <a:t>İlgi duyulan bir proteinin işlevi, yapısı ve diğer proteinlerle etkileşiminin </a:t>
            </a:r>
            <a:r>
              <a:rPr lang="tr-TR" dirty="0" err="1" smtClean="0"/>
              <a:t>karakterizasyonu</a:t>
            </a:r>
            <a:r>
              <a:rPr lang="tr-TR" dirty="0" smtClean="0"/>
              <a:t> için protein saflaştırması şarttır. </a:t>
            </a:r>
          </a:p>
          <a:p>
            <a:pPr algn="just"/>
            <a:r>
              <a:rPr lang="tr-TR" dirty="0" smtClean="0"/>
              <a:t>Öncül maddeler genelde bir biyolojik doku veya </a:t>
            </a:r>
            <a:r>
              <a:rPr lang="tr-TR" dirty="0" err="1" smtClean="0"/>
              <a:t>mikrobiyal</a:t>
            </a:r>
            <a:r>
              <a:rPr lang="tr-TR" dirty="0" smtClean="0"/>
              <a:t> kültürdür.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77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Biyolojik Materyaller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Sıçan, tavşan, inek ve domuz gibi hayvanların kan, </a:t>
            </a:r>
            <a:r>
              <a:rPr lang="tr-TR" dirty="0" err="1" smtClean="0"/>
              <a:t>plesantadan</a:t>
            </a:r>
            <a:r>
              <a:rPr lang="tr-TR" dirty="0" smtClean="0"/>
              <a:t> kolay ve bol bulunan materyaller kullanılır. </a:t>
            </a:r>
          </a:p>
          <a:p>
            <a:r>
              <a:rPr lang="tr-TR" dirty="0" smtClean="0"/>
              <a:t>Bitkisel dokular, bakteri ve tek hücreli canlılar deneysel olarak kullanılır.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04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851</Words>
  <Application>Microsoft Office PowerPoint</Application>
  <PresentationFormat>Geniş ekran</PresentationFormat>
  <Paragraphs>116</Paragraphs>
  <Slides>40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Office Teması</vt:lpstr>
      <vt:lpstr> Moleküler Biyolojik  Yöntemler  10. hafta / uzaktan eğitim   MİKRODİZİLİM TEKNOLOJİSİ GENETİK ÇEŞİTLİLİK (VARYASYON) ANALİZLERİ EPİGENETİK ANALİZLER </vt:lpstr>
      <vt:lpstr>PowerPoint Sunusu</vt:lpstr>
      <vt:lpstr>PowerPoint Sunusu</vt:lpstr>
      <vt:lpstr>PowerPoint Sunusu</vt:lpstr>
      <vt:lpstr>Laboratuvar malzemeler</vt:lpstr>
      <vt:lpstr>PowerPoint Sunusu</vt:lpstr>
      <vt:lpstr>Protein Ekstresinin Hazırlanması</vt:lpstr>
      <vt:lpstr>PowerPoint Sunusu</vt:lpstr>
      <vt:lpstr>Biyolojik Materyaller</vt:lpstr>
      <vt:lpstr>PowerPoint Sunusu</vt:lpstr>
      <vt:lpstr>Saklama koşulları</vt:lpstr>
      <vt:lpstr>Memeli dokularından ekstrasyonu</vt:lpstr>
      <vt:lpstr>PowerPoint Sunusu</vt:lpstr>
      <vt:lpstr>Bitkisel dokulardan ekstrasyon</vt:lpstr>
      <vt:lpstr>Mayalardan ekstrasyon</vt:lpstr>
      <vt:lpstr>Bakterilerden ekstrasyon</vt:lpstr>
      <vt:lpstr>ultrafiltrasyon</vt:lpstr>
      <vt:lpstr>Diyaliz</vt:lpstr>
      <vt:lpstr>liyofilizasyon</vt:lpstr>
      <vt:lpstr>PowerPoint Sunusu</vt:lpstr>
      <vt:lpstr>Çöktürme</vt:lpstr>
      <vt:lpstr>PowerPoint Sunusu</vt:lpstr>
      <vt:lpstr>PowerPoint Sunusu</vt:lpstr>
      <vt:lpstr>PowerPoint Sunusu</vt:lpstr>
      <vt:lpstr>Biüret yöntemi</vt:lpstr>
      <vt:lpstr>Boya bağlama (Bardford) yöntemi </vt:lpstr>
      <vt:lpstr>PowerPoint Sunusu</vt:lpstr>
      <vt:lpstr>Lowry yöntemi</vt:lpstr>
      <vt:lpstr>Bisinkoninik asit (BCA) yöntemi</vt:lpstr>
      <vt:lpstr>PowerPoint Sunusu</vt:lpstr>
      <vt:lpstr>PowerPoint Sunusu</vt:lpstr>
      <vt:lpstr>PowerPoint Sunusu</vt:lpstr>
      <vt:lpstr>Doğrudan ELİSA</vt:lpstr>
      <vt:lpstr>Dolaylı ELİSA</vt:lpstr>
      <vt:lpstr>PowerPoint Sunusu</vt:lpstr>
      <vt:lpstr>Sandviç ELISA</vt:lpstr>
      <vt:lpstr>PowerPoint Sunusu</vt:lpstr>
      <vt:lpstr>Yarışmalı ELISA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</dc:creator>
  <cp:lastModifiedBy>mehmet</cp:lastModifiedBy>
  <cp:revision>47</cp:revision>
  <dcterms:created xsi:type="dcterms:W3CDTF">2021-04-25T19:31:09Z</dcterms:created>
  <dcterms:modified xsi:type="dcterms:W3CDTF">2021-04-25T21:20:44Z</dcterms:modified>
</cp:coreProperties>
</file>