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8" r:id="rId2"/>
    <p:sldId id="260" r:id="rId3"/>
    <p:sldId id="272" r:id="rId4"/>
    <p:sldId id="273" r:id="rId5"/>
    <p:sldId id="274" r:id="rId6"/>
    <p:sldId id="275" r:id="rId7"/>
    <p:sldId id="276" r:id="rId8"/>
    <p:sldId id="261" r:id="rId9"/>
    <p:sldId id="277" r:id="rId10"/>
    <p:sldId id="263" r:id="rId11"/>
    <p:sldId id="278" r:id="rId12"/>
    <p:sldId id="279" r:id="rId13"/>
    <p:sldId id="264" r:id="rId14"/>
    <p:sldId id="280" r:id="rId15"/>
    <p:sldId id="271" r:id="rId16"/>
    <p:sldId id="282" r:id="rId17"/>
    <p:sldId id="266" r:id="rId18"/>
    <p:sldId id="283" r:id="rId19"/>
    <p:sldId id="267" r:id="rId20"/>
    <p:sldId id="268" r:id="rId21"/>
    <p:sldId id="284" r:id="rId22"/>
    <p:sldId id="285" r:id="rId23"/>
    <p:sldId id="269" r:id="rId24"/>
    <p:sldId id="281" r:id="rId25"/>
    <p:sldId id="270" r:id="rId26"/>
    <p:sldId id="287" r:id="rId27"/>
    <p:sldId id="288" r:id="rId28"/>
    <p:sldId id="286" r:id="rId29"/>
    <p:sldId id="262" r:id="rId3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108"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3B1D90-BF01-44AD-B288-20EF62F87875}" type="datetimeFigureOut">
              <a:rPr lang="tr-TR" smtClean="0"/>
              <a:t>1.05.2021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8C3A7F-FB59-4DEF-AE77-F657174A9A4B}" type="slidenum">
              <a:rPr lang="tr-TR" smtClean="0"/>
              <a:t>‹#›</a:t>
            </a:fld>
            <a:endParaRPr lang="tr-TR"/>
          </a:p>
        </p:txBody>
      </p:sp>
    </p:spTree>
    <p:extLst>
      <p:ext uri="{BB962C8B-B14F-4D97-AF65-F5344CB8AC3E}">
        <p14:creationId xmlns:p14="http://schemas.microsoft.com/office/powerpoint/2010/main" val="284596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60A8F55-591F-4C82-A106-4949E9E692F5}" type="slidenum">
              <a:rPr lang="tr-TR" smtClean="0"/>
              <a:t>1</a:t>
            </a:fld>
            <a:endParaRPr lang="tr-TR"/>
          </a:p>
        </p:txBody>
      </p:sp>
    </p:spTree>
    <p:extLst>
      <p:ext uri="{BB962C8B-B14F-4D97-AF65-F5344CB8AC3E}">
        <p14:creationId xmlns:p14="http://schemas.microsoft.com/office/powerpoint/2010/main" val="333092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F81FF926-9C50-48EB-837A-37FF42C394C7}" type="datetimeFigureOut">
              <a:rPr lang="tr-TR" smtClean="0"/>
              <a:t>1.05.2021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665AAF8-2429-4E85-9639-E94E2D351165}" type="slidenum">
              <a:rPr lang="tr-TR" smtClean="0"/>
              <a:t>‹#›</a:t>
            </a:fld>
            <a:endParaRPr lang="tr-TR"/>
          </a:p>
        </p:txBody>
      </p:sp>
    </p:spTree>
    <p:extLst>
      <p:ext uri="{BB962C8B-B14F-4D97-AF65-F5344CB8AC3E}">
        <p14:creationId xmlns:p14="http://schemas.microsoft.com/office/powerpoint/2010/main" val="2211793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81FF926-9C50-48EB-837A-37FF42C394C7}" type="datetimeFigureOut">
              <a:rPr lang="tr-TR" smtClean="0"/>
              <a:t>1.05.2021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665AAF8-2429-4E85-9639-E94E2D351165}" type="slidenum">
              <a:rPr lang="tr-TR" smtClean="0"/>
              <a:t>‹#›</a:t>
            </a:fld>
            <a:endParaRPr lang="tr-TR"/>
          </a:p>
        </p:txBody>
      </p:sp>
    </p:spTree>
    <p:extLst>
      <p:ext uri="{BB962C8B-B14F-4D97-AF65-F5344CB8AC3E}">
        <p14:creationId xmlns:p14="http://schemas.microsoft.com/office/powerpoint/2010/main" val="3280121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81FF926-9C50-48EB-837A-37FF42C394C7}" type="datetimeFigureOut">
              <a:rPr lang="tr-TR" smtClean="0"/>
              <a:t>1.05.2021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665AAF8-2429-4E85-9639-E94E2D351165}" type="slidenum">
              <a:rPr lang="tr-TR" smtClean="0"/>
              <a:t>‹#›</a:t>
            </a:fld>
            <a:endParaRPr lang="tr-TR"/>
          </a:p>
        </p:txBody>
      </p:sp>
    </p:spTree>
    <p:extLst>
      <p:ext uri="{BB962C8B-B14F-4D97-AF65-F5344CB8AC3E}">
        <p14:creationId xmlns:p14="http://schemas.microsoft.com/office/powerpoint/2010/main" val="4217318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81FF926-9C50-48EB-837A-37FF42C394C7}" type="datetimeFigureOut">
              <a:rPr lang="tr-TR" smtClean="0"/>
              <a:t>1.05.2021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665AAF8-2429-4E85-9639-E94E2D351165}" type="slidenum">
              <a:rPr lang="tr-TR" smtClean="0"/>
              <a:t>‹#›</a:t>
            </a:fld>
            <a:endParaRPr lang="tr-TR"/>
          </a:p>
        </p:txBody>
      </p:sp>
    </p:spTree>
    <p:extLst>
      <p:ext uri="{BB962C8B-B14F-4D97-AF65-F5344CB8AC3E}">
        <p14:creationId xmlns:p14="http://schemas.microsoft.com/office/powerpoint/2010/main" val="3248437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F81FF926-9C50-48EB-837A-37FF42C394C7}" type="datetimeFigureOut">
              <a:rPr lang="tr-TR" smtClean="0"/>
              <a:t>1.05.2021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665AAF8-2429-4E85-9639-E94E2D351165}" type="slidenum">
              <a:rPr lang="tr-TR" smtClean="0"/>
              <a:t>‹#›</a:t>
            </a:fld>
            <a:endParaRPr lang="tr-TR"/>
          </a:p>
        </p:txBody>
      </p:sp>
    </p:spTree>
    <p:extLst>
      <p:ext uri="{BB962C8B-B14F-4D97-AF65-F5344CB8AC3E}">
        <p14:creationId xmlns:p14="http://schemas.microsoft.com/office/powerpoint/2010/main" val="1055715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81FF926-9C50-48EB-837A-37FF42C394C7}" type="datetimeFigureOut">
              <a:rPr lang="tr-TR" smtClean="0"/>
              <a:t>1.05.2021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665AAF8-2429-4E85-9639-E94E2D351165}" type="slidenum">
              <a:rPr lang="tr-TR" smtClean="0"/>
              <a:t>‹#›</a:t>
            </a:fld>
            <a:endParaRPr lang="tr-TR"/>
          </a:p>
        </p:txBody>
      </p:sp>
    </p:spTree>
    <p:extLst>
      <p:ext uri="{BB962C8B-B14F-4D97-AF65-F5344CB8AC3E}">
        <p14:creationId xmlns:p14="http://schemas.microsoft.com/office/powerpoint/2010/main" val="3303121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81FF926-9C50-48EB-837A-37FF42C394C7}" type="datetimeFigureOut">
              <a:rPr lang="tr-TR" smtClean="0"/>
              <a:t>1.05.2021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665AAF8-2429-4E85-9639-E94E2D351165}" type="slidenum">
              <a:rPr lang="tr-TR" smtClean="0"/>
              <a:t>‹#›</a:t>
            </a:fld>
            <a:endParaRPr lang="tr-TR"/>
          </a:p>
        </p:txBody>
      </p:sp>
    </p:spTree>
    <p:extLst>
      <p:ext uri="{BB962C8B-B14F-4D97-AF65-F5344CB8AC3E}">
        <p14:creationId xmlns:p14="http://schemas.microsoft.com/office/powerpoint/2010/main" val="129895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81FF926-9C50-48EB-837A-37FF42C394C7}" type="datetimeFigureOut">
              <a:rPr lang="tr-TR" smtClean="0"/>
              <a:t>1.05.2021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665AAF8-2429-4E85-9639-E94E2D351165}" type="slidenum">
              <a:rPr lang="tr-TR" smtClean="0"/>
              <a:t>‹#›</a:t>
            </a:fld>
            <a:endParaRPr lang="tr-TR"/>
          </a:p>
        </p:txBody>
      </p:sp>
    </p:spTree>
    <p:extLst>
      <p:ext uri="{BB962C8B-B14F-4D97-AF65-F5344CB8AC3E}">
        <p14:creationId xmlns:p14="http://schemas.microsoft.com/office/powerpoint/2010/main" val="1284632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81FF926-9C50-48EB-837A-37FF42C394C7}" type="datetimeFigureOut">
              <a:rPr lang="tr-TR" smtClean="0"/>
              <a:t>1.05.2021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665AAF8-2429-4E85-9639-E94E2D351165}" type="slidenum">
              <a:rPr lang="tr-TR" smtClean="0"/>
              <a:t>‹#›</a:t>
            </a:fld>
            <a:endParaRPr lang="tr-TR"/>
          </a:p>
        </p:txBody>
      </p:sp>
    </p:spTree>
    <p:extLst>
      <p:ext uri="{BB962C8B-B14F-4D97-AF65-F5344CB8AC3E}">
        <p14:creationId xmlns:p14="http://schemas.microsoft.com/office/powerpoint/2010/main" val="1688301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F81FF926-9C50-48EB-837A-37FF42C394C7}" type="datetimeFigureOut">
              <a:rPr lang="tr-TR" smtClean="0"/>
              <a:t>1.05.2021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665AAF8-2429-4E85-9639-E94E2D351165}" type="slidenum">
              <a:rPr lang="tr-TR" smtClean="0"/>
              <a:t>‹#›</a:t>
            </a:fld>
            <a:endParaRPr lang="tr-TR"/>
          </a:p>
        </p:txBody>
      </p:sp>
    </p:spTree>
    <p:extLst>
      <p:ext uri="{BB962C8B-B14F-4D97-AF65-F5344CB8AC3E}">
        <p14:creationId xmlns:p14="http://schemas.microsoft.com/office/powerpoint/2010/main" val="4211566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F81FF926-9C50-48EB-837A-37FF42C394C7}" type="datetimeFigureOut">
              <a:rPr lang="tr-TR" smtClean="0"/>
              <a:t>1.05.2021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665AAF8-2429-4E85-9639-E94E2D351165}" type="slidenum">
              <a:rPr lang="tr-TR" smtClean="0"/>
              <a:t>‹#›</a:t>
            </a:fld>
            <a:endParaRPr lang="tr-TR"/>
          </a:p>
        </p:txBody>
      </p:sp>
    </p:spTree>
    <p:extLst>
      <p:ext uri="{BB962C8B-B14F-4D97-AF65-F5344CB8AC3E}">
        <p14:creationId xmlns:p14="http://schemas.microsoft.com/office/powerpoint/2010/main" val="2435401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FF926-9C50-48EB-837A-37FF42C394C7}" type="datetimeFigureOut">
              <a:rPr lang="tr-TR" smtClean="0"/>
              <a:t>1.05.2021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65AAF8-2429-4E85-9639-E94E2D351165}" type="slidenum">
              <a:rPr lang="tr-TR" smtClean="0"/>
              <a:t>‹#›</a:t>
            </a:fld>
            <a:endParaRPr lang="tr-TR"/>
          </a:p>
        </p:txBody>
      </p:sp>
    </p:spTree>
    <p:extLst>
      <p:ext uri="{BB962C8B-B14F-4D97-AF65-F5344CB8AC3E}">
        <p14:creationId xmlns:p14="http://schemas.microsoft.com/office/powerpoint/2010/main" val="1139999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a:xfrm>
            <a:off x="378372" y="425669"/>
            <a:ext cx="7803932" cy="5986581"/>
          </a:xfrm>
        </p:spPr>
        <p:txBody>
          <a:bodyPr>
            <a:normAutofit fontScale="90000"/>
          </a:bodyPr>
          <a:lstStyle/>
          <a:p>
            <a:r>
              <a:rPr lang="tr-TR" dirty="0" smtClean="0">
                <a:solidFill>
                  <a:srgbClr val="1E1162"/>
                </a:solidFill>
              </a:rPr>
              <a:t/>
            </a:r>
            <a:br>
              <a:rPr lang="tr-TR" dirty="0" smtClean="0">
                <a:solidFill>
                  <a:srgbClr val="1E1162"/>
                </a:solidFill>
              </a:rPr>
            </a:br>
            <a:r>
              <a:rPr lang="tr-TR" sz="7300" b="1" dirty="0" smtClean="0">
                <a:solidFill>
                  <a:srgbClr val="1E1162"/>
                </a:solidFill>
              </a:rPr>
              <a:t>Moleküler Biyolojik</a:t>
            </a:r>
            <a:br>
              <a:rPr lang="tr-TR" sz="7300" b="1" dirty="0" smtClean="0">
                <a:solidFill>
                  <a:srgbClr val="1E1162"/>
                </a:solidFill>
              </a:rPr>
            </a:br>
            <a:r>
              <a:rPr lang="tr-TR" sz="7300" b="1" dirty="0" smtClean="0">
                <a:solidFill>
                  <a:srgbClr val="1E1162"/>
                </a:solidFill>
              </a:rPr>
              <a:t> Yöntemler</a:t>
            </a:r>
            <a:r>
              <a:rPr lang="tr-TR" dirty="0" smtClean="0">
                <a:solidFill>
                  <a:srgbClr val="1E1162"/>
                </a:solidFill>
              </a:rPr>
              <a:t/>
            </a:r>
            <a:br>
              <a:rPr lang="tr-TR" dirty="0" smtClean="0">
                <a:solidFill>
                  <a:srgbClr val="1E1162"/>
                </a:solidFill>
              </a:rPr>
            </a:br>
            <a:r>
              <a:rPr lang="tr-TR" dirty="0" smtClean="0">
                <a:solidFill>
                  <a:srgbClr val="1E1162"/>
                </a:solidFill>
              </a:rPr>
              <a:t/>
            </a:r>
            <a:br>
              <a:rPr lang="tr-TR" dirty="0" smtClean="0">
                <a:solidFill>
                  <a:srgbClr val="1E1162"/>
                </a:solidFill>
              </a:rPr>
            </a:br>
            <a:r>
              <a:rPr lang="tr-TR" sz="2700" dirty="0" smtClean="0">
                <a:solidFill>
                  <a:srgbClr val="1E1162"/>
                </a:solidFill>
              </a:rPr>
              <a:t>11. </a:t>
            </a:r>
            <a:r>
              <a:rPr lang="tr-TR" sz="2700" dirty="0" smtClean="0">
                <a:solidFill>
                  <a:srgbClr val="1E1162"/>
                </a:solidFill>
              </a:rPr>
              <a:t>hafta / uzaktan eğitim</a:t>
            </a:r>
            <a:r>
              <a:rPr lang="tr-TR" sz="2700" dirty="0"/>
              <a:t/>
            </a:r>
            <a:br>
              <a:rPr lang="tr-TR" sz="2700" dirty="0"/>
            </a:br>
            <a:r>
              <a:rPr lang="tr-TR" sz="2700" dirty="0" smtClean="0"/>
              <a:t/>
            </a:r>
            <a:br>
              <a:rPr lang="tr-TR" sz="2700" dirty="0" smtClean="0"/>
            </a:br>
            <a:r>
              <a:rPr lang="tr-TR" dirty="0"/>
              <a:t/>
            </a:r>
            <a:br>
              <a:rPr lang="tr-TR" dirty="0"/>
            </a:br>
            <a:r>
              <a:rPr lang="tr-TR" sz="3200" b="1" dirty="0" smtClean="0">
                <a:solidFill>
                  <a:schemeClr val="accent1"/>
                </a:solidFill>
              </a:rPr>
              <a:t>Tek boyutlu proteinlerin elektroforezi, </a:t>
            </a:r>
            <a:br>
              <a:rPr lang="tr-TR" sz="3200" b="1" dirty="0" smtClean="0">
                <a:solidFill>
                  <a:schemeClr val="accent1"/>
                </a:solidFill>
              </a:rPr>
            </a:br>
            <a:r>
              <a:rPr lang="tr-TR" sz="3200" b="1" dirty="0" smtClean="0">
                <a:solidFill>
                  <a:schemeClr val="accent1"/>
                </a:solidFill>
              </a:rPr>
              <a:t>protein saptama yöntemleri, </a:t>
            </a:r>
            <a:br>
              <a:rPr lang="tr-TR" sz="3200" b="1" dirty="0" smtClean="0">
                <a:solidFill>
                  <a:schemeClr val="accent1"/>
                </a:solidFill>
              </a:rPr>
            </a:br>
            <a:r>
              <a:rPr lang="tr-TR" sz="3200" b="1" dirty="0" smtClean="0">
                <a:solidFill>
                  <a:schemeClr val="accent1"/>
                </a:solidFill>
              </a:rPr>
              <a:t>proteinlerin </a:t>
            </a:r>
            <a:r>
              <a:rPr lang="tr-TR" sz="3200" b="1" dirty="0" err="1" smtClean="0">
                <a:solidFill>
                  <a:schemeClr val="accent1"/>
                </a:solidFill>
              </a:rPr>
              <a:t>kromatografik</a:t>
            </a:r>
            <a:r>
              <a:rPr lang="tr-TR" sz="3200" b="1" dirty="0" smtClean="0">
                <a:solidFill>
                  <a:schemeClr val="accent1"/>
                </a:solidFill>
              </a:rPr>
              <a:t> ayırımı </a:t>
            </a:r>
            <a:br>
              <a:rPr lang="tr-TR" sz="3200" b="1" dirty="0" smtClean="0">
                <a:solidFill>
                  <a:schemeClr val="accent1"/>
                </a:solidFill>
              </a:rPr>
            </a:br>
            <a:r>
              <a:rPr lang="tr-TR" sz="3200" b="1" dirty="0" smtClean="0">
                <a:solidFill>
                  <a:schemeClr val="accent1"/>
                </a:solidFill>
              </a:rPr>
              <a:t>ve proteinlerin saflaştırılması</a:t>
            </a:r>
            <a:r>
              <a:rPr lang="tr-TR" sz="3200" dirty="0" smtClean="0">
                <a:solidFill>
                  <a:schemeClr val="accent1"/>
                </a:solidFill>
              </a:rPr>
              <a:t/>
            </a:r>
            <a:br>
              <a:rPr lang="tr-TR" sz="3200" dirty="0" smtClean="0">
                <a:solidFill>
                  <a:schemeClr val="accent1"/>
                </a:solidFill>
              </a:rPr>
            </a:br>
            <a:endParaRPr lang="tr-TR" sz="3200" dirty="0">
              <a:solidFill>
                <a:schemeClr val="accent1"/>
              </a:solidFill>
            </a:endParaRPr>
          </a:p>
        </p:txBody>
      </p:sp>
      <p:sp>
        <p:nvSpPr>
          <p:cNvPr id="5" name="Alt Başlık 4"/>
          <p:cNvSpPr>
            <a:spLocks noGrp="1"/>
          </p:cNvSpPr>
          <p:nvPr>
            <p:ph type="subTitle" idx="1"/>
          </p:nvPr>
        </p:nvSpPr>
        <p:spPr>
          <a:xfrm>
            <a:off x="5499462" y="5786846"/>
            <a:ext cx="6473403" cy="625404"/>
          </a:xfrm>
        </p:spPr>
        <p:txBody>
          <a:bodyPr>
            <a:normAutofit fontScale="62500" lnSpcReduction="20000"/>
          </a:bodyPr>
          <a:lstStyle/>
          <a:p>
            <a:pPr algn="r">
              <a:lnSpc>
                <a:spcPct val="110000"/>
              </a:lnSpc>
              <a:spcBef>
                <a:spcPts val="600"/>
              </a:spcBef>
            </a:pPr>
            <a:endParaRPr lang="tr-TR" dirty="0" smtClean="0">
              <a:solidFill>
                <a:srgbClr val="1E1162"/>
              </a:solidFill>
              <a:latin typeface="Times New Roman" panose="02020603050405020304" pitchFamily="18" charset="0"/>
              <a:cs typeface="Times New Roman" panose="02020603050405020304" pitchFamily="18" charset="0"/>
            </a:endParaRPr>
          </a:p>
          <a:p>
            <a:pPr algn="r">
              <a:lnSpc>
                <a:spcPct val="110000"/>
              </a:lnSpc>
              <a:spcBef>
                <a:spcPts val="600"/>
              </a:spcBef>
            </a:pPr>
            <a:r>
              <a:rPr lang="tr-TR" dirty="0" smtClean="0">
                <a:solidFill>
                  <a:srgbClr val="1E1162"/>
                </a:solidFill>
                <a:latin typeface="Times New Roman" panose="02020603050405020304" pitchFamily="18" charset="0"/>
                <a:cs typeface="Times New Roman" panose="02020603050405020304" pitchFamily="18" charset="0"/>
              </a:rPr>
              <a:t>Dr</a:t>
            </a:r>
            <a:r>
              <a:rPr lang="tr-TR" dirty="0">
                <a:solidFill>
                  <a:srgbClr val="1E1162"/>
                </a:solidFill>
                <a:latin typeface="Times New Roman" panose="02020603050405020304" pitchFamily="18" charset="0"/>
                <a:cs typeface="Times New Roman" panose="02020603050405020304" pitchFamily="18" charset="0"/>
              </a:rPr>
              <a:t>. </a:t>
            </a:r>
            <a:r>
              <a:rPr lang="tr-TR" dirty="0" err="1" smtClean="0">
                <a:solidFill>
                  <a:srgbClr val="1E1162"/>
                </a:solidFill>
                <a:latin typeface="Times New Roman" panose="02020603050405020304" pitchFamily="18" charset="0"/>
                <a:cs typeface="Times New Roman" panose="02020603050405020304" pitchFamily="18" charset="0"/>
              </a:rPr>
              <a:t>Öğr</a:t>
            </a:r>
            <a:r>
              <a:rPr lang="tr-TR" dirty="0" smtClean="0">
                <a:solidFill>
                  <a:srgbClr val="1E1162"/>
                </a:solidFill>
                <a:latin typeface="Times New Roman" panose="02020603050405020304" pitchFamily="18" charset="0"/>
                <a:cs typeface="Times New Roman" panose="02020603050405020304" pitchFamily="18" charset="0"/>
              </a:rPr>
              <a:t>. Üyesi </a:t>
            </a:r>
            <a:r>
              <a:rPr lang="tr-TR" dirty="0" smtClean="0">
                <a:solidFill>
                  <a:srgbClr val="1E1162"/>
                </a:solidFill>
              </a:rPr>
              <a:t>Mehmet BEKTAŞ</a:t>
            </a:r>
            <a:endParaRPr lang="tr-TR" dirty="0">
              <a:solidFill>
                <a:srgbClr val="1E1162"/>
              </a:solidFill>
              <a:latin typeface="Times New Roman" panose="02020603050405020304" pitchFamily="18" charset="0"/>
              <a:cs typeface="Times New Roman" panose="02020603050405020304" pitchFamily="18" charset="0"/>
            </a:endParaRPr>
          </a:p>
        </p:txBody>
      </p:sp>
      <p:sp>
        <p:nvSpPr>
          <p:cNvPr id="6" name="Alt Başlık 2">
            <a:extLst>
              <a:ext uri="{FF2B5EF4-FFF2-40B4-BE49-F238E27FC236}">
                <a16:creationId xmlns:a16="http://schemas.microsoft.com/office/drawing/2014/main" id="{1C42A7E1-4275-024A-8631-43CFA2748EDF}"/>
              </a:ext>
            </a:extLst>
          </p:cNvPr>
          <p:cNvSpPr txBox="1">
            <a:spLocks/>
          </p:cNvSpPr>
          <p:nvPr/>
        </p:nvSpPr>
        <p:spPr>
          <a:xfrm>
            <a:off x="2209799" y="864973"/>
            <a:ext cx="8809653" cy="8482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Hınıs meslek yüksekokulu</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2" name="Resim 1"/>
          <p:cNvPicPr>
            <a:picLocks noChangeAspect="1"/>
          </p:cNvPicPr>
          <p:nvPr/>
        </p:nvPicPr>
        <p:blipFill>
          <a:blip r:embed="rId3"/>
          <a:stretch>
            <a:fillRect/>
          </a:stretch>
        </p:blipFill>
        <p:spPr>
          <a:xfrm>
            <a:off x="8479894" y="613316"/>
            <a:ext cx="2940991" cy="3406891"/>
          </a:xfrm>
          <a:prstGeom prst="rect">
            <a:avLst/>
          </a:prstGeom>
        </p:spPr>
      </p:pic>
    </p:spTree>
    <p:extLst>
      <p:ext uri="{BB962C8B-B14F-4D97-AF65-F5344CB8AC3E}">
        <p14:creationId xmlns:p14="http://schemas.microsoft.com/office/powerpoint/2010/main" val="22519887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Protein saptama yöntemleri</a:t>
            </a:r>
            <a:endParaRPr lang="tr-TR" dirty="0"/>
          </a:p>
        </p:txBody>
      </p:sp>
      <p:sp>
        <p:nvSpPr>
          <p:cNvPr id="3" name="İçerik Yer Tutucusu 2"/>
          <p:cNvSpPr>
            <a:spLocks noGrp="1"/>
          </p:cNvSpPr>
          <p:nvPr>
            <p:ph idx="1"/>
          </p:nvPr>
        </p:nvSpPr>
        <p:spPr/>
        <p:txBody>
          <a:bodyPr/>
          <a:lstStyle/>
          <a:p>
            <a:pPr algn="just"/>
            <a:r>
              <a:rPr lang="tr-TR" dirty="0" smtClean="0"/>
              <a:t>Jel boyama ve molekül ağırlıklarının belirlenmesinde, </a:t>
            </a:r>
            <a:r>
              <a:rPr lang="tr-TR" dirty="0" err="1" smtClean="0"/>
              <a:t>elektroforez</a:t>
            </a:r>
            <a:r>
              <a:rPr lang="tr-TR" dirty="0" smtClean="0"/>
              <a:t> sonunda jelde ayrılmış proteinlerin analizi için, öncelikle gözle görünür hale getirilmesi gerekir. </a:t>
            </a:r>
          </a:p>
          <a:p>
            <a:pPr algn="just"/>
            <a:r>
              <a:rPr lang="tr-TR" dirty="0" smtClean="0"/>
              <a:t>Bu amaçla başvurulan temel yöntem boyamadır. </a:t>
            </a:r>
          </a:p>
          <a:p>
            <a:pPr algn="just"/>
            <a:r>
              <a:rPr lang="tr-TR" dirty="0" smtClean="0"/>
              <a:t>Farklı duyarlılıkta boyama maddeleriyle reaksiyona giren proteinler, jel üzerinde renkli bantlar şeklinde belirlenir.  </a:t>
            </a:r>
            <a:endParaRPr lang="tr-TR" dirty="0"/>
          </a:p>
        </p:txBody>
      </p:sp>
    </p:spTree>
    <p:extLst>
      <p:ext uri="{BB962C8B-B14F-4D97-AF65-F5344CB8AC3E}">
        <p14:creationId xmlns:p14="http://schemas.microsoft.com/office/powerpoint/2010/main" val="25226995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488731" y="1406884"/>
            <a:ext cx="5683961" cy="3901169"/>
          </a:xfrm>
          <a:prstGeom prst="rect">
            <a:avLst/>
          </a:prstGeom>
        </p:spPr>
      </p:pic>
      <p:pic>
        <p:nvPicPr>
          <p:cNvPr id="5" name="Resim 4"/>
          <p:cNvPicPr>
            <a:picLocks noChangeAspect="1"/>
          </p:cNvPicPr>
          <p:nvPr/>
        </p:nvPicPr>
        <p:blipFill>
          <a:blip r:embed="rId3"/>
          <a:stretch>
            <a:fillRect/>
          </a:stretch>
        </p:blipFill>
        <p:spPr>
          <a:xfrm>
            <a:off x="7357898" y="1406884"/>
            <a:ext cx="3467100" cy="3810000"/>
          </a:xfrm>
          <a:prstGeom prst="rect">
            <a:avLst/>
          </a:prstGeom>
        </p:spPr>
      </p:pic>
      <p:sp>
        <p:nvSpPr>
          <p:cNvPr id="6" name="Dikdörtgen 5"/>
          <p:cNvSpPr/>
          <p:nvPr/>
        </p:nvSpPr>
        <p:spPr>
          <a:xfrm>
            <a:off x="2932385" y="6211642"/>
            <a:ext cx="8592207" cy="261610"/>
          </a:xfrm>
          <a:prstGeom prst="rect">
            <a:avLst/>
          </a:prstGeom>
        </p:spPr>
        <p:txBody>
          <a:bodyPr wrap="square">
            <a:spAutoFit/>
          </a:bodyPr>
          <a:lstStyle/>
          <a:p>
            <a:pPr algn="r"/>
            <a:r>
              <a:rPr lang="tr-TR" sz="1100" i="1" dirty="0" smtClean="0"/>
              <a:t>Kaynak: http://aboutmolecularbiology.blogspot.com/2019/01/poliakrilamid-jel-elektroforezi.html</a:t>
            </a:r>
            <a:endParaRPr lang="tr-TR" sz="1100" i="1" dirty="0"/>
          </a:p>
        </p:txBody>
      </p:sp>
    </p:spTree>
    <p:extLst>
      <p:ext uri="{BB962C8B-B14F-4D97-AF65-F5344CB8AC3E}">
        <p14:creationId xmlns:p14="http://schemas.microsoft.com/office/powerpoint/2010/main" val="22113490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43607" y="863929"/>
            <a:ext cx="10907110" cy="1106761"/>
          </a:xfrm>
        </p:spPr>
        <p:txBody>
          <a:bodyPr>
            <a:normAutofit fontScale="92500"/>
          </a:bodyPr>
          <a:lstStyle/>
          <a:p>
            <a:pPr algn="just"/>
            <a:r>
              <a:rPr lang="tr-TR" dirty="0" smtClean="0"/>
              <a:t>Molekül ağırlıklarının belirlenmesinde, polipeptit molekül ağırlık logaritması ile jeldeki rölatif göç hızları arasında doğrusal ilişkiye göre belirlenir.   </a:t>
            </a:r>
            <a:endParaRPr lang="tr-TR" dirty="0"/>
          </a:p>
        </p:txBody>
      </p:sp>
      <p:pic>
        <p:nvPicPr>
          <p:cNvPr id="4" name="Resim 3"/>
          <p:cNvPicPr>
            <a:picLocks noChangeAspect="1"/>
          </p:cNvPicPr>
          <p:nvPr/>
        </p:nvPicPr>
        <p:blipFill>
          <a:blip r:embed="rId2"/>
          <a:stretch>
            <a:fillRect/>
          </a:stretch>
        </p:blipFill>
        <p:spPr>
          <a:xfrm>
            <a:off x="4225159" y="1970690"/>
            <a:ext cx="5675586" cy="4401798"/>
          </a:xfrm>
          <a:prstGeom prst="rect">
            <a:avLst/>
          </a:prstGeom>
        </p:spPr>
      </p:pic>
      <p:sp>
        <p:nvSpPr>
          <p:cNvPr id="5" name="Dikdörtgen 4"/>
          <p:cNvSpPr/>
          <p:nvPr/>
        </p:nvSpPr>
        <p:spPr>
          <a:xfrm>
            <a:off x="972325" y="6372488"/>
            <a:ext cx="2763898" cy="369332"/>
          </a:xfrm>
          <a:prstGeom prst="rect">
            <a:avLst/>
          </a:prstGeom>
        </p:spPr>
        <p:txBody>
          <a:bodyPr wrap="none">
            <a:spAutoFit/>
          </a:bodyPr>
          <a:lstStyle/>
          <a:p>
            <a:r>
              <a:rPr lang="tr-TR" sz="1000" i="1" dirty="0" smtClean="0"/>
              <a:t>Kaynak: https://slideplayer.biz.tr/slide/2302640</a:t>
            </a:r>
            <a:r>
              <a:rPr lang="tr-TR" dirty="0" smtClean="0"/>
              <a:t>/</a:t>
            </a:r>
            <a:endParaRPr lang="tr-TR" dirty="0"/>
          </a:p>
        </p:txBody>
      </p:sp>
    </p:spTree>
    <p:extLst>
      <p:ext uri="{BB962C8B-B14F-4D97-AF65-F5344CB8AC3E}">
        <p14:creationId xmlns:p14="http://schemas.microsoft.com/office/powerpoint/2010/main" val="3993857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Western damgalama (</a:t>
            </a:r>
            <a:r>
              <a:rPr lang="tr-TR" dirty="0" err="1" smtClean="0"/>
              <a:t>blotting</a:t>
            </a:r>
            <a:r>
              <a:rPr lang="tr-TR" dirty="0" smtClean="0"/>
              <a:t>)</a:t>
            </a:r>
            <a:endParaRPr lang="tr-TR" dirty="0"/>
          </a:p>
        </p:txBody>
      </p:sp>
      <p:sp>
        <p:nvSpPr>
          <p:cNvPr id="3" name="İçerik Yer Tutucusu 2"/>
          <p:cNvSpPr>
            <a:spLocks noGrp="1"/>
          </p:cNvSpPr>
          <p:nvPr>
            <p:ph idx="1"/>
          </p:nvPr>
        </p:nvSpPr>
        <p:spPr/>
        <p:txBody>
          <a:bodyPr/>
          <a:lstStyle/>
          <a:p>
            <a:pPr algn="just"/>
            <a:r>
              <a:rPr lang="tr-TR" dirty="0" smtClean="0"/>
              <a:t>pratikte en çok kullanılan yol tek veya iki boyutlu jel elektroforezi ile fraksiyonlara ayrılmış proteinlerin bir filtreye aktarılarak ilgilenilen protein işaretlenmiş özel antikor yardımı ile belirlenmesi yöntemidir.</a:t>
            </a:r>
          </a:p>
          <a:p>
            <a:pPr algn="just"/>
            <a:r>
              <a:rPr lang="tr-TR" dirty="0" smtClean="0"/>
              <a:t>immünolojik damgalama olarak da isimlendirilir.  </a:t>
            </a:r>
            <a:endParaRPr lang="tr-TR" dirty="0"/>
          </a:p>
        </p:txBody>
      </p:sp>
    </p:spTree>
    <p:extLst>
      <p:ext uri="{BB962C8B-B14F-4D97-AF65-F5344CB8AC3E}">
        <p14:creationId xmlns:p14="http://schemas.microsoft.com/office/powerpoint/2010/main" val="40399177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915" t="30065" r="8081" b="31357"/>
          <a:stretch/>
        </p:blipFill>
        <p:spPr>
          <a:xfrm>
            <a:off x="709448" y="819807"/>
            <a:ext cx="10909040" cy="3468415"/>
          </a:xfrm>
          <a:prstGeom prst="rect">
            <a:avLst/>
          </a:prstGeom>
        </p:spPr>
      </p:pic>
      <p:sp>
        <p:nvSpPr>
          <p:cNvPr id="5" name="Dikdörtgen 4"/>
          <p:cNvSpPr/>
          <p:nvPr/>
        </p:nvSpPr>
        <p:spPr>
          <a:xfrm>
            <a:off x="709448" y="6278093"/>
            <a:ext cx="11083158" cy="276999"/>
          </a:xfrm>
          <a:prstGeom prst="rect">
            <a:avLst/>
          </a:prstGeom>
        </p:spPr>
        <p:txBody>
          <a:bodyPr wrap="square">
            <a:spAutoFit/>
          </a:bodyPr>
          <a:lstStyle/>
          <a:p>
            <a:pPr algn="r"/>
            <a:r>
              <a:rPr lang="tr-TR" sz="1200" i="1" dirty="0" smtClean="0"/>
              <a:t>Kaynak: https://sistem.nevsehir.edu.tr/bizdosyalar/0193398843737a538a134e0ba0b641e8/10%20.hafta%20vizeden%20sonrak%20ilk%20ders.pdf</a:t>
            </a:r>
            <a:endParaRPr lang="tr-TR" sz="1200" i="1" dirty="0"/>
          </a:p>
        </p:txBody>
      </p:sp>
    </p:spTree>
    <p:extLst>
      <p:ext uri="{BB962C8B-B14F-4D97-AF65-F5344CB8AC3E}">
        <p14:creationId xmlns:p14="http://schemas.microsoft.com/office/powerpoint/2010/main" val="26948423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825625"/>
            <a:ext cx="10515600" cy="2273409"/>
          </a:xfrm>
        </p:spPr>
        <p:txBody>
          <a:bodyPr/>
          <a:lstStyle/>
          <a:p>
            <a:pPr marL="0" indent="0" algn="ctr">
              <a:buNone/>
            </a:pPr>
            <a:endParaRPr lang="tr-TR" dirty="0" smtClean="0"/>
          </a:p>
          <a:p>
            <a:pPr marL="0" indent="0" algn="ctr">
              <a:buNone/>
            </a:pPr>
            <a:endParaRPr lang="tr-TR" dirty="0"/>
          </a:p>
          <a:p>
            <a:pPr marL="0" indent="0" algn="ctr">
              <a:buNone/>
            </a:pPr>
            <a:r>
              <a:rPr lang="tr-TR" b="1" dirty="0" smtClean="0"/>
              <a:t>proteinlerin </a:t>
            </a:r>
            <a:r>
              <a:rPr lang="tr-TR" b="1" dirty="0" err="1" smtClean="0"/>
              <a:t>kromatografik</a:t>
            </a:r>
            <a:r>
              <a:rPr lang="tr-TR" b="1" dirty="0" smtClean="0"/>
              <a:t> ayırımı ve proteinlerin saflaştırılması</a:t>
            </a:r>
            <a:endParaRPr lang="tr-TR" b="1" dirty="0"/>
          </a:p>
        </p:txBody>
      </p:sp>
    </p:spTree>
    <p:extLst>
      <p:ext uri="{BB962C8B-B14F-4D97-AF65-F5344CB8AC3E}">
        <p14:creationId xmlns:p14="http://schemas.microsoft.com/office/powerpoint/2010/main" val="24674946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387366"/>
            <a:ext cx="10515600" cy="4335517"/>
          </a:xfrm>
        </p:spPr>
        <p:txBody>
          <a:bodyPr>
            <a:normAutofit/>
          </a:bodyPr>
          <a:lstStyle/>
          <a:p>
            <a:pPr algn="just"/>
            <a:r>
              <a:rPr lang="tr-TR" dirty="0" err="1" smtClean="0"/>
              <a:t>Kromatografi</a:t>
            </a:r>
            <a:r>
              <a:rPr lang="tr-TR" dirty="0" smtClean="0"/>
              <a:t>; kimya, </a:t>
            </a:r>
            <a:r>
              <a:rPr lang="tr-TR" dirty="0" err="1" smtClean="0"/>
              <a:t>biyoteknoloji</a:t>
            </a:r>
            <a:r>
              <a:rPr lang="tr-TR" dirty="0" smtClean="0"/>
              <a:t>, gıda ve tıp alanlarında analizde, izolasyonda ve saflaştırmada en yaygın kullanılan ayırma tekniğidir. </a:t>
            </a:r>
          </a:p>
          <a:p>
            <a:pPr algn="just"/>
            <a:r>
              <a:rPr lang="tr-TR" dirty="0" smtClean="0"/>
              <a:t>Protein saflaştırma işlemi için yöntemlerin geliştirilmesi kimya, biyoloji, gıda ve tıp alanlarında yapılan birçok gelişme için önemli bir ön koşuldur. </a:t>
            </a:r>
          </a:p>
          <a:p>
            <a:pPr algn="just"/>
            <a:r>
              <a:rPr lang="tr-TR" dirty="0" smtClean="0"/>
              <a:t>Protein saflaştırma, basit tek bir aşamada çöktürme işlemiyle veya büyük ölçekli onaylanmış uygulamalarla yapılmaktadır. </a:t>
            </a:r>
          </a:p>
          <a:p>
            <a:pPr algn="just"/>
            <a:r>
              <a:rPr lang="tr-TR" dirty="0" smtClean="0"/>
              <a:t>Saflaştırma işleminde kullanılacak olan yöntemler proteinlerin fiziksel, kimyasal ve biyolojik özellikleri dikkate alınarak seçilmektedir</a:t>
            </a:r>
            <a:endParaRPr lang="tr-TR" dirty="0"/>
          </a:p>
        </p:txBody>
      </p:sp>
    </p:spTree>
    <p:extLst>
      <p:ext uri="{BB962C8B-B14F-4D97-AF65-F5344CB8AC3E}">
        <p14:creationId xmlns:p14="http://schemas.microsoft.com/office/powerpoint/2010/main" val="868611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80890"/>
            <a:ext cx="10515600" cy="1325563"/>
          </a:xfrm>
        </p:spPr>
        <p:txBody>
          <a:bodyPr/>
          <a:lstStyle/>
          <a:p>
            <a:r>
              <a:rPr lang="tr-TR" dirty="0" smtClean="0"/>
              <a:t>Jel geçirgenlik </a:t>
            </a:r>
            <a:r>
              <a:rPr lang="tr-TR" dirty="0" err="1" smtClean="0"/>
              <a:t>kromatografisi</a:t>
            </a:r>
            <a:r>
              <a:rPr lang="tr-TR" dirty="0" smtClean="0"/>
              <a:t> (GPC)</a:t>
            </a:r>
            <a:endParaRPr lang="tr-TR" dirty="0"/>
          </a:p>
        </p:txBody>
      </p:sp>
      <p:sp>
        <p:nvSpPr>
          <p:cNvPr id="3" name="İçerik Yer Tutucusu 2"/>
          <p:cNvSpPr>
            <a:spLocks noGrp="1"/>
          </p:cNvSpPr>
          <p:nvPr>
            <p:ph idx="1"/>
          </p:nvPr>
        </p:nvSpPr>
        <p:spPr/>
        <p:txBody>
          <a:bodyPr>
            <a:normAutofit fontScale="92500"/>
          </a:bodyPr>
          <a:lstStyle/>
          <a:p>
            <a:pPr marL="0" indent="0" algn="just">
              <a:buNone/>
            </a:pPr>
            <a:r>
              <a:rPr lang="tr-TR" dirty="0"/>
              <a:t> </a:t>
            </a:r>
            <a:r>
              <a:rPr lang="tr-TR" dirty="0" smtClean="0"/>
              <a:t>* özellikle yüksek molekül kütleli maddeleri ayırmada kullanılır.</a:t>
            </a:r>
          </a:p>
          <a:p>
            <a:pPr algn="just"/>
            <a:r>
              <a:rPr lang="tr-TR" dirty="0" smtClean="0"/>
              <a:t>Dolgu maddesi olarak çapı yaklaşık 8 µm olan gözenekli bir polimer veya silika kullanılır.</a:t>
            </a:r>
          </a:p>
          <a:p>
            <a:pPr algn="just"/>
            <a:r>
              <a:rPr lang="tr-TR" dirty="0" smtClean="0"/>
              <a:t>Diğer </a:t>
            </a:r>
            <a:r>
              <a:rPr lang="tr-TR" dirty="0" err="1" smtClean="0"/>
              <a:t>kromatografı</a:t>
            </a:r>
            <a:r>
              <a:rPr lang="tr-TR" dirty="0" smtClean="0"/>
              <a:t> yöntemlerinden farklı olarak analizi yapılan dolgu maddesinin gözenekleri arasında kimyasal veya fiziksel etkileşme olmaz.</a:t>
            </a:r>
          </a:p>
          <a:p>
            <a:pPr algn="just"/>
            <a:r>
              <a:rPr lang="tr-TR" dirty="0" smtClean="0"/>
              <a:t>Karışımı içeren tampon, kolondan geçirilir.</a:t>
            </a:r>
          </a:p>
          <a:p>
            <a:pPr algn="just"/>
            <a:r>
              <a:rPr lang="tr-TR" dirty="0" smtClean="0"/>
              <a:t>Küçük moleküller, jel boncuklar arasındaki boşluklara girdiği için kolondan geç çıkarken; büyük moleküller, jel boncuklar arasındaki boşluklara giremediği için kolondan hızlı bir biçimde sürüklenerek, önce çıkmaktadır.</a:t>
            </a:r>
          </a:p>
          <a:p>
            <a:endParaRPr lang="tr-TR" dirty="0" smtClean="0"/>
          </a:p>
          <a:p>
            <a:endParaRPr lang="tr-TR" dirty="0" smtClean="0"/>
          </a:p>
          <a:p>
            <a:endParaRPr lang="tr-TR" dirty="0"/>
          </a:p>
        </p:txBody>
      </p:sp>
    </p:spTree>
    <p:extLst>
      <p:ext uri="{BB962C8B-B14F-4D97-AF65-F5344CB8AC3E}">
        <p14:creationId xmlns:p14="http://schemas.microsoft.com/office/powerpoint/2010/main" val="33437427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9575" y="1977890"/>
            <a:ext cx="5029200" cy="3241810"/>
          </a:xfrm>
        </p:spPr>
        <p:txBody>
          <a:bodyPr>
            <a:normAutofit/>
          </a:bodyPr>
          <a:lstStyle/>
          <a:p>
            <a:pPr marL="0" indent="0">
              <a:buNone/>
            </a:pPr>
            <a:endParaRPr lang="tr-TR" dirty="0" smtClean="0"/>
          </a:p>
          <a:p>
            <a:r>
              <a:rPr lang="tr-TR" sz="2400" dirty="0" smtClean="0"/>
              <a:t>Molekül büyüklüğü hesaplanması</a:t>
            </a:r>
          </a:p>
          <a:p>
            <a:r>
              <a:rPr lang="tr-TR" sz="2400" dirty="0" err="1" smtClean="0"/>
              <a:t>Vizkozite</a:t>
            </a:r>
            <a:r>
              <a:rPr lang="tr-TR" sz="2400" dirty="0" smtClean="0"/>
              <a:t> analizi</a:t>
            </a:r>
          </a:p>
          <a:p>
            <a:r>
              <a:rPr lang="tr-TR" sz="2400" dirty="0" smtClean="0"/>
              <a:t>Molekül ağırlığı tayini gibi analizlerde kullanılır.</a:t>
            </a:r>
            <a:endParaRPr lang="tr-TR" sz="2400" dirty="0"/>
          </a:p>
        </p:txBody>
      </p:sp>
      <p:pic>
        <p:nvPicPr>
          <p:cNvPr id="4" name="Resim 3"/>
          <p:cNvPicPr>
            <a:picLocks noChangeAspect="1"/>
          </p:cNvPicPr>
          <p:nvPr/>
        </p:nvPicPr>
        <p:blipFill>
          <a:blip r:embed="rId2"/>
          <a:stretch>
            <a:fillRect/>
          </a:stretch>
        </p:blipFill>
        <p:spPr>
          <a:xfrm>
            <a:off x="5801511" y="1143000"/>
            <a:ext cx="6161889" cy="4615469"/>
          </a:xfrm>
          <a:prstGeom prst="rect">
            <a:avLst/>
          </a:prstGeom>
        </p:spPr>
      </p:pic>
      <p:sp>
        <p:nvSpPr>
          <p:cNvPr id="5" name="Dikdörtgen 4"/>
          <p:cNvSpPr/>
          <p:nvPr/>
        </p:nvSpPr>
        <p:spPr>
          <a:xfrm>
            <a:off x="590550" y="6370614"/>
            <a:ext cx="4667250" cy="261610"/>
          </a:xfrm>
          <a:prstGeom prst="rect">
            <a:avLst/>
          </a:prstGeom>
        </p:spPr>
        <p:txBody>
          <a:bodyPr wrap="square">
            <a:spAutoFit/>
          </a:bodyPr>
          <a:lstStyle/>
          <a:p>
            <a:r>
              <a:rPr lang="tr-TR" sz="1050" i="1" dirty="0" err="1" smtClean="0"/>
              <a:t>Kaynak:https</a:t>
            </a:r>
            <a:r>
              <a:rPr lang="tr-TR" sz="1050" i="1" dirty="0" smtClean="0"/>
              <a:t>://inovatifkimyadergisi.com/jel-gecirgenlik-kromatografisi-gpc</a:t>
            </a:r>
            <a:endParaRPr lang="tr-TR" sz="1050" i="1" dirty="0"/>
          </a:p>
        </p:txBody>
      </p:sp>
    </p:spTree>
    <p:extLst>
      <p:ext uri="{BB962C8B-B14F-4D97-AF65-F5344CB8AC3E}">
        <p14:creationId xmlns:p14="http://schemas.microsoft.com/office/powerpoint/2010/main" val="40262081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İyon değişimi </a:t>
            </a:r>
            <a:r>
              <a:rPr lang="tr-TR" dirty="0" err="1" smtClean="0"/>
              <a:t>kromatografisi</a:t>
            </a:r>
            <a:endParaRPr lang="tr-TR" dirty="0"/>
          </a:p>
        </p:txBody>
      </p:sp>
      <p:sp>
        <p:nvSpPr>
          <p:cNvPr id="3" name="İçerik Yer Tutucusu 2"/>
          <p:cNvSpPr>
            <a:spLocks noGrp="1"/>
          </p:cNvSpPr>
          <p:nvPr>
            <p:ph idx="1"/>
          </p:nvPr>
        </p:nvSpPr>
        <p:spPr/>
        <p:txBody>
          <a:bodyPr>
            <a:normAutofit fontScale="85000" lnSpcReduction="20000"/>
          </a:bodyPr>
          <a:lstStyle/>
          <a:p>
            <a:pPr algn="just"/>
            <a:r>
              <a:rPr lang="tr-TR" dirty="0" smtClean="0"/>
              <a:t>iyon değişim </a:t>
            </a:r>
            <a:r>
              <a:rPr lang="tr-TR" dirty="0" err="1" smtClean="0"/>
              <a:t>kromatografisinde</a:t>
            </a:r>
            <a:r>
              <a:rPr lang="tr-TR" dirty="0" smtClean="0"/>
              <a:t> ayırma işlemi, yüklü moleküller ile bu moleküllere zıt yüke sahip </a:t>
            </a:r>
            <a:r>
              <a:rPr lang="tr-TR" dirty="0" err="1" smtClean="0"/>
              <a:t>immobilize</a:t>
            </a:r>
            <a:r>
              <a:rPr lang="tr-TR" dirty="0"/>
              <a:t> </a:t>
            </a:r>
            <a:r>
              <a:rPr lang="tr-TR" dirty="0" smtClean="0"/>
              <a:t>iyon değiştirici gruplar arasındaki tersinir emilime bağlı olarak gerçekleşmektedir. </a:t>
            </a:r>
          </a:p>
          <a:p>
            <a:pPr algn="just"/>
            <a:r>
              <a:rPr lang="tr-TR" dirty="0" smtClean="0"/>
              <a:t>Ayırma işleminin ilk aşamasında protein örnekleri </a:t>
            </a:r>
            <a:r>
              <a:rPr lang="tr-TR" dirty="0" err="1" smtClean="0"/>
              <a:t>pH</a:t>
            </a:r>
            <a:r>
              <a:rPr lang="tr-TR" dirty="0" smtClean="0"/>
              <a:t> ve iyonik güç açısından dengelenmesi için kolon, tampon çözelti ile yıkanmaktadır. </a:t>
            </a:r>
          </a:p>
          <a:p>
            <a:pPr algn="just"/>
            <a:r>
              <a:rPr lang="tr-TR" dirty="0" smtClean="0"/>
              <a:t>Daha sonra protein ile </a:t>
            </a:r>
            <a:r>
              <a:rPr lang="tr-TR" dirty="0" err="1" smtClean="0"/>
              <a:t>matriks</a:t>
            </a:r>
            <a:r>
              <a:rPr lang="tr-TR" dirty="0" smtClean="0"/>
              <a:t> arasındaki etkileşimi maksimum seviyede gerçekleştirmek için kolona düşük iyonik güç verilmektedir. </a:t>
            </a:r>
          </a:p>
          <a:p>
            <a:pPr algn="just"/>
            <a:r>
              <a:rPr lang="tr-TR" dirty="0" smtClean="0"/>
              <a:t>Bu işlemin ardından kolon sabit </a:t>
            </a:r>
            <a:r>
              <a:rPr lang="tr-TR" dirty="0" err="1" smtClean="0"/>
              <a:t>pH</a:t>
            </a:r>
            <a:r>
              <a:rPr lang="tr-TR" dirty="0" smtClean="0"/>
              <a:t> ve düşük iyonik güce sahip başlangıçta uygulanan tampon çözelti ile yıkanarak reçineye spesifik ilgisi olmayan proteinler kolondan uzaklaştırılmaktadır. </a:t>
            </a:r>
          </a:p>
          <a:p>
            <a:pPr algn="just"/>
            <a:r>
              <a:rPr lang="tr-TR" dirty="0" smtClean="0"/>
              <a:t>Ayırma işleminin sonuna doğru düzenli aralıklarla toplanan protein fraksiyonlarının </a:t>
            </a:r>
            <a:r>
              <a:rPr lang="tr-TR" dirty="0" err="1" smtClean="0"/>
              <a:t>absorbans</a:t>
            </a:r>
            <a:r>
              <a:rPr lang="tr-TR" dirty="0" smtClean="0"/>
              <a:t> veya </a:t>
            </a:r>
            <a:r>
              <a:rPr lang="tr-TR" dirty="0" err="1" smtClean="0"/>
              <a:t>floresans</a:t>
            </a:r>
            <a:r>
              <a:rPr lang="tr-TR" dirty="0" smtClean="0"/>
              <a:t> değerleri kaydedilerek ilgili proteinin yerinin tespiti sağlanmaktadır. </a:t>
            </a:r>
            <a:endParaRPr lang="tr-TR" dirty="0"/>
          </a:p>
        </p:txBody>
      </p:sp>
    </p:spTree>
    <p:extLst>
      <p:ext uri="{BB962C8B-B14F-4D97-AF65-F5344CB8AC3E}">
        <p14:creationId xmlns:p14="http://schemas.microsoft.com/office/powerpoint/2010/main" val="2829418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306208" y="457203"/>
            <a:ext cx="5249916" cy="5549462"/>
          </a:xfrm>
        </p:spPr>
        <p:txBody>
          <a:bodyPr>
            <a:normAutofit/>
          </a:bodyPr>
          <a:lstStyle/>
          <a:p>
            <a:endParaRPr lang="tr-TR" i="1" dirty="0" smtClean="0"/>
          </a:p>
          <a:p>
            <a:endParaRPr lang="tr-TR" i="1" dirty="0"/>
          </a:p>
          <a:p>
            <a:endParaRPr lang="tr-TR" i="1" dirty="0" smtClean="0"/>
          </a:p>
          <a:p>
            <a:endParaRPr lang="tr-TR" i="1" dirty="0"/>
          </a:p>
          <a:p>
            <a:endParaRPr lang="tr-TR" i="1" dirty="0" smtClean="0"/>
          </a:p>
          <a:p>
            <a:pPr algn="r"/>
            <a:endParaRPr lang="tr-TR" sz="2000" i="1" dirty="0" smtClean="0"/>
          </a:p>
          <a:p>
            <a:pPr algn="r"/>
            <a:endParaRPr lang="tr-TR" sz="2000" i="1" dirty="0"/>
          </a:p>
          <a:p>
            <a:pPr algn="ctr"/>
            <a:r>
              <a:rPr lang="tr-TR" sz="2000" i="1" dirty="0" smtClean="0"/>
              <a:t>Bu </a:t>
            </a:r>
            <a:r>
              <a:rPr lang="tr-TR" sz="2000" i="1" dirty="0"/>
              <a:t>sunum, Nobel Tıp kitabevinin bastığı Prof. Dr. Güler Temizkan-Prof. Dr. Nazlı Arda’nın editörlüğünde hazırlanan Temel ve ileri Moleküler Biyolojik Yöntemler </a:t>
            </a:r>
            <a:r>
              <a:rPr lang="tr-TR" sz="2000" i="1" dirty="0" err="1"/>
              <a:t>Kitabıile</a:t>
            </a:r>
            <a:r>
              <a:rPr lang="tr-TR" sz="2000" i="1" dirty="0"/>
              <a:t> Dr. </a:t>
            </a:r>
            <a:r>
              <a:rPr lang="tr-TR" sz="2000" i="1" dirty="0" err="1"/>
              <a:t>Öğ</a:t>
            </a:r>
            <a:r>
              <a:rPr lang="tr-TR" sz="2000" i="1" dirty="0"/>
              <a:t>. Üyesi </a:t>
            </a:r>
            <a:r>
              <a:rPr lang="tr-TR" sz="2000" i="1" dirty="0" err="1" smtClean="0"/>
              <a:t>Sümeyray</a:t>
            </a:r>
            <a:r>
              <a:rPr lang="tr-TR" sz="2000" i="1" dirty="0" smtClean="0"/>
              <a:t> </a:t>
            </a:r>
            <a:r>
              <a:rPr lang="tr-TR" sz="2000" i="1" dirty="0" err="1" smtClean="0"/>
              <a:t>Gürkök</a:t>
            </a:r>
            <a:r>
              <a:rPr lang="tr-TR" sz="2000" i="1" dirty="0" smtClean="0"/>
              <a:t> </a:t>
            </a:r>
            <a:r>
              <a:rPr lang="tr-TR" sz="2000" i="1" dirty="0"/>
              <a:t>ün yüksek lisans derslerinden hazırlanmıştır teşekkür ederiz. </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41323" y="1462650"/>
            <a:ext cx="5849005" cy="4386754"/>
          </a:xfrm>
          <a:prstGeom prst="rect">
            <a:avLst/>
          </a:prstGeom>
        </p:spPr>
      </p:pic>
    </p:spTree>
    <p:extLst>
      <p:ext uri="{BB962C8B-B14F-4D97-AF65-F5344CB8AC3E}">
        <p14:creationId xmlns:p14="http://schemas.microsoft.com/office/powerpoint/2010/main" val="1811572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Yüksek basınçlı sıvı </a:t>
            </a:r>
            <a:r>
              <a:rPr lang="tr-TR" dirty="0" err="1" smtClean="0"/>
              <a:t>kromatografisi</a:t>
            </a:r>
            <a:r>
              <a:rPr lang="tr-TR" dirty="0" smtClean="0"/>
              <a:t> (HPLC)</a:t>
            </a:r>
            <a:endParaRPr lang="tr-TR" dirty="0"/>
          </a:p>
        </p:txBody>
      </p:sp>
      <p:sp>
        <p:nvSpPr>
          <p:cNvPr id="3" name="İçerik Yer Tutucusu 2"/>
          <p:cNvSpPr>
            <a:spLocks noGrp="1"/>
          </p:cNvSpPr>
          <p:nvPr>
            <p:ph idx="1"/>
          </p:nvPr>
        </p:nvSpPr>
        <p:spPr/>
        <p:txBody>
          <a:bodyPr>
            <a:normAutofit fontScale="92500" lnSpcReduction="10000"/>
          </a:bodyPr>
          <a:lstStyle/>
          <a:p>
            <a:pPr algn="just"/>
            <a:r>
              <a:rPr lang="tr-TR" dirty="0" smtClean="0"/>
              <a:t>Yüksek Performanslı Sıvı </a:t>
            </a:r>
            <a:r>
              <a:rPr lang="tr-TR" dirty="0" err="1" smtClean="0"/>
              <a:t>Kromotografisi</a:t>
            </a:r>
            <a:r>
              <a:rPr lang="tr-TR" dirty="0" smtClean="0"/>
              <a:t> (HPLC) bir sıvıda çözünmüş bileşenlerin, bir kolon içerisinde bulunan genellikle katı bir destek üzerindeki sabit faz ile değişik etkileşimlere girmesi, kolon içinde değişik hızlarla hareket etmeleri sonucu, farklı zamanlarda bileşenlerin kolonu terk ederek birbirlerinden ayrılması temeline dayanır. </a:t>
            </a:r>
          </a:p>
          <a:p>
            <a:pPr algn="just"/>
            <a:r>
              <a:rPr lang="tr-TR" dirty="0" smtClean="0"/>
              <a:t>HPLC, genellikle ayırma mekanizmasına veya durgun fazın tipine göre sınıflandırılır. Bunlar arasında dağılma ya da sıvı-sıvı </a:t>
            </a:r>
            <a:r>
              <a:rPr lang="tr-TR" dirty="0" err="1" smtClean="0"/>
              <a:t>kromatografi</a:t>
            </a:r>
            <a:r>
              <a:rPr lang="tr-TR" dirty="0" smtClean="0"/>
              <a:t>, </a:t>
            </a:r>
            <a:r>
              <a:rPr lang="tr-TR" dirty="0" err="1" smtClean="0"/>
              <a:t>adsorpsiyon</a:t>
            </a:r>
            <a:r>
              <a:rPr lang="tr-TR" dirty="0" smtClean="0"/>
              <a:t> yada katı-sıvı </a:t>
            </a:r>
            <a:r>
              <a:rPr lang="tr-TR" dirty="0" err="1" smtClean="0"/>
              <a:t>kromatografi</a:t>
            </a:r>
            <a:r>
              <a:rPr lang="tr-TR" dirty="0" smtClean="0"/>
              <a:t>, iyon-değişimi </a:t>
            </a:r>
            <a:r>
              <a:rPr lang="tr-TR" dirty="0" err="1" smtClean="0"/>
              <a:t>kromatografi</a:t>
            </a:r>
            <a:r>
              <a:rPr lang="tr-TR" dirty="0" smtClean="0"/>
              <a:t>, boyut ayırıcı </a:t>
            </a:r>
            <a:r>
              <a:rPr lang="tr-TR" dirty="0" err="1" smtClean="0"/>
              <a:t>kromatografi</a:t>
            </a:r>
            <a:r>
              <a:rPr lang="tr-TR" dirty="0" smtClean="0"/>
              <a:t>, </a:t>
            </a:r>
            <a:r>
              <a:rPr lang="tr-TR" dirty="0" err="1" smtClean="0"/>
              <a:t>afinite</a:t>
            </a:r>
            <a:r>
              <a:rPr lang="tr-TR" dirty="0" smtClean="0"/>
              <a:t> </a:t>
            </a:r>
            <a:r>
              <a:rPr lang="tr-TR" dirty="0" err="1" smtClean="0"/>
              <a:t>kromatografi</a:t>
            </a:r>
            <a:r>
              <a:rPr lang="tr-TR" dirty="0" smtClean="0"/>
              <a:t> ve </a:t>
            </a:r>
            <a:r>
              <a:rPr lang="tr-TR" dirty="0" err="1" smtClean="0"/>
              <a:t>kiral</a:t>
            </a:r>
            <a:r>
              <a:rPr lang="tr-TR" dirty="0" smtClean="0"/>
              <a:t> </a:t>
            </a:r>
            <a:r>
              <a:rPr lang="tr-TR" dirty="0" err="1" smtClean="0"/>
              <a:t>kromatografiyi</a:t>
            </a:r>
            <a:r>
              <a:rPr lang="tr-TR" dirty="0" smtClean="0"/>
              <a:t> sayabiliriz.</a:t>
            </a:r>
          </a:p>
          <a:p>
            <a:pPr algn="just"/>
            <a:r>
              <a:rPr lang="tr-TR" dirty="0" smtClean="0"/>
              <a:t>HPLC günümüzde bir çok alanda vazgeçilmez bir araç olarak kabul edilmekte ve çeşitli organik, inorganik ve biyolojik numunelerdeki türleri ayırmak ve tayin etmek için kullanılmaktadır.</a:t>
            </a:r>
          </a:p>
        </p:txBody>
      </p:sp>
    </p:spTree>
    <p:extLst>
      <p:ext uri="{BB962C8B-B14F-4D97-AF65-F5344CB8AC3E}">
        <p14:creationId xmlns:p14="http://schemas.microsoft.com/office/powerpoint/2010/main" val="26658296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376877" y="708784"/>
            <a:ext cx="7148123" cy="4739516"/>
          </a:xfrm>
          <a:prstGeom prst="rect">
            <a:avLst/>
          </a:prstGeom>
        </p:spPr>
      </p:pic>
      <p:sp>
        <p:nvSpPr>
          <p:cNvPr id="5" name="Dikdörtgen 4"/>
          <p:cNvSpPr/>
          <p:nvPr/>
        </p:nvSpPr>
        <p:spPr>
          <a:xfrm>
            <a:off x="762000" y="6211669"/>
            <a:ext cx="11029950" cy="276999"/>
          </a:xfrm>
          <a:prstGeom prst="rect">
            <a:avLst/>
          </a:prstGeom>
        </p:spPr>
        <p:txBody>
          <a:bodyPr wrap="square">
            <a:spAutoFit/>
          </a:bodyPr>
          <a:lstStyle/>
          <a:p>
            <a:pPr algn="r"/>
            <a:r>
              <a:rPr lang="tr-TR" sz="1200" i="1" dirty="0" smtClean="0"/>
              <a:t>Kaynak: http://yasam.gazi.edu.tr/posts/view/title/hplc-%28yuksek-basincli-sivi-kromatografisi%29-72904</a:t>
            </a:r>
            <a:endParaRPr lang="tr-TR" sz="1200" i="1" dirty="0"/>
          </a:p>
        </p:txBody>
      </p:sp>
    </p:spTree>
    <p:extLst>
      <p:ext uri="{BB962C8B-B14F-4D97-AF65-F5344CB8AC3E}">
        <p14:creationId xmlns:p14="http://schemas.microsoft.com/office/powerpoint/2010/main" val="37305862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3100" dirty="0" smtClean="0"/>
              <a:t/>
            </a:r>
            <a:br>
              <a:rPr lang="tr-TR" sz="3100" dirty="0" smtClean="0"/>
            </a:br>
            <a:r>
              <a:rPr lang="tr-TR" sz="3100" dirty="0" smtClean="0"/>
              <a:t>Yüksek Performanslı Sıvı </a:t>
            </a:r>
            <a:r>
              <a:rPr lang="tr-TR" sz="3100" dirty="0" err="1" smtClean="0"/>
              <a:t>Kromatografi’nin</a:t>
            </a:r>
            <a:r>
              <a:rPr lang="tr-TR" sz="3100" dirty="0" smtClean="0"/>
              <a:t> başlıca kullanıldığı alanlar;</a:t>
            </a:r>
            <a:br>
              <a:rPr lang="tr-TR" sz="3100" dirty="0" smtClean="0"/>
            </a:br>
            <a:endParaRPr lang="tr-TR" dirty="0"/>
          </a:p>
        </p:txBody>
      </p:sp>
      <p:sp>
        <p:nvSpPr>
          <p:cNvPr id="3" name="İçerik Yer Tutucusu 2"/>
          <p:cNvSpPr>
            <a:spLocks noGrp="1"/>
          </p:cNvSpPr>
          <p:nvPr>
            <p:ph idx="1"/>
          </p:nvPr>
        </p:nvSpPr>
        <p:spPr>
          <a:xfrm>
            <a:off x="838200" y="1825625"/>
            <a:ext cx="10782300" cy="4351338"/>
          </a:xfrm>
        </p:spPr>
        <p:txBody>
          <a:bodyPr>
            <a:normAutofit/>
          </a:bodyPr>
          <a:lstStyle/>
          <a:p>
            <a:pPr marL="0" indent="0" algn="just">
              <a:buNone/>
            </a:pPr>
            <a:r>
              <a:rPr lang="tr-TR" dirty="0" smtClean="0"/>
              <a:t>1. –İlaçlar(Antibiyotikler, </a:t>
            </a:r>
            <a:r>
              <a:rPr lang="tr-TR" dirty="0" err="1" smtClean="0"/>
              <a:t>sedatifler</a:t>
            </a:r>
            <a:r>
              <a:rPr lang="tr-TR" dirty="0" smtClean="0"/>
              <a:t>, </a:t>
            </a:r>
            <a:r>
              <a:rPr lang="tr-TR" dirty="0" err="1" smtClean="0"/>
              <a:t>streoitler</a:t>
            </a:r>
            <a:r>
              <a:rPr lang="tr-TR" dirty="0" smtClean="0"/>
              <a:t>, analjezikler),</a:t>
            </a:r>
          </a:p>
          <a:p>
            <a:pPr marL="0" indent="0" algn="just">
              <a:buNone/>
            </a:pPr>
            <a:r>
              <a:rPr lang="tr-TR" dirty="0" smtClean="0"/>
              <a:t>2. –Biyokimyasallar(Amino asitler, proteinler, karbonhidratlar, </a:t>
            </a:r>
            <a:r>
              <a:rPr lang="tr-TR" dirty="0" err="1" smtClean="0"/>
              <a:t>lipidler</a:t>
            </a:r>
            <a:r>
              <a:rPr lang="tr-TR" dirty="0" smtClean="0"/>
              <a:t>),</a:t>
            </a:r>
          </a:p>
          <a:p>
            <a:pPr marL="0" indent="0" algn="just">
              <a:buNone/>
            </a:pPr>
            <a:r>
              <a:rPr lang="tr-TR" dirty="0" smtClean="0"/>
              <a:t>3. –Gıda maddeleri(Suni tatlandırıcılar, antioksidanlar, </a:t>
            </a:r>
            <a:r>
              <a:rPr lang="tr-TR" dirty="0" err="1" smtClean="0"/>
              <a:t>aflatoksinler</a:t>
            </a:r>
            <a:r>
              <a:rPr lang="tr-TR" dirty="0" smtClean="0"/>
              <a:t>, katkı maddeleri),</a:t>
            </a:r>
          </a:p>
          <a:p>
            <a:pPr marL="0" indent="0" algn="just">
              <a:buNone/>
            </a:pPr>
            <a:r>
              <a:rPr lang="tr-TR" dirty="0" smtClean="0"/>
              <a:t>4. –Endüstriyel kimyasallar(Çok halkalı aromatikler, yüzey aktif maddeleri, iticiler, boyalar),</a:t>
            </a:r>
          </a:p>
          <a:p>
            <a:pPr marL="0" indent="0" algn="just">
              <a:buNone/>
            </a:pPr>
            <a:r>
              <a:rPr lang="tr-TR" dirty="0" smtClean="0"/>
              <a:t>5. –Kirleticiler(Pestisitler, herbisitler, fenoller, </a:t>
            </a:r>
            <a:r>
              <a:rPr lang="tr-TR" dirty="0" err="1" smtClean="0"/>
              <a:t>PCB’ler</a:t>
            </a:r>
            <a:r>
              <a:rPr lang="tr-TR" dirty="0" smtClean="0"/>
              <a:t>),</a:t>
            </a:r>
          </a:p>
          <a:p>
            <a:pPr marL="0" indent="0" algn="just">
              <a:buNone/>
            </a:pPr>
            <a:r>
              <a:rPr lang="tr-TR" dirty="0" smtClean="0"/>
              <a:t>6. –Klinik tıp(Safra asitleri, ilaç </a:t>
            </a:r>
            <a:r>
              <a:rPr lang="tr-TR" dirty="0" err="1" smtClean="0"/>
              <a:t>metabolitleri</a:t>
            </a:r>
            <a:r>
              <a:rPr lang="tr-TR" dirty="0" smtClean="0"/>
              <a:t>, üre özütleri, östrojenler),</a:t>
            </a:r>
          </a:p>
          <a:p>
            <a:pPr marL="0" indent="0" algn="just">
              <a:buNone/>
            </a:pPr>
            <a:r>
              <a:rPr lang="tr-TR" dirty="0" smtClean="0"/>
              <a:t>7. –Uyuşturucular(Uyuşturucu ilaçlar, zehirler, kan alkolü, narkotikler)’</a:t>
            </a:r>
            <a:r>
              <a:rPr lang="tr-TR" dirty="0" err="1" smtClean="0"/>
              <a:t>dır</a:t>
            </a:r>
            <a:r>
              <a:rPr lang="tr-TR" dirty="0" smtClean="0"/>
              <a:t>.</a:t>
            </a:r>
          </a:p>
          <a:p>
            <a:endParaRPr lang="tr-TR" dirty="0"/>
          </a:p>
        </p:txBody>
      </p:sp>
    </p:spTree>
    <p:extLst>
      <p:ext uri="{BB962C8B-B14F-4D97-AF65-F5344CB8AC3E}">
        <p14:creationId xmlns:p14="http://schemas.microsoft.com/office/powerpoint/2010/main" val="41476235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Kristallendirme ve saflık kontrolü</a:t>
            </a:r>
            <a:endParaRPr lang="tr-TR" dirty="0"/>
          </a:p>
        </p:txBody>
      </p:sp>
      <p:sp>
        <p:nvSpPr>
          <p:cNvPr id="3" name="İçerik Yer Tutucusu 2"/>
          <p:cNvSpPr>
            <a:spLocks noGrp="1"/>
          </p:cNvSpPr>
          <p:nvPr>
            <p:ph idx="1"/>
          </p:nvPr>
        </p:nvSpPr>
        <p:spPr/>
        <p:txBody>
          <a:bodyPr/>
          <a:lstStyle/>
          <a:p>
            <a:pPr algn="just"/>
            <a:r>
              <a:rPr lang="tr-TR" dirty="0" smtClean="0"/>
              <a:t>Kristallendirme, karışımdaki iki bileşen de suda çözündüğünden, bileşenlerin farklı çözünürlüklere sahip olmalarından yararlanılarak uygulanan ayırma tekniğidir. </a:t>
            </a:r>
          </a:p>
          <a:p>
            <a:pPr algn="just"/>
            <a:endParaRPr lang="tr-TR" dirty="0"/>
          </a:p>
        </p:txBody>
      </p:sp>
    </p:spTree>
    <p:extLst>
      <p:ext uri="{BB962C8B-B14F-4D97-AF65-F5344CB8AC3E}">
        <p14:creationId xmlns:p14="http://schemas.microsoft.com/office/powerpoint/2010/main" val="1141489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387366" y="968992"/>
            <a:ext cx="9323934" cy="3847125"/>
          </a:xfrm>
          <a:prstGeom prst="rect">
            <a:avLst/>
          </a:prstGeom>
        </p:spPr>
      </p:pic>
      <p:sp>
        <p:nvSpPr>
          <p:cNvPr id="5" name="Dikdörtgen 4"/>
          <p:cNvSpPr/>
          <p:nvPr/>
        </p:nvSpPr>
        <p:spPr>
          <a:xfrm>
            <a:off x="740978" y="6274704"/>
            <a:ext cx="11130455" cy="276999"/>
          </a:xfrm>
          <a:prstGeom prst="rect">
            <a:avLst/>
          </a:prstGeom>
        </p:spPr>
        <p:txBody>
          <a:bodyPr wrap="square">
            <a:spAutoFit/>
          </a:bodyPr>
          <a:lstStyle/>
          <a:p>
            <a:pPr algn="r"/>
            <a:r>
              <a:rPr lang="tr-TR" sz="1200" i="1" dirty="0" smtClean="0"/>
              <a:t>Kaynak: https://cdn.bartin.edu.tr/cevre/d2a58cf6-55c1-42ad-b4dc-e05c5446656e/genel-kimya-laboratuvari-foyu.pdf</a:t>
            </a:r>
            <a:endParaRPr lang="tr-TR" sz="1200" i="1" dirty="0"/>
          </a:p>
        </p:txBody>
      </p:sp>
    </p:spTree>
    <p:extLst>
      <p:ext uri="{BB962C8B-B14F-4D97-AF65-F5344CB8AC3E}">
        <p14:creationId xmlns:p14="http://schemas.microsoft.com/office/powerpoint/2010/main" val="3857127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324303"/>
            <a:ext cx="10515600" cy="4051738"/>
          </a:xfrm>
        </p:spPr>
        <p:txBody>
          <a:bodyPr>
            <a:normAutofit/>
          </a:bodyPr>
          <a:lstStyle/>
          <a:p>
            <a:pPr algn="just"/>
            <a:r>
              <a:rPr lang="tr-TR" dirty="0" smtClean="0"/>
              <a:t>Proteinlerin yüzeyinde bulunan yüklerin dağılımı ve bu yüke yaklaşılabilmesi, yan zincir olarak amino asitlerde bulunan </a:t>
            </a:r>
            <a:r>
              <a:rPr lang="tr-TR" dirty="0" err="1" smtClean="0"/>
              <a:t>hidrofob</a:t>
            </a:r>
            <a:r>
              <a:rPr lang="tr-TR" dirty="0" smtClean="0"/>
              <a:t> grupların miktarı ve belirli bir </a:t>
            </a:r>
            <a:r>
              <a:rPr lang="tr-TR" dirty="0" err="1" smtClean="0"/>
              <a:t>pH</a:t>
            </a:r>
            <a:r>
              <a:rPr lang="tr-TR" dirty="0" smtClean="0"/>
              <a:t> da proteinin net yükü proteinlerin yüzey özelliklerini dolayısıyla çözünürlüğünü belirler. </a:t>
            </a:r>
          </a:p>
          <a:p>
            <a:pPr algn="just"/>
            <a:r>
              <a:rPr lang="tr-TR" dirty="0" smtClean="0"/>
              <a:t>Bir protein karışımında farklı çözünürlüğe sahip proteinler kademeli çöktürme işlemleriyle belirli bir dereceye kadar saflaştırılabilir. Bu protein çözeltilerinin iyonik güçleri, </a:t>
            </a:r>
            <a:r>
              <a:rPr lang="tr-TR" dirty="0" err="1" smtClean="0"/>
              <a:t>dielektrik</a:t>
            </a:r>
            <a:r>
              <a:rPr lang="tr-TR" dirty="0" smtClean="0"/>
              <a:t> sabitleri, ortamın </a:t>
            </a:r>
            <a:r>
              <a:rPr lang="tr-TR" dirty="0" err="1" smtClean="0"/>
              <a:t>pH</a:t>
            </a:r>
            <a:r>
              <a:rPr lang="tr-TR" dirty="0" smtClean="0"/>
              <a:t> ve sıcaklığı ve deterjan içeriği gibi özellikleri değiştirilerek ortamda bulunan proteinler seçimli bir şekilde çöktürülebilir</a:t>
            </a:r>
            <a:endParaRPr lang="tr-TR" dirty="0"/>
          </a:p>
        </p:txBody>
      </p:sp>
    </p:spTree>
    <p:extLst>
      <p:ext uri="{BB962C8B-B14F-4D97-AF65-F5344CB8AC3E}">
        <p14:creationId xmlns:p14="http://schemas.microsoft.com/office/powerpoint/2010/main" val="24701898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718441"/>
            <a:ext cx="10515600" cy="2806262"/>
          </a:xfrm>
        </p:spPr>
        <p:txBody>
          <a:bodyPr/>
          <a:lstStyle/>
          <a:p>
            <a:pPr algn="just"/>
            <a:r>
              <a:rPr lang="tr-TR" dirty="0" smtClean="0"/>
              <a:t>Saflaştırılan bir proteinin yapı ve fonksiyonunun belirlenmesi için öncelikle karakterize edilmesi gerekir. </a:t>
            </a:r>
          </a:p>
          <a:p>
            <a:pPr algn="just"/>
            <a:r>
              <a:rPr lang="tr-TR" dirty="0" err="1" smtClean="0"/>
              <a:t>Karakterizasyon</a:t>
            </a:r>
            <a:r>
              <a:rPr lang="tr-TR" dirty="0" smtClean="0"/>
              <a:t> için, proteinin molekül kütlesi veya en azından alt ünitelerinin büyüklüğü (bunlar jel </a:t>
            </a:r>
            <a:r>
              <a:rPr lang="tr-TR" dirty="0" err="1" smtClean="0"/>
              <a:t>filtrasyon</a:t>
            </a:r>
            <a:r>
              <a:rPr lang="tr-TR" dirty="0" smtClean="0"/>
              <a:t> </a:t>
            </a:r>
            <a:r>
              <a:rPr lang="tr-TR" dirty="0" err="1" smtClean="0"/>
              <a:t>kromatografisi</a:t>
            </a:r>
            <a:r>
              <a:rPr lang="tr-TR" dirty="0" smtClean="0"/>
              <a:t> veya SDS-</a:t>
            </a:r>
            <a:r>
              <a:rPr lang="tr-TR" dirty="0" err="1" smtClean="0"/>
              <a:t>poliakrilamit</a:t>
            </a:r>
            <a:r>
              <a:rPr lang="tr-TR" dirty="0" smtClean="0"/>
              <a:t> jel </a:t>
            </a:r>
            <a:r>
              <a:rPr lang="tr-TR" dirty="0" err="1" smtClean="0"/>
              <a:t>elektrofofezle</a:t>
            </a:r>
            <a:r>
              <a:rPr lang="tr-TR" dirty="0"/>
              <a:t> </a:t>
            </a:r>
            <a:r>
              <a:rPr lang="tr-TR" dirty="0" smtClean="0"/>
              <a:t>belirlenebilir), UV spektrumu(</a:t>
            </a:r>
            <a:r>
              <a:rPr lang="tr-TR" dirty="0" err="1" smtClean="0"/>
              <a:t>tirozin</a:t>
            </a:r>
            <a:r>
              <a:rPr lang="tr-TR" dirty="0" smtClean="0"/>
              <a:t> ve </a:t>
            </a:r>
            <a:r>
              <a:rPr lang="tr-TR" dirty="0" err="1" smtClean="0"/>
              <a:t>triptofan</a:t>
            </a:r>
            <a:r>
              <a:rPr lang="tr-TR" dirty="0" smtClean="0"/>
              <a:t> içeriği) ve </a:t>
            </a:r>
            <a:r>
              <a:rPr lang="tr-TR" dirty="0" err="1" smtClean="0"/>
              <a:t>prostetik</a:t>
            </a:r>
            <a:r>
              <a:rPr lang="tr-TR" dirty="0" smtClean="0"/>
              <a:t> grupları belirlenmelidir. </a:t>
            </a:r>
            <a:endParaRPr lang="tr-TR" dirty="0"/>
          </a:p>
        </p:txBody>
      </p:sp>
    </p:spTree>
    <p:extLst>
      <p:ext uri="{BB962C8B-B14F-4D97-AF65-F5344CB8AC3E}">
        <p14:creationId xmlns:p14="http://schemas.microsoft.com/office/powerpoint/2010/main" val="12385352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1150882" y="614534"/>
            <a:ext cx="10011104" cy="5335951"/>
          </a:xfrm>
          <a:prstGeom prst="rect">
            <a:avLst/>
          </a:prstGeom>
        </p:spPr>
      </p:pic>
      <p:sp>
        <p:nvSpPr>
          <p:cNvPr id="6" name="Dikdörtgen 5"/>
          <p:cNvSpPr/>
          <p:nvPr/>
        </p:nvSpPr>
        <p:spPr>
          <a:xfrm>
            <a:off x="3042745" y="6322000"/>
            <a:ext cx="8589579" cy="276999"/>
          </a:xfrm>
          <a:prstGeom prst="rect">
            <a:avLst/>
          </a:prstGeom>
        </p:spPr>
        <p:txBody>
          <a:bodyPr wrap="square">
            <a:spAutoFit/>
          </a:bodyPr>
          <a:lstStyle/>
          <a:p>
            <a:pPr algn="r"/>
            <a:r>
              <a:rPr lang="tr-TR" sz="1200" i="1" dirty="0" smtClean="0"/>
              <a:t>Kaynak: http://www.cleanroomnews.org/terapotik-protein-uretilen-portatif-sistemler</a:t>
            </a:r>
            <a:endParaRPr lang="tr-TR" sz="1200" i="1" dirty="0"/>
          </a:p>
        </p:txBody>
      </p:sp>
    </p:spTree>
    <p:extLst>
      <p:ext uri="{BB962C8B-B14F-4D97-AF65-F5344CB8AC3E}">
        <p14:creationId xmlns:p14="http://schemas.microsoft.com/office/powerpoint/2010/main" val="23531153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087821"/>
            <a:ext cx="10515600" cy="5089142"/>
          </a:xfrm>
        </p:spPr>
        <p:txBody>
          <a:bodyPr>
            <a:normAutofit/>
          </a:bodyPr>
          <a:lstStyle/>
          <a:p>
            <a:pPr algn="just"/>
            <a:r>
              <a:rPr lang="tr-TR" dirty="0" smtClean="0"/>
              <a:t>Proteinlerin toplam yüküne dayanılarak yapılan iki tür ayırma yöntemi vardır. Bunlar iyon değişim </a:t>
            </a:r>
            <a:r>
              <a:rPr lang="tr-TR" dirty="0" err="1" smtClean="0"/>
              <a:t>kromatografisi</a:t>
            </a:r>
            <a:r>
              <a:rPr lang="tr-TR" dirty="0" smtClean="0"/>
              <a:t> ve </a:t>
            </a:r>
            <a:r>
              <a:rPr lang="tr-TR" dirty="0" err="1" smtClean="0"/>
              <a:t>elektroforezdir</a:t>
            </a:r>
            <a:r>
              <a:rPr lang="tr-TR" dirty="0" smtClean="0"/>
              <a:t>. </a:t>
            </a:r>
          </a:p>
          <a:p>
            <a:pPr algn="just"/>
            <a:r>
              <a:rPr lang="tr-TR" dirty="0" smtClean="0"/>
              <a:t>İyon </a:t>
            </a:r>
            <a:r>
              <a:rPr lang="tr-TR" dirty="0" err="1" smtClean="0"/>
              <a:t>değiştici</a:t>
            </a:r>
            <a:r>
              <a:rPr lang="tr-TR" dirty="0" smtClean="0"/>
              <a:t> materyaller yüklü moleküllere bağlanır. </a:t>
            </a:r>
          </a:p>
          <a:p>
            <a:pPr algn="just"/>
            <a:r>
              <a:rPr lang="tr-TR" dirty="0" smtClean="0"/>
              <a:t>Anyon ve katyon değiştiriciler olmak üzere iki tür iyon değiştirici vardır.</a:t>
            </a:r>
          </a:p>
          <a:p>
            <a:pPr algn="just"/>
            <a:r>
              <a:rPr lang="tr-TR" dirty="0" smtClean="0"/>
              <a:t>Bir proteini saflaştırmak için en güçlü yöntem proteinin spesifik </a:t>
            </a:r>
            <a:r>
              <a:rPr lang="tr-TR" dirty="0" err="1" smtClean="0"/>
              <a:t>biyoafinitesinden</a:t>
            </a:r>
            <a:r>
              <a:rPr lang="tr-TR" dirty="0"/>
              <a:t> </a:t>
            </a:r>
            <a:r>
              <a:rPr lang="tr-TR" dirty="0" smtClean="0"/>
              <a:t>yararlanılarak yapılan işlemlerdir. </a:t>
            </a:r>
          </a:p>
          <a:p>
            <a:pPr algn="just"/>
            <a:r>
              <a:rPr lang="tr-TR" dirty="0" smtClean="0"/>
              <a:t>Bu tür ayırmalar (</a:t>
            </a:r>
            <a:r>
              <a:rPr lang="tr-TR" dirty="0" err="1" smtClean="0"/>
              <a:t>immünoafinite</a:t>
            </a:r>
            <a:r>
              <a:rPr lang="tr-TR" dirty="0" smtClean="0"/>
              <a:t> </a:t>
            </a:r>
            <a:r>
              <a:rPr lang="tr-TR" dirty="0" err="1" smtClean="0"/>
              <a:t>kromatografisi</a:t>
            </a:r>
            <a:r>
              <a:rPr lang="tr-TR" dirty="0" smtClean="0"/>
              <a:t> dışında) sadece spesifik bağlanma özelliği olan proteinlere uygulanabilir. </a:t>
            </a:r>
            <a:r>
              <a:rPr lang="tr-TR" dirty="0" err="1" smtClean="0"/>
              <a:t>İmmünoafinite</a:t>
            </a:r>
            <a:r>
              <a:rPr lang="tr-TR" dirty="0"/>
              <a:t> </a:t>
            </a:r>
            <a:r>
              <a:rPr lang="tr-TR" dirty="0" err="1" smtClean="0"/>
              <a:t>kromatografisi</a:t>
            </a:r>
            <a:r>
              <a:rPr lang="tr-TR" dirty="0" smtClean="0"/>
              <a:t>, tüm </a:t>
            </a:r>
            <a:r>
              <a:rPr lang="tr-TR" dirty="0" err="1" smtClean="0"/>
              <a:t>afinite</a:t>
            </a:r>
            <a:r>
              <a:rPr lang="tr-TR" dirty="0" smtClean="0"/>
              <a:t> teknikleri arasında en spesifik olarak bilinen tekniktir.</a:t>
            </a:r>
            <a:endParaRPr lang="tr-TR" dirty="0"/>
          </a:p>
          <a:p>
            <a:pPr algn="just"/>
            <a:endParaRPr lang="tr-TR" dirty="0" smtClean="0"/>
          </a:p>
          <a:p>
            <a:pPr algn="just"/>
            <a:endParaRPr lang="tr-TR" dirty="0"/>
          </a:p>
          <a:p>
            <a:pPr algn="just"/>
            <a:endParaRPr lang="tr-TR" dirty="0" smtClean="0"/>
          </a:p>
          <a:p>
            <a:pPr algn="just"/>
            <a:endParaRPr lang="tr-TR" dirty="0"/>
          </a:p>
          <a:p>
            <a:pPr algn="just"/>
            <a:endParaRPr lang="tr-TR" dirty="0" smtClean="0"/>
          </a:p>
          <a:p>
            <a:pPr algn="just"/>
            <a:endParaRPr lang="tr-TR" dirty="0"/>
          </a:p>
          <a:p>
            <a:pPr algn="just"/>
            <a:endParaRPr lang="tr-TR" dirty="0" smtClean="0"/>
          </a:p>
          <a:p>
            <a:pPr algn="just"/>
            <a:endParaRPr lang="tr-TR" dirty="0"/>
          </a:p>
          <a:p>
            <a:pPr algn="just"/>
            <a:endParaRPr lang="tr-TR" dirty="0" smtClean="0"/>
          </a:p>
          <a:p>
            <a:pPr algn="just"/>
            <a:endParaRPr lang="tr-TR" dirty="0"/>
          </a:p>
          <a:p>
            <a:pPr algn="just"/>
            <a:endParaRPr lang="tr-TR" dirty="0" smtClean="0"/>
          </a:p>
          <a:p>
            <a:pPr algn="just"/>
            <a:endParaRPr lang="tr-TR" dirty="0"/>
          </a:p>
          <a:p>
            <a:pPr algn="just"/>
            <a:endParaRPr lang="tr-TR" dirty="0" smtClean="0"/>
          </a:p>
          <a:p>
            <a:pPr algn="just"/>
            <a:endParaRPr lang="tr-TR" dirty="0"/>
          </a:p>
          <a:p>
            <a:pPr algn="just"/>
            <a:endParaRPr lang="tr-TR" dirty="0" smtClean="0"/>
          </a:p>
          <a:p>
            <a:pPr algn="just"/>
            <a:endParaRPr lang="tr-TR" dirty="0"/>
          </a:p>
          <a:p>
            <a:pPr algn="just"/>
            <a:endParaRPr lang="tr-TR" dirty="0" smtClean="0"/>
          </a:p>
          <a:p>
            <a:pPr algn="just"/>
            <a:endParaRPr lang="tr-TR" dirty="0"/>
          </a:p>
          <a:p>
            <a:pPr algn="just"/>
            <a:endParaRPr lang="tr-TR" dirty="0" smtClean="0"/>
          </a:p>
          <a:p>
            <a:pPr algn="just"/>
            <a:endParaRPr lang="tr-TR" dirty="0"/>
          </a:p>
          <a:p>
            <a:pPr algn="just"/>
            <a:endParaRPr lang="tr-TR" dirty="0" smtClean="0"/>
          </a:p>
          <a:p>
            <a:pPr algn="just"/>
            <a:endParaRPr lang="tr-TR" dirty="0"/>
          </a:p>
          <a:p>
            <a:pPr algn="just"/>
            <a:endParaRPr lang="tr-TR" dirty="0" smtClean="0"/>
          </a:p>
          <a:p>
            <a:pPr algn="just"/>
            <a:endParaRPr lang="tr-TR" dirty="0"/>
          </a:p>
          <a:p>
            <a:pPr algn="just"/>
            <a:endParaRPr lang="tr-TR" dirty="0" smtClean="0"/>
          </a:p>
          <a:p>
            <a:pPr algn="just"/>
            <a:endParaRPr lang="tr-TR" dirty="0"/>
          </a:p>
          <a:p>
            <a:pPr marL="0" indent="0" algn="just">
              <a:buNone/>
            </a:pPr>
            <a:endParaRPr lang="tr-TR" dirty="0" smtClean="0"/>
          </a:p>
          <a:p>
            <a:pPr marL="0" indent="0" algn="just">
              <a:buNone/>
            </a:pPr>
            <a:endParaRPr lang="tr-TR" dirty="0" smtClean="0"/>
          </a:p>
          <a:p>
            <a:pPr algn="just"/>
            <a:endParaRPr lang="tr-TR" dirty="0"/>
          </a:p>
          <a:p>
            <a:pPr algn="just"/>
            <a:endParaRPr lang="tr-TR" dirty="0" smtClean="0"/>
          </a:p>
          <a:p>
            <a:pPr algn="just"/>
            <a:endParaRPr lang="tr-TR" dirty="0"/>
          </a:p>
          <a:p>
            <a:pPr algn="just"/>
            <a:endParaRPr lang="tr-TR" dirty="0" smtClean="0"/>
          </a:p>
          <a:p>
            <a:endParaRPr lang="tr-TR" dirty="0"/>
          </a:p>
        </p:txBody>
      </p:sp>
    </p:spTree>
    <p:extLst>
      <p:ext uri="{BB962C8B-B14F-4D97-AF65-F5344CB8AC3E}">
        <p14:creationId xmlns:p14="http://schemas.microsoft.com/office/powerpoint/2010/main" val="30287952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483326" y="5342710"/>
            <a:ext cx="11058797"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600" b="1" i="1" u="none" strike="noStrike" kern="1200" cap="none" spc="0" normalizeH="0" baseline="0" noProof="0" dirty="0" smtClean="0">
                <a:ln>
                  <a:noFill/>
                </a:ln>
                <a:solidFill>
                  <a:prstClr val="black"/>
                </a:solidFill>
                <a:effectLst/>
                <a:uLnTx/>
                <a:uFillTx/>
                <a:latin typeface="Calibri" panose="020F0502020204030204"/>
                <a:ea typeface="+mn-ea"/>
                <a:cs typeface="+mn-cs"/>
              </a:rPr>
              <a:t>Bu sunum, Nobel Tıp kitabevinin bastığı Prof. Dr. Güler Temizkan-Prof. Dr. Nazlı Arda’nın editörlüğünde hazırlanan Temel ve ileri Moleküler Biyolojik Yöntemler </a:t>
            </a:r>
            <a:r>
              <a:rPr kumimoji="0" lang="tr-TR" sz="1600" b="1" i="1" u="none" strike="noStrike" kern="1200" cap="none" spc="0" normalizeH="0" baseline="0" noProof="0" dirty="0" err="1" smtClean="0">
                <a:ln>
                  <a:noFill/>
                </a:ln>
                <a:solidFill>
                  <a:prstClr val="black"/>
                </a:solidFill>
                <a:effectLst/>
                <a:uLnTx/>
                <a:uFillTx/>
                <a:latin typeface="Calibri" panose="020F0502020204030204"/>
                <a:ea typeface="+mn-ea"/>
                <a:cs typeface="+mn-cs"/>
              </a:rPr>
              <a:t>Kitabıile</a:t>
            </a:r>
            <a:r>
              <a:rPr kumimoji="0" lang="tr-TR" sz="1600" b="1" i="1" u="none" strike="noStrike" kern="1200" cap="none" spc="0" normalizeH="0" baseline="0" noProof="0" dirty="0" smtClean="0">
                <a:ln>
                  <a:noFill/>
                </a:ln>
                <a:solidFill>
                  <a:prstClr val="black"/>
                </a:solidFill>
                <a:effectLst/>
                <a:uLnTx/>
                <a:uFillTx/>
                <a:latin typeface="Calibri" panose="020F0502020204030204"/>
                <a:ea typeface="+mn-ea"/>
                <a:cs typeface="+mn-cs"/>
              </a:rPr>
              <a:t> Dr. </a:t>
            </a:r>
            <a:r>
              <a:rPr kumimoji="0" lang="tr-TR" sz="1600" b="1" i="1" u="none" strike="noStrike" kern="1200" cap="none" spc="0" normalizeH="0" baseline="0" noProof="0" dirty="0" err="1" smtClean="0">
                <a:ln>
                  <a:noFill/>
                </a:ln>
                <a:solidFill>
                  <a:prstClr val="black"/>
                </a:solidFill>
                <a:effectLst/>
                <a:uLnTx/>
                <a:uFillTx/>
                <a:latin typeface="Calibri" panose="020F0502020204030204"/>
                <a:ea typeface="+mn-ea"/>
                <a:cs typeface="+mn-cs"/>
              </a:rPr>
              <a:t>Öğ</a:t>
            </a:r>
            <a:r>
              <a:rPr kumimoji="0" lang="tr-TR" sz="1600" b="1" i="1" u="none" strike="noStrike" kern="1200" cap="none" spc="0" normalizeH="0" baseline="0" noProof="0" dirty="0" smtClean="0">
                <a:ln>
                  <a:noFill/>
                </a:ln>
                <a:solidFill>
                  <a:prstClr val="black"/>
                </a:solidFill>
                <a:effectLst/>
                <a:uLnTx/>
                <a:uFillTx/>
                <a:latin typeface="Calibri" panose="020F0502020204030204"/>
                <a:ea typeface="+mn-ea"/>
                <a:cs typeface="+mn-cs"/>
              </a:rPr>
              <a:t>. Üyesi </a:t>
            </a:r>
            <a:r>
              <a:rPr kumimoji="0" lang="tr-TR" sz="1600" b="1" i="1" u="none" strike="noStrike" kern="1200" cap="none" spc="0" normalizeH="0" baseline="0" noProof="0" dirty="0" err="1" smtClean="0">
                <a:ln>
                  <a:noFill/>
                </a:ln>
                <a:solidFill>
                  <a:prstClr val="black"/>
                </a:solidFill>
                <a:effectLst/>
                <a:uLnTx/>
                <a:uFillTx/>
                <a:latin typeface="Calibri" panose="020F0502020204030204"/>
                <a:ea typeface="+mn-ea"/>
                <a:cs typeface="+mn-cs"/>
              </a:rPr>
              <a:t>sümeyray</a:t>
            </a:r>
            <a:r>
              <a:rPr kumimoji="0" lang="tr-TR" sz="1600" b="1" i="1"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tr-TR" sz="1600" b="1" i="1" u="none" strike="noStrike" kern="1200" cap="none" spc="0" normalizeH="0" baseline="0" noProof="0" dirty="0" err="1" smtClean="0">
                <a:ln>
                  <a:noFill/>
                </a:ln>
                <a:solidFill>
                  <a:prstClr val="black"/>
                </a:solidFill>
                <a:effectLst/>
                <a:uLnTx/>
                <a:uFillTx/>
                <a:latin typeface="Calibri" panose="020F0502020204030204"/>
                <a:ea typeface="+mn-ea"/>
                <a:cs typeface="+mn-cs"/>
              </a:rPr>
              <a:t>gürkök</a:t>
            </a:r>
            <a:r>
              <a:rPr kumimoji="0" lang="tr-TR" sz="1600" b="1" i="1" u="none" strike="noStrike" kern="1200" cap="none" spc="0" normalizeH="0" baseline="0" noProof="0" dirty="0" smtClean="0">
                <a:ln>
                  <a:noFill/>
                </a:ln>
                <a:solidFill>
                  <a:prstClr val="black"/>
                </a:solidFill>
                <a:effectLst/>
                <a:uLnTx/>
                <a:uFillTx/>
                <a:latin typeface="Calibri" panose="020F0502020204030204"/>
                <a:ea typeface="+mn-ea"/>
                <a:cs typeface="+mn-cs"/>
              </a:rPr>
              <a:t> ün yüksek lisans derslerinden hazırlanmıştır teşekkür ederiz. </a:t>
            </a:r>
            <a:endParaRPr kumimoji="0" lang="tr-TR" sz="16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Metin kutusu 5"/>
          <p:cNvSpPr txBox="1"/>
          <p:nvPr/>
        </p:nvSpPr>
        <p:spPr>
          <a:xfrm>
            <a:off x="2941320" y="2834640"/>
            <a:ext cx="8412480" cy="76944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4400" b="1" i="0" u="none" strike="noStrike" kern="1200" cap="none" spc="0" normalizeH="0" baseline="0" noProof="0" dirty="0" smtClean="0">
                <a:ln>
                  <a:noFill/>
                </a:ln>
                <a:solidFill>
                  <a:prstClr val="black"/>
                </a:solidFill>
                <a:effectLst/>
                <a:uLnTx/>
                <a:uFillTx/>
                <a:latin typeface="Calibri" panose="020F0502020204030204"/>
                <a:ea typeface="+mn-ea"/>
                <a:cs typeface="+mn-cs"/>
              </a:rPr>
              <a:t>teşekkürler</a:t>
            </a:r>
            <a:endParaRPr kumimoji="0" lang="tr-TR"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8642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Tek boyutlu protein elektroforezi</a:t>
            </a:r>
            <a:endParaRPr lang="tr-TR" dirty="0"/>
          </a:p>
        </p:txBody>
      </p:sp>
      <p:sp>
        <p:nvSpPr>
          <p:cNvPr id="3" name="İçerik Yer Tutucusu 2"/>
          <p:cNvSpPr>
            <a:spLocks noGrp="1"/>
          </p:cNvSpPr>
          <p:nvPr>
            <p:ph idx="1"/>
          </p:nvPr>
        </p:nvSpPr>
        <p:spPr/>
        <p:txBody>
          <a:bodyPr/>
          <a:lstStyle/>
          <a:p>
            <a:pPr algn="just"/>
            <a:r>
              <a:rPr lang="tr-TR" dirty="0" smtClean="0"/>
              <a:t>Yüklü moleküllerin elektriksel alanda ayrılmaları temeline dayanan </a:t>
            </a:r>
            <a:r>
              <a:rPr lang="tr-TR" dirty="0" err="1" smtClean="0"/>
              <a:t>elektroforez</a:t>
            </a:r>
            <a:r>
              <a:rPr lang="tr-TR" dirty="0" smtClean="0"/>
              <a:t> tekniği, proteinlerin analizinde ve saflaştırılmasında geniş çapta kullanılır.</a:t>
            </a:r>
          </a:p>
          <a:p>
            <a:pPr algn="just"/>
            <a:r>
              <a:rPr lang="tr-TR" dirty="0" smtClean="0"/>
              <a:t>Proteinlerin </a:t>
            </a:r>
            <a:r>
              <a:rPr lang="tr-TR" dirty="0" err="1" smtClean="0"/>
              <a:t>elektroforetik</a:t>
            </a:r>
            <a:r>
              <a:rPr lang="tr-TR" dirty="0" smtClean="0"/>
              <a:t> ayrımında nişasta, </a:t>
            </a:r>
            <a:r>
              <a:rPr lang="tr-TR" dirty="0" err="1" smtClean="0"/>
              <a:t>agaroz</a:t>
            </a:r>
            <a:r>
              <a:rPr lang="tr-TR" dirty="0" smtClean="0"/>
              <a:t> ve selüloz asetat gibi çeşitli jeller kullanılmakta birlikte, en iyi ayrışımı sağlandığı jel </a:t>
            </a:r>
            <a:r>
              <a:rPr lang="tr-TR" dirty="0" err="1" smtClean="0"/>
              <a:t>poliakrilamid</a:t>
            </a:r>
            <a:r>
              <a:rPr lang="tr-TR" dirty="0" smtClean="0"/>
              <a:t> jel </a:t>
            </a:r>
            <a:r>
              <a:rPr lang="tr-TR" dirty="0" err="1" smtClean="0"/>
              <a:t>elektroforezidir</a:t>
            </a:r>
            <a:r>
              <a:rPr lang="tr-TR" dirty="0" smtClean="0"/>
              <a:t> (PAGE).  </a:t>
            </a:r>
          </a:p>
          <a:p>
            <a:pPr algn="just"/>
            <a:r>
              <a:rPr lang="tr-TR" dirty="0" smtClean="0"/>
              <a:t>Hazırlanan </a:t>
            </a:r>
            <a:r>
              <a:rPr lang="tr-TR" dirty="0" err="1" smtClean="0"/>
              <a:t>monomer</a:t>
            </a:r>
            <a:r>
              <a:rPr lang="tr-TR" dirty="0" smtClean="0"/>
              <a:t> karışımı, </a:t>
            </a:r>
            <a:r>
              <a:rPr lang="tr-TR" dirty="0" err="1" smtClean="0"/>
              <a:t>elektoforez</a:t>
            </a:r>
            <a:r>
              <a:rPr lang="tr-TR" dirty="0" smtClean="0"/>
              <a:t> aletinin jel dökme aletinde, jelin çeşitli kalınlık ve boyutta hazırlanabilmesine olanak veren, sandviç şeklinde hazırlanmış iki cam arasına veya çubuk şeklindeki jel tüplerine doldurularak </a:t>
            </a:r>
            <a:r>
              <a:rPr lang="tr-TR" dirty="0" err="1" smtClean="0"/>
              <a:t>polimerizasyona</a:t>
            </a:r>
            <a:r>
              <a:rPr lang="tr-TR" dirty="0" smtClean="0"/>
              <a:t> bırakılır.  </a:t>
            </a:r>
          </a:p>
          <a:p>
            <a:pPr algn="just"/>
            <a:endParaRPr lang="tr-TR" dirty="0"/>
          </a:p>
        </p:txBody>
      </p:sp>
    </p:spTree>
    <p:extLst>
      <p:ext uri="{BB962C8B-B14F-4D97-AF65-F5344CB8AC3E}">
        <p14:creationId xmlns:p14="http://schemas.microsoft.com/office/powerpoint/2010/main" val="1079727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3358055" y="382485"/>
            <a:ext cx="7173311" cy="5748265"/>
          </a:xfrm>
          <a:prstGeom prst="rect">
            <a:avLst/>
          </a:prstGeom>
        </p:spPr>
      </p:pic>
      <p:sp>
        <p:nvSpPr>
          <p:cNvPr id="5" name="Dikdörtgen 4"/>
          <p:cNvSpPr/>
          <p:nvPr/>
        </p:nvSpPr>
        <p:spPr>
          <a:xfrm>
            <a:off x="9043170" y="6367232"/>
            <a:ext cx="2976392" cy="276999"/>
          </a:xfrm>
          <a:prstGeom prst="rect">
            <a:avLst/>
          </a:prstGeom>
        </p:spPr>
        <p:txBody>
          <a:bodyPr wrap="none">
            <a:spAutoFit/>
          </a:bodyPr>
          <a:lstStyle/>
          <a:p>
            <a:r>
              <a:rPr lang="tr-TR" sz="1200" i="1" dirty="0" smtClean="0"/>
              <a:t>Kaynak: https://tr.wikipedia.org/wiki/Protein</a:t>
            </a:r>
            <a:endParaRPr lang="tr-TR" sz="1200" i="1" dirty="0"/>
          </a:p>
        </p:txBody>
      </p:sp>
    </p:spTree>
    <p:extLst>
      <p:ext uri="{BB962C8B-B14F-4D97-AF65-F5344CB8AC3E}">
        <p14:creationId xmlns:p14="http://schemas.microsoft.com/office/powerpoint/2010/main" val="716880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smtClean="0"/>
              <a:t>Jellerin </a:t>
            </a:r>
            <a:r>
              <a:rPr lang="tr-TR" dirty="0" err="1" smtClean="0"/>
              <a:t>polimerazsyonu</a:t>
            </a:r>
            <a:r>
              <a:rPr lang="tr-TR" dirty="0" smtClean="0"/>
              <a:t> tamamlandıktan sonra kaset </a:t>
            </a:r>
            <a:r>
              <a:rPr lang="tr-TR" dirty="0" err="1" smtClean="0"/>
              <a:t>elektroforez</a:t>
            </a:r>
            <a:r>
              <a:rPr lang="tr-TR" dirty="0" smtClean="0"/>
              <a:t> tankına yerleştirilir, ayrılacak örnek uygun işlemlerden geçirilir ve işlemin izlenmesi için bir boyar madde (örneğin, </a:t>
            </a:r>
            <a:r>
              <a:rPr lang="tr-TR" dirty="0" err="1" smtClean="0"/>
              <a:t>bromofenol</a:t>
            </a:r>
            <a:r>
              <a:rPr lang="tr-TR" dirty="0" smtClean="0"/>
              <a:t> mavisi) ile karıştırılarak jele uygulanır. </a:t>
            </a:r>
          </a:p>
          <a:p>
            <a:pPr algn="just"/>
            <a:r>
              <a:rPr lang="tr-TR" dirty="0" err="1" smtClean="0"/>
              <a:t>Kullaılan</a:t>
            </a:r>
            <a:r>
              <a:rPr lang="tr-TR" dirty="0" smtClean="0"/>
              <a:t> </a:t>
            </a:r>
            <a:r>
              <a:rPr lang="tr-TR" dirty="0" err="1" smtClean="0"/>
              <a:t>elektroforez</a:t>
            </a:r>
            <a:r>
              <a:rPr lang="tr-TR" dirty="0" smtClean="0"/>
              <a:t> aletinin tipine göre, elektrik akımı verilecek tampon teması önleyecek kapak kapatılır ve tank güç kaynağına bağlanır. </a:t>
            </a:r>
          </a:p>
          <a:p>
            <a:endParaRPr lang="tr-TR" dirty="0"/>
          </a:p>
        </p:txBody>
      </p:sp>
    </p:spTree>
    <p:extLst>
      <p:ext uri="{BB962C8B-B14F-4D97-AF65-F5344CB8AC3E}">
        <p14:creationId xmlns:p14="http://schemas.microsoft.com/office/powerpoint/2010/main" val="1189890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286000" y="1309687"/>
            <a:ext cx="7620000" cy="4238625"/>
          </a:xfrm>
          <a:prstGeom prst="rect">
            <a:avLst/>
          </a:prstGeom>
        </p:spPr>
      </p:pic>
      <p:sp>
        <p:nvSpPr>
          <p:cNvPr id="5" name="Dikdörtgen 4"/>
          <p:cNvSpPr/>
          <p:nvPr/>
        </p:nvSpPr>
        <p:spPr>
          <a:xfrm>
            <a:off x="2811516" y="6038222"/>
            <a:ext cx="8996855" cy="261610"/>
          </a:xfrm>
          <a:prstGeom prst="rect">
            <a:avLst/>
          </a:prstGeom>
        </p:spPr>
        <p:txBody>
          <a:bodyPr wrap="square">
            <a:spAutoFit/>
          </a:bodyPr>
          <a:lstStyle/>
          <a:p>
            <a:pPr algn="r"/>
            <a:r>
              <a:rPr lang="tr-TR" sz="1050" dirty="0" smtClean="0"/>
              <a:t>Kaynak: https://labakademi.com/sds-page-poliakrilamid-jel-elektroforezi/</a:t>
            </a:r>
            <a:endParaRPr lang="tr-TR" sz="1050" dirty="0"/>
          </a:p>
        </p:txBody>
      </p:sp>
    </p:spTree>
    <p:extLst>
      <p:ext uri="{BB962C8B-B14F-4D97-AF65-F5344CB8AC3E}">
        <p14:creationId xmlns:p14="http://schemas.microsoft.com/office/powerpoint/2010/main" val="32754552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825625"/>
            <a:ext cx="10515600" cy="2431065"/>
          </a:xfrm>
        </p:spPr>
        <p:txBody>
          <a:bodyPr/>
          <a:lstStyle/>
          <a:p>
            <a:pPr algn="just"/>
            <a:r>
              <a:rPr lang="tr-TR" dirty="0" err="1" smtClean="0"/>
              <a:t>Elektroforetik</a:t>
            </a:r>
            <a:r>
              <a:rPr lang="tr-TR" dirty="0" smtClean="0"/>
              <a:t> ayırım sonunda proteinler ya doğrudan jel üzerinde, ya da sabit bir yüzeye (örneğin nitroselüloz veya naylon </a:t>
            </a:r>
            <a:r>
              <a:rPr lang="tr-TR" dirty="0" err="1" smtClean="0"/>
              <a:t>membran</a:t>
            </a:r>
            <a:r>
              <a:rPr lang="tr-TR" dirty="0" smtClean="0"/>
              <a:t>) aktarıldıktan sonar saptanır ve analiz edilir. </a:t>
            </a:r>
          </a:p>
          <a:p>
            <a:pPr algn="just"/>
            <a:r>
              <a:rPr lang="tr-TR" dirty="0" smtClean="0"/>
              <a:t>Saptama amacıyla kullanılan en genel yöntem jel üzerinde boyamadır. </a:t>
            </a:r>
            <a:endParaRPr lang="tr-TR" dirty="0"/>
          </a:p>
        </p:txBody>
      </p:sp>
    </p:spTree>
    <p:extLst>
      <p:ext uri="{BB962C8B-B14F-4D97-AF65-F5344CB8AC3E}">
        <p14:creationId xmlns:p14="http://schemas.microsoft.com/office/powerpoint/2010/main" val="2234434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Düşük molekül ağırlıklı polipeptit</a:t>
            </a:r>
            <a:r>
              <a:rPr lang="tr-TR" dirty="0"/>
              <a:t> </a:t>
            </a:r>
            <a:r>
              <a:rPr lang="tr-TR" dirty="0" smtClean="0"/>
              <a:t>elektroforezi</a:t>
            </a:r>
            <a:endParaRPr lang="tr-TR" dirty="0"/>
          </a:p>
        </p:txBody>
      </p:sp>
      <p:sp>
        <p:nvSpPr>
          <p:cNvPr id="3" name="İçerik Yer Tutucusu 2"/>
          <p:cNvSpPr>
            <a:spLocks noGrp="1"/>
          </p:cNvSpPr>
          <p:nvPr>
            <p:ph idx="1"/>
          </p:nvPr>
        </p:nvSpPr>
        <p:spPr>
          <a:xfrm>
            <a:off x="838200" y="2188232"/>
            <a:ext cx="10515600" cy="2620251"/>
          </a:xfrm>
        </p:spPr>
        <p:txBody>
          <a:bodyPr/>
          <a:lstStyle/>
          <a:p>
            <a:r>
              <a:rPr lang="tr-TR" dirty="0" smtClean="0"/>
              <a:t>Molekül ağırlığı 15 </a:t>
            </a:r>
            <a:r>
              <a:rPr lang="tr-TR" dirty="0" err="1" smtClean="0"/>
              <a:t>kD’nun</a:t>
            </a:r>
            <a:r>
              <a:rPr lang="tr-TR" dirty="0" smtClean="0"/>
              <a:t> altındaki </a:t>
            </a:r>
            <a:r>
              <a:rPr lang="tr-TR" dirty="0" err="1" smtClean="0"/>
              <a:t>polipeptidlerin</a:t>
            </a:r>
            <a:r>
              <a:rPr lang="tr-TR" dirty="0" smtClean="0"/>
              <a:t> </a:t>
            </a:r>
            <a:r>
              <a:rPr lang="tr-TR" dirty="0" err="1" smtClean="0"/>
              <a:t>elektroforetik</a:t>
            </a:r>
            <a:r>
              <a:rPr lang="tr-TR" dirty="0" smtClean="0"/>
              <a:t> analizinde %0,5 </a:t>
            </a:r>
            <a:r>
              <a:rPr lang="tr-TR" dirty="0" err="1" smtClean="0"/>
              <a:t>çarpaz</a:t>
            </a:r>
            <a:r>
              <a:rPr lang="tr-TR" dirty="0" smtClean="0"/>
              <a:t> bağlayıcı (200:1, </a:t>
            </a:r>
            <a:r>
              <a:rPr lang="tr-TR" dirty="0" err="1" smtClean="0"/>
              <a:t>akrilamid</a:t>
            </a:r>
            <a:r>
              <a:rPr lang="tr-TR" dirty="0" smtClean="0"/>
              <a:t>: </a:t>
            </a:r>
            <a:r>
              <a:rPr lang="tr-TR" dirty="0" err="1" smtClean="0"/>
              <a:t>bis</a:t>
            </a:r>
            <a:r>
              <a:rPr lang="tr-TR" dirty="0" smtClean="0"/>
              <a:t>) içeren %18 veya %20’lik  jeller kullanılır. </a:t>
            </a:r>
          </a:p>
          <a:p>
            <a:r>
              <a:rPr lang="tr-TR" dirty="0" smtClean="0"/>
              <a:t>İnce jellerde  ve az miktarda örnekleme ile gümüş boyalar kullanılır. </a:t>
            </a:r>
            <a:endParaRPr lang="tr-TR" dirty="0"/>
          </a:p>
        </p:txBody>
      </p:sp>
    </p:spTree>
    <p:extLst>
      <p:ext uri="{BB962C8B-B14F-4D97-AF65-F5344CB8AC3E}">
        <p14:creationId xmlns:p14="http://schemas.microsoft.com/office/powerpoint/2010/main" val="3666123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686912" y="79236"/>
            <a:ext cx="8781392" cy="5287066"/>
          </a:xfrm>
          <a:prstGeom prst="rect">
            <a:avLst/>
          </a:prstGeom>
        </p:spPr>
      </p:pic>
      <p:sp>
        <p:nvSpPr>
          <p:cNvPr id="5" name="Dikdörtgen 4"/>
          <p:cNvSpPr/>
          <p:nvPr/>
        </p:nvSpPr>
        <p:spPr>
          <a:xfrm>
            <a:off x="993227" y="6243553"/>
            <a:ext cx="11020097" cy="276999"/>
          </a:xfrm>
          <a:prstGeom prst="rect">
            <a:avLst/>
          </a:prstGeom>
        </p:spPr>
        <p:txBody>
          <a:bodyPr wrap="square">
            <a:spAutoFit/>
          </a:bodyPr>
          <a:lstStyle/>
          <a:p>
            <a:pPr algn="r"/>
            <a:r>
              <a:rPr lang="tr-TR" sz="1200" i="1" dirty="0" smtClean="0"/>
              <a:t>Kaynak: http://www.turkbiyokimyadernegi.org.tr/upload/48/Klinik_Laboratuvarda_Elektroforez_Uygulamalar%C4%B1.pdf</a:t>
            </a:r>
            <a:endParaRPr lang="tr-TR" sz="1200" i="1" dirty="0"/>
          </a:p>
        </p:txBody>
      </p:sp>
    </p:spTree>
    <p:extLst>
      <p:ext uri="{BB962C8B-B14F-4D97-AF65-F5344CB8AC3E}">
        <p14:creationId xmlns:p14="http://schemas.microsoft.com/office/powerpoint/2010/main" val="41811400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1198</Words>
  <Application>Microsoft Office PowerPoint</Application>
  <PresentationFormat>Geniş ekran</PresentationFormat>
  <Paragraphs>122</Paragraphs>
  <Slides>29</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29</vt:i4>
      </vt:variant>
    </vt:vector>
  </HeadingPairs>
  <TitlesOfParts>
    <vt:vector size="34" baseType="lpstr">
      <vt:lpstr>Arial</vt:lpstr>
      <vt:lpstr>Calibri</vt:lpstr>
      <vt:lpstr>Calibri Light</vt:lpstr>
      <vt:lpstr>Times New Roman</vt:lpstr>
      <vt:lpstr>Office Teması</vt:lpstr>
      <vt:lpstr> Moleküler Biyolojik  Yöntemler  11. hafta / uzaktan eğitim   Tek boyutlu proteinlerin elektroforezi,  protein saptama yöntemleri,  proteinlerin kromatografik ayırımı  ve proteinlerin saflaştırılması </vt:lpstr>
      <vt:lpstr>PowerPoint Sunusu</vt:lpstr>
      <vt:lpstr>Tek boyutlu protein elektroforezi</vt:lpstr>
      <vt:lpstr>PowerPoint Sunusu</vt:lpstr>
      <vt:lpstr>PowerPoint Sunusu</vt:lpstr>
      <vt:lpstr>PowerPoint Sunusu</vt:lpstr>
      <vt:lpstr>PowerPoint Sunusu</vt:lpstr>
      <vt:lpstr>Düşük molekül ağırlıklı polipeptit elektroforezi</vt:lpstr>
      <vt:lpstr>PowerPoint Sunusu</vt:lpstr>
      <vt:lpstr>Protein saptama yöntemleri</vt:lpstr>
      <vt:lpstr>PowerPoint Sunusu</vt:lpstr>
      <vt:lpstr>PowerPoint Sunusu</vt:lpstr>
      <vt:lpstr>Western damgalama (blotting)</vt:lpstr>
      <vt:lpstr>PowerPoint Sunusu</vt:lpstr>
      <vt:lpstr>PowerPoint Sunusu</vt:lpstr>
      <vt:lpstr>PowerPoint Sunusu</vt:lpstr>
      <vt:lpstr>Jel geçirgenlik kromatografisi (GPC)</vt:lpstr>
      <vt:lpstr>PowerPoint Sunusu</vt:lpstr>
      <vt:lpstr>İyon değişimi kromatografisi</vt:lpstr>
      <vt:lpstr>Yüksek basınçlı sıvı kromatografisi (HPLC)</vt:lpstr>
      <vt:lpstr>PowerPoint Sunusu</vt:lpstr>
      <vt:lpstr> Yüksek Performanslı Sıvı Kromatografi’nin başlıca kullanıldığı alanlar; </vt:lpstr>
      <vt:lpstr>Kristallendirme ve saflık kontrolü</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Moleküler Biyolojik  Yöntemler  10. hafta / uzaktan eğitim   MİKRODİZİLİM TEKNOLOJİSİ GENETİK ÇEŞİTLİLİK (VARYASYON) ANALİZLERİ EPİGENETİK ANALİZLER </dc:title>
  <dc:creator>mehmet</dc:creator>
  <cp:lastModifiedBy>mehmet</cp:lastModifiedBy>
  <cp:revision>34</cp:revision>
  <dcterms:created xsi:type="dcterms:W3CDTF">2021-05-01T13:14:53Z</dcterms:created>
  <dcterms:modified xsi:type="dcterms:W3CDTF">2021-05-01T14:52:00Z</dcterms:modified>
</cp:coreProperties>
</file>