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70" r:id="rId5"/>
    <p:sldId id="262" r:id="rId6"/>
    <p:sldId id="263" r:id="rId7"/>
    <p:sldId id="275" r:id="rId8"/>
    <p:sldId id="264" r:id="rId9"/>
    <p:sldId id="266" r:id="rId10"/>
    <p:sldId id="265" r:id="rId11"/>
    <p:sldId id="276" r:id="rId12"/>
    <p:sldId id="271" r:id="rId13"/>
    <p:sldId id="272" r:id="rId14"/>
    <p:sldId id="273" r:id="rId15"/>
    <p:sldId id="274" r:id="rId16"/>
    <p:sldId id="277" r:id="rId17"/>
    <p:sldId id="280" r:id="rId18"/>
    <p:sldId id="267" r:id="rId19"/>
    <p:sldId id="268" r:id="rId20"/>
    <p:sldId id="279" r:id="rId21"/>
    <p:sldId id="269" r:id="rId22"/>
    <p:sldId id="259" r:id="rId23"/>
    <p:sldId id="278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5" r:id="rId32"/>
    <p:sldId id="289" r:id="rId33"/>
    <p:sldId id="290" r:id="rId34"/>
    <p:sldId id="291" r:id="rId35"/>
    <p:sldId id="292" r:id="rId36"/>
    <p:sldId id="261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44FFE-F208-4070-AD57-3A997F49D1F5}" type="datetimeFigureOut">
              <a:rPr lang="tr-TR" smtClean="0"/>
              <a:t>23.04.2022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AAE8B-3C8E-411C-BE56-16B43F9F76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03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A8F55-591F-4C82-A106-4949E9E692F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59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258-1DEE-407C-B612-96B9508C4DD4}" type="datetimeFigureOut">
              <a:rPr lang="tr-TR" smtClean="0"/>
              <a:t>23.04.2022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14A-5830-4434-A93B-9BA84885B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94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258-1DEE-407C-B612-96B9508C4DD4}" type="datetimeFigureOut">
              <a:rPr lang="tr-TR" smtClean="0"/>
              <a:t>23.04.2022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14A-5830-4434-A93B-9BA84885B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76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258-1DEE-407C-B612-96B9508C4DD4}" type="datetimeFigureOut">
              <a:rPr lang="tr-TR" smtClean="0"/>
              <a:t>23.04.2022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14A-5830-4434-A93B-9BA84885B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52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258-1DEE-407C-B612-96B9508C4DD4}" type="datetimeFigureOut">
              <a:rPr lang="tr-TR" smtClean="0"/>
              <a:t>23.04.2022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14A-5830-4434-A93B-9BA84885B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31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258-1DEE-407C-B612-96B9508C4DD4}" type="datetimeFigureOut">
              <a:rPr lang="tr-TR" smtClean="0"/>
              <a:t>23.04.2022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14A-5830-4434-A93B-9BA84885B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174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258-1DEE-407C-B612-96B9508C4DD4}" type="datetimeFigureOut">
              <a:rPr lang="tr-TR" smtClean="0"/>
              <a:t>23.04.2022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14A-5830-4434-A93B-9BA84885B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47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258-1DEE-407C-B612-96B9508C4DD4}" type="datetimeFigureOut">
              <a:rPr lang="tr-TR" smtClean="0"/>
              <a:t>23.04.2022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14A-5830-4434-A93B-9BA84885B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354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258-1DEE-407C-B612-96B9508C4DD4}" type="datetimeFigureOut">
              <a:rPr lang="tr-TR" smtClean="0"/>
              <a:t>23.04.2022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14A-5830-4434-A93B-9BA84885B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923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258-1DEE-407C-B612-96B9508C4DD4}" type="datetimeFigureOut">
              <a:rPr lang="tr-TR" smtClean="0"/>
              <a:t>23.04.2022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14A-5830-4434-A93B-9BA84885B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00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258-1DEE-407C-B612-96B9508C4DD4}" type="datetimeFigureOut">
              <a:rPr lang="tr-TR" smtClean="0"/>
              <a:t>23.04.2022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14A-5830-4434-A93B-9BA84885B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09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258-1DEE-407C-B612-96B9508C4DD4}" type="datetimeFigureOut">
              <a:rPr lang="tr-TR" smtClean="0"/>
              <a:t>23.04.2022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14A-5830-4434-A93B-9BA84885B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83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CF258-1DEE-407C-B612-96B9508C4DD4}" type="datetimeFigureOut">
              <a:rPr lang="tr-TR" smtClean="0"/>
              <a:t>23.04.2022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214A-5830-4434-A93B-9BA84885B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79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378372" y="864973"/>
            <a:ext cx="7803932" cy="5547277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1E1162"/>
                </a:solidFill>
              </a:rPr>
              <a:t/>
            </a:r>
            <a:br>
              <a:rPr lang="tr-TR" dirty="0" smtClean="0">
                <a:solidFill>
                  <a:srgbClr val="1E1162"/>
                </a:solidFill>
              </a:rPr>
            </a:br>
            <a:r>
              <a:rPr lang="tr-TR" sz="6700" b="1" dirty="0" smtClean="0">
                <a:solidFill>
                  <a:srgbClr val="1E1162"/>
                </a:solidFill>
              </a:rPr>
              <a:t>Moleküler Biyolojik</a:t>
            </a:r>
            <a:br>
              <a:rPr lang="tr-TR" sz="6700" b="1" dirty="0" smtClean="0">
                <a:solidFill>
                  <a:srgbClr val="1E1162"/>
                </a:solidFill>
              </a:rPr>
            </a:br>
            <a:r>
              <a:rPr lang="tr-TR" sz="6700" b="1" dirty="0" smtClean="0">
                <a:solidFill>
                  <a:srgbClr val="1E1162"/>
                </a:solidFill>
              </a:rPr>
              <a:t> Yöntemler</a:t>
            </a:r>
            <a:r>
              <a:rPr lang="tr-TR" sz="5300" dirty="0" smtClean="0">
                <a:solidFill>
                  <a:srgbClr val="1E1162"/>
                </a:solidFill>
              </a:rPr>
              <a:t/>
            </a:r>
            <a:br>
              <a:rPr lang="tr-TR" sz="5300" dirty="0" smtClean="0">
                <a:solidFill>
                  <a:srgbClr val="1E1162"/>
                </a:solidFill>
              </a:rPr>
            </a:br>
            <a:r>
              <a:rPr lang="tr-TR" smtClean="0">
                <a:solidFill>
                  <a:srgbClr val="1E1162"/>
                </a:solidFill>
              </a:rPr>
              <a:t/>
            </a:r>
            <a:br>
              <a:rPr lang="tr-TR" smtClean="0">
                <a:solidFill>
                  <a:srgbClr val="1E1162"/>
                </a:solidFill>
              </a:rPr>
            </a:br>
            <a:r>
              <a:rPr lang="tr-TR" sz="2700" smtClean="0">
                <a:solidFill>
                  <a:srgbClr val="1E1162"/>
                </a:solidFill>
              </a:rPr>
              <a:t>12. </a:t>
            </a:r>
            <a:r>
              <a:rPr lang="tr-TR" sz="2700" dirty="0" smtClean="0">
                <a:solidFill>
                  <a:srgbClr val="1E1162"/>
                </a:solidFill>
              </a:rPr>
              <a:t>hafta / uzaktan eğitim</a:t>
            </a:r>
            <a:r>
              <a:rPr lang="tr-TR" sz="2700" dirty="0"/>
              <a:t/>
            </a:r>
            <a:br>
              <a:rPr lang="tr-TR" sz="2700" dirty="0"/>
            </a:br>
            <a:r>
              <a:rPr lang="tr-TR" sz="2700" dirty="0" smtClean="0"/>
              <a:t/>
            </a:r>
            <a:br>
              <a:rPr lang="tr-TR" sz="2700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3200" b="1" dirty="0" smtClean="0">
                <a:solidFill>
                  <a:schemeClr val="accent1"/>
                </a:solidFill>
              </a:rPr>
              <a:t>-enzimatik analiz ve aktivite belirleme yöntemleri</a:t>
            </a:r>
            <a:br>
              <a:rPr lang="tr-TR" sz="3200" b="1" dirty="0" smtClean="0">
                <a:solidFill>
                  <a:schemeClr val="accent1"/>
                </a:solidFill>
              </a:rPr>
            </a:br>
            <a:r>
              <a:rPr lang="tr-TR" sz="3200" b="1" dirty="0" smtClean="0">
                <a:solidFill>
                  <a:schemeClr val="accent1"/>
                </a:solidFill>
              </a:rPr>
              <a:t/>
            </a:r>
            <a:br>
              <a:rPr lang="tr-TR" sz="3200" b="1" dirty="0" smtClean="0">
                <a:solidFill>
                  <a:schemeClr val="accent1"/>
                </a:solidFill>
              </a:rPr>
            </a:br>
            <a:r>
              <a:rPr lang="tr-TR" sz="3200" b="1" dirty="0" smtClean="0">
                <a:solidFill>
                  <a:schemeClr val="accent1"/>
                </a:solidFill>
              </a:rPr>
              <a:t>-maya ikili melez sistemi </a:t>
            </a:r>
            <a:br>
              <a:rPr lang="tr-TR" sz="3200" b="1" dirty="0" smtClean="0">
                <a:solidFill>
                  <a:schemeClr val="accent1"/>
                </a:solidFill>
              </a:rPr>
            </a:br>
            <a:r>
              <a:rPr lang="tr-TR" sz="3200" b="1" dirty="0" smtClean="0">
                <a:solidFill>
                  <a:schemeClr val="accent1"/>
                </a:solidFill>
              </a:rPr>
              <a:t/>
            </a:r>
            <a:br>
              <a:rPr lang="tr-TR" sz="3200" b="1" dirty="0" smtClean="0">
                <a:solidFill>
                  <a:schemeClr val="accent1"/>
                </a:solidFill>
              </a:rPr>
            </a:br>
            <a:r>
              <a:rPr lang="tr-TR" sz="3200" b="1" dirty="0" smtClean="0">
                <a:solidFill>
                  <a:schemeClr val="accent1"/>
                </a:solidFill>
              </a:rPr>
              <a:t>-izotermal </a:t>
            </a:r>
            <a:r>
              <a:rPr lang="tr-TR" sz="3200" b="1" dirty="0" err="1" smtClean="0">
                <a:solidFill>
                  <a:schemeClr val="accent1"/>
                </a:solidFill>
              </a:rPr>
              <a:t>titrasyon</a:t>
            </a:r>
            <a:r>
              <a:rPr lang="tr-TR" sz="3200" b="1" dirty="0" smtClean="0">
                <a:solidFill>
                  <a:schemeClr val="accent1"/>
                </a:solidFill>
              </a:rPr>
              <a:t> kalorimetrisi </a:t>
            </a:r>
            <a:r>
              <a:rPr lang="tr-TR" sz="3200" dirty="0" smtClean="0">
                <a:solidFill>
                  <a:schemeClr val="accent1"/>
                </a:solidFill>
              </a:rPr>
              <a:t/>
            </a:r>
            <a:br>
              <a:rPr lang="tr-TR" sz="3200" dirty="0" smtClean="0">
                <a:solidFill>
                  <a:schemeClr val="accent1"/>
                </a:solidFill>
              </a:rPr>
            </a:br>
            <a:endParaRPr lang="tr-TR" sz="3200" dirty="0">
              <a:solidFill>
                <a:schemeClr val="accent1"/>
              </a:solidFill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5499462" y="5786846"/>
            <a:ext cx="6473403" cy="625404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10000"/>
              </a:lnSpc>
              <a:spcBef>
                <a:spcPts val="600"/>
              </a:spcBef>
            </a:pPr>
            <a:endParaRPr lang="tr-TR" dirty="0" smtClean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tr-TR" dirty="0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tr-TR" dirty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dirty="0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Üyesi </a:t>
            </a:r>
            <a:r>
              <a:rPr lang="tr-TR" dirty="0" smtClean="0">
                <a:solidFill>
                  <a:srgbClr val="1E1162"/>
                </a:solidFill>
              </a:rPr>
              <a:t>Mehmet BEKTAŞ</a:t>
            </a:r>
            <a:endParaRPr lang="tr-TR" dirty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1C42A7E1-4275-024A-8631-43CFA2748EDF}"/>
              </a:ext>
            </a:extLst>
          </p:cNvPr>
          <p:cNvSpPr txBox="1">
            <a:spLocks/>
          </p:cNvSpPr>
          <p:nvPr/>
        </p:nvSpPr>
        <p:spPr>
          <a:xfrm>
            <a:off x="2209799" y="864973"/>
            <a:ext cx="8809653" cy="848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Hınıs meslek yüksekokulu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894" y="613316"/>
            <a:ext cx="2940991" cy="34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82" y="614534"/>
            <a:ext cx="10011104" cy="533595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042745" y="6322000"/>
            <a:ext cx="85895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http://www.cleanroomnews.org/terapotik-protein-uretilen-portatif-sistemler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27564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434" y="1860331"/>
            <a:ext cx="10515600" cy="3058511"/>
          </a:xfrm>
        </p:spPr>
        <p:txBody>
          <a:bodyPr/>
          <a:lstStyle/>
          <a:p>
            <a:pPr algn="just"/>
            <a:r>
              <a:rPr lang="tr-TR" dirty="0" smtClean="0"/>
              <a:t>Enzim kinetiğinin temel bağlantıları, genel olarak </a:t>
            </a:r>
            <a:r>
              <a:rPr lang="tr-TR" dirty="0" err="1" smtClean="0"/>
              <a:t>Henri-Michaelis-Menten</a:t>
            </a:r>
            <a:r>
              <a:rPr lang="tr-TR" dirty="0" smtClean="0"/>
              <a:t> Denklemi ile ürünün </a:t>
            </a:r>
            <a:r>
              <a:rPr lang="tr-TR" dirty="0" err="1" smtClean="0"/>
              <a:t>mol</a:t>
            </a:r>
            <a:r>
              <a:rPr lang="tr-TR" dirty="0" smtClean="0"/>
              <a:t> sayısal olarak tespit edilmesidir. </a:t>
            </a:r>
          </a:p>
          <a:p>
            <a:pPr algn="just"/>
            <a:r>
              <a:rPr lang="tr-TR" dirty="0" smtClean="0"/>
              <a:t>Birim zamanda oluşan ürünün </a:t>
            </a:r>
            <a:r>
              <a:rPr lang="tr-TR" dirty="0" err="1" smtClean="0"/>
              <a:t>mol</a:t>
            </a:r>
            <a:r>
              <a:rPr lang="tr-TR" dirty="0" smtClean="0"/>
              <a:t> sayısını, enzim </a:t>
            </a:r>
            <a:r>
              <a:rPr lang="tr-TR" dirty="0" err="1" smtClean="0"/>
              <a:t>katalizlediği</a:t>
            </a:r>
            <a:r>
              <a:rPr lang="tr-TR" dirty="0" smtClean="0"/>
              <a:t> reaksiyonun başlangıç hızı, </a:t>
            </a:r>
            <a:r>
              <a:rPr lang="tr-TR" dirty="0" err="1" smtClean="0"/>
              <a:t>substrat</a:t>
            </a:r>
            <a:r>
              <a:rPr lang="tr-TR" dirty="0" smtClean="0"/>
              <a:t> </a:t>
            </a:r>
            <a:r>
              <a:rPr lang="tr-TR" dirty="0" err="1" smtClean="0"/>
              <a:t>derişimine</a:t>
            </a:r>
            <a:r>
              <a:rPr lang="tr-TR" dirty="0" smtClean="0"/>
              <a:t> bağlı olarak değişmektedir.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34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389" y="1563743"/>
            <a:ext cx="95250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486" y="1016876"/>
            <a:ext cx="6283872" cy="471290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102823" y="6302845"/>
            <a:ext cx="37866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050" i="1" dirty="0" smtClean="0"/>
              <a:t>Kaynak: https</a:t>
            </a:r>
            <a:r>
              <a:rPr lang="tr-TR" sz="1050" i="1" dirty="0"/>
              <a:t>://tuitiontube.com/the-michaelis-menten-equation/</a:t>
            </a:r>
          </a:p>
        </p:txBody>
      </p:sp>
    </p:spTree>
    <p:extLst>
      <p:ext uri="{BB962C8B-B14F-4D97-AF65-F5344CB8AC3E}">
        <p14:creationId xmlns:p14="http://schemas.microsoft.com/office/powerpoint/2010/main" val="40345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Oksidatif protein hasarlarının belirlenmesi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Protein </a:t>
            </a:r>
            <a:r>
              <a:rPr lang="tr-TR" dirty="0" err="1" smtClean="0"/>
              <a:t>oksidasyonu</a:t>
            </a:r>
            <a:r>
              <a:rPr lang="tr-TR" dirty="0" smtClean="0"/>
              <a:t>, bir proteinin doğrudan reaktif oksijen türleri tarafından veya dolayı olarak </a:t>
            </a:r>
            <a:r>
              <a:rPr lang="tr-TR" dirty="0" err="1" smtClean="0"/>
              <a:t>oksidatif</a:t>
            </a:r>
            <a:r>
              <a:rPr lang="tr-TR" dirty="0" smtClean="0"/>
              <a:t> stresin yan ürünlerin tarafından </a:t>
            </a:r>
            <a:r>
              <a:rPr lang="tr-TR" dirty="0" err="1" smtClean="0"/>
              <a:t>kovalent</a:t>
            </a:r>
            <a:r>
              <a:rPr lang="tr-TR" dirty="0" smtClean="0"/>
              <a:t> değişime uğratılması olarak tanımlanır. </a:t>
            </a:r>
          </a:p>
          <a:p>
            <a:pPr algn="just"/>
            <a:r>
              <a:rPr lang="tr-TR" dirty="0" smtClean="0"/>
              <a:t>Protein </a:t>
            </a:r>
            <a:r>
              <a:rPr lang="tr-TR" dirty="0" err="1" smtClean="0"/>
              <a:t>oksidasyonun</a:t>
            </a:r>
            <a:r>
              <a:rPr lang="tr-TR" dirty="0" smtClean="0"/>
              <a:t> en temel içsel kaynakları; mitokondrilerdeki elektron sızıntıları, aktifleşmiş fagositler, </a:t>
            </a:r>
            <a:r>
              <a:rPr lang="tr-TR" dirty="0" err="1" smtClean="0"/>
              <a:t>oksidoredüktazlar</a:t>
            </a:r>
            <a:r>
              <a:rPr lang="tr-TR" dirty="0" smtClean="0"/>
              <a:t>, </a:t>
            </a:r>
            <a:r>
              <a:rPr lang="tr-TR" dirty="0" err="1" smtClean="0"/>
              <a:t>glukoz</a:t>
            </a:r>
            <a:r>
              <a:rPr lang="tr-TR" dirty="0" smtClean="0"/>
              <a:t> </a:t>
            </a:r>
            <a:r>
              <a:rPr lang="tr-TR" dirty="0" err="1" smtClean="0"/>
              <a:t>oksidaz</a:t>
            </a:r>
            <a:r>
              <a:rPr lang="tr-TR" dirty="0" smtClean="0"/>
              <a:t>, </a:t>
            </a:r>
            <a:r>
              <a:rPr lang="tr-TR" dirty="0" err="1" smtClean="0"/>
              <a:t>miyeloperoksidaz</a:t>
            </a:r>
            <a:r>
              <a:rPr lang="tr-TR" dirty="0" smtClean="0"/>
              <a:t>… 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 dış kaynakları ise; Gama ışınları, UV ışınları, ozon, sigara dumanı, ilaçlar ve </a:t>
            </a:r>
            <a:r>
              <a:rPr lang="tr-TR" dirty="0" err="1" smtClean="0"/>
              <a:t>metabolitler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19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228" y="433552"/>
            <a:ext cx="7315200" cy="54864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126827" y="6353558"/>
            <a:ext cx="8539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https://tur.routestofinance.com/specific-activity-and-its-importance-in-protein-isolation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36782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24759"/>
            <a:ext cx="10515600" cy="4288221"/>
          </a:xfrm>
        </p:spPr>
        <p:txBody>
          <a:bodyPr/>
          <a:lstStyle/>
          <a:p>
            <a:pPr algn="just"/>
            <a:r>
              <a:rPr lang="tr-TR" dirty="0" smtClean="0"/>
              <a:t>Antioksidan savunma sistemleri yetersiz kaldığı zaman, </a:t>
            </a:r>
          </a:p>
          <a:p>
            <a:pPr algn="just"/>
            <a:r>
              <a:rPr lang="tr-TR" dirty="0" err="1" smtClean="0"/>
              <a:t>süperoksit</a:t>
            </a:r>
            <a:r>
              <a:rPr lang="tr-TR" dirty="0" smtClean="0"/>
              <a:t>, hidroksil, </a:t>
            </a:r>
            <a:r>
              <a:rPr lang="tr-TR" dirty="0" err="1" smtClean="0"/>
              <a:t>peroksil</a:t>
            </a:r>
            <a:r>
              <a:rPr lang="tr-TR" dirty="0" smtClean="0"/>
              <a:t>, </a:t>
            </a:r>
            <a:r>
              <a:rPr lang="tr-TR" dirty="0" err="1" smtClean="0"/>
              <a:t>alkoksil</a:t>
            </a:r>
            <a:r>
              <a:rPr lang="tr-TR" dirty="0"/>
              <a:t> </a:t>
            </a:r>
            <a:r>
              <a:rPr lang="tr-TR" dirty="0" smtClean="0"/>
              <a:t>gibi radikaller; </a:t>
            </a:r>
          </a:p>
          <a:p>
            <a:pPr algn="just"/>
            <a:r>
              <a:rPr lang="tr-TR" dirty="0" smtClean="0"/>
              <a:t>hidrojen </a:t>
            </a:r>
            <a:r>
              <a:rPr lang="tr-TR" dirty="0" err="1" smtClean="0"/>
              <a:t>peroksik</a:t>
            </a:r>
            <a:r>
              <a:rPr lang="tr-TR" dirty="0" smtClean="0"/>
              <a:t>, hidroklorik asit, </a:t>
            </a:r>
            <a:r>
              <a:rPr lang="tr-TR" dirty="0" err="1" smtClean="0"/>
              <a:t>peroksinitrit</a:t>
            </a:r>
            <a:r>
              <a:rPr lang="tr-TR" dirty="0" smtClean="0"/>
              <a:t> gibi radikal olmayan gruplar;  </a:t>
            </a:r>
          </a:p>
          <a:p>
            <a:pPr algn="just"/>
            <a:r>
              <a:rPr lang="tr-TR" dirty="0" smtClean="0"/>
              <a:t>Demir-bakır gibi geçiş metallerinin indirgenmiş iyonları;</a:t>
            </a:r>
          </a:p>
          <a:p>
            <a:pPr algn="just"/>
            <a:r>
              <a:rPr lang="tr-TR" dirty="0" smtClean="0"/>
              <a:t>lipit-serbest amino asitlerin </a:t>
            </a:r>
            <a:r>
              <a:rPr lang="tr-TR" dirty="0" err="1" smtClean="0"/>
              <a:t>oksidasyonu</a:t>
            </a:r>
            <a:r>
              <a:rPr lang="tr-TR" dirty="0" smtClean="0"/>
              <a:t> ile oluşan yan ürünler</a:t>
            </a:r>
          </a:p>
          <a:p>
            <a:pPr marL="0" indent="0" algn="just">
              <a:buNone/>
            </a:pPr>
            <a:r>
              <a:rPr lang="tr-TR" dirty="0"/>
              <a:t>	</a:t>
            </a:r>
            <a:r>
              <a:rPr lang="tr-TR" dirty="0" smtClean="0"/>
              <a:t>protein hasarlarına neden olurlar.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16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71550"/>
            <a:ext cx="11430000" cy="49149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859355" y="6381672"/>
            <a:ext cx="27911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100" i="1" dirty="0" smtClean="0"/>
              <a:t>Kaynak: https</a:t>
            </a:r>
            <a:r>
              <a:rPr lang="tr-TR" sz="1100" i="1" dirty="0"/>
              <a:t>://tr.wikipedia.org/wiki/Genetik</a:t>
            </a:r>
          </a:p>
        </p:txBody>
      </p:sp>
    </p:spTree>
    <p:extLst>
      <p:ext uri="{BB962C8B-B14F-4D97-AF65-F5344CB8AC3E}">
        <p14:creationId xmlns:p14="http://schemas.microsoft.com/office/powerpoint/2010/main" val="26475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55834"/>
            <a:ext cx="10515600" cy="4821129"/>
          </a:xfrm>
        </p:spPr>
        <p:txBody>
          <a:bodyPr/>
          <a:lstStyle/>
          <a:p>
            <a:pPr algn="just"/>
            <a:r>
              <a:rPr lang="tr-TR" dirty="0" err="1" smtClean="0"/>
              <a:t>Oksidasyona</a:t>
            </a:r>
            <a:r>
              <a:rPr lang="tr-TR" dirty="0" smtClean="0"/>
              <a:t> en duyarlı amino asitler kükürt içeren </a:t>
            </a:r>
            <a:r>
              <a:rPr lang="tr-TR" dirty="0" err="1" smtClean="0"/>
              <a:t>sistein</a:t>
            </a:r>
            <a:r>
              <a:rPr lang="tr-TR" dirty="0" smtClean="0"/>
              <a:t> ve </a:t>
            </a:r>
            <a:r>
              <a:rPr lang="tr-TR" dirty="0" err="1" smtClean="0"/>
              <a:t>metiyonindir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Oksidatif strese bağlı protein hasarları birçok  hastalıkta ve patolojik süreçte yer alır. </a:t>
            </a:r>
          </a:p>
          <a:p>
            <a:pPr algn="just"/>
            <a:r>
              <a:rPr lang="tr-TR" dirty="0" smtClean="0"/>
              <a:t>Oksidatif stresle ilgili araştırmaların en büyük zorluklarından biri hasarı özgül olarak saptama güçlüğüdür.  </a:t>
            </a:r>
          </a:p>
          <a:p>
            <a:pPr algn="just"/>
            <a:r>
              <a:rPr lang="tr-TR" dirty="0" smtClean="0"/>
              <a:t>Yani hangi proteinlerin nasıl ve ne kadar hasara uğradığını belirleme güçlülüğüdür. Çünkü proteinler tüm doku ve hücrelerde yaygın olarak bulunurlar.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41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60785"/>
            <a:ext cx="10515600" cy="2885091"/>
          </a:xfrm>
        </p:spPr>
        <p:txBody>
          <a:bodyPr/>
          <a:lstStyle/>
          <a:p>
            <a:pPr algn="ctr"/>
            <a:r>
              <a:rPr lang="tr-TR" dirty="0" smtClean="0"/>
              <a:t>Alzheimer            </a:t>
            </a:r>
            <a:r>
              <a:rPr lang="tr-TR" dirty="0" err="1" smtClean="0"/>
              <a:t>glutamin</a:t>
            </a:r>
            <a:r>
              <a:rPr lang="tr-TR" dirty="0" smtClean="0"/>
              <a:t> </a:t>
            </a:r>
            <a:r>
              <a:rPr lang="tr-TR" dirty="0" err="1" smtClean="0"/>
              <a:t>sentetaz</a:t>
            </a:r>
            <a:r>
              <a:rPr lang="tr-TR" dirty="0" smtClean="0"/>
              <a:t> </a:t>
            </a:r>
            <a:r>
              <a:rPr lang="tr-TR" dirty="0" err="1" smtClean="0"/>
              <a:t>karbonillenme</a:t>
            </a:r>
            <a:endParaRPr lang="tr-TR" dirty="0" smtClean="0"/>
          </a:p>
          <a:p>
            <a:pPr algn="ctr"/>
            <a:r>
              <a:rPr lang="tr-TR" dirty="0" smtClean="0"/>
              <a:t>Parkinson             tanımlanmamış protein </a:t>
            </a:r>
            <a:r>
              <a:rPr lang="tr-TR" dirty="0" err="1" smtClean="0"/>
              <a:t>karbonillenme</a:t>
            </a:r>
            <a:endParaRPr lang="tr-TR" dirty="0" smtClean="0"/>
          </a:p>
          <a:p>
            <a:pPr algn="ctr"/>
            <a:r>
              <a:rPr lang="tr-TR" dirty="0" smtClean="0"/>
              <a:t>Katarakt                göz lens proteinleri </a:t>
            </a:r>
            <a:r>
              <a:rPr lang="tr-TR" dirty="0" err="1" smtClean="0"/>
              <a:t>karbonnillenme</a:t>
            </a:r>
            <a:endParaRPr lang="tr-TR" dirty="0" smtClean="0"/>
          </a:p>
          <a:p>
            <a:pPr algn="ctr"/>
            <a:r>
              <a:rPr lang="tr-TR" dirty="0" smtClean="0"/>
              <a:t>Yaşlanma              beyin proteinleri </a:t>
            </a:r>
            <a:r>
              <a:rPr lang="tr-TR" dirty="0" err="1" smtClean="0"/>
              <a:t>karbonillenme</a:t>
            </a:r>
            <a:endParaRPr lang="tr-TR" dirty="0" smtClean="0"/>
          </a:p>
          <a:p>
            <a:pPr algn="ctr"/>
            <a:r>
              <a:rPr lang="tr-TR" dirty="0" smtClean="0"/>
              <a:t>Meme kanseri      plazma proteinleri </a:t>
            </a:r>
            <a:r>
              <a:rPr lang="tr-TR" dirty="0" err="1" smtClean="0"/>
              <a:t>karbonillenme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77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06208" y="457203"/>
            <a:ext cx="5249916" cy="5549462"/>
          </a:xfrm>
        </p:spPr>
        <p:txBody>
          <a:bodyPr>
            <a:normAutofit/>
          </a:bodyPr>
          <a:lstStyle/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pPr algn="r"/>
            <a:endParaRPr lang="tr-TR" sz="2000" i="1" dirty="0" smtClean="0"/>
          </a:p>
          <a:p>
            <a:pPr algn="r"/>
            <a:endParaRPr lang="tr-TR" sz="2000" i="1" dirty="0"/>
          </a:p>
          <a:p>
            <a:pPr algn="ctr"/>
            <a:r>
              <a:rPr lang="tr-TR" sz="2000" i="1" dirty="0" smtClean="0"/>
              <a:t>Bu </a:t>
            </a:r>
            <a:r>
              <a:rPr lang="tr-TR" sz="2000" i="1" dirty="0"/>
              <a:t>sunum, Nobel Tıp kitabevinin bastığı Prof. Dr. Güler Temizkan-Prof. Dr. Nazlı Arda’nın editörlüğünde hazırlanan Temel ve ileri Moleküler Biyolojik Yöntemler </a:t>
            </a:r>
            <a:r>
              <a:rPr lang="tr-TR" sz="2000" i="1" dirty="0" err="1"/>
              <a:t>Kitabıile</a:t>
            </a:r>
            <a:r>
              <a:rPr lang="tr-TR" sz="2000" i="1" dirty="0"/>
              <a:t> Dr. </a:t>
            </a:r>
            <a:r>
              <a:rPr lang="tr-TR" sz="2000" i="1" dirty="0" err="1"/>
              <a:t>Öğ</a:t>
            </a:r>
            <a:r>
              <a:rPr lang="tr-TR" sz="2000" i="1" dirty="0"/>
              <a:t>. Üyesi </a:t>
            </a:r>
            <a:r>
              <a:rPr lang="tr-TR" sz="2000" i="1" dirty="0" err="1" smtClean="0"/>
              <a:t>Sümeyray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Gürkök</a:t>
            </a:r>
            <a:r>
              <a:rPr lang="tr-TR" sz="2000" i="1" dirty="0" smtClean="0"/>
              <a:t> </a:t>
            </a:r>
            <a:r>
              <a:rPr lang="tr-TR" sz="2000" i="1" dirty="0"/>
              <a:t>ün yüksek lisans derslerinden hazırlanmıştır teşekkür ederiz.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323" y="1462650"/>
            <a:ext cx="5849005" cy="438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296" y="681858"/>
            <a:ext cx="6658303" cy="499372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88275" y="6274703"/>
            <a:ext cx="111777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050" i="1" dirty="0" smtClean="0"/>
              <a:t>Kaynak: http</a:t>
            </a:r>
            <a:r>
              <a:rPr lang="tr-TR" sz="1050" i="1" dirty="0"/>
              <a:t>://www.cosmed-clinic.com/ileri-antiaging-uygulamalarinda-oksidatif-stres-testinin-onemi.htm</a:t>
            </a:r>
          </a:p>
        </p:txBody>
      </p:sp>
    </p:spTree>
    <p:extLst>
      <p:ext uri="{BB962C8B-B14F-4D97-AF65-F5344CB8AC3E}">
        <p14:creationId xmlns:p14="http://schemas.microsoft.com/office/powerpoint/2010/main" val="23500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55834"/>
            <a:ext cx="10515600" cy="4821129"/>
          </a:xfrm>
        </p:spPr>
        <p:txBody>
          <a:bodyPr/>
          <a:lstStyle/>
          <a:p>
            <a:pPr algn="just"/>
            <a:r>
              <a:rPr lang="tr-TR" dirty="0" smtClean="0"/>
              <a:t>Oksidatif stres düzeyi hakkında bilgi edinmek için DNA veya protein </a:t>
            </a:r>
            <a:r>
              <a:rPr lang="tr-TR" dirty="0" err="1" smtClean="0"/>
              <a:t>oksidasyonu</a:t>
            </a:r>
            <a:r>
              <a:rPr lang="tr-TR" dirty="0" smtClean="0"/>
              <a:t> sonucu oluşan ürünleri belirlemek ve ölçmekle mümkündür. </a:t>
            </a:r>
          </a:p>
          <a:p>
            <a:pPr algn="just"/>
            <a:r>
              <a:rPr lang="tr-TR" dirty="0" smtClean="0"/>
              <a:t>Protein karbonillerini belirlemek için geliştirilen testlerin çoğu protein karbonil grubunun </a:t>
            </a:r>
            <a:r>
              <a:rPr lang="tr-TR" dirty="0" err="1" smtClean="0"/>
              <a:t>dinitrofenilhidrazin</a:t>
            </a:r>
            <a:r>
              <a:rPr lang="tr-TR" dirty="0" smtClean="0"/>
              <a:t> (DNPH) ile işleme sokularak proteinin kararlı </a:t>
            </a:r>
            <a:r>
              <a:rPr lang="tr-TR" dirty="0" err="1" smtClean="0"/>
              <a:t>dinitrofenilhidrazon</a:t>
            </a:r>
            <a:r>
              <a:rPr lang="tr-TR" dirty="0" smtClean="0"/>
              <a:t> türevinin oluşturulması temeline dayanır. </a:t>
            </a:r>
          </a:p>
          <a:p>
            <a:pPr algn="just"/>
            <a:r>
              <a:rPr lang="tr-TR" dirty="0" smtClean="0"/>
              <a:t>Protein bağlanan </a:t>
            </a:r>
            <a:r>
              <a:rPr lang="tr-TR" dirty="0" err="1" smtClean="0"/>
              <a:t>dinitrofenil</a:t>
            </a:r>
            <a:r>
              <a:rPr lang="tr-TR" dirty="0" smtClean="0"/>
              <a:t> (DNP) grubu 370 </a:t>
            </a:r>
            <a:r>
              <a:rPr lang="tr-TR" dirty="0" err="1" smtClean="0"/>
              <a:t>nm</a:t>
            </a:r>
            <a:r>
              <a:rPr lang="tr-TR" dirty="0" smtClean="0"/>
              <a:t> dalga boyunda UV ışığı </a:t>
            </a:r>
            <a:r>
              <a:rPr lang="tr-TR" dirty="0" err="1" smtClean="0"/>
              <a:t>absorbe</a:t>
            </a:r>
            <a:r>
              <a:rPr lang="tr-TR" dirty="0" smtClean="0"/>
              <a:t> etmektedir. Böylece bir protein yada protein karışımının total karbonil içeriği spektrofotometrik yöntemle belirlenir.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7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Protein-protein etkileşiminin belirlenmesi </a:t>
            </a:r>
            <a:br>
              <a:rPr lang="tr-TR" dirty="0" smtClean="0"/>
            </a:br>
            <a:r>
              <a:rPr lang="tr-TR" dirty="0" smtClean="0"/>
              <a:t>(maya ikili melez sistemi)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Maya ikili melez sistemi, </a:t>
            </a:r>
            <a:r>
              <a:rPr lang="tr-TR" dirty="0" err="1" smtClean="0"/>
              <a:t>rekombinant</a:t>
            </a:r>
            <a:r>
              <a:rPr lang="tr-TR" dirty="0" smtClean="0"/>
              <a:t> </a:t>
            </a:r>
            <a:r>
              <a:rPr lang="tr-TR" i="1" dirty="0" err="1" smtClean="0"/>
              <a:t>Saccharomyes</a:t>
            </a:r>
            <a:r>
              <a:rPr lang="tr-TR" i="1" dirty="0" smtClean="0"/>
              <a:t> </a:t>
            </a:r>
            <a:r>
              <a:rPr lang="tr-TR" i="1" dirty="0" err="1" smtClean="0"/>
              <a:t>cerevisiae</a:t>
            </a:r>
            <a:r>
              <a:rPr lang="tr-TR" i="1" dirty="0" smtClean="0"/>
              <a:t> </a:t>
            </a:r>
            <a:r>
              <a:rPr lang="tr-TR" dirty="0" smtClean="0"/>
              <a:t>hücrelerindeki iki protein arasındaki etkileşimin belirlenmesine olanak veren bir yöntemdir. </a:t>
            </a:r>
          </a:p>
          <a:p>
            <a:pPr algn="just"/>
            <a:r>
              <a:rPr lang="tr-TR" dirty="0" smtClean="0"/>
              <a:t>Transkripsiyon faktörlerinin DNA’ya bağlanan ve aktifleşmeyi sağlayan farklı </a:t>
            </a:r>
            <a:r>
              <a:rPr lang="tr-TR" dirty="0" err="1" smtClean="0"/>
              <a:t>domenlerinin</a:t>
            </a:r>
            <a:r>
              <a:rPr lang="tr-TR" dirty="0" smtClean="0"/>
              <a:t> (alanlarının) olduğunun keşfedilmesi sistemin geliştirilmesinde önemli rol oynar.</a:t>
            </a:r>
          </a:p>
          <a:p>
            <a:pPr algn="just"/>
            <a:r>
              <a:rPr lang="tr-TR" dirty="0" smtClean="0"/>
              <a:t>Kanser gibi karmaşık hücresel sinyal yolaklarının olduğu hastalıklarda proteinler arası etkileşimlerin haritaları çıkarılarak daha sonra bu etkileşimlerin engellenmesine yönelik yaklaşımlar geliştirilebilir.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88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34" y="781953"/>
            <a:ext cx="6951279" cy="48427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709957" y="6413202"/>
            <a:ext cx="34820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100" i="1" dirty="0" smtClean="0"/>
              <a:t>Kaynak: https</a:t>
            </a:r>
            <a:r>
              <a:rPr lang="tr-TR" sz="1100" i="1" dirty="0"/>
              <a:t>://www.jove.com/t/3562?language=Turkish</a:t>
            </a:r>
          </a:p>
        </p:txBody>
      </p:sp>
    </p:spTree>
    <p:extLst>
      <p:ext uri="{BB962C8B-B14F-4D97-AF65-F5344CB8AC3E}">
        <p14:creationId xmlns:p14="http://schemas.microsoft.com/office/powerpoint/2010/main" val="36188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61697"/>
            <a:ext cx="10515600" cy="5215266"/>
          </a:xfrm>
        </p:spPr>
        <p:txBody>
          <a:bodyPr/>
          <a:lstStyle/>
          <a:p>
            <a:pPr algn="just"/>
            <a:r>
              <a:rPr lang="tr-TR" dirty="0" smtClean="0"/>
              <a:t>Maya ikili melez sistemi bilinmeyen protein etkileşimlerinin araştırılmasının yanı sora bilinen etkileşmelerin yapısal ve işlevsel analizi de kolaylaştırır. </a:t>
            </a:r>
          </a:p>
          <a:p>
            <a:pPr algn="just"/>
            <a:r>
              <a:rPr lang="tr-TR" dirty="0" smtClean="0"/>
              <a:t>Protein-protein etkileşimini in </a:t>
            </a:r>
            <a:r>
              <a:rPr lang="tr-TR" dirty="0" err="1" smtClean="0"/>
              <a:t>vivo</a:t>
            </a:r>
            <a:r>
              <a:rPr lang="tr-TR" dirty="0" smtClean="0"/>
              <a:t> saptamak üzere tasarlanmıştır. Bu sistemde iki önemli bileşeni yen adı bir </a:t>
            </a:r>
            <a:r>
              <a:rPr lang="tr-TR" dirty="0" err="1" smtClean="0"/>
              <a:t>plazmid</a:t>
            </a:r>
            <a:r>
              <a:rPr lang="tr-TR" dirty="0" smtClean="0"/>
              <a:t> tarafından şifrelene ve bilinen bir A proteini ile bu proteinle etkileşecek olası bir B proteinidir. </a:t>
            </a:r>
          </a:p>
          <a:p>
            <a:pPr algn="just"/>
            <a:r>
              <a:rPr lang="tr-TR" dirty="0" err="1" smtClean="0"/>
              <a:t>Dna</a:t>
            </a:r>
            <a:r>
              <a:rPr lang="tr-TR" dirty="0" smtClean="0"/>
              <a:t> kitaplığı üzerinden saklanır.  </a:t>
            </a:r>
          </a:p>
          <a:p>
            <a:pPr algn="just"/>
            <a:r>
              <a:rPr lang="tr-TR" dirty="0" smtClean="0"/>
              <a:t>DNA  kitaplığı, yem </a:t>
            </a:r>
            <a:r>
              <a:rPr lang="tr-TR" dirty="0" err="1" smtClean="0"/>
              <a:t>plazmidi</a:t>
            </a:r>
            <a:r>
              <a:rPr lang="tr-TR" dirty="0" smtClean="0"/>
              <a:t> tarafından şifrelenen füzyon proteininin etkileştiği olası hedef proteinleri şifreleyen dizileri taşıdığından bunlara av </a:t>
            </a:r>
            <a:r>
              <a:rPr lang="tr-TR" dirty="0" err="1" smtClean="0"/>
              <a:t>plazmidi</a:t>
            </a:r>
            <a:r>
              <a:rPr lang="tr-TR" dirty="0" smtClean="0"/>
              <a:t> adı da verilir. </a:t>
            </a:r>
          </a:p>
          <a:p>
            <a:pPr algn="just"/>
            <a:r>
              <a:rPr lang="tr-TR" dirty="0" smtClean="0"/>
              <a:t>Çeşitli raportör genler kullanılır.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64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58" y="320402"/>
            <a:ext cx="5581322" cy="608793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463193" y="6596390"/>
            <a:ext cx="3554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100" dirty="0" smtClean="0"/>
              <a:t>Kaynak: https</a:t>
            </a:r>
            <a:r>
              <a:rPr lang="tr-TR" sz="1100" dirty="0"/>
              <a:t>://www.jove.com/t/52255?language=Turkish</a:t>
            </a:r>
          </a:p>
        </p:txBody>
      </p:sp>
    </p:spTree>
    <p:extLst>
      <p:ext uri="{BB962C8B-B14F-4D97-AF65-F5344CB8AC3E}">
        <p14:creationId xmlns:p14="http://schemas.microsoft.com/office/powerpoint/2010/main" val="30535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9731" y="2238704"/>
            <a:ext cx="10515600" cy="3090041"/>
          </a:xfrm>
        </p:spPr>
        <p:txBody>
          <a:bodyPr/>
          <a:lstStyle/>
          <a:p>
            <a:pPr algn="just"/>
            <a:r>
              <a:rPr lang="tr-TR" dirty="0" smtClean="0"/>
              <a:t>Maya ikil melez sisteminin kullanım alanları; </a:t>
            </a:r>
          </a:p>
          <a:p>
            <a:pPr marL="0" indent="0" algn="ctr">
              <a:buNone/>
            </a:pPr>
            <a:r>
              <a:rPr lang="tr-TR" dirty="0"/>
              <a:t> </a:t>
            </a:r>
            <a:r>
              <a:rPr lang="tr-TR" dirty="0" smtClean="0"/>
              <a:t>    *</a:t>
            </a:r>
            <a:r>
              <a:rPr lang="tr-TR" dirty="0" err="1" smtClean="0"/>
              <a:t>genomik</a:t>
            </a:r>
            <a:r>
              <a:rPr lang="tr-TR" dirty="0" smtClean="0"/>
              <a:t> araştırmalar</a:t>
            </a:r>
          </a:p>
          <a:p>
            <a:pPr marL="0" indent="0" algn="ctr">
              <a:buNone/>
            </a:pPr>
            <a:r>
              <a:rPr lang="tr-TR" dirty="0" smtClean="0"/>
              <a:t>     *kanser gibi belirli hastalıklarla ilişkisi olduğu bilinen proteinlerin tanımlanması</a:t>
            </a:r>
          </a:p>
          <a:p>
            <a:pPr marL="0" indent="0" algn="ctr">
              <a:buNone/>
            </a:pPr>
            <a:r>
              <a:rPr lang="tr-TR" dirty="0" smtClean="0"/>
              <a:t>     *</a:t>
            </a:r>
            <a:r>
              <a:rPr lang="tr-TR" dirty="0" err="1" smtClean="0"/>
              <a:t>proteomik</a:t>
            </a:r>
            <a:r>
              <a:rPr lang="tr-TR" dirty="0" smtClean="0"/>
              <a:t> analizler   </a:t>
            </a:r>
            <a:r>
              <a:rPr lang="tr-TR" dirty="0"/>
              <a:t>	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625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İzotermal </a:t>
            </a:r>
            <a:r>
              <a:rPr lang="tr-TR" dirty="0" err="1" smtClean="0"/>
              <a:t>titrasyon</a:t>
            </a:r>
            <a:r>
              <a:rPr lang="tr-TR" dirty="0" smtClean="0"/>
              <a:t> kalorimetresi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3692306"/>
          </a:xfrm>
        </p:spPr>
        <p:txBody>
          <a:bodyPr/>
          <a:lstStyle/>
          <a:p>
            <a:pPr algn="just"/>
            <a:r>
              <a:rPr lang="tr-TR" dirty="0" smtClean="0"/>
              <a:t>İki madde ilişkiye girdiğinde oluşan ısı değişimini ölçen alettir. </a:t>
            </a:r>
          </a:p>
          <a:p>
            <a:pPr algn="just"/>
            <a:r>
              <a:rPr lang="tr-TR" dirty="0" smtClean="0"/>
              <a:t>İstenen maddelerin kontrollü bir şekilde karşılaşmasını sağlar. </a:t>
            </a:r>
          </a:p>
          <a:p>
            <a:pPr algn="just"/>
            <a:r>
              <a:rPr lang="tr-TR" dirty="0" smtClean="0"/>
              <a:t>Bir çözelti içinde olmak koşuluyla, her türlü biyolojik veya biyolojik olmayan sistemdeki ısı değişimini ölçebilir.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18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591" y="1095586"/>
            <a:ext cx="5845758" cy="439081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882591" y="6290470"/>
            <a:ext cx="8973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i="1" dirty="0" smtClean="0"/>
              <a:t>Kaynak: https</a:t>
            </a:r>
            <a:r>
              <a:rPr lang="tr-TR" sz="1100" i="1" dirty="0"/>
              <a:t>://merlab.metu.edu.tr/tr/izotermal-titrasyon-mikrokalorimetresi</a:t>
            </a:r>
          </a:p>
        </p:txBody>
      </p:sp>
    </p:spTree>
    <p:extLst>
      <p:ext uri="{BB962C8B-B14F-4D97-AF65-F5344CB8AC3E}">
        <p14:creationId xmlns:p14="http://schemas.microsoft.com/office/powerpoint/2010/main" val="29419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92771"/>
            <a:ext cx="10515600" cy="3436883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İzotermal </a:t>
            </a:r>
            <a:r>
              <a:rPr lang="tr-TR" dirty="0" err="1"/>
              <a:t>Titrasyon</a:t>
            </a:r>
            <a:r>
              <a:rPr lang="tr-TR" dirty="0"/>
              <a:t> Kalorimetre (ITC) bağlayıcı bir bileşenin eklenmesiyle başlatılan bir kimyasal reaksiyonun gözlenmesi için kullanılan termodinamik bir tekniktir. </a:t>
            </a:r>
            <a:endParaRPr lang="tr-TR" dirty="0" smtClean="0"/>
          </a:p>
          <a:p>
            <a:pPr algn="just"/>
            <a:r>
              <a:rPr lang="tr-TR" dirty="0" smtClean="0"/>
              <a:t>ITC </a:t>
            </a:r>
            <a:r>
              <a:rPr lang="tr-TR" dirty="0" err="1"/>
              <a:t>biyomoleküler</a:t>
            </a:r>
            <a:r>
              <a:rPr lang="tr-TR" dirty="0"/>
              <a:t> etkileşimlerin </a:t>
            </a:r>
            <a:r>
              <a:rPr lang="tr-TR" dirty="0" err="1"/>
              <a:t>karakterizasyonu</a:t>
            </a:r>
            <a:r>
              <a:rPr lang="tr-TR" dirty="0"/>
              <a:t> için tercih </a:t>
            </a:r>
            <a:r>
              <a:rPr lang="tr-TR" dirty="0" smtClean="0"/>
              <a:t>edilir.</a:t>
            </a:r>
          </a:p>
          <a:p>
            <a:pPr algn="just"/>
            <a:r>
              <a:rPr lang="tr-TR" dirty="0" smtClean="0"/>
              <a:t>Maddeler </a:t>
            </a:r>
            <a:r>
              <a:rPr lang="tr-TR" dirty="0"/>
              <a:t>bağlandığında ısı açığa çıkar veya </a:t>
            </a:r>
            <a:r>
              <a:rPr lang="tr-TR" dirty="0" err="1"/>
              <a:t>absorbe</a:t>
            </a:r>
            <a:r>
              <a:rPr lang="tr-TR" dirty="0"/>
              <a:t> edilir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56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19352"/>
            <a:ext cx="10515600" cy="5057611"/>
          </a:xfrm>
        </p:spPr>
        <p:txBody>
          <a:bodyPr/>
          <a:lstStyle/>
          <a:p>
            <a:pPr algn="just"/>
            <a:r>
              <a:rPr lang="tr-TR" dirty="0" smtClean="0"/>
              <a:t>Enzimler, biyolojik katalizörlerdir. </a:t>
            </a:r>
          </a:p>
          <a:p>
            <a:pPr algn="just"/>
            <a:r>
              <a:rPr lang="tr-TR" dirty="0" err="1" smtClean="0"/>
              <a:t>Enzimoloji</a:t>
            </a:r>
            <a:r>
              <a:rPr lang="tr-TR" dirty="0" smtClean="0"/>
              <a:t>, moleküler biyolojinin en önemli alt çalışma alanlarından birisini oluşturur. </a:t>
            </a:r>
          </a:p>
          <a:p>
            <a:pPr algn="just"/>
            <a:r>
              <a:rPr lang="tr-TR" dirty="0" smtClean="0"/>
              <a:t>Enzim varlığı, enzim etkinliği, hücrede bulundukları yerler, kataliz mekanizması, enzim saflığı vb. özellikleri inceler. </a:t>
            </a:r>
          </a:p>
          <a:p>
            <a:pPr algn="just"/>
            <a:r>
              <a:rPr lang="tr-TR" dirty="0" smtClean="0"/>
              <a:t>Enzim saflığı, </a:t>
            </a:r>
            <a:r>
              <a:rPr lang="tr-TR" dirty="0" err="1" smtClean="0"/>
              <a:t>fizikokimyasal</a:t>
            </a:r>
            <a:r>
              <a:rPr lang="tr-TR" dirty="0" smtClean="0"/>
              <a:t> özellikleri, </a:t>
            </a:r>
            <a:r>
              <a:rPr lang="tr-TR" dirty="0" err="1" smtClean="0"/>
              <a:t>katalizlediği</a:t>
            </a:r>
            <a:r>
              <a:rPr lang="tr-TR" dirty="0" smtClean="0"/>
              <a:t> reaksiyonun tipi, yerleşim yeri, ölçüm yöntemi maliyeti, ölçüm duyarlığı enzim belirlemede önemlidir. </a:t>
            </a:r>
          </a:p>
          <a:p>
            <a:pPr algn="just"/>
            <a:r>
              <a:rPr lang="tr-TR" dirty="0" smtClean="0"/>
              <a:t>Enzim aktivitesinin belirlenmesi kinetik bir ölçümle belirlenir.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66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35117"/>
            <a:ext cx="10515600" cy="5041846"/>
          </a:xfrm>
        </p:spPr>
        <p:txBody>
          <a:bodyPr/>
          <a:lstStyle/>
          <a:p>
            <a:r>
              <a:rPr lang="tr-TR" dirty="0"/>
              <a:t>Bu ısının ölçülmesi</a:t>
            </a:r>
          </a:p>
          <a:p>
            <a:endParaRPr lang="tr-TR" dirty="0"/>
          </a:p>
          <a:p>
            <a:pPr algn="ctr"/>
            <a:r>
              <a:rPr lang="tr-TR" dirty="0"/>
              <a:t>bağlanma katsayısı (</a:t>
            </a:r>
            <a:r>
              <a:rPr lang="tr-TR" dirty="0" err="1"/>
              <a:t>Kb</a:t>
            </a:r>
            <a:r>
              <a:rPr lang="tr-TR" dirty="0"/>
              <a:t>)</a:t>
            </a:r>
          </a:p>
          <a:p>
            <a:pPr algn="ctr"/>
            <a:r>
              <a:rPr lang="tr-TR" dirty="0"/>
              <a:t>reaksiyon </a:t>
            </a:r>
            <a:r>
              <a:rPr lang="tr-TR" dirty="0" err="1"/>
              <a:t>sitokiometrisi</a:t>
            </a:r>
            <a:r>
              <a:rPr lang="tr-TR" dirty="0"/>
              <a:t> (n)</a:t>
            </a:r>
          </a:p>
          <a:p>
            <a:pPr algn="ctr"/>
            <a:r>
              <a:rPr lang="tr-TR" dirty="0" err="1"/>
              <a:t>entalpi</a:t>
            </a:r>
            <a:r>
              <a:rPr lang="tr-TR" dirty="0"/>
              <a:t> (DH) ve</a:t>
            </a:r>
          </a:p>
          <a:p>
            <a:pPr algn="ctr"/>
            <a:r>
              <a:rPr lang="tr-TR" dirty="0" err="1"/>
              <a:t>entropi</a:t>
            </a:r>
            <a:r>
              <a:rPr lang="tr-TR" dirty="0"/>
              <a:t> (DS) </a:t>
            </a:r>
            <a:r>
              <a:rPr lang="tr-TR" dirty="0" smtClean="0"/>
              <a:t>değerlerinin doğru </a:t>
            </a:r>
            <a:r>
              <a:rPr lang="tr-TR" dirty="0"/>
              <a:t>bir şekilde belirlenmesini sağlar.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46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457" y="603421"/>
            <a:ext cx="6982079" cy="522981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918792" y="6448151"/>
            <a:ext cx="89841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i="1" dirty="0" smtClean="0"/>
              <a:t>Kaynak: https</a:t>
            </a:r>
            <a:r>
              <a:rPr lang="tr-TR" sz="1100" i="1" dirty="0"/>
              <a:t>://dornsife.usc.edu/nanobiophysicscore/microcal-peaq-itc/</a:t>
            </a:r>
          </a:p>
        </p:txBody>
      </p:sp>
    </p:spTree>
    <p:extLst>
      <p:ext uri="{BB962C8B-B14F-4D97-AF65-F5344CB8AC3E}">
        <p14:creationId xmlns:p14="http://schemas.microsoft.com/office/powerpoint/2010/main" val="35486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44565"/>
            <a:ext cx="10515600" cy="3153103"/>
          </a:xfrm>
        </p:spPr>
        <p:txBody>
          <a:bodyPr>
            <a:normAutofit/>
          </a:bodyPr>
          <a:lstStyle/>
          <a:p>
            <a:pPr algn="just"/>
            <a:r>
              <a:rPr lang="tr-TR" dirty="0" err="1"/>
              <a:t>ITC'de</a:t>
            </a:r>
            <a:r>
              <a:rPr lang="tr-TR" dirty="0"/>
              <a:t> </a:t>
            </a:r>
            <a:r>
              <a:rPr lang="tr-TR" dirty="0" err="1"/>
              <a:t>ligand</a:t>
            </a:r>
            <a:r>
              <a:rPr lang="tr-TR" dirty="0"/>
              <a:t> çözeltisi içeren bir şırınga </a:t>
            </a:r>
            <a:r>
              <a:rPr lang="tr-TR" dirty="0" err="1"/>
              <a:t>makromolekül</a:t>
            </a:r>
            <a:r>
              <a:rPr lang="tr-TR" dirty="0"/>
              <a:t> çözeltisi içeren bir hücre içine sabit sıcaklıkta titre edilir. </a:t>
            </a:r>
            <a:endParaRPr lang="tr-TR" dirty="0" smtClean="0"/>
          </a:p>
          <a:p>
            <a:pPr algn="just"/>
            <a:r>
              <a:rPr lang="tr-TR" dirty="0" err="1" smtClean="0"/>
              <a:t>Ligand</a:t>
            </a:r>
            <a:r>
              <a:rPr lang="tr-TR" dirty="0" smtClean="0"/>
              <a:t> </a:t>
            </a:r>
            <a:r>
              <a:rPr lang="tr-TR" dirty="0"/>
              <a:t>hücre içine enjekte edildiğinde iki madde birbirini etkiler ve ısı bağlanmayla doğru orantılı olarak serbest kalır veya </a:t>
            </a:r>
            <a:r>
              <a:rPr lang="tr-TR" dirty="0" err="1"/>
              <a:t>absorbe</a:t>
            </a:r>
            <a:r>
              <a:rPr lang="tr-TR" dirty="0"/>
              <a:t> olur. </a:t>
            </a:r>
            <a:endParaRPr lang="tr-TR" dirty="0" smtClean="0"/>
          </a:p>
          <a:p>
            <a:pPr algn="just"/>
            <a:r>
              <a:rPr lang="tr-TR" dirty="0" smtClean="0"/>
              <a:t>Hücre </a:t>
            </a:r>
            <a:r>
              <a:rPr lang="tr-TR" dirty="0"/>
              <a:t>içindeki </a:t>
            </a:r>
            <a:r>
              <a:rPr lang="tr-TR" dirty="0" err="1"/>
              <a:t>makromolekül</a:t>
            </a:r>
            <a:r>
              <a:rPr lang="tr-TR" dirty="0"/>
              <a:t> liganda doymuş hale geldiğinde, sadece gerideki seyrelme ısısı gözlenene dek ısı sinyali azalır.</a:t>
            </a: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45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40524"/>
            <a:ext cx="10515600" cy="5136439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referans </a:t>
            </a:r>
            <a:r>
              <a:rPr lang="tr-TR" dirty="0"/>
              <a:t>hücre arasında üretilen ve </a:t>
            </a:r>
            <a:r>
              <a:rPr lang="tr-TR" dirty="0" err="1"/>
              <a:t>absorbe</a:t>
            </a:r>
            <a:r>
              <a:rPr lang="tr-TR" dirty="0"/>
              <a:t> edilen ısının farka dayalı ölçümü için hücre geribildirim ağı kullanan son derece hassas bir izotermal </a:t>
            </a:r>
            <a:r>
              <a:rPr lang="tr-TR" dirty="0" err="1"/>
              <a:t>titrasyon</a:t>
            </a:r>
            <a:r>
              <a:rPr lang="tr-TR" dirty="0"/>
              <a:t> kalorimetredir. </a:t>
            </a:r>
            <a:endParaRPr lang="tr-TR" dirty="0" smtClean="0"/>
          </a:p>
          <a:p>
            <a:pPr algn="just"/>
            <a:r>
              <a:rPr lang="tr-TR" dirty="0" smtClean="0"/>
              <a:t>Termoelektrik </a:t>
            </a:r>
            <a:r>
              <a:rPr lang="tr-TR" dirty="0"/>
              <a:t>cihaz iki hücre arasındaki sıcaklık farkını ölçmekte ve ikinci bir cihaz da hücreler ve kapak arasındaki sıcaklık farkını ölçmektedir. </a:t>
            </a:r>
            <a:endParaRPr lang="tr-TR" dirty="0" smtClean="0"/>
          </a:p>
          <a:p>
            <a:pPr algn="just"/>
            <a:r>
              <a:rPr lang="tr-TR" dirty="0" smtClean="0"/>
              <a:t>Örnek </a:t>
            </a:r>
            <a:r>
              <a:rPr lang="tr-TR" dirty="0"/>
              <a:t>hücresi içinde kimyasal reaksiyonlar meydana geldiğinde ısı oluşturulur veya </a:t>
            </a:r>
            <a:r>
              <a:rPr lang="tr-TR" dirty="0" err="1"/>
              <a:t>absorbe</a:t>
            </a:r>
            <a:r>
              <a:rPr lang="tr-TR" dirty="0"/>
              <a:t> edilir. </a:t>
            </a:r>
            <a:endParaRPr lang="tr-TR" dirty="0" smtClean="0"/>
          </a:p>
          <a:p>
            <a:pPr algn="just"/>
            <a:r>
              <a:rPr lang="tr-TR" dirty="0" smtClean="0"/>
              <a:t>Örnek </a:t>
            </a:r>
            <a:r>
              <a:rPr lang="tr-TR" dirty="0"/>
              <a:t>ve referans hücreler arasındaki sıcaklık farkı (</a:t>
            </a:r>
            <a:r>
              <a:rPr lang="el-GR" dirty="0"/>
              <a:t>Δ</a:t>
            </a:r>
            <a:r>
              <a:rPr lang="tr-TR" dirty="0"/>
              <a:t>T1) örnek veya referans hücreye uygun şekilde ısı eklenmesiyle geribildirim sistemi kullanılarak sıfırlanır.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053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Kanser, nörolojik hastalıklar, yeni ilaçların geliştirilmesi vb. alanlarda moleküler arası ilişkilerin belirlenmesi çalışmalarında kullanılır.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21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45" y="930167"/>
            <a:ext cx="7651530" cy="430398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465973" y="6413203"/>
            <a:ext cx="3549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900" i="1" dirty="0" smtClean="0"/>
              <a:t>Kaynak: https</a:t>
            </a:r>
            <a:r>
              <a:rPr lang="tr-TR" sz="900" i="1" dirty="0"/>
              <a:t>://en.wikipedia.org/wiki/Isothermal_titration_calorimetry</a:t>
            </a:r>
          </a:p>
        </p:txBody>
      </p:sp>
    </p:spTree>
    <p:extLst>
      <p:ext uri="{BB962C8B-B14F-4D97-AF65-F5344CB8AC3E}">
        <p14:creationId xmlns:p14="http://schemas.microsoft.com/office/powerpoint/2010/main" val="16144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83326" y="5342710"/>
            <a:ext cx="1105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 sunum, Nobel Tıp kitabevinin bastığı Prof. Dr. Güler Temizkan-Prof. Dr. Nazlı Arda’nın editörlüğünde hazırlanan Temel ve ileri Moleküler Biyolojik Yöntemler </a:t>
            </a:r>
            <a:r>
              <a:rPr kumimoji="0" lang="tr-T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Kitabıile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Dr. </a:t>
            </a:r>
            <a:r>
              <a:rPr kumimoji="0" lang="tr-T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Öğ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Üyesi </a:t>
            </a:r>
            <a:r>
              <a:rPr kumimoji="0" lang="tr-T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sümeyray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gürkök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ün yüksek lisans derslerinden hazırlanmıştır teşekkür ederiz. 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941320" y="2834640"/>
            <a:ext cx="841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teşekkürler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8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4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6381" t="24947" r="34912" b="37553"/>
          <a:stretch/>
        </p:blipFill>
        <p:spPr>
          <a:xfrm>
            <a:off x="4268200" y="867904"/>
            <a:ext cx="7231541" cy="531113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528" y="1123295"/>
            <a:ext cx="1579001" cy="362743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147571" y="5499270"/>
            <a:ext cx="195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Rf</a:t>
            </a:r>
            <a:r>
              <a:rPr lang="tr-TR" b="1" dirty="0" smtClean="0"/>
              <a:t>: 4.2/8.4 = 0.5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711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45931"/>
            <a:ext cx="10515600" cy="5231032"/>
          </a:xfrm>
        </p:spPr>
        <p:txBody>
          <a:bodyPr/>
          <a:lstStyle/>
          <a:p>
            <a:pPr algn="just"/>
            <a:r>
              <a:rPr lang="tr-TR" dirty="0" smtClean="0"/>
              <a:t>Kinetik ölçümlerde; </a:t>
            </a:r>
            <a:r>
              <a:rPr lang="tr-TR" dirty="0" err="1" smtClean="0"/>
              <a:t>substrat</a:t>
            </a:r>
            <a:r>
              <a:rPr lang="tr-TR" dirty="0" smtClean="0"/>
              <a:t> tükenmesi, iki yönlü (</a:t>
            </a:r>
            <a:r>
              <a:rPr lang="tr-TR" dirty="0" err="1" smtClean="0"/>
              <a:t>reversible</a:t>
            </a:r>
            <a:r>
              <a:rPr lang="tr-TR" dirty="0" smtClean="0"/>
              <a:t>) reaksiyonlar, inhibitörler (engelleyiciler), ortamın </a:t>
            </a:r>
            <a:r>
              <a:rPr lang="tr-TR" dirty="0" err="1" smtClean="0"/>
              <a:t>PH’ı</a:t>
            </a:r>
            <a:r>
              <a:rPr lang="tr-TR" dirty="0" smtClean="0"/>
              <a:t> gibi olgular önemlidir. </a:t>
            </a:r>
          </a:p>
          <a:p>
            <a:pPr algn="just"/>
            <a:r>
              <a:rPr lang="tr-TR" dirty="0" smtClean="0"/>
              <a:t>Bir enzimin aktivitesini sağlıklı bir şekilde tanımlayabilmek için öncelikle iki önemli noktada hata yapılmamalıdır. </a:t>
            </a:r>
          </a:p>
          <a:p>
            <a:pPr marL="0" indent="0" algn="just">
              <a:buNone/>
            </a:pPr>
            <a:r>
              <a:rPr lang="tr-TR" dirty="0"/>
              <a:t>	</a:t>
            </a:r>
            <a:r>
              <a:rPr lang="tr-TR" dirty="0" smtClean="0"/>
              <a:t>*bunlardan biri, ölçüm sonucu elde edilen değerin gerçek başlangıç hızı olduğundan emin olunmasıdır. </a:t>
            </a:r>
          </a:p>
          <a:p>
            <a:pPr marL="0" indent="0" algn="just">
              <a:buNone/>
            </a:pPr>
            <a:r>
              <a:rPr lang="tr-TR" dirty="0"/>
              <a:t>	</a:t>
            </a:r>
            <a:r>
              <a:rPr lang="tr-TR" dirty="0" smtClean="0"/>
              <a:t>*ikincisi ise, başlangıç hızı ile enzimin derişimi arasında doğrusal bir orantı olmasıdır.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79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09449"/>
            <a:ext cx="10515600" cy="4303986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Enzim aktivitesi ölçümlerinde en yaygın olarak kullanılan yöntemler spektral yöntemlerdir. </a:t>
            </a:r>
          </a:p>
          <a:p>
            <a:pPr algn="just"/>
            <a:r>
              <a:rPr lang="tr-TR" dirty="0" smtClean="0"/>
              <a:t>Aktivite ölçümlerinde reaksiyon ilerledikçe oluşan ürün yada kullanılan </a:t>
            </a:r>
            <a:r>
              <a:rPr lang="tr-TR" dirty="0" err="1" smtClean="0"/>
              <a:t>substrat</a:t>
            </a:r>
            <a:r>
              <a:rPr lang="tr-TR" dirty="0" smtClean="0"/>
              <a:t> nedeniyle reaksiyon çözeltisi tarafından emilen ışık miktarındaki değişimlerin izlenmesi gibi yöntemlerdir.</a:t>
            </a:r>
          </a:p>
          <a:p>
            <a:pPr algn="just"/>
            <a:r>
              <a:rPr lang="tr-TR" dirty="0" err="1" smtClean="0"/>
              <a:t>Spektrofotometri</a:t>
            </a:r>
            <a:r>
              <a:rPr lang="tr-TR" dirty="0" smtClean="0"/>
              <a:t> doğrudan ve dolaylı ölçümleri yapılır.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25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TW SPECTROFLEX 6600 UV-VIS SPEKTROFOTOME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06" y="294345"/>
            <a:ext cx="5961446" cy="596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653862" y="5932625"/>
            <a:ext cx="9170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dirty="0" smtClean="0"/>
              <a:t>Kaynak: https</a:t>
            </a:r>
            <a:r>
              <a:rPr lang="tr-TR" sz="1100" dirty="0"/>
              <a:t>://www.labor.com.tr/urun/wtw-spectroflex-6600-uv-vis-spektrofotometre</a:t>
            </a:r>
          </a:p>
        </p:txBody>
      </p:sp>
    </p:spTree>
    <p:extLst>
      <p:ext uri="{BB962C8B-B14F-4D97-AF65-F5344CB8AC3E}">
        <p14:creationId xmlns:p14="http://schemas.microsoft.com/office/powerpoint/2010/main" val="20504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9731" y="1765738"/>
            <a:ext cx="10515600" cy="2853558"/>
          </a:xfrm>
        </p:spPr>
        <p:txBody>
          <a:bodyPr/>
          <a:lstStyle/>
          <a:p>
            <a:r>
              <a:rPr lang="tr-TR" dirty="0" smtClean="0"/>
              <a:t>Doğrudan ölçüm: </a:t>
            </a:r>
            <a:r>
              <a:rPr lang="tr-TR" dirty="0" err="1" smtClean="0"/>
              <a:t>substrat</a:t>
            </a:r>
            <a:r>
              <a:rPr lang="tr-TR" dirty="0" smtClean="0"/>
              <a:t> ve ürün arasındaki ölçülebilecek herhangi bir farktan yararlanarak aktiviteyi belirlenir. </a:t>
            </a:r>
          </a:p>
          <a:p>
            <a:r>
              <a:rPr lang="tr-TR" dirty="0" err="1" smtClean="0"/>
              <a:t>Absorbans</a:t>
            </a:r>
            <a:r>
              <a:rPr lang="tr-TR" dirty="0" smtClean="0"/>
              <a:t>, </a:t>
            </a:r>
            <a:r>
              <a:rPr lang="tr-TR" dirty="0" err="1" smtClean="0"/>
              <a:t>floresans</a:t>
            </a:r>
            <a:r>
              <a:rPr lang="tr-TR" dirty="0" smtClean="0"/>
              <a:t>, PH, iletkenlik, optik çevirme, </a:t>
            </a:r>
            <a:r>
              <a:rPr lang="tr-TR" dirty="0" err="1" smtClean="0"/>
              <a:t>entalpi</a:t>
            </a:r>
            <a:r>
              <a:rPr lang="tr-TR" dirty="0" smtClean="0"/>
              <a:t>, akışkanlık veya reaksiyon hacminde meydana gelebilecek bir değişiklik sayısal değerlere dönüştürülür.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71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34663"/>
            <a:ext cx="10515600" cy="3531475"/>
          </a:xfrm>
        </p:spPr>
        <p:txBody>
          <a:bodyPr/>
          <a:lstStyle/>
          <a:p>
            <a:pPr algn="just"/>
            <a:r>
              <a:rPr lang="tr-TR" dirty="0" smtClean="0"/>
              <a:t>Reaksiyon karışımının reaksiyon süresi sonunda bir işlemden geçirilmesidir. 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Enzim aktiviteleri elektroforetik ayrımdan sonra jeller üzerinde de saptanabilir.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39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1103</Words>
  <Application>Microsoft Office PowerPoint</Application>
  <PresentationFormat>Geniş ekran</PresentationFormat>
  <Paragraphs>107</Paragraphs>
  <Slides>36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Teması</vt:lpstr>
      <vt:lpstr> Moleküler Biyolojik  Yöntemler  12. hafta / uzaktan eğitim   -enzimatik analiz ve aktivite belirleme yöntemleri  -maya ikili melez sistemi   -izotermal titrasyon kalorimetrisi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Oksidatif protein hasarlarının belirlenmesi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Protein-protein etkileşiminin belirlenmesi  (maya ikili melez sistemi)</vt:lpstr>
      <vt:lpstr>PowerPoint Sunusu</vt:lpstr>
      <vt:lpstr>PowerPoint Sunusu</vt:lpstr>
      <vt:lpstr>PowerPoint Sunusu</vt:lpstr>
      <vt:lpstr>PowerPoint Sunusu</vt:lpstr>
      <vt:lpstr>İzotermal titrasyon kalorimetresi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Moleküler Biyolojik  Yöntemler  13. hafta / uzaktan eğitim   Tek boyutlu proteinlerin elektroforezi,  protein saptama yöntemleri,  proteinlerin kromatografik ayırımı  ve proteinlerin saflaştırılması </dc:title>
  <dc:creator>mehmet</dc:creator>
  <cp:lastModifiedBy>mehmet</cp:lastModifiedBy>
  <cp:revision>58</cp:revision>
  <dcterms:created xsi:type="dcterms:W3CDTF">2021-05-16T12:06:10Z</dcterms:created>
  <dcterms:modified xsi:type="dcterms:W3CDTF">2022-04-22T21:08:47Z</dcterms:modified>
</cp:coreProperties>
</file>