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58" r:id="rId4"/>
    <p:sldId id="265" r:id="rId5"/>
    <p:sldId id="284" r:id="rId6"/>
    <p:sldId id="272" r:id="rId7"/>
    <p:sldId id="286" r:id="rId8"/>
    <p:sldId id="270" r:id="rId9"/>
    <p:sldId id="285" r:id="rId10"/>
    <p:sldId id="261" r:id="rId11"/>
    <p:sldId id="278" r:id="rId12"/>
    <p:sldId id="273" r:id="rId13"/>
    <p:sldId id="262" r:id="rId14"/>
    <p:sldId id="279" r:id="rId15"/>
    <p:sldId id="266" r:id="rId16"/>
    <p:sldId id="283" r:id="rId17"/>
    <p:sldId id="274" r:id="rId18"/>
    <p:sldId id="287" r:id="rId19"/>
    <p:sldId id="264" r:id="rId20"/>
    <p:sldId id="277" r:id="rId21"/>
    <p:sldId id="275" r:id="rId22"/>
    <p:sldId id="281" r:id="rId23"/>
    <p:sldId id="271" r:id="rId24"/>
    <p:sldId id="267" r:id="rId25"/>
    <p:sldId id="282" r:id="rId26"/>
    <p:sldId id="276" r:id="rId27"/>
    <p:sldId id="268" r:id="rId28"/>
    <p:sldId id="280" r:id="rId29"/>
    <p:sldId id="269" r:id="rId30"/>
    <p:sldId id="26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7BCBC-8D73-4B4A-B760-EFBAE5160B41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CD641-C002-4B22-B341-EDB61B3AE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12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A8F55-591F-4C82-A106-4949E9E692F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5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5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8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8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8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3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97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2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98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02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3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7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1B58-E95B-44D1-9DCA-B79A16394C24}" type="datetimeFigureOut">
              <a:rPr lang="tr-TR" smtClean="0"/>
              <a:t>22.05.2021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CC05-020D-4197-B37E-2E0F3D95C4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78372" y="864973"/>
            <a:ext cx="7803932" cy="554727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sz="6700" b="1" dirty="0" smtClean="0">
                <a:solidFill>
                  <a:srgbClr val="1E1162"/>
                </a:solidFill>
              </a:rPr>
              <a:t>Moleküler Biyolojik</a:t>
            </a:r>
            <a:br>
              <a:rPr lang="tr-TR" sz="6700" b="1" dirty="0" smtClean="0">
                <a:solidFill>
                  <a:srgbClr val="1E1162"/>
                </a:solidFill>
              </a:rPr>
            </a:br>
            <a:r>
              <a:rPr lang="tr-TR" sz="6700" b="1" dirty="0" smtClean="0">
                <a:solidFill>
                  <a:srgbClr val="1E1162"/>
                </a:solidFill>
              </a:rPr>
              <a:t> Yöntemler</a:t>
            </a:r>
            <a:br>
              <a:rPr lang="tr-TR" sz="6700" b="1" dirty="0" smtClean="0">
                <a:solidFill>
                  <a:srgbClr val="1E1162"/>
                </a:solidFill>
              </a:rPr>
            </a:br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sz="2700" dirty="0" smtClean="0">
                <a:solidFill>
                  <a:srgbClr val="1E1162"/>
                </a:solidFill>
              </a:rPr>
              <a:t>14. hafta / uzaktan eğitim</a:t>
            </a:r>
            <a:br>
              <a:rPr lang="tr-TR" sz="2700" dirty="0" smtClean="0">
                <a:solidFill>
                  <a:srgbClr val="1E1162"/>
                </a:solidFill>
              </a:rPr>
            </a:br>
            <a:r>
              <a:rPr lang="tr-TR" dirty="0"/>
              <a:t/>
            </a:r>
            <a:br>
              <a:rPr lang="tr-TR" dirty="0"/>
            </a:br>
            <a:r>
              <a:rPr lang="tr-TR" sz="3200" b="1" dirty="0" smtClean="0">
                <a:solidFill>
                  <a:schemeClr val="accent1"/>
                </a:solidFill>
              </a:rPr>
              <a:t>-İki Boyutlu Protein </a:t>
            </a:r>
            <a:r>
              <a:rPr lang="tr-TR" sz="3200" b="1" dirty="0" err="1" smtClean="0">
                <a:solidFill>
                  <a:schemeClr val="accent1"/>
                </a:solidFill>
              </a:rPr>
              <a:t>Elektroforezi</a:t>
            </a:r>
            <a:r>
              <a:rPr lang="tr-TR" sz="3200" b="1" dirty="0" smtClean="0">
                <a:solidFill>
                  <a:schemeClr val="accent1"/>
                </a:solidFill>
              </a:rPr>
              <a:t/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>-İki Boyutlu DIGE</a:t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>-Sıvı </a:t>
            </a:r>
            <a:r>
              <a:rPr lang="tr-TR" sz="3200" b="1" dirty="0" err="1" smtClean="0">
                <a:solidFill>
                  <a:schemeClr val="accent1"/>
                </a:solidFill>
              </a:rPr>
              <a:t>Kromatografi</a:t>
            </a:r>
            <a:r>
              <a:rPr lang="tr-TR" sz="3200" b="1" dirty="0" smtClean="0">
                <a:solidFill>
                  <a:schemeClr val="accent1"/>
                </a:solidFill>
              </a:rPr>
              <a:t>-Kütle </a:t>
            </a:r>
            <a:r>
              <a:rPr lang="tr-TR" sz="3200" b="1" dirty="0" err="1" smtClean="0">
                <a:solidFill>
                  <a:schemeClr val="accent1"/>
                </a:solidFill>
              </a:rPr>
              <a:t>Spektrometrisi</a:t>
            </a:r>
            <a:r>
              <a:rPr lang="tr-TR" sz="3200" b="1" dirty="0" smtClean="0">
                <a:solidFill>
                  <a:schemeClr val="accent1"/>
                </a:solidFill>
              </a:rPr>
              <a:t> (LC-MS) </a:t>
            </a:r>
            <a:r>
              <a:rPr lang="tr-TR" sz="3200" b="1" dirty="0" err="1" smtClean="0">
                <a:solidFill>
                  <a:schemeClr val="accent1"/>
                </a:solidFill>
              </a:rPr>
              <a:t>Proteomiği</a:t>
            </a: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499462" y="5786846"/>
            <a:ext cx="6473403" cy="625404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endParaRPr lang="tr-TR" dirty="0" smtClean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Üyesi </a:t>
            </a:r>
            <a:r>
              <a:rPr lang="tr-TR" dirty="0" smtClean="0">
                <a:solidFill>
                  <a:srgbClr val="1E1162"/>
                </a:solidFill>
              </a:rPr>
              <a:t>Mehmet BEKTAŞ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Hınıs meslek yüksekokulu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894" y="613316"/>
            <a:ext cx="2940991" cy="34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 Boyutlu DIGE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61653"/>
            <a:ext cx="10515600" cy="3077451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DIGE, örneğe iki boyutlu jel </a:t>
            </a:r>
            <a:r>
              <a:rPr lang="tr-TR" dirty="0" err="1" smtClean="0"/>
              <a:t>elektroforezi</a:t>
            </a:r>
            <a:r>
              <a:rPr lang="tr-TR" dirty="0" smtClean="0"/>
              <a:t> uygulanmadan önce floresan bir madde ile işaretlenmesi esasına dayanır. </a:t>
            </a:r>
          </a:p>
          <a:p>
            <a:pPr algn="just"/>
            <a:r>
              <a:rPr lang="tr-TR" dirty="0" smtClean="0"/>
              <a:t>Örneğin 3 farklı floresan boya ile işaretlenebildiği bu yöntemde, genellikle Cyber boyalar (Cy2, Cy3, Cy5) kullanılır. </a:t>
            </a:r>
          </a:p>
          <a:p>
            <a:pPr algn="just"/>
            <a:r>
              <a:rPr lang="tr-TR" dirty="0" smtClean="0"/>
              <a:t>İşaretlenmiş örnek daha sonra jel üstüne konularak ayrışması sağlanır. </a:t>
            </a:r>
          </a:p>
        </p:txBody>
      </p:sp>
    </p:spTree>
    <p:extLst>
      <p:ext uri="{BB962C8B-B14F-4D97-AF65-F5344CB8AC3E}">
        <p14:creationId xmlns:p14="http://schemas.microsoft.com/office/powerpoint/2010/main" val="153322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57" y="656732"/>
            <a:ext cx="3877824" cy="524410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08430" y="6460499"/>
            <a:ext cx="3757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50" i="1" dirty="0" smtClean="0"/>
              <a:t>KAYNAK: https://2d-gel-analysis.com/starters-guides/dige-guide/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70307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7616"/>
          </a:xfrm>
        </p:spPr>
        <p:txBody>
          <a:bodyPr/>
          <a:lstStyle/>
          <a:p>
            <a:pPr algn="just"/>
            <a:r>
              <a:rPr lang="tr-TR" dirty="0" smtClean="0"/>
              <a:t>Elektroforezin sonunda jel, kullanılan boyaların </a:t>
            </a:r>
            <a:r>
              <a:rPr lang="tr-TR" dirty="0" err="1" smtClean="0"/>
              <a:t>eksitasyon</a:t>
            </a:r>
            <a:r>
              <a:rPr lang="tr-TR" dirty="0" smtClean="0"/>
              <a:t> dalga boyunda ışıkla uyarılarak, jel üzerinde protein örnekleri görüntülenir ve analiz edilir. </a:t>
            </a:r>
          </a:p>
          <a:p>
            <a:pPr algn="just"/>
            <a:r>
              <a:rPr lang="tr-TR" dirty="0" smtClean="0"/>
              <a:t>DIGE analizinin yapılabilmesi için, </a:t>
            </a:r>
            <a:r>
              <a:rPr lang="tr-TR" dirty="0" err="1" smtClean="0"/>
              <a:t>CeCyder</a:t>
            </a:r>
            <a:r>
              <a:rPr lang="tr-TR" dirty="0" smtClean="0"/>
              <a:t>, Delta 2D, </a:t>
            </a:r>
            <a:r>
              <a:rPr lang="tr-TR" dirty="0" err="1" smtClean="0"/>
              <a:t>Progeness</a:t>
            </a:r>
            <a:r>
              <a:rPr lang="tr-TR" dirty="0" smtClean="0"/>
              <a:t> ve REDFİN gibi bilgisayar programlarından yararlanılır.</a:t>
            </a:r>
          </a:p>
          <a:p>
            <a:pPr algn="just"/>
            <a:r>
              <a:rPr lang="tr-TR" dirty="0" smtClean="0"/>
              <a:t>Bu yöntemin en büyük avantajlarından biri, birden fazla protein örneğinin çok küçük miktarlarının tek bir jel üzerinde doğru olarak görüntülenebilmesini sağlayacak duyarlılıkta olmasıdır. </a:t>
            </a:r>
          </a:p>
        </p:txBody>
      </p:sp>
    </p:spTree>
    <p:extLst>
      <p:ext uri="{BB962C8B-B14F-4D97-AF65-F5344CB8AC3E}">
        <p14:creationId xmlns:p14="http://schemas.microsoft.com/office/powerpoint/2010/main" val="155633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7028" y="1513491"/>
            <a:ext cx="10515600" cy="395714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Klasik </a:t>
            </a:r>
            <a:r>
              <a:rPr lang="tr-TR" dirty="0" err="1" smtClean="0"/>
              <a:t>elektroforez</a:t>
            </a:r>
            <a:r>
              <a:rPr lang="tr-TR" dirty="0" smtClean="0"/>
              <a:t> yönteminde kullanılan gümüş boyalarının duyarlılığı ise, 1 </a:t>
            </a:r>
            <a:r>
              <a:rPr lang="tr-TR" dirty="0" err="1" smtClean="0"/>
              <a:t>ng’lık</a:t>
            </a:r>
            <a:r>
              <a:rPr lang="tr-TR" dirty="0" smtClean="0"/>
              <a:t> protein örneğini görüntüleyecek kadardır.</a:t>
            </a:r>
          </a:p>
          <a:p>
            <a:pPr algn="just"/>
            <a:r>
              <a:rPr lang="tr-TR" dirty="0" err="1" smtClean="0"/>
              <a:t>DIGE’nin</a:t>
            </a:r>
            <a:r>
              <a:rPr lang="tr-TR" dirty="0" smtClean="0"/>
              <a:t> kullanım kolaylığı sağlayan diğer önemli avantajı ise, protein örneklerinin analizi sırasında, jeller arasındaki değişkenliklerin önlenebilmesidir. </a:t>
            </a:r>
          </a:p>
          <a:p>
            <a:pPr algn="just"/>
            <a:r>
              <a:rPr lang="tr-TR" dirty="0" smtClean="0"/>
              <a:t>Dolayısıyla, aynı jel üzerinde birden fazla protein örneğine ait </a:t>
            </a:r>
            <a:r>
              <a:rPr lang="tr-TR" dirty="0" err="1" smtClean="0"/>
              <a:t>internal</a:t>
            </a:r>
            <a:r>
              <a:rPr lang="tr-TR" dirty="0" smtClean="0"/>
              <a:t> standartlar kullanılarak analiz edilmesi bu yöntemin güvenirliliğini artırır.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2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27" y="275841"/>
            <a:ext cx="7448632" cy="55455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99090" y="6420469"/>
            <a:ext cx="113984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https://microbialcellfactories.biomedcentral.com/articles/10.1186/s12934-019-1146-5/figures/3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96116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1262" y="1292772"/>
            <a:ext cx="10515600" cy="4303986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İki boyutlu jel </a:t>
            </a:r>
            <a:r>
              <a:rPr lang="tr-TR" dirty="0" err="1" smtClean="0"/>
              <a:t>elektroforezi</a:t>
            </a:r>
            <a:r>
              <a:rPr lang="tr-TR" dirty="0" smtClean="0"/>
              <a:t> 1975’den beri laboratuvarlarda sıklıkla kullanılan bir yöntem olmasına rağmen, kanser teşhisinde rutin olarak kullanılan bir belirteç haline gelememiştir.</a:t>
            </a:r>
          </a:p>
          <a:p>
            <a:pPr algn="just"/>
            <a:r>
              <a:rPr lang="tr-TR" dirty="0" smtClean="0"/>
              <a:t>Bununla birlikte son yıllarda, 2D-PAGE veya 2D-DIGE’nin kütle spektrometresiyle birlikte kullanılması, biyolojik belirteçlerin tayininde bu yöntemlerin önemini daha da artırmıştır.</a:t>
            </a:r>
          </a:p>
          <a:p>
            <a:pPr algn="just"/>
            <a:r>
              <a:rPr lang="tr-TR" dirty="0" smtClean="0"/>
              <a:t>Tümörlü dokular, normal dokunun hücreleri,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endotelyal</a:t>
            </a:r>
            <a:r>
              <a:rPr lang="tr-TR" dirty="0" smtClean="0"/>
              <a:t> hücreler ve </a:t>
            </a:r>
            <a:r>
              <a:rPr lang="tr-TR" dirty="0" err="1" smtClean="0"/>
              <a:t>enflamatuar</a:t>
            </a:r>
            <a:r>
              <a:rPr lang="tr-TR" dirty="0" smtClean="0"/>
              <a:t> hücreler gibi tümör olmayan hücreleri de içerir. </a:t>
            </a:r>
          </a:p>
        </p:txBody>
      </p:sp>
    </p:spTree>
    <p:extLst>
      <p:ext uri="{BB962C8B-B14F-4D97-AF65-F5344CB8AC3E}">
        <p14:creationId xmlns:p14="http://schemas.microsoft.com/office/powerpoint/2010/main" val="395275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01" y="825231"/>
            <a:ext cx="2867025" cy="45069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51" y="1408879"/>
            <a:ext cx="5591175" cy="37814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36027" y="6463862"/>
            <a:ext cx="115245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900" i="1" dirty="0" smtClean="0"/>
              <a:t>Kaynak: http://80.251.40.59/veterinary.ankara.edu.tr/fidanci/Ders_Notlari/Biyoteknoloji/Kromatografi.html</a:t>
            </a:r>
            <a:endParaRPr lang="tr-TR" sz="900" i="1" dirty="0"/>
          </a:p>
        </p:txBody>
      </p:sp>
    </p:spTree>
    <p:extLst>
      <p:ext uri="{BB962C8B-B14F-4D97-AF65-F5344CB8AC3E}">
        <p14:creationId xmlns:p14="http://schemas.microsoft.com/office/powerpoint/2010/main" val="242752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497878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Buna ilave olarak tümörlü dokularda plazma proteinlerini içeren plazma hücreleri de bulunabilir. </a:t>
            </a:r>
          </a:p>
          <a:p>
            <a:pPr algn="just"/>
            <a:r>
              <a:rPr lang="tr-TR" dirty="0" smtClean="0"/>
              <a:t>Dolayısıyla </a:t>
            </a:r>
            <a:r>
              <a:rPr lang="tr-TR" dirty="0" err="1" smtClean="0"/>
              <a:t>elektroforez</a:t>
            </a:r>
            <a:r>
              <a:rPr lang="tr-TR" dirty="0" smtClean="0"/>
              <a:t> uygulanacak protein karışımlarında sayılan tüm hücre tipleri bulunabilir. </a:t>
            </a:r>
          </a:p>
          <a:p>
            <a:pPr algn="just"/>
            <a:r>
              <a:rPr lang="tr-TR" dirty="0" smtClean="0"/>
              <a:t>Daha saf bir kesimle çalışmak için, istenilen hücre grubu </a:t>
            </a:r>
            <a:r>
              <a:rPr lang="tr-TR" dirty="0" err="1" smtClean="0"/>
              <a:t>laser</a:t>
            </a:r>
            <a:r>
              <a:rPr lang="tr-TR" dirty="0" smtClean="0"/>
              <a:t> ile </a:t>
            </a:r>
            <a:r>
              <a:rPr lang="tr-TR" dirty="0" err="1" smtClean="0"/>
              <a:t>mikrodiseksiyon</a:t>
            </a:r>
            <a:r>
              <a:rPr lang="tr-TR" dirty="0" smtClean="0"/>
              <a:t> (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microdissection</a:t>
            </a:r>
            <a:r>
              <a:rPr lang="tr-TR" dirty="0" smtClean="0"/>
              <a:t>, LMD) denilen bir yöntemle hazırlanır. </a:t>
            </a:r>
          </a:p>
          <a:p>
            <a:pPr algn="just"/>
            <a:r>
              <a:rPr lang="tr-TR" dirty="0" smtClean="0"/>
              <a:t>LMD yöntemi ile dokudan oldukça küçük bir kesit alınarak (örneğin 1mm2 </a:t>
            </a:r>
            <a:r>
              <a:rPr lang="tr-TR" dirty="0" err="1" smtClean="0"/>
              <a:t>lik</a:t>
            </a:r>
            <a:r>
              <a:rPr lang="tr-TR" dirty="0" smtClean="0"/>
              <a:t> yüzeyden 1µm kalınlıkta) istenilen hücre grubu elde edilir. </a:t>
            </a:r>
          </a:p>
          <a:p>
            <a:pPr algn="just"/>
            <a:r>
              <a:rPr lang="tr-TR" dirty="0" smtClean="0"/>
              <a:t>LMD yöntemi ile elde edilen hücreler, 2D-PAGE veya 2D-DIGE ile görüntülenirler. 2D-PAGE kullanılması durumunda, görüntülenme gümüş boyama ile gerçekleştirilir.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68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18" y="607136"/>
            <a:ext cx="7315200" cy="40671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49256" y="6428968"/>
            <a:ext cx="3119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i="1" dirty="0" smtClean="0"/>
              <a:t>Kaynak: https://labakademi.com/top-down-proteomiks/</a:t>
            </a:r>
            <a:endParaRPr lang="tr-TR" sz="1000" i="1" dirty="0"/>
          </a:p>
        </p:txBody>
      </p:sp>
    </p:spTree>
    <p:extLst>
      <p:ext uri="{BB962C8B-B14F-4D97-AF65-F5344CB8AC3E}">
        <p14:creationId xmlns:p14="http://schemas.microsoft.com/office/powerpoint/2010/main" val="1417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Sıvı Kromatografi-Kütle Spektrometrisi (LC-MS) Proteomiği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8007" y="1797269"/>
            <a:ext cx="10515600" cy="326346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Sıvı </a:t>
            </a:r>
            <a:r>
              <a:rPr lang="tr-TR" dirty="0" err="1" smtClean="0"/>
              <a:t>kromatografi</a:t>
            </a:r>
            <a:r>
              <a:rPr lang="tr-TR" dirty="0" smtClean="0"/>
              <a:t>-kütle spektrometresi/kütle spektrometresi (LC-MS/MS), sıvı </a:t>
            </a:r>
            <a:r>
              <a:rPr lang="tr-TR" dirty="0" err="1" smtClean="0"/>
              <a:t>kromatografisinin</a:t>
            </a:r>
            <a:r>
              <a:rPr lang="tr-TR" dirty="0" smtClean="0"/>
              <a:t> (HPLC) kütle </a:t>
            </a:r>
            <a:r>
              <a:rPr lang="tr-TR" dirty="0" err="1" smtClean="0"/>
              <a:t>spektrometrisinin</a:t>
            </a:r>
            <a:r>
              <a:rPr lang="tr-TR" dirty="0" smtClean="0"/>
              <a:t> (MS) kütle analizi yetenekleri ile fiziksel ayırma yeteneklerini birleştiren bir analitik kimya tekniğidir. </a:t>
            </a:r>
          </a:p>
          <a:p>
            <a:pPr algn="just"/>
            <a:r>
              <a:rPr lang="tr-TR" dirty="0" smtClean="0"/>
              <a:t>Eşleşmiş </a:t>
            </a:r>
            <a:r>
              <a:rPr lang="tr-TR" dirty="0" err="1" smtClean="0"/>
              <a:t>kromatografi</a:t>
            </a:r>
            <a:r>
              <a:rPr lang="tr-TR" dirty="0" smtClean="0"/>
              <a:t> - MS sistemleri kimyasal analizde popülerdir çünkü her tekniğin bireysel yetenekleri </a:t>
            </a:r>
            <a:r>
              <a:rPr lang="tr-TR" dirty="0" err="1" smtClean="0"/>
              <a:t>sinerjik</a:t>
            </a:r>
            <a:r>
              <a:rPr lang="tr-TR" dirty="0" smtClean="0"/>
              <a:t> olarak geliştirilmiştir.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0" y="6335097"/>
            <a:ext cx="1073598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6208" y="457203"/>
            <a:ext cx="5249916" cy="5549462"/>
          </a:xfrm>
        </p:spPr>
        <p:txBody>
          <a:bodyPr>
            <a:normAutofit/>
          </a:bodyPr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ctr"/>
            <a:r>
              <a:rPr lang="tr-TR" sz="2000" i="1" dirty="0" smtClean="0"/>
              <a:t>Bu </a:t>
            </a:r>
            <a:r>
              <a:rPr lang="tr-TR" sz="2000" i="1" dirty="0"/>
              <a:t>sunum, Nobel Tıp kitabevinin bastığı Prof. Dr. Güler Temizkan-Prof. Dr. Nazlı Arda’nın editörlüğünde hazırlanan Temel ve ileri Moleküler Biyolojik Yöntemler </a:t>
            </a:r>
            <a:r>
              <a:rPr lang="tr-TR" sz="2000" i="1" dirty="0" err="1"/>
              <a:t>Kitabıile</a:t>
            </a:r>
            <a:r>
              <a:rPr lang="tr-TR" sz="2000" i="1" dirty="0"/>
              <a:t> Dr. </a:t>
            </a:r>
            <a:r>
              <a:rPr lang="tr-TR" sz="2000" i="1" dirty="0" err="1"/>
              <a:t>Öğ</a:t>
            </a:r>
            <a:r>
              <a:rPr lang="tr-TR" sz="2000" i="1" dirty="0"/>
              <a:t>. Üyesi </a:t>
            </a:r>
            <a:r>
              <a:rPr lang="tr-TR" sz="2000" i="1" dirty="0" err="1" smtClean="0"/>
              <a:t>Sümeyray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Gürkök</a:t>
            </a:r>
            <a:r>
              <a:rPr lang="tr-TR" sz="2000" i="1" dirty="0" smtClean="0"/>
              <a:t> </a:t>
            </a:r>
            <a:r>
              <a:rPr lang="tr-TR" sz="2000" i="1" dirty="0"/>
              <a:t>ün yüksek lisans derslerinden hazırlanmıştır teşekkür ederiz.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23" y="1462650"/>
            <a:ext cx="5849005" cy="43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82" y="969578"/>
            <a:ext cx="6032937" cy="452470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56288" y="6306236"/>
            <a:ext cx="107363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https://arum.ogu.edu.tr/Sayfa/Index/72/sivi-kromatografi-kutle-spektrometresi-lc-msms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270225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58522"/>
            <a:ext cx="10515600" cy="3392761"/>
          </a:xfrm>
        </p:spPr>
        <p:txBody>
          <a:bodyPr/>
          <a:lstStyle/>
          <a:p>
            <a:pPr algn="just"/>
            <a:r>
              <a:rPr lang="tr-TR" dirty="0" smtClean="0"/>
              <a:t>Sıvı </a:t>
            </a:r>
            <a:r>
              <a:rPr lang="tr-TR" dirty="0" err="1" smtClean="0"/>
              <a:t>kromatografisi</a:t>
            </a:r>
            <a:r>
              <a:rPr lang="tr-TR" dirty="0" smtClean="0"/>
              <a:t>, karışımları çoklu bileşenlerle ayırırken, kütle spektrometresi, yüksek moleküler özgüllük ve algılama duyarlılığı ile bireysel bileşenlerin yapısal kimliğini sağlar. </a:t>
            </a:r>
          </a:p>
          <a:p>
            <a:pPr algn="just"/>
            <a:r>
              <a:rPr lang="tr-TR" dirty="0" smtClean="0"/>
              <a:t>LC ünitesinden ayrıştırılmış </a:t>
            </a:r>
            <a:r>
              <a:rPr lang="tr-TR" dirty="0" err="1" smtClean="0"/>
              <a:t>analitler</a:t>
            </a:r>
            <a:r>
              <a:rPr lang="tr-TR" dirty="0" smtClean="0"/>
              <a:t> iyonlaştırılarak MS/MS ünitesine gönderilirler. MS/MS ünitesinde iyonlar ilk </a:t>
            </a:r>
            <a:r>
              <a:rPr lang="tr-TR" dirty="0" err="1" smtClean="0"/>
              <a:t>quadropolden</a:t>
            </a:r>
            <a:r>
              <a:rPr lang="tr-TR" dirty="0" smtClean="0"/>
              <a:t> kütle/yük (m/z) oranlarında ayrıştırılarak </a:t>
            </a:r>
            <a:r>
              <a:rPr lang="tr-TR" dirty="0" err="1" smtClean="0"/>
              <a:t>collision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olarak bilinen girişim hücresine yönlendirilirler.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3" y="6224738"/>
            <a:ext cx="1073598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4" y="970565"/>
            <a:ext cx="7620000" cy="42862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67639" y="6397438"/>
            <a:ext cx="36776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50" i="1" dirty="0" smtClean="0"/>
              <a:t>Kaynak: https://www.bilimvetekno.com/hpcl-nedir-nasil-yapilir/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206485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72055"/>
            <a:ext cx="10515600" cy="4430111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Burada yüksek saflıkta azot gazı ile çarpıştırılan moleküller parçalanarak ikinci </a:t>
            </a:r>
            <a:r>
              <a:rPr lang="tr-TR" dirty="0" err="1" smtClean="0"/>
              <a:t>quadropole</a:t>
            </a:r>
            <a:r>
              <a:rPr lang="tr-TR" dirty="0" smtClean="0"/>
              <a:t> gönderilirler. İkinci </a:t>
            </a:r>
            <a:r>
              <a:rPr lang="tr-TR" dirty="0" err="1" smtClean="0"/>
              <a:t>quadropol</a:t>
            </a:r>
            <a:r>
              <a:rPr lang="tr-TR" dirty="0" smtClean="0"/>
              <a:t> ünitesindeki bu ikinci iyonlar da kütle/yük (m/z) oranlarında ayrıştırılarak kütlesel olarak tayin edilirler. </a:t>
            </a:r>
          </a:p>
          <a:p>
            <a:pPr algn="just"/>
            <a:r>
              <a:rPr lang="tr-TR" dirty="0" smtClean="0"/>
              <a:t>Aynı m/z oranına sahip pek çok molekül olabilecekken aynı parçalanma iyonlarına sahip moleküllerin doğada bulunma oranı 1/10000’dir. </a:t>
            </a:r>
          </a:p>
          <a:p>
            <a:pPr algn="just"/>
            <a:r>
              <a:rPr lang="tr-TR" dirty="0" smtClean="0"/>
              <a:t>Bu tandem tekniği, çevre ve biyolojik kaynaklı karmaşık örneklerde yaygın olarak bulunan biyokimyasal, organik ve inorganik bileşikleri hassas bir şekilde analiz etmek için tercih edilir. </a:t>
            </a:r>
          </a:p>
        </p:txBody>
      </p:sp>
    </p:spTree>
    <p:extLst>
      <p:ext uri="{BB962C8B-B14F-4D97-AF65-F5344CB8AC3E}">
        <p14:creationId xmlns:p14="http://schemas.microsoft.com/office/powerpoint/2010/main" val="265513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6669" y="1387366"/>
            <a:ext cx="10515600" cy="3704896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LC-MS/MS, </a:t>
            </a:r>
            <a:r>
              <a:rPr lang="tr-TR" dirty="0" err="1" smtClean="0"/>
              <a:t>analitlerin</a:t>
            </a:r>
            <a:r>
              <a:rPr lang="tr-TR" dirty="0" smtClean="0"/>
              <a:t> kalitatif ve kantitatif olarak analiz edilmesine imkan verir. </a:t>
            </a:r>
          </a:p>
          <a:p>
            <a:pPr algn="just"/>
            <a:r>
              <a:rPr lang="tr-TR" dirty="0" smtClean="0"/>
              <a:t>Karmaşık ortamlarda yer alan tekli veya çoklu </a:t>
            </a:r>
            <a:r>
              <a:rPr lang="tr-TR" dirty="0" err="1" smtClean="0"/>
              <a:t>analitlerin</a:t>
            </a:r>
            <a:r>
              <a:rPr lang="tr-TR" dirty="0" smtClean="0"/>
              <a:t> analizinde, eser düzeydeki maddelerin analizinde, ilaç etken maddelerinin yanında </a:t>
            </a:r>
            <a:r>
              <a:rPr lang="tr-TR" dirty="0" err="1" smtClean="0"/>
              <a:t>safsızlık</a:t>
            </a:r>
            <a:r>
              <a:rPr lang="tr-TR" dirty="0" smtClean="0"/>
              <a:t> ve </a:t>
            </a:r>
            <a:r>
              <a:rPr lang="tr-TR" dirty="0" err="1" smtClean="0"/>
              <a:t>metabolitlerinin</a:t>
            </a:r>
            <a:r>
              <a:rPr lang="tr-TR" dirty="0" smtClean="0"/>
              <a:t> analizinde, gıdalardaki katkı maddeleri veya pestisitlerinin analizlerinde, kan, idrar, doku gibi biyolojik numunelerin analizlerinde yüksek hassaslık ve doğruluk ile sonuç almak mümkündür.  </a:t>
            </a:r>
          </a:p>
        </p:txBody>
      </p:sp>
    </p:spTree>
    <p:extLst>
      <p:ext uri="{BB962C8B-B14F-4D97-AF65-F5344CB8AC3E}">
        <p14:creationId xmlns:p14="http://schemas.microsoft.com/office/powerpoint/2010/main" val="110286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857375"/>
            <a:ext cx="6286500" cy="31432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267639" y="6397438"/>
            <a:ext cx="36776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50" i="1" dirty="0" smtClean="0"/>
              <a:t>Kaynak: https://www.bilimvetekno.com/hpcl-nedir-nasil-yapilir/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59511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2317"/>
            <a:ext cx="10515600" cy="4051738"/>
          </a:xfrm>
        </p:spPr>
        <p:txBody>
          <a:bodyPr/>
          <a:lstStyle/>
          <a:p>
            <a:pPr algn="just"/>
            <a:r>
              <a:rPr lang="tr-TR" dirty="0" smtClean="0"/>
              <a:t>LC-MS/MS, çoklu </a:t>
            </a:r>
            <a:r>
              <a:rPr lang="tr-TR" dirty="0" err="1" smtClean="0"/>
              <a:t>analit</a:t>
            </a:r>
            <a:r>
              <a:rPr lang="tr-TR" dirty="0" smtClean="0"/>
              <a:t> tayininin yanı sıra numunedeki eser miktardaki </a:t>
            </a:r>
            <a:r>
              <a:rPr lang="tr-TR" dirty="0" err="1" smtClean="0"/>
              <a:t>analitlerin</a:t>
            </a:r>
            <a:r>
              <a:rPr lang="tr-TR" dirty="0" smtClean="0"/>
              <a:t> tayini için tercih edilen en hassas metotlardan biridir. </a:t>
            </a:r>
          </a:p>
          <a:p>
            <a:pPr algn="just"/>
            <a:r>
              <a:rPr lang="tr-TR" dirty="0" smtClean="0"/>
              <a:t>Örnekte bulunan bileşenlerin miktarı, yapısı ve molekül ağırlığı hakkında bilgi verir. </a:t>
            </a:r>
          </a:p>
          <a:p>
            <a:pPr algn="just"/>
            <a:r>
              <a:rPr lang="tr-TR" dirty="0" smtClean="0"/>
              <a:t>Küçük </a:t>
            </a:r>
            <a:r>
              <a:rPr lang="tr-TR" dirty="0" err="1" smtClean="0"/>
              <a:t>farmasötik</a:t>
            </a:r>
            <a:r>
              <a:rPr lang="tr-TR" dirty="0" smtClean="0"/>
              <a:t> bileşiklerden büyük proteinlerin tayinine kadar, polar iyonik, termal kararsız ve uçucu olmayan bileşiklerin analizleri gibi çok geniş bir kullanım alanına sahiptir.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66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1262" y="1954925"/>
            <a:ext cx="10515600" cy="36576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Mevcut LC-MS/MS sistemi 1000 bar basınçla çalışan sıvı </a:t>
            </a:r>
            <a:r>
              <a:rPr lang="tr-TR" dirty="0" err="1" smtClean="0"/>
              <a:t>kromatografi</a:t>
            </a:r>
            <a:r>
              <a:rPr lang="tr-TR" dirty="0" smtClean="0"/>
              <a:t> (LC) ünitesi ile üçlü </a:t>
            </a:r>
            <a:r>
              <a:rPr lang="tr-TR" dirty="0" err="1" smtClean="0"/>
              <a:t>kuadropolden</a:t>
            </a:r>
            <a:r>
              <a:rPr lang="tr-TR" dirty="0" smtClean="0"/>
              <a:t> sisteminden oluşan kütle spektrometresinden (MS/MS) oluşmaktadır. </a:t>
            </a:r>
          </a:p>
          <a:p>
            <a:pPr algn="just"/>
            <a:r>
              <a:rPr lang="tr-TR" dirty="0" smtClean="0"/>
              <a:t>Sistem ESI, electrospray </a:t>
            </a:r>
            <a:r>
              <a:rPr lang="tr-TR" dirty="0" err="1" smtClean="0"/>
              <a:t>ionization</a:t>
            </a:r>
            <a:r>
              <a:rPr lang="tr-TR" dirty="0" smtClean="0"/>
              <a:t> ve APCI, </a:t>
            </a:r>
            <a:r>
              <a:rPr lang="tr-TR" dirty="0" err="1" smtClean="0"/>
              <a:t>atmospheric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ionization</a:t>
            </a:r>
            <a:r>
              <a:rPr lang="tr-TR" dirty="0" smtClean="0"/>
              <a:t> iyon kaynakları içermekte ve bu sayede daha geniş bir analiz skalası elde etmektedir. </a:t>
            </a:r>
          </a:p>
        </p:txBody>
      </p:sp>
    </p:spTree>
    <p:extLst>
      <p:ext uri="{BB962C8B-B14F-4D97-AF65-F5344CB8AC3E}">
        <p14:creationId xmlns:p14="http://schemas.microsoft.com/office/powerpoint/2010/main" val="263462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1" y="1264110"/>
            <a:ext cx="5882510" cy="40108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187714" y="6444734"/>
            <a:ext cx="3783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i="1" dirty="0" smtClean="0"/>
              <a:t>Kaynak: https://www.wikizero.com/en/Electrospray_ionization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427302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4759"/>
            <a:ext cx="10515600" cy="5152204"/>
          </a:xfrm>
        </p:spPr>
        <p:txBody>
          <a:bodyPr/>
          <a:lstStyle/>
          <a:p>
            <a:r>
              <a:rPr lang="tr-TR" dirty="0" smtClean="0"/>
              <a:t>Uygulama Alanları:</a:t>
            </a:r>
          </a:p>
          <a:p>
            <a:endParaRPr lang="tr-TR" dirty="0" smtClean="0"/>
          </a:p>
          <a:p>
            <a:pPr algn="ctr"/>
            <a:r>
              <a:rPr lang="tr-TR" dirty="0" smtClean="0"/>
              <a:t>İlaç </a:t>
            </a:r>
            <a:r>
              <a:rPr lang="tr-TR" dirty="0" err="1" smtClean="0"/>
              <a:t>metabolitleri</a:t>
            </a:r>
            <a:r>
              <a:rPr lang="tr-TR" dirty="0" smtClean="0"/>
              <a:t> analizi,</a:t>
            </a:r>
          </a:p>
          <a:p>
            <a:pPr algn="ctr"/>
            <a:r>
              <a:rPr lang="tr-TR" dirty="0" smtClean="0"/>
              <a:t>Adli Tıp </a:t>
            </a:r>
            <a:r>
              <a:rPr lang="tr-TR" dirty="0" err="1" smtClean="0"/>
              <a:t>analizlari</a:t>
            </a:r>
            <a:r>
              <a:rPr lang="tr-TR" dirty="0" smtClean="0"/>
              <a:t>,</a:t>
            </a:r>
          </a:p>
          <a:p>
            <a:pPr algn="ctr"/>
            <a:r>
              <a:rPr lang="tr-TR" dirty="0" smtClean="0"/>
              <a:t>Tıpta </a:t>
            </a:r>
            <a:r>
              <a:rPr lang="tr-TR" dirty="0" err="1" smtClean="0"/>
              <a:t>yenidoğan</a:t>
            </a:r>
            <a:r>
              <a:rPr lang="tr-TR" dirty="0" smtClean="0"/>
              <a:t> taraması,</a:t>
            </a:r>
          </a:p>
          <a:p>
            <a:pPr algn="ctr"/>
            <a:r>
              <a:rPr lang="tr-TR" dirty="0" smtClean="0"/>
              <a:t>Veterinerlik ilaç kalıntı analizleri,</a:t>
            </a:r>
          </a:p>
          <a:p>
            <a:pPr algn="ctr"/>
            <a:r>
              <a:rPr lang="tr-TR" dirty="0" smtClean="0"/>
              <a:t>Gıda pestisit analizleri,</a:t>
            </a:r>
          </a:p>
          <a:p>
            <a:pPr algn="ctr"/>
            <a:r>
              <a:rPr lang="tr-TR" dirty="0" smtClean="0"/>
              <a:t>Suda kalıntı ve kirlilik tayini.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6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 Boyutlu Protein </a:t>
            </a:r>
            <a:r>
              <a:rPr lang="tr-TR" dirty="0" err="1" smtClean="0"/>
              <a:t>Elektroforezi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Protein moleküllerini, farklı özelliklerine göre birbirinden ayırmayı sağlayan </a:t>
            </a:r>
            <a:r>
              <a:rPr lang="tr-TR" dirty="0" err="1" smtClean="0"/>
              <a:t>elektroforez</a:t>
            </a:r>
            <a:r>
              <a:rPr lang="tr-TR" dirty="0"/>
              <a:t> </a:t>
            </a:r>
            <a:r>
              <a:rPr lang="tr-TR" dirty="0" smtClean="0"/>
              <a:t>yöntemidir. </a:t>
            </a:r>
          </a:p>
          <a:p>
            <a:pPr algn="just"/>
            <a:r>
              <a:rPr lang="tr-TR" dirty="0" smtClean="0"/>
              <a:t>Genellikle </a:t>
            </a:r>
            <a:r>
              <a:rPr lang="tr-TR" dirty="0" err="1" smtClean="0"/>
              <a:t>izoelektrik</a:t>
            </a:r>
            <a:r>
              <a:rPr lang="tr-TR" dirty="0" smtClean="0"/>
              <a:t> noktaları ve molekül büyüklüklerine göre ayrılırlar. </a:t>
            </a:r>
          </a:p>
          <a:p>
            <a:pPr algn="just"/>
            <a:r>
              <a:rPr lang="tr-TR" dirty="0" smtClean="0"/>
              <a:t>Bu noktalarla karşılaştırılabilmesi için bilgisayar programları kullanılır.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43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83326" y="5342710"/>
            <a:ext cx="1105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sunum, Nobel Tıp kitabevinin bastığı Prof. Dr. Güler Temizkan-Prof. Dr. Nazlı Arda’nın editörlüğünde hazırlanan Temel ve ileri Moleküler Biyolojik Yöntemler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Kitabıile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Dr.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Öğ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Üyesi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sümeyray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gürkök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ün yüksek lisans derslerinden hazırlanmıştır teşekkür ederiz. 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41320" y="28346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teşekkürler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2793" y="2033752"/>
            <a:ext cx="10515600" cy="200222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Bazı genler, birden çok proteini şifreleyebilir. </a:t>
            </a:r>
          </a:p>
          <a:p>
            <a:pPr algn="just"/>
            <a:r>
              <a:rPr lang="tr-TR" dirty="0" err="1" smtClean="0"/>
              <a:t>Fosforilasyon</a:t>
            </a:r>
            <a:r>
              <a:rPr lang="tr-TR" dirty="0" smtClean="0"/>
              <a:t>, </a:t>
            </a:r>
            <a:r>
              <a:rPr lang="tr-TR" dirty="0" err="1" smtClean="0"/>
              <a:t>glikozilasyon</a:t>
            </a:r>
            <a:r>
              <a:rPr lang="tr-TR" dirty="0" smtClean="0"/>
              <a:t> ve </a:t>
            </a:r>
            <a:r>
              <a:rPr lang="tr-TR" dirty="0" err="1" smtClean="0"/>
              <a:t>proteolitik</a:t>
            </a:r>
            <a:r>
              <a:rPr lang="tr-TR" dirty="0"/>
              <a:t> </a:t>
            </a:r>
            <a:r>
              <a:rPr lang="tr-TR" dirty="0" smtClean="0"/>
              <a:t>yıkımları da içeren birçok post-</a:t>
            </a:r>
            <a:r>
              <a:rPr lang="tr-TR" dirty="0" err="1" smtClean="0"/>
              <a:t>translasyonel</a:t>
            </a:r>
            <a:r>
              <a:rPr lang="tr-TR" dirty="0" smtClean="0"/>
              <a:t> modifikasyon sonucu proteinlerin yapısı ve fonksiyonu değişir. </a:t>
            </a:r>
          </a:p>
        </p:txBody>
      </p:sp>
    </p:spTree>
    <p:extLst>
      <p:ext uri="{BB962C8B-B14F-4D97-AF65-F5344CB8AC3E}">
        <p14:creationId xmlns:p14="http://schemas.microsoft.com/office/powerpoint/2010/main" val="383045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05" y="1078788"/>
            <a:ext cx="10355186" cy="365086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682464" y="6271313"/>
            <a:ext cx="32768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50" i="1" dirty="0" smtClean="0"/>
              <a:t>Kaynak: https://modernbilim.com/protein-elektroforezi/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171317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9534"/>
          </a:xfrm>
        </p:spPr>
        <p:txBody>
          <a:bodyPr/>
          <a:lstStyle/>
          <a:p>
            <a:pPr algn="just"/>
            <a:r>
              <a:rPr lang="tr-TR" dirty="0" smtClean="0"/>
              <a:t>Benzer şekilde </a:t>
            </a:r>
            <a:r>
              <a:rPr lang="tr-TR" dirty="0" err="1" smtClean="0"/>
              <a:t>oligosakkaritler</a:t>
            </a:r>
            <a:r>
              <a:rPr lang="tr-TR" dirty="0" smtClean="0"/>
              <a:t> ve lipitler gibi moleküller proteinlere eklenerek hücre </a:t>
            </a:r>
            <a:r>
              <a:rPr lang="tr-TR" dirty="0" err="1" smtClean="0"/>
              <a:t>kompartmanlarındaki</a:t>
            </a:r>
            <a:r>
              <a:rPr lang="tr-TR" dirty="0" smtClean="0"/>
              <a:t> yerleri belirlenir.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Sonuç olarak, vücutta çeşitli şekillerde </a:t>
            </a:r>
            <a:r>
              <a:rPr lang="tr-TR" dirty="0" err="1" smtClean="0"/>
              <a:t>onbinlerce</a:t>
            </a:r>
            <a:r>
              <a:rPr lang="tr-TR" dirty="0" smtClean="0"/>
              <a:t> farklı proteinin sentezi yapılmaktadır.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5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46" y="147764"/>
            <a:ext cx="5225858" cy="60291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49256" y="6428968"/>
            <a:ext cx="3119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i="1" dirty="0" smtClean="0"/>
              <a:t>Kaynak: https://labakademi.com/top-down-proteomiks/</a:t>
            </a:r>
            <a:endParaRPr lang="tr-TR" sz="1000" i="1" dirty="0"/>
          </a:p>
        </p:txBody>
      </p:sp>
    </p:spTree>
    <p:extLst>
      <p:ext uri="{BB962C8B-B14F-4D97-AF65-F5344CB8AC3E}">
        <p14:creationId xmlns:p14="http://schemas.microsoft.com/office/powerpoint/2010/main" val="339751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61697"/>
            <a:ext cx="10515600" cy="4398579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Proteomiks teknolojisi ile sağlık ve hastalık gibi farklı koşullarda bulunan hücre, doku ve vücut sıvılarındaki proteinlerin birbirleri ile ilişkileri, yapı ve fonksiyonları sistematik olarak incelenmekte ve nicel (kantitatif) analizleri yapılmaktadır. </a:t>
            </a:r>
          </a:p>
          <a:p>
            <a:pPr algn="just"/>
            <a:r>
              <a:rPr lang="tr-TR" dirty="0" smtClean="0"/>
              <a:t>Son yıllarda, bu teknoloji biyolojik belirteçlerin (</a:t>
            </a:r>
            <a:r>
              <a:rPr lang="tr-TR" dirty="0" err="1" smtClean="0"/>
              <a:t>biomarker</a:t>
            </a:r>
            <a:r>
              <a:rPr lang="tr-TR" dirty="0" smtClean="0"/>
              <a:t>) tanımlanmasında kullanılmaya başlanmıştır. </a:t>
            </a:r>
          </a:p>
          <a:p>
            <a:pPr algn="just"/>
            <a:r>
              <a:rPr lang="tr-TR" dirty="0" smtClean="0"/>
              <a:t>Biyolojik</a:t>
            </a:r>
            <a:r>
              <a:rPr lang="tr-TR" dirty="0"/>
              <a:t> </a:t>
            </a:r>
            <a:r>
              <a:rPr lang="tr-TR" dirty="0" smtClean="0"/>
              <a:t>belirteçler, bir biyolojik sistemin fizyolojik durumunu yansıtır. Bu durum hastalık süresince değişebilir.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3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87" y="819808"/>
            <a:ext cx="8350480" cy="464278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49256" y="6428968"/>
            <a:ext cx="3119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i="1" dirty="0" smtClean="0"/>
              <a:t>Kaynak: https://labakademi.com/top-down-proteomiks/</a:t>
            </a:r>
            <a:endParaRPr lang="tr-TR" sz="1000" i="1" dirty="0"/>
          </a:p>
        </p:txBody>
      </p:sp>
    </p:spTree>
    <p:extLst>
      <p:ext uri="{BB962C8B-B14F-4D97-AF65-F5344CB8AC3E}">
        <p14:creationId xmlns:p14="http://schemas.microsoft.com/office/powerpoint/2010/main" val="92461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1024</Words>
  <Application>Microsoft Office PowerPoint</Application>
  <PresentationFormat>Geniş ekran</PresentationFormat>
  <Paragraphs>80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Teması</vt:lpstr>
      <vt:lpstr> Moleküler Biyolojik  Yöntemler  14. hafta / uzaktan eğitim  -İki Boyutlu Protein Elektroforezi -İki Boyutlu DIGE -Sıvı Kromatografi-Kütle Spektrometrisi (LC-MS) Proteomiği</vt:lpstr>
      <vt:lpstr>PowerPoint Sunusu</vt:lpstr>
      <vt:lpstr>İki Boyutlu Protein Elektroforezi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İki Boyutlu DIGE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Sıvı Kromatografi-Kütle Spektrometrisi (LC-MS) Proteomiği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Moleküler Biyolojik  Yöntemler  14. hafta / uzaktan eğitim   -İki Boyutlu Protein Elektroforezi  -İki Boyutlu DIGE  -Sıvı Kromatografi-Kütle Spektrometrisi (LC-MS) Proteomiği </dc:title>
  <dc:creator>mehmet</dc:creator>
  <cp:lastModifiedBy>mehmet</cp:lastModifiedBy>
  <cp:revision>24</cp:revision>
  <dcterms:created xsi:type="dcterms:W3CDTF">2021-05-22T14:38:08Z</dcterms:created>
  <dcterms:modified xsi:type="dcterms:W3CDTF">2021-05-22T15:50:27Z</dcterms:modified>
</cp:coreProperties>
</file>