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6" r:id="rId5"/>
    <p:sldId id="280" r:id="rId6"/>
    <p:sldId id="267" r:id="rId7"/>
    <p:sldId id="275" r:id="rId8"/>
    <p:sldId id="276" r:id="rId9"/>
    <p:sldId id="274" r:id="rId10"/>
    <p:sldId id="279" r:id="rId11"/>
    <p:sldId id="278" r:id="rId12"/>
    <p:sldId id="281" r:id="rId13"/>
    <p:sldId id="277" r:id="rId14"/>
    <p:sldId id="282" r:id="rId15"/>
    <p:sldId id="273" r:id="rId16"/>
    <p:sldId id="283" r:id="rId17"/>
    <p:sldId id="294" r:id="rId18"/>
    <p:sldId id="284" r:id="rId19"/>
    <p:sldId id="270" r:id="rId20"/>
    <p:sldId id="285" r:id="rId21"/>
    <p:sldId id="295" r:id="rId22"/>
    <p:sldId id="286" r:id="rId23"/>
    <p:sldId id="287" r:id="rId24"/>
    <p:sldId id="288" r:id="rId25"/>
    <p:sldId id="300" r:id="rId26"/>
    <p:sldId id="289" r:id="rId27"/>
    <p:sldId id="298" r:id="rId28"/>
    <p:sldId id="290" r:id="rId29"/>
    <p:sldId id="299" r:id="rId30"/>
    <p:sldId id="291" r:id="rId31"/>
    <p:sldId id="297" r:id="rId32"/>
    <p:sldId id="292" r:id="rId33"/>
    <p:sldId id="296" r:id="rId34"/>
    <p:sldId id="293" r:id="rId35"/>
    <p:sldId id="321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A145-61F0-452C-AC11-8F2281D85E1B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B9F3-71AB-43AF-ADDE-008D094E808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FF0000"/>
                </a:solidFill>
              </a:rPr>
              <a:t>Laboratuvar</a:t>
            </a:r>
            <a:r>
              <a:rPr lang="tr-TR" sz="5400" b="1" dirty="0" smtClean="0">
                <a:solidFill>
                  <a:srgbClr val="FF0000"/>
                </a:solidFill>
              </a:rPr>
              <a:t> Teknikleri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Yrd. Doç. Dr. Mehmet BEKTAŞ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62" y="2132856"/>
            <a:ext cx="4615275" cy="30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r>
              <a:rPr lang="tr-TR" dirty="0" smtClean="0"/>
              <a:t>5</a:t>
            </a:r>
            <a:r>
              <a:rPr lang="tr-TR" dirty="0"/>
              <a:t>. </a:t>
            </a:r>
            <a:r>
              <a:rPr lang="tr-TR" dirty="0" err="1"/>
              <a:t>Laboratuarda</a:t>
            </a:r>
            <a:r>
              <a:rPr lang="tr-TR" dirty="0"/>
              <a:t> </a:t>
            </a:r>
          </a:p>
          <a:p>
            <a:pPr lvl="1" algn="just"/>
            <a:r>
              <a:rPr lang="tr-TR" dirty="0"/>
              <a:t>yiyecek yenmez, </a:t>
            </a:r>
          </a:p>
          <a:p>
            <a:pPr lvl="1" algn="just"/>
            <a:r>
              <a:rPr lang="tr-TR" dirty="0"/>
              <a:t>su içilmez, </a:t>
            </a:r>
          </a:p>
          <a:p>
            <a:pPr lvl="1" algn="just"/>
            <a:r>
              <a:rPr lang="tr-TR" dirty="0"/>
              <a:t>sakız çiğnenmez, </a:t>
            </a:r>
          </a:p>
          <a:p>
            <a:pPr lvl="1" algn="just"/>
            <a:r>
              <a:rPr lang="tr-TR" dirty="0"/>
              <a:t>sigara içilmez, </a:t>
            </a:r>
          </a:p>
          <a:p>
            <a:pPr lvl="1" algn="just"/>
            <a:r>
              <a:rPr lang="tr-TR" dirty="0"/>
              <a:t>yüksek sesle konuşulmaz, </a:t>
            </a:r>
          </a:p>
          <a:p>
            <a:pPr lvl="1" algn="just"/>
            <a:r>
              <a:rPr lang="tr-TR" dirty="0"/>
              <a:t>sert lüzumsuz hareketler yapılmaz.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1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laboratuvar prosedÃ¼r ve talimatlar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36" y="2060848"/>
            <a:ext cx="6481008" cy="34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 algn="just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tr-TR" dirty="0" smtClean="0"/>
              <a:t>6</a:t>
            </a:r>
            <a:r>
              <a:rPr lang="tr-TR" dirty="0"/>
              <a:t>. Bu </a:t>
            </a:r>
            <a:r>
              <a:rPr lang="tr-TR" dirty="0" smtClean="0"/>
              <a:t>laboratuvarda </a:t>
            </a:r>
            <a:r>
              <a:rPr lang="tr-TR" dirty="0"/>
              <a:t>kullanılan kağıt kalem ve diğer eşya, yüze bilhassa ağıza sürülmez. Parmaklar ve eller kesinlikle ağıza sürülmez.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40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 algn="just"/>
            <a:r>
              <a:rPr lang="tr-TR" dirty="0" smtClean="0"/>
              <a:t>7</a:t>
            </a:r>
            <a:r>
              <a:rPr lang="tr-TR" dirty="0"/>
              <a:t>. </a:t>
            </a:r>
            <a:r>
              <a:rPr lang="tr-TR" dirty="0" smtClean="0"/>
              <a:t>Çalışırken </a:t>
            </a:r>
            <a:r>
              <a:rPr lang="tr-TR" dirty="0"/>
              <a:t>temizliğe ve intizama önem verilmelidir. </a:t>
            </a:r>
            <a:r>
              <a:rPr lang="tr-TR" dirty="0" smtClean="0"/>
              <a:t>Çalışma </a:t>
            </a:r>
            <a:r>
              <a:rPr lang="tr-TR" dirty="0"/>
              <a:t>masası, mikroskop ve diğer aletler daima temiz olmalıdır. </a:t>
            </a:r>
          </a:p>
        </p:txBody>
      </p:sp>
    </p:spTree>
    <p:extLst>
      <p:ext uri="{BB962C8B-B14F-4D97-AF65-F5344CB8AC3E}">
        <p14:creationId xmlns:p14="http://schemas.microsoft.com/office/powerpoint/2010/main" val="1586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laboratuvar sonuÃ§larÄ±nÄ±nÄ± deÄerlendirilmes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958181"/>
            <a:ext cx="6267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8</a:t>
            </a:r>
            <a:r>
              <a:rPr lang="tr-TR" dirty="0"/>
              <a:t>. Numune ve kültür yapılan kapların üzerinde tarih, saat ve numunenin alındığı yer ile bilgiler yazılır. </a:t>
            </a:r>
          </a:p>
        </p:txBody>
      </p:sp>
    </p:spTree>
    <p:extLst>
      <p:ext uri="{BB962C8B-B14F-4D97-AF65-F5344CB8AC3E}">
        <p14:creationId xmlns:p14="http://schemas.microsoft.com/office/powerpoint/2010/main" val="14549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614461" cy="37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9</a:t>
            </a:r>
            <a:r>
              <a:rPr lang="tr-TR" dirty="0"/>
              <a:t>. Mikropların ekiminde kullanılan iğne ve öze kullanılmadan önce ve sonra mutlaka ileride anlatılacağı gibi, iyice yakılarak sterilize edilmelidir. </a:t>
            </a:r>
          </a:p>
        </p:txBody>
      </p:sp>
    </p:spTree>
    <p:extLst>
      <p:ext uri="{BB962C8B-B14F-4D97-AF65-F5344CB8AC3E}">
        <p14:creationId xmlns:p14="http://schemas.microsoft.com/office/powerpoint/2010/main" val="29898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laboratuvar besiyeri hazÄ±rlanmasÄ±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294610" cy="31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_CEF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90587"/>
            <a:ext cx="7410399" cy="493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10</a:t>
            </a:r>
            <a:r>
              <a:rPr lang="tr-TR" dirty="0"/>
              <a:t>. Kullanılan pipet, baget, lam, lamel gibi cam eşya masanın üzerine bırakılmaz ve dezenfektan madde ( lizol ) konmuş kaba konur. </a:t>
            </a:r>
          </a:p>
        </p:txBody>
      </p:sp>
    </p:spTree>
    <p:extLst>
      <p:ext uri="{BB962C8B-B14F-4D97-AF65-F5344CB8AC3E}">
        <p14:creationId xmlns:p14="http://schemas.microsoft.com/office/powerpoint/2010/main" val="37973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pipet,  lamel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m malzemeler laboratuvar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4639"/>
            <a:ext cx="4104456" cy="30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11</a:t>
            </a:r>
            <a:r>
              <a:rPr lang="tr-TR" dirty="0"/>
              <a:t>. </a:t>
            </a:r>
            <a:r>
              <a:rPr lang="tr-TR" dirty="0" smtClean="0"/>
              <a:t>İçinde </a:t>
            </a:r>
            <a:r>
              <a:rPr lang="tr-TR" dirty="0"/>
              <a:t>besi yeri, kültür veya numune maddesi bulunan tüpler masanın üzerine yatırılmaz. Tel sepet ve sporlara veya kutunun içine </a:t>
            </a:r>
            <a:r>
              <a:rPr lang="tr-TR" dirty="0" smtClean="0"/>
              <a:t>yerleştirilir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18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12</a:t>
            </a:r>
            <a:r>
              <a:rPr lang="tr-TR" dirty="0"/>
              <a:t>. Tüp, </a:t>
            </a:r>
            <a:r>
              <a:rPr lang="tr-TR" dirty="0" err="1"/>
              <a:t>petri</a:t>
            </a:r>
            <a:r>
              <a:rPr lang="tr-TR" dirty="0"/>
              <a:t> kutusu vb. mikroorganizma ihtiva eden kaplar kırılıp dökülecek olursa hemen ilgililere haber </a:t>
            </a:r>
            <a:r>
              <a:rPr lang="tr-TR" dirty="0" smtClean="0"/>
              <a:t>verilir. </a:t>
            </a:r>
            <a:r>
              <a:rPr lang="tr-TR" dirty="0"/>
              <a:t>Ayrıca dökülen yeri dezenfektan madde ile iyice </a:t>
            </a:r>
            <a:r>
              <a:rPr lang="tr-TR" dirty="0" smtClean="0"/>
              <a:t>silinir.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4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13</a:t>
            </a:r>
            <a:r>
              <a:rPr lang="tr-TR" dirty="0"/>
              <a:t>. Eller </a:t>
            </a:r>
            <a:r>
              <a:rPr lang="tr-TR" dirty="0" err="1"/>
              <a:t>infekte</a:t>
            </a:r>
            <a:r>
              <a:rPr lang="tr-TR" dirty="0"/>
              <a:t> madde ile temas ettirilmez. Temas </a:t>
            </a:r>
            <a:r>
              <a:rPr lang="tr-TR" dirty="0" smtClean="0"/>
              <a:t>etmişse </a:t>
            </a:r>
            <a:r>
              <a:rPr lang="tr-TR" dirty="0"/>
              <a:t>hemen antiseptik madde ile, sonra sabun ve bol su ile iyice yıkanmalıdır. </a:t>
            </a:r>
          </a:p>
        </p:txBody>
      </p:sp>
    </p:spTree>
    <p:extLst>
      <p:ext uri="{BB962C8B-B14F-4D97-AF65-F5344CB8AC3E}">
        <p14:creationId xmlns:p14="http://schemas.microsoft.com/office/powerpoint/2010/main" val="33443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bol su ve antiseptik madde ile yÄ±kama laboratuvar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49" y="1600200"/>
            <a:ext cx="43539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14</a:t>
            </a:r>
            <a:r>
              <a:rPr lang="tr-TR" dirty="0"/>
              <a:t>. El veya yüz mikroplu aletle kaza ile yaralanır ya da göze </a:t>
            </a:r>
            <a:r>
              <a:rPr lang="tr-TR" dirty="0" err="1"/>
              <a:t>infekte</a:t>
            </a:r>
            <a:r>
              <a:rPr lang="tr-TR" dirty="0"/>
              <a:t> madde sıçrarsa derhal antiseptik madde sürülür veya damlatılır. Antiseptik maddenin bulunması gecikecekse bol su ile yıkanır. Mikrobun cinsine göre diğer tedbirler alınmalıdır. </a:t>
            </a:r>
          </a:p>
        </p:txBody>
      </p:sp>
    </p:spTree>
    <p:extLst>
      <p:ext uri="{BB962C8B-B14F-4D97-AF65-F5344CB8AC3E}">
        <p14:creationId xmlns:p14="http://schemas.microsoft.com/office/powerpoint/2010/main" val="39304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94" y="1600200"/>
            <a:ext cx="60500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15</a:t>
            </a:r>
            <a:r>
              <a:rPr lang="tr-TR" dirty="0"/>
              <a:t>. Kullanılmadığı zamanlarda havagazı </a:t>
            </a:r>
            <a:r>
              <a:rPr lang="tr-TR" dirty="0" smtClean="0"/>
              <a:t>(ispirto) </a:t>
            </a:r>
            <a:r>
              <a:rPr lang="tr-TR" dirty="0"/>
              <a:t>ocakları söndürülür. </a:t>
            </a:r>
          </a:p>
        </p:txBody>
      </p:sp>
    </p:spTree>
    <p:extLst>
      <p:ext uri="{BB962C8B-B14F-4D97-AF65-F5344CB8AC3E}">
        <p14:creationId xmlns:p14="http://schemas.microsoft.com/office/powerpoint/2010/main" val="32420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laboratuvarÄ± ispirto ocak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Laboratuvarların </a:t>
            </a:r>
            <a:r>
              <a:rPr lang="tr-TR" dirty="0"/>
              <a:t>Önemi: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 smtClean="0"/>
              <a:t>Bitki </a:t>
            </a:r>
            <a:r>
              <a:rPr lang="tr-TR" sz="2800" dirty="0"/>
              <a:t>ve hayvanların morfoloji ve anatomileri sadece teorik derslerden veya kitap ve yazılı kaynaklardan </a:t>
            </a:r>
            <a:r>
              <a:rPr lang="tr-TR" sz="2800" dirty="0" smtClean="0"/>
              <a:t>öğrenilemez</a:t>
            </a:r>
            <a:r>
              <a:rPr lang="tr-TR" sz="2800" dirty="0"/>
              <a:t>. Bunun için </a:t>
            </a:r>
            <a:r>
              <a:rPr lang="tr-TR" sz="2800" dirty="0" smtClean="0"/>
              <a:t>bitki </a:t>
            </a:r>
            <a:r>
              <a:rPr lang="tr-TR" sz="2800" dirty="0"/>
              <a:t>ve hayvan </a:t>
            </a:r>
            <a:r>
              <a:rPr lang="tr-TR" sz="2800" dirty="0" smtClean="0"/>
              <a:t>materyallerin </a:t>
            </a:r>
            <a:r>
              <a:rPr lang="tr-TR" sz="2800" dirty="0"/>
              <a:t>bizzat inceleyip </a:t>
            </a:r>
            <a:r>
              <a:rPr lang="tr-TR" sz="2800" dirty="0" smtClean="0"/>
              <a:t>kesitlerin alınması gerekir. </a:t>
            </a:r>
          </a:p>
          <a:p>
            <a:pPr algn="just"/>
            <a:r>
              <a:rPr lang="tr-TR" sz="2800" dirty="0"/>
              <a:t>Çevre Güvenliği, yenilen gıdaların kontrolü, sağlık ve daha bir çok alanda üretim-hizmet sürecinde yapılan test ve Kalibrasyon </a:t>
            </a:r>
            <a:r>
              <a:rPr lang="tr-TR" sz="2800" dirty="0" smtClean="0"/>
              <a:t>işlemleri laboratuvar ortamında gerçekleştirilir. </a:t>
            </a:r>
          </a:p>
          <a:p>
            <a:pPr algn="just"/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16</a:t>
            </a:r>
            <a:r>
              <a:rPr lang="tr-TR" dirty="0"/>
              <a:t>. Çalışma bitince mikroskop ve kirletilen malzemeler temizlenir, yerine kaldırılır. Her </a:t>
            </a:r>
            <a:r>
              <a:rPr lang="tr-TR" dirty="0" smtClean="0"/>
              <a:t>laboratuvarın </a:t>
            </a:r>
            <a:r>
              <a:rPr lang="tr-TR" dirty="0"/>
              <a:t>başlangıç ve bitiminde mutlaka masaların üstü dezenfektan madde ile ıslatılmış bezle silinerek, temizlenmelidir.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23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28" y="1600200"/>
            <a:ext cx="68327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17</a:t>
            </a:r>
            <a:r>
              <a:rPr lang="tr-TR" dirty="0"/>
              <a:t>. Her </a:t>
            </a:r>
            <a:r>
              <a:rPr lang="tr-TR" dirty="0" smtClean="0"/>
              <a:t>laboratuvar çıkışında </a:t>
            </a:r>
            <a:r>
              <a:rPr lang="tr-TR" dirty="0"/>
              <a:t>eller antiseptik madde ve sabun ile yıkanmalıdır. Elektrikler kapatılmalıdır.</a:t>
            </a:r>
          </a:p>
        </p:txBody>
      </p:sp>
    </p:spTree>
    <p:extLst>
      <p:ext uri="{BB962C8B-B14F-4D97-AF65-F5344CB8AC3E}">
        <p14:creationId xmlns:p14="http://schemas.microsoft.com/office/powerpoint/2010/main" val="37654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ellerin yÄ±kanmasÄ± laboratuvar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67681"/>
            <a:ext cx="6096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2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1112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9442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393795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6856672" cy="393795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563576" y="474038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teşekkürler</a:t>
            </a:r>
            <a:endParaRPr lang="tr-T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Laboratuvar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Laboratuvar çalışanları (hekim, veteriner, laboratuvar teknikerleri ve diğer sağlık personelleri), </a:t>
            </a:r>
            <a:r>
              <a:rPr lang="tr-TR" dirty="0"/>
              <a:t>yapılacak işten çabuk sonuç almak ve kendilerini çeşitli tehlikelerden korumak için </a:t>
            </a:r>
            <a:r>
              <a:rPr lang="tr-TR" dirty="0" smtClean="0"/>
              <a:t>belirli kurallara </a:t>
            </a:r>
            <a:r>
              <a:rPr lang="tr-TR" dirty="0"/>
              <a:t>uymak mecburiyetindedir. </a:t>
            </a:r>
          </a:p>
        </p:txBody>
      </p:sp>
    </p:spTree>
    <p:extLst>
      <p:ext uri="{BB962C8B-B14F-4D97-AF65-F5344CB8AC3E}">
        <p14:creationId xmlns:p14="http://schemas.microsoft.com/office/powerpoint/2010/main" val="2856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laboratuvar prosedÃ¼r ve talimatlar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25" y="620688"/>
            <a:ext cx="7010549" cy="54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smtClean="0"/>
              <a:t>Laboratuvar çalışma </a:t>
            </a:r>
            <a:r>
              <a:rPr lang="tr-TR" dirty="0"/>
              <a:t>metotları aynen ve tam olarak uygulanır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2</a:t>
            </a:r>
            <a:r>
              <a:rPr lang="tr-TR" dirty="0"/>
              <a:t>. Palto, pardösü, ceket, şapka gibi giyim eşyası, çanta ve kitaplar </a:t>
            </a:r>
            <a:r>
              <a:rPr lang="tr-TR" dirty="0" smtClean="0"/>
              <a:t>laboratuvar </a:t>
            </a:r>
            <a:r>
              <a:rPr lang="tr-TR" dirty="0"/>
              <a:t>çalışması yapılan masaların üzerine bırakılmaz. Bu eşyalar için ayrılan yerlere konur.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65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3.Çalışma </a:t>
            </a:r>
            <a:r>
              <a:rPr lang="tr-TR" dirty="0"/>
              <a:t>masası üzerinde oturulmaz ve uzanılmaz. </a:t>
            </a:r>
          </a:p>
          <a:p>
            <a:pPr algn="just"/>
            <a:r>
              <a:rPr lang="tr-TR" dirty="0"/>
              <a:t>4. Mutlaka beyaz ve temiz bir </a:t>
            </a:r>
            <a:r>
              <a:rPr lang="tr-TR" dirty="0" smtClean="0"/>
              <a:t>laboratuvar </a:t>
            </a:r>
            <a:r>
              <a:rPr lang="tr-TR" dirty="0"/>
              <a:t>önlüğü giyilerek çalışılmalıdır.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9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laboratuvar Ã§alÄ±ÅanlarÄ±  koruyucu ekipmanlar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64166"/>
            <a:ext cx="6860580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4</a:t>
            </a:r>
            <a:r>
              <a:rPr lang="tr-TR" dirty="0"/>
              <a:t>. Deneye başlamadan önce, </a:t>
            </a:r>
            <a:r>
              <a:rPr lang="tr-TR" dirty="0" smtClean="0"/>
              <a:t>prosedür ve talimatlar iyice </a:t>
            </a:r>
            <a:r>
              <a:rPr lang="tr-TR" dirty="0"/>
              <a:t>okunmalıdır.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582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477</Words>
  <Application>Microsoft Office PowerPoint</Application>
  <PresentationFormat>Ekran Gösterisi (4:3)</PresentationFormat>
  <Paragraphs>60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8" baseType="lpstr">
      <vt:lpstr>Arial</vt:lpstr>
      <vt:lpstr>Calibri</vt:lpstr>
      <vt:lpstr>Ofis Teması</vt:lpstr>
      <vt:lpstr>Laboratuvar Teknikleri</vt:lpstr>
      <vt:lpstr>PowerPoint Sunusu</vt:lpstr>
      <vt:lpstr> Laboratuvarların Önemi: </vt:lpstr>
      <vt:lpstr>Laboratuvar Kuralları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mehmet</dc:creator>
  <cp:lastModifiedBy>mehmet</cp:lastModifiedBy>
  <cp:revision>242</cp:revision>
  <dcterms:created xsi:type="dcterms:W3CDTF">2018-09-30T09:57:02Z</dcterms:created>
  <dcterms:modified xsi:type="dcterms:W3CDTF">2020-10-08T07:36:34Z</dcterms:modified>
</cp:coreProperties>
</file>