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422" r:id="rId4"/>
    <p:sldId id="259" r:id="rId5"/>
    <p:sldId id="268" r:id="rId6"/>
    <p:sldId id="263" r:id="rId7"/>
    <p:sldId id="269" r:id="rId8"/>
    <p:sldId id="261" r:id="rId9"/>
    <p:sldId id="264" r:id="rId10"/>
    <p:sldId id="262" r:id="rId11"/>
    <p:sldId id="272" r:id="rId12"/>
    <p:sldId id="265" r:id="rId13"/>
    <p:sldId id="271" r:id="rId14"/>
    <p:sldId id="301" r:id="rId15"/>
    <p:sldId id="344" r:id="rId16"/>
    <p:sldId id="328" r:id="rId17"/>
    <p:sldId id="302" r:id="rId18"/>
    <p:sldId id="303" r:id="rId19"/>
    <p:sldId id="304" r:id="rId20"/>
    <p:sldId id="329" r:id="rId21"/>
    <p:sldId id="305" r:id="rId22"/>
    <p:sldId id="330" r:id="rId23"/>
    <p:sldId id="337" r:id="rId24"/>
    <p:sldId id="306" r:id="rId25"/>
    <p:sldId id="331" r:id="rId26"/>
    <p:sldId id="307" r:id="rId27"/>
    <p:sldId id="327" r:id="rId28"/>
    <p:sldId id="308" r:id="rId29"/>
    <p:sldId id="349" r:id="rId30"/>
    <p:sldId id="342" r:id="rId31"/>
    <p:sldId id="350" r:id="rId32"/>
    <p:sldId id="348" r:id="rId33"/>
    <p:sldId id="343" r:id="rId34"/>
    <p:sldId id="341" r:id="rId35"/>
    <p:sldId id="352" r:id="rId36"/>
    <p:sldId id="351" r:id="rId37"/>
    <p:sldId id="309" r:id="rId38"/>
    <p:sldId id="354" r:id="rId39"/>
    <p:sldId id="338" r:id="rId40"/>
    <p:sldId id="310" r:id="rId41"/>
    <p:sldId id="311" r:id="rId42"/>
    <p:sldId id="312" r:id="rId43"/>
    <p:sldId id="313" r:id="rId44"/>
    <p:sldId id="353" r:id="rId45"/>
    <p:sldId id="314" r:id="rId46"/>
    <p:sldId id="315" r:id="rId47"/>
    <p:sldId id="339" r:id="rId48"/>
    <p:sldId id="332" r:id="rId49"/>
    <p:sldId id="333" r:id="rId50"/>
    <p:sldId id="316" r:id="rId51"/>
    <p:sldId id="340" r:id="rId52"/>
    <p:sldId id="334" r:id="rId53"/>
    <p:sldId id="355" r:id="rId54"/>
    <p:sldId id="335" r:id="rId55"/>
    <p:sldId id="326" r:id="rId56"/>
    <p:sldId id="347" r:id="rId57"/>
    <p:sldId id="320" r:id="rId58"/>
    <p:sldId id="325" r:id="rId59"/>
    <p:sldId id="322" r:id="rId60"/>
    <p:sldId id="346" r:id="rId61"/>
    <p:sldId id="324" r:id="rId62"/>
    <p:sldId id="345" r:id="rId63"/>
    <p:sldId id="323" r:id="rId64"/>
    <p:sldId id="356" r:id="rId65"/>
    <p:sldId id="357" r:id="rId66"/>
    <p:sldId id="364" r:id="rId67"/>
    <p:sldId id="365" r:id="rId68"/>
    <p:sldId id="358" r:id="rId69"/>
    <p:sldId id="366" r:id="rId70"/>
    <p:sldId id="367" r:id="rId71"/>
    <p:sldId id="359" r:id="rId72"/>
    <p:sldId id="368" r:id="rId73"/>
    <p:sldId id="360" r:id="rId74"/>
    <p:sldId id="421" r:id="rId75"/>
    <p:sldId id="369" r:id="rId76"/>
    <p:sldId id="371" r:id="rId77"/>
    <p:sldId id="361" r:id="rId78"/>
    <p:sldId id="363" r:id="rId79"/>
    <p:sldId id="370" r:id="rId80"/>
    <p:sldId id="372" r:id="rId81"/>
    <p:sldId id="321" r:id="rId8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p:cViewPr varScale="1">
        <p:scale>
          <a:sx n="73" d="100"/>
          <a:sy n="73" d="100"/>
        </p:scale>
        <p:origin x="13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E1A145-61F0-452C-AC11-8F2281D85E1B}" type="datetimeFigureOut">
              <a:rPr lang="tr-TR" smtClean="0"/>
              <a:pPr/>
              <a:t>14.10.2020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1A145-61F0-452C-AC11-8F2281D85E1B}" type="datetimeFigureOut">
              <a:rPr lang="tr-TR" smtClean="0"/>
              <a:pPr/>
              <a:t>14.10.2020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FB9F3-71AB-43AF-ADDE-008D094E808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5400" b="1" dirty="0" err="1" smtClean="0">
                <a:solidFill>
                  <a:srgbClr val="FF0000"/>
                </a:solidFill>
              </a:rPr>
              <a:t>Laboratuvar</a:t>
            </a:r>
            <a:r>
              <a:rPr lang="tr-TR" sz="5400" b="1" dirty="0" smtClean="0">
                <a:solidFill>
                  <a:srgbClr val="FF0000"/>
                </a:solidFill>
              </a:rPr>
              <a:t> Teknikleri</a:t>
            </a:r>
            <a:endParaRPr lang="tr-TR" sz="5400" b="1" dirty="0">
              <a:solidFill>
                <a:srgbClr val="FF0000"/>
              </a:solidFill>
            </a:endParaRPr>
          </a:p>
        </p:txBody>
      </p:sp>
      <p:sp>
        <p:nvSpPr>
          <p:cNvPr id="3" name="2 Alt Başlık"/>
          <p:cNvSpPr>
            <a:spLocks noGrp="1"/>
          </p:cNvSpPr>
          <p:nvPr>
            <p:ph type="subTitle" idx="1"/>
          </p:nvPr>
        </p:nvSpPr>
        <p:spPr/>
        <p:txBody>
          <a:bodyPr/>
          <a:lstStyle/>
          <a:p>
            <a:r>
              <a:rPr lang="tr-TR" dirty="0" smtClean="0"/>
              <a:t>Yrd. Doç. Dr. Mehmet BEKTAŞ</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r>
              <a:rPr lang="tr-TR" dirty="0" smtClean="0"/>
              <a:t>5</a:t>
            </a:r>
            <a:r>
              <a:rPr lang="tr-TR" dirty="0"/>
              <a:t>. Deneyin Yürütülmesi </a:t>
            </a:r>
          </a:p>
          <a:p>
            <a:pPr lvl="1"/>
            <a:r>
              <a:rPr lang="tr-TR" dirty="0"/>
              <a:t>ön hazırlıklar tamamlandıktan sonra deney çalışmalarına geçilir. </a:t>
            </a:r>
          </a:p>
          <a:p>
            <a:pPr lvl="1"/>
            <a:r>
              <a:rPr lang="tr-TR" dirty="0"/>
              <a:t>Deney sırasında dikkat edilecek en önemli husus, aseptik şartlarda çalışmaların yürütülmesidir.</a:t>
            </a:r>
          </a:p>
          <a:p>
            <a:endParaRPr lang="tr-TR" dirty="0"/>
          </a:p>
        </p:txBody>
      </p:sp>
    </p:spTree>
    <p:extLst>
      <p:ext uri="{BB962C8B-B14F-4D97-AF65-F5344CB8AC3E}">
        <p14:creationId xmlns:p14="http://schemas.microsoft.com/office/powerpoint/2010/main" val="2947026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122" name="Picture 2" descr="Ä°lgili res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6412" y="1700807"/>
            <a:ext cx="6413939" cy="427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41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endParaRPr lang="tr-TR" dirty="0"/>
          </a:p>
          <a:p>
            <a:r>
              <a:rPr lang="tr-TR" dirty="0" smtClean="0"/>
              <a:t>6</a:t>
            </a:r>
            <a:r>
              <a:rPr lang="tr-TR" dirty="0"/>
              <a:t>. Sonuçlarının Değerlendirilmesi </a:t>
            </a:r>
          </a:p>
          <a:p>
            <a:pPr lvl="1"/>
            <a:r>
              <a:rPr lang="tr-TR" dirty="0"/>
              <a:t>deney sonuçları, deney prosedürüne göre değerlendirilerek rapor yazılır.</a:t>
            </a:r>
          </a:p>
          <a:p>
            <a:pPr marL="0" indent="0">
              <a:buNone/>
            </a:pPr>
            <a:endParaRPr lang="tr-TR" dirty="0"/>
          </a:p>
        </p:txBody>
      </p:sp>
    </p:spTree>
    <p:extLst>
      <p:ext uri="{BB962C8B-B14F-4D97-AF65-F5344CB8AC3E}">
        <p14:creationId xmlns:p14="http://schemas.microsoft.com/office/powerpoint/2010/main" val="194348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098" name="Picture 2" descr="laboratuvar sterilizasyon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234406"/>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69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Laboratuvarda Temel Kavramlar</a:t>
            </a:r>
            <a:endParaRPr lang="tr-TR" dirty="0"/>
          </a:p>
        </p:txBody>
      </p:sp>
      <p:sp>
        <p:nvSpPr>
          <p:cNvPr id="3" name="İçerik Yer Tutucusu 2"/>
          <p:cNvSpPr>
            <a:spLocks noGrp="1"/>
          </p:cNvSpPr>
          <p:nvPr>
            <p:ph idx="1"/>
          </p:nvPr>
        </p:nvSpPr>
        <p:spPr/>
        <p:txBody>
          <a:bodyPr>
            <a:normAutofit/>
          </a:bodyPr>
          <a:lstStyle/>
          <a:p>
            <a:pPr algn="just"/>
            <a:r>
              <a:rPr lang="tr-TR" dirty="0" smtClean="0"/>
              <a:t>Laboratuvarda </a:t>
            </a:r>
            <a:r>
              <a:rPr lang="tr-TR" dirty="0"/>
              <a:t>kullanılan çözeltiler ve ayıraçlar damıtık su ile </a:t>
            </a:r>
            <a:r>
              <a:rPr lang="tr-TR" dirty="0" smtClean="0"/>
              <a:t>hazırlanır. Bu </a:t>
            </a:r>
            <a:r>
              <a:rPr lang="tr-TR" dirty="0"/>
              <a:t>nedenle damıtık su ve damıtma cihazı Laboratuvarın vazgeçilmez unsurlarıdır.</a:t>
            </a:r>
          </a:p>
          <a:p>
            <a:pPr algn="just"/>
            <a:r>
              <a:rPr lang="tr-TR" dirty="0" smtClean="0"/>
              <a:t>Laboratuvarlarda </a:t>
            </a:r>
            <a:r>
              <a:rPr lang="tr-TR" dirty="0"/>
              <a:t>kullanılmak üzere </a:t>
            </a:r>
            <a:r>
              <a:rPr lang="tr-TR" dirty="0" smtClean="0"/>
              <a:t>NCCLS (</a:t>
            </a:r>
            <a:r>
              <a:rPr lang="en-US" dirty="0"/>
              <a:t>National </a:t>
            </a:r>
            <a:r>
              <a:rPr lang="en-US" dirty="0" smtClean="0"/>
              <a:t>Committee</a:t>
            </a:r>
            <a:r>
              <a:rPr lang="tr-TR" dirty="0" smtClean="0"/>
              <a:t> </a:t>
            </a:r>
            <a:r>
              <a:rPr lang="en-US" dirty="0" smtClean="0"/>
              <a:t>for </a:t>
            </a:r>
            <a:r>
              <a:rPr lang="en-US" dirty="0"/>
              <a:t>Clinical Laboratory Standards</a:t>
            </a:r>
            <a:r>
              <a:rPr lang="tr-TR" dirty="0" smtClean="0"/>
              <a:t>) </a:t>
            </a:r>
            <a:r>
              <a:rPr lang="tr-TR" dirty="0"/>
              <a:t>tarafından üç tip su (Tip I, II ve </a:t>
            </a:r>
            <a:r>
              <a:rPr lang="tr-TR" dirty="0" smtClean="0"/>
              <a:t>III) tanımlanmaktadır.</a:t>
            </a:r>
            <a:endParaRPr lang="tr-TR" dirty="0"/>
          </a:p>
        </p:txBody>
      </p:sp>
    </p:spTree>
    <p:extLst>
      <p:ext uri="{BB962C8B-B14F-4D97-AF65-F5344CB8AC3E}">
        <p14:creationId xmlns:p14="http://schemas.microsoft.com/office/powerpoint/2010/main" val="2436136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7200" y="1634950"/>
            <a:ext cx="8229600" cy="4456462"/>
          </a:xfrm>
          <a:prstGeom prst="rect">
            <a:avLst/>
          </a:prstGeom>
        </p:spPr>
      </p:pic>
    </p:spTree>
    <p:extLst>
      <p:ext uri="{BB962C8B-B14F-4D97-AF65-F5344CB8AC3E}">
        <p14:creationId xmlns:p14="http://schemas.microsoft.com/office/powerpoint/2010/main" val="2891164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pPr algn="just"/>
            <a:r>
              <a:rPr lang="tr-TR" dirty="0"/>
              <a:t>Ciddi analizlerde kullanılan </a:t>
            </a:r>
            <a:r>
              <a:rPr lang="tr-TR" b="1" dirty="0"/>
              <a:t>Tip I </a:t>
            </a:r>
            <a:r>
              <a:rPr lang="tr-TR" dirty="0"/>
              <a:t>sudur.</a:t>
            </a:r>
          </a:p>
          <a:p>
            <a:pPr algn="just"/>
            <a:r>
              <a:rPr lang="tr-TR" dirty="0"/>
              <a:t>Analizlerin sağlıklı ve doğru bir şekilde yapılabilmesi için ortamın uygun hale getirilmesi ve o düzeyde tutulmasına, aletlerin belirli zaman aralıklarında kalibrasyonuna önem verilmelidir.</a:t>
            </a:r>
          </a:p>
          <a:p>
            <a:pPr algn="just"/>
            <a:r>
              <a:rPr lang="tr-TR" dirty="0"/>
              <a:t>Çalışma ortamının </a:t>
            </a:r>
            <a:r>
              <a:rPr lang="tr-TR" dirty="0" err="1"/>
              <a:t>pH’sı</a:t>
            </a:r>
            <a:r>
              <a:rPr lang="tr-TR" dirty="0"/>
              <a:t> tampon çözeltiler kullanılarak istenen düzeyde tutulmalıdır.</a:t>
            </a:r>
          </a:p>
          <a:p>
            <a:pPr algn="just"/>
            <a:r>
              <a:rPr lang="tr-TR" dirty="0"/>
              <a:t>Analiz öncesi hazırlıklarda ve analiz sırasında titiz çalışma alışkanlığı kazanılmalıdır. </a:t>
            </a:r>
          </a:p>
          <a:p>
            <a:endParaRPr lang="tr-TR" dirty="0"/>
          </a:p>
        </p:txBody>
      </p:sp>
    </p:spTree>
    <p:extLst>
      <p:ext uri="{BB962C8B-B14F-4D97-AF65-F5344CB8AC3E}">
        <p14:creationId xmlns:p14="http://schemas.microsoft.com/office/powerpoint/2010/main" val="2815167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
            </a:r>
            <a:br>
              <a:rPr lang="tr-TR" sz="3200" dirty="0" smtClean="0"/>
            </a:br>
            <a:r>
              <a:rPr lang="tr-TR" sz="3200" dirty="0" smtClean="0"/>
              <a:t>Laboratuvarda </a:t>
            </a:r>
            <a:r>
              <a:rPr lang="tr-TR" sz="3200" dirty="0"/>
              <a:t>yararlanılan önemli bazı ayıraçlar:</a:t>
            </a:r>
            <a:br>
              <a:rPr lang="tr-TR" sz="3200" dirty="0"/>
            </a:br>
            <a:endParaRPr lang="tr-TR" sz="3200" dirty="0"/>
          </a:p>
        </p:txBody>
      </p:sp>
      <p:sp>
        <p:nvSpPr>
          <p:cNvPr id="3" name="İçerik Yer Tutucusu 2"/>
          <p:cNvSpPr>
            <a:spLocks noGrp="1"/>
          </p:cNvSpPr>
          <p:nvPr>
            <p:ph idx="1"/>
          </p:nvPr>
        </p:nvSpPr>
        <p:spPr/>
        <p:txBody>
          <a:bodyPr>
            <a:normAutofit fontScale="85000" lnSpcReduction="10000"/>
          </a:bodyPr>
          <a:lstStyle/>
          <a:p>
            <a:r>
              <a:rPr lang="tr-TR" dirty="0" smtClean="0"/>
              <a:t>Kimyasal </a:t>
            </a:r>
            <a:r>
              <a:rPr lang="tr-TR" dirty="0"/>
              <a:t>bir reaksiyonda tepkimeye giren moleküllere genel olarak </a:t>
            </a:r>
            <a:r>
              <a:rPr lang="tr-TR" b="1" dirty="0">
                <a:solidFill>
                  <a:srgbClr val="FF0000"/>
                </a:solidFill>
              </a:rPr>
              <a:t>reaktif</a:t>
            </a:r>
            <a:r>
              <a:rPr lang="tr-TR" b="1" dirty="0"/>
              <a:t> </a:t>
            </a:r>
            <a:r>
              <a:rPr lang="tr-TR" dirty="0"/>
              <a:t>ya </a:t>
            </a:r>
            <a:r>
              <a:rPr lang="tr-TR" dirty="0" smtClean="0"/>
              <a:t>da </a:t>
            </a:r>
            <a:r>
              <a:rPr lang="tr-TR" b="1" dirty="0" smtClean="0">
                <a:solidFill>
                  <a:srgbClr val="FF0000"/>
                </a:solidFill>
              </a:rPr>
              <a:t>ayıraç</a:t>
            </a:r>
            <a:r>
              <a:rPr lang="tr-TR" dirty="0" smtClean="0"/>
              <a:t> </a:t>
            </a:r>
            <a:r>
              <a:rPr lang="tr-TR" dirty="0"/>
              <a:t>denir.</a:t>
            </a:r>
          </a:p>
          <a:p>
            <a:r>
              <a:rPr lang="tr-TR" dirty="0"/>
              <a:t> Ayıraçlar, cisimleri birleşime veya ayrışıma uğratarak niteliklerini </a:t>
            </a:r>
            <a:r>
              <a:rPr lang="tr-TR" dirty="0" smtClean="0"/>
              <a:t>belirtmede kullanılan </a:t>
            </a:r>
            <a:r>
              <a:rPr lang="tr-TR" dirty="0"/>
              <a:t>maddeler olarak da tanımlanabilir.</a:t>
            </a:r>
          </a:p>
          <a:p>
            <a:r>
              <a:rPr lang="tr-TR" dirty="0"/>
              <a:t> Ayıraçlar, aynı zamanda, Laboratuvarlarda uygulanan testlerin çalışması için </a:t>
            </a:r>
            <a:r>
              <a:rPr lang="tr-TR" dirty="0" smtClean="0"/>
              <a:t>gerekli çözeltilerdir</a:t>
            </a:r>
            <a:r>
              <a:rPr lang="tr-TR" dirty="0"/>
              <a:t>.</a:t>
            </a:r>
          </a:p>
          <a:p>
            <a:r>
              <a:rPr lang="tr-TR" dirty="0"/>
              <a:t> </a:t>
            </a:r>
            <a:r>
              <a:rPr lang="tr-TR" b="1" dirty="0"/>
              <a:t>Esbach</a:t>
            </a:r>
            <a:r>
              <a:rPr lang="tr-TR" dirty="0"/>
              <a:t> ve </a:t>
            </a:r>
            <a:r>
              <a:rPr lang="tr-TR" b="1" dirty="0" err="1"/>
              <a:t>Fehling</a:t>
            </a:r>
            <a:r>
              <a:rPr lang="tr-TR" b="1" dirty="0"/>
              <a:t> ayıraçları proteinlerin</a:t>
            </a:r>
            <a:r>
              <a:rPr lang="tr-TR" dirty="0"/>
              <a:t> ve </a:t>
            </a:r>
            <a:r>
              <a:rPr lang="tr-TR" b="1" dirty="0"/>
              <a:t>şekerlerin</a:t>
            </a:r>
            <a:r>
              <a:rPr lang="tr-TR" dirty="0"/>
              <a:t> varlığını </a:t>
            </a:r>
            <a:r>
              <a:rPr lang="tr-TR" dirty="0" smtClean="0"/>
              <a:t>göstermede kullanılanı </a:t>
            </a:r>
            <a:r>
              <a:rPr lang="tr-TR" dirty="0"/>
              <a:t>ve en iyi bilinenleridir. </a:t>
            </a:r>
          </a:p>
        </p:txBody>
      </p:sp>
    </p:spTree>
    <p:extLst>
      <p:ext uri="{BB962C8B-B14F-4D97-AF65-F5344CB8AC3E}">
        <p14:creationId xmlns:p14="http://schemas.microsoft.com/office/powerpoint/2010/main" val="380065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
            </a:r>
            <a:br>
              <a:rPr lang="tr-TR" sz="3200" dirty="0" smtClean="0"/>
            </a:br>
            <a:r>
              <a:rPr lang="tr-TR" sz="3200" dirty="0" smtClean="0"/>
              <a:t>Tampon </a:t>
            </a:r>
            <a:r>
              <a:rPr lang="tr-TR" sz="3200" dirty="0"/>
              <a:t>sistem nedir ve nasıl çalışır:</a:t>
            </a:r>
            <a:br>
              <a:rPr lang="tr-TR" sz="3200" dirty="0"/>
            </a:br>
            <a:endParaRPr lang="tr-TR" sz="3200" dirty="0"/>
          </a:p>
        </p:txBody>
      </p:sp>
      <p:sp>
        <p:nvSpPr>
          <p:cNvPr id="3" name="İçerik Yer Tutucusu 2"/>
          <p:cNvSpPr>
            <a:spLocks noGrp="1"/>
          </p:cNvSpPr>
          <p:nvPr>
            <p:ph idx="1"/>
          </p:nvPr>
        </p:nvSpPr>
        <p:spPr/>
        <p:txBody>
          <a:bodyPr>
            <a:normAutofit fontScale="85000" lnSpcReduction="10000"/>
          </a:bodyPr>
          <a:lstStyle/>
          <a:p>
            <a:pPr algn="just"/>
            <a:r>
              <a:rPr lang="tr-TR" dirty="0" smtClean="0"/>
              <a:t>Bir </a:t>
            </a:r>
            <a:r>
              <a:rPr lang="tr-TR" dirty="0"/>
              <a:t>sıvı veya çözeltinin pH değeri tampon sistemler kullanılarak göreceli bir </a:t>
            </a:r>
            <a:r>
              <a:rPr lang="tr-TR" dirty="0" smtClean="0"/>
              <a:t>şekilde sabit </a:t>
            </a:r>
            <a:r>
              <a:rPr lang="tr-TR" dirty="0"/>
              <a:t>tutulabilir. Az miktarda asit veya baz ilavesine karşılık H+ derişimi sabit </a:t>
            </a:r>
            <a:r>
              <a:rPr lang="tr-TR" dirty="0" smtClean="0"/>
              <a:t>kalan sistemlere </a:t>
            </a:r>
            <a:r>
              <a:rPr lang="tr-TR" b="1" dirty="0">
                <a:solidFill>
                  <a:srgbClr val="FF0000"/>
                </a:solidFill>
              </a:rPr>
              <a:t>tampon sistemler </a:t>
            </a:r>
            <a:r>
              <a:rPr lang="tr-TR" dirty="0"/>
              <a:t>denir.</a:t>
            </a:r>
          </a:p>
          <a:p>
            <a:pPr algn="just"/>
            <a:r>
              <a:rPr lang="tr-TR" dirty="0"/>
              <a:t>Tampon sistemler zayıf asit ve tuzu ya da zayıf baz ve tuzundan meydana gelen </a:t>
            </a:r>
            <a:r>
              <a:rPr lang="tr-TR" dirty="0" smtClean="0"/>
              <a:t>çözeltilerdir. Bir </a:t>
            </a:r>
            <a:r>
              <a:rPr lang="tr-TR" dirty="0"/>
              <a:t>tampon sistem asit eklendiğinde bir baz, baz eklendiğinde bir asit gibi </a:t>
            </a:r>
            <a:r>
              <a:rPr lang="tr-TR" dirty="0" smtClean="0"/>
              <a:t>davranır.</a:t>
            </a:r>
          </a:p>
          <a:p>
            <a:pPr algn="just"/>
            <a:r>
              <a:rPr lang="tr-TR" dirty="0" smtClean="0"/>
              <a:t>Az </a:t>
            </a:r>
            <a:r>
              <a:rPr lang="tr-TR" dirty="0"/>
              <a:t>miktarda asit veya baz eklendiğinde pH değişikliklerine direnç gösteren </a:t>
            </a:r>
            <a:r>
              <a:rPr lang="tr-TR" dirty="0" smtClean="0"/>
              <a:t>tampon çözeltiler </a:t>
            </a:r>
            <a:r>
              <a:rPr lang="tr-TR" dirty="0"/>
              <a:t>pH değişimlerine karşı organizmayı korur</a:t>
            </a:r>
            <a:r>
              <a:rPr lang="tr-TR" dirty="0" smtClean="0"/>
              <a:t>.</a:t>
            </a:r>
            <a:endParaRPr lang="tr-TR" dirty="0"/>
          </a:p>
        </p:txBody>
      </p:sp>
    </p:spTree>
    <p:extLst>
      <p:ext uri="{BB962C8B-B14F-4D97-AF65-F5344CB8AC3E}">
        <p14:creationId xmlns:p14="http://schemas.microsoft.com/office/powerpoint/2010/main" val="3692169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SAF SU</a:t>
            </a:r>
            <a:endParaRPr lang="tr-TR" dirty="0"/>
          </a:p>
        </p:txBody>
      </p:sp>
      <p:sp>
        <p:nvSpPr>
          <p:cNvPr id="3" name="İçerik Yer Tutucusu 2"/>
          <p:cNvSpPr>
            <a:spLocks noGrp="1"/>
          </p:cNvSpPr>
          <p:nvPr>
            <p:ph idx="1"/>
          </p:nvPr>
        </p:nvSpPr>
        <p:spPr/>
        <p:txBody>
          <a:bodyPr/>
          <a:lstStyle/>
          <a:p>
            <a:pPr algn="just"/>
            <a:r>
              <a:rPr lang="tr-TR" dirty="0" smtClean="0"/>
              <a:t>Laboratuvarda </a:t>
            </a:r>
            <a:r>
              <a:rPr lang="tr-TR" dirty="0"/>
              <a:t>su denince daha çok saf su (damıtık su, </a:t>
            </a:r>
            <a:r>
              <a:rPr lang="tr-TR" dirty="0" err="1"/>
              <a:t>distile</a:t>
            </a:r>
            <a:r>
              <a:rPr lang="tr-TR" dirty="0"/>
              <a:t> su) akla gelir. </a:t>
            </a:r>
            <a:r>
              <a:rPr lang="tr-TR" b="1" dirty="0">
                <a:solidFill>
                  <a:srgbClr val="FF0000"/>
                </a:solidFill>
              </a:rPr>
              <a:t>Saf </a:t>
            </a:r>
            <a:r>
              <a:rPr lang="tr-TR" b="1" dirty="0" smtClean="0">
                <a:solidFill>
                  <a:srgbClr val="FF0000"/>
                </a:solidFill>
              </a:rPr>
              <a:t>su</a:t>
            </a:r>
            <a:r>
              <a:rPr lang="tr-TR" dirty="0" smtClean="0"/>
              <a:t>, yapısında </a:t>
            </a:r>
            <a:r>
              <a:rPr lang="tr-TR" dirty="0"/>
              <a:t>su molekülleri dışında katı madde ve mineralleri çözünmemiş sudur.</a:t>
            </a:r>
          </a:p>
          <a:p>
            <a:pPr algn="just"/>
            <a:r>
              <a:rPr lang="tr-TR" dirty="0" smtClean="0"/>
              <a:t>Saf </a:t>
            </a:r>
            <a:r>
              <a:rPr lang="tr-TR" dirty="0"/>
              <a:t>suyun elektrik iletkenliği zayıftır. Normal su (şebeke suyu, çeşme suyu) </a:t>
            </a:r>
            <a:r>
              <a:rPr lang="tr-TR" b="1" dirty="0" smtClean="0"/>
              <a:t>çözünmüş </a:t>
            </a:r>
            <a:r>
              <a:rPr lang="tr-TR" b="1" dirty="0"/>
              <a:t>iyonik katılar içerdiği için</a:t>
            </a:r>
            <a:r>
              <a:rPr lang="tr-TR" dirty="0"/>
              <a:t> elektriği iletir. </a:t>
            </a:r>
            <a:endParaRPr lang="tr-TR" dirty="0" smtClean="0"/>
          </a:p>
          <a:p>
            <a:pPr algn="just"/>
            <a:r>
              <a:rPr lang="tr-TR" dirty="0" err="1" smtClean="0"/>
              <a:t>Distile</a:t>
            </a:r>
            <a:r>
              <a:rPr lang="tr-TR" dirty="0" smtClean="0"/>
              <a:t> </a:t>
            </a:r>
            <a:r>
              <a:rPr lang="tr-TR" dirty="0"/>
              <a:t>su “</a:t>
            </a:r>
            <a:r>
              <a:rPr lang="tr-TR" b="1" dirty="0"/>
              <a:t>dH20</a:t>
            </a:r>
            <a:r>
              <a:rPr lang="tr-TR" dirty="0"/>
              <a:t>” olarak kısaltılır. </a:t>
            </a:r>
          </a:p>
        </p:txBody>
      </p:sp>
    </p:spTree>
    <p:extLst>
      <p:ext uri="{BB962C8B-B14F-4D97-AF65-F5344CB8AC3E}">
        <p14:creationId xmlns:p14="http://schemas.microsoft.com/office/powerpoint/2010/main" val="62664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3 Resim" descr="_CEF0603.jpg"/>
          <p:cNvPicPr>
            <a:picLocks noChangeAspect="1"/>
          </p:cNvPicPr>
          <p:nvPr/>
        </p:nvPicPr>
        <p:blipFill>
          <a:blip r:embed="rId2" cstate="print"/>
          <a:stretch>
            <a:fillRect/>
          </a:stretch>
        </p:blipFill>
        <p:spPr>
          <a:xfrm>
            <a:off x="971600" y="890587"/>
            <a:ext cx="7410399" cy="49371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99592" y="2204864"/>
            <a:ext cx="6916600" cy="2766640"/>
          </a:xfrm>
          <a:prstGeom prst="rect">
            <a:avLst/>
          </a:prstGeom>
        </p:spPr>
      </p:pic>
    </p:spTree>
    <p:extLst>
      <p:ext uri="{BB962C8B-B14F-4D97-AF65-F5344CB8AC3E}">
        <p14:creationId xmlns:p14="http://schemas.microsoft.com/office/powerpoint/2010/main" val="3209548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a:t>Birde “ddH20” (</a:t>
            </a:r>
            <a:r>
              <a:rPr lang="tr-TR" b="1" dirty="0"/>
              <a:t>çift </a:t>
            </a:r>
            <a:r>
              <a:rPr lang="tr-TR" b="1" dirty="0" err="1"/>
              <a:t>distile</a:t>
            </a:r>
            <a:r>
              <a:rPr lang="tr-TR" b="1" dirty="0"/>
              <a:t> </a:t>
            </a:r>
            <a:r>
              <a:rPr lang="tr-TR" b="1" dirty="0" smtClean="0"/>
              <a:t>su </a:t>
            </a:r>
            <a:r>
              <a:rPr lang="tr-TR" dirty="0" smtClean="0"/>
              <a:t>/ </a:t>
            </a:r>
            <a:r>
              <a:rPr lang="tr-TR" dirty="0" err="1"/>
              <a:t>double</a:t>
            </a:r>
            <a:r>
              <a:rPr lang="tr-TR" dirty="0"/>
              <a:t> </a:t>
            </a:r>
            <a:r>
              <a:rPr lang="tr-TR" dirty="0" err="1"/>
              <a:t>distilled</a:t>
            </a:r>
            <a:r>
              <a:rPr lang="tr-TR" dirty="0"/>
              <a:t> </a:t>
            </a:r>
            <a:r>
              <a:rPr lang="tr-TR" dirty="0" err="1"/>
              <a:t>water</a:t>
            </a:r>
            <a:r>
              <a:rPr lang="tr-TR" dirty="0"/>
              <a:t>) vardır. O da genelde </a:t>
            </a:r>
            <a:r>
              <a:rPr lang="tr-TR" dirty="0" err="1" smtClean="0"/>
              <a:t>deiyonize</a:t>
            </a:r>
            <a:r>
              <a:rPr lang="tr-TR" dirty="0"/>
              <a:t> </a:t>
            </a:r>
            <a:r>
              <a:rPr lang="tr-TR" dirty="0" smtClean="0"/>
              <a:t>suyun </a:t>
            </a:r>
            <a:r>
              <a:rPr lang="tr-TR" dirty="0" err="1"/>
              <a:t>distile</a:t>
            </a:r>
            <a:r>
              <a:rPr lang="tr-TR" dirty="0"/>
              <a:t> edilmesi ile elde edilir.</a:t>
            </a:r>
          </a:p>
          <a:p>
            <a:pPr algn="just"/>
            <a:r>
              <a:rPr lang="tr-TR" b="1" dirty="0" err="1"/>
              <a:t>Bidistile</a:t>
            </a:r>
            <a:r>
              <a:rPr lang="tr-TR" b="1" dirty="0"/>
              <a:t> (veya </a:t>
            </a:r>
            <a:r>
              <a:rPr lang="tr-TR" b="1" dirty="0" err="1"/>
              <a:t>Redistile</a:t>
            </a:r>
            <a:r>
              <a:rPr lang="tr-TR" b="1" dirty="0"/>
              <a:t>) </a:t>
            </a:r>
            <a:r>
              <a:rPr lang="tr-TR" dirty="0"/>
              <a:t>su iki defa damıtılmış sudur. Çok hassas </a:t>
            </a:r>
            <a:r>
              <a:rPr lang="tr-TR" dirty="0" smtClean="0"/>
              <a:t>çözeltilerin hazırlanmasında </a:t>
            </a:r>
            <a:r>
              <a:rPr lang="tr-TR" dirty="0"/>
              <a:t>kullanılır. </a:t>
            </a:r>
            <a:r>
              <a:rPr lang="tr-TR" dirty="0" smtClean="0"/>
              <a:t>İkinci damıtmadan </a:t>
            </a:r>
            <a:r>
              <a:rPr lang="tr-TR" dirty="0"/>
              <a:t>önce suya bir miktar potasyum </a:t>
            </a:r>
            <a:r>
              <a:rPr lang="tr-TR" dirty="0" smtClean="0"/>
              <a:t>permanganat</a:t>
            </a:r>
            <a:r>
              <a:rPr lang="tr-TR" dirty="0"/>
              <a:t> </a:t>
            </a:r>
            <a:r>
              <a:rPr lang="tr-TR" dirty="0" smtClean="0"/>
              <a:t>ilave </a:t>
            </a:r>
            <a:r>
              <a:rPr lang="tr-TR" dirty="0"/>
              <a:t>edilerek damıtmadan sonra organik atıklarla uzaklaştırılması sağlanır</a:t>
            </a:r>
            <a:r>
              <a:rPr lang="tr-TR" dirty="0" smtClean="0"/>
              <a:t>.</a:t>
            </a:r>
            <a:endParaRPr lang="tr-TR" dirty="0"/>
          </a:p>
        </p:txBody>
      </p:sp>
    </p:spTree>
    <p:extLst>
      <p:ext uri="{BB962C8B-B14F-4D97-AF65-F5344CB8AC3E}">
        <p14:creationId xmlns:p14="http://schemas.microsoft.com/office/powerpoint/2010/main" val="104758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sz="2800" dirty="0" smtClean="0"/>
          </a:p>
          <a:p>
            <a:pPr algn="just"/>
            <a:r>
              <a:rPr lang="tr-TR" sz="2800" dirty="0" smtClean="0"/>
              <a:t>Şebeke </a:t>
            </a:r>
            <a:r>
              <a:rPr lang="tr-TR" sz="2800" dirty="0"/>
              <a:t>suyunun iyonlarından arındırılması işlemine </a:t>
            </a:r>
            <a:r>
              <a:rPr lang="tr-TR" sz="2800" b="1" dirty="0" err="1">
                <a:solidFill>
                  <a:srgbClr val="FF0000"/>
                </a:solidFill>
              </a:rPr>
              <a:t>deiyonizasyon</a:t>
            </a:r>
            <a:r>
              <a:rPr lang="tr-TR" sz="2800" dirty="0"/>
              <a:t>, iyonlarından arındırılmış suya da </a:t>
            </a:r>
            <a:r>
              <a:rPr lang="tr-TR" sz="2800" b="1" dirty="0" err="1"/>
              <a:t>deiyonize</a:t>
            </a:r>
            <a:r>
              <a:rPr lang="tr-TR" sz="2800" b="1" dirty="0"/>
              <a:t> su </a:t>
            </a:r>
            <a:r>
              <a:rPr lang="tr-TR" sz="2800" dirty="0"/>
              <a:t>denir. </a:t>
            </a:r>
            <a:endParaRPr lang="tr-TR" sz="2800" dirty="0" smtClean="0"/>
          </a:p>
          <a:p>
            <a:pPr algn="just"/>
            <a:r>
              <a:rPr lang="tr-TR" sz="2800" dirty="0" smtClean="0"/>
              <a:t>Deiyonizasyon</a:t>
            </a:r>
            <a:r>
              <a:rPr lang="tr-TR" sz="2800" dirty="0"/>
              <a:t> </a:t>
            </a:r>
            <a:r>
              <a:rPr lang="tr-TR" sz="2800" dirty="0" smtClean="0"/>
              <a:t>laboratuvarlarda </a:t>
            </a:r>
            <a:r>
              <a:rPr lang="tr-TR" sz="2800" b="1" dirty="0" err="1" smtClean="0"/>
              <a:t>demineralizasyon</a:t>
            </a:r>
            <a:r>
              <a:rPr lang="tr-TR" sz="2800" b="1" dirty="0" smtClean="0"/>
              <a:t> </a:t>
            </a:r>
            <a:r>
              <a:rPr lang="tr-TR" sz="2800" dirty="0"/>
              <a:t>veya </a:t>
            </a:r>
            <a:r>
              <a:rPr lang="tr-TR" sz="2800" b="1" dirty="0"/>
              <a:t>iyon değiştirme </a:t>
            </a:r>
            <a:r>
              <a:rPr lang="tr-TR" sz="2800" dirty="0" smtClean="0"/>
              <a:t>olarak da </a:t>
            </a:r>
            <a:r>
              <a:rPr lang="tr-TR" sz="2800" dirty="0"/>
              <a:t>bilinir. </a:t>
            </a:r>
          </a:p>
          <a:p>
            <a:endParaRPr lang="tr-TR" dirty="0"/>
          </a:p>
        </p:txBody>
      </p:sp>
    </p:spTree>
    <p:extLst>
      <p:ext uri="{BB962C8B-B14F-4D97-AF65-F5344CB8AC3E}">
        <p14:creationId xmlns:p14="http://schemas.microsoft.com/office/powerpoint/2010/main" val="2485164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72396" y="1600200"/>
            <a:ext cx="8199208" cy="4525963"/>
          </a:xfrm>
          <a:prstGeom prst="rect">
            <a:avLst/>
          </a:prstGeom>
        </p:spPr>
      </p:pic>
    </p:spTree>
    <p:extLst>
      <p:ext uri="{BB962C8B-B14F-4D97-AF65-F5344CB8AC3E}">
        <p14:creationId xmlns:p14="http://schemas.microsoft.com/office/powerpoint/2010/main" val="3566829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pPr algn="just"/>
            <a:r>
              <a:rPr lang="tr-TR" dirty="0"/>
              <a:t>Tip I kalitesinde </a:t>
            </a:r>
            <a:r>
              <a:rPr lang="tr-TR" b="1" dirty="0">
                <a:solidFill>
                  <a:srgbClr val="FF0000"/>
                </a:solidFill>
              </a:rPr>
              <a:t>ultra saf su</a:t>
            </a:r>
            <a:r>
              <a:rPr lang="tr-TR" dirty="0"/>
              <a:t>, ileri analitik teknikler, hücre kültürü ve moleküler </a:t>
            </a:r>
            <a:r>
              <a:rPr lang="tr-TR" dirty="0" smtClean="0"/>
              <a:t>biyoloji deneylerini içeren </a:t>
            </a:r>
            <a:r>
              <a:rPr lang="tr-TR" dirty="0"/>
              <a:t>kritik laboratuvar uygulamaları için önerilir.</a:t>
            </a:r>
          </a:p>
          <a:p>
            <a:pPr algn="just"/>
            <a:r>
              <a:rPr lang="tr-TR" dirty="0"/>
              <a:t>Bu </a:t>
            </a:r>
            <a:r>
              <a:rPr lang="tr-TR" dirty="0" smtClean="0"/>
              <a:t>düzeyindeki </a:t>
            </a:r>
            <a:r>
              <a:rPr lang="tr-TR" dirty="0"/>
              <a:t>su, taşıma amacıyla kullanılan kaplar ve laboratuvar atmosferinden </a:t>
            </a:r>
            <a:r>
              <a:rPr lang="tr-TR" dirty="0" smtClean="0"/>
              <a:t>çok hızlı </a:t>
            </a:r>
            <a:r>
              <a:rPr lang="tr-TR" dirty="0"/>
              <a:t>bir şekilde kirlenebileceği için, çözeltiye ihtiyaç duyulduğunda anlık üretilmelidir.</a:t>
            </a:r>
          </a:p>
          <a:p>
            <a:pPr algn="just"/>
            <a:r>
              <a:rPr lang="tr-TR" dirty="0" smtClean="0"/>
              <a:t>Bu </a:t>
            </a:r>
            <a:r>
              <a:rPr lang="tr-TR" dirty="0"/>
              <a:t>amaçla laboratuvarlarda </a:t>
            </a:r>
            <a:r>
              <a:rPr lang="tr-TR" b="1" dirty="0"/>
              <a:t>ultra saf su cihazları </a:t>
            </a:r>
            <a:r>
              <a:rPr lang="tr-TR" dirty="0"/>
              <a:t>kullanılmaktadır. </a:t>
            </a:r>
          </a:p>
          <a:p>
            <a:endParaRPr lang="tr-TR" dirty="0"/>
          </a:p>
        </p:txBody>
      </p:sp>
    </p:spTree>
    <p:extLst>
      <p:ext uri="{BB962C8B-B14F-4D97-AF65-F5344CB8AC3E}">
        <p14:creationId xmlns:p14="http://schemas.microsoft.com/office/powerpoint/2010/main" val="2782234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Ultra </a:t>
            </a:r>
            <a:r>
              <a:rPr lang="tr-TR" dirty="0" err="1" smtClean="0"/>
              <a:t>safsu</a:t>
            </a:r>
            <a:r>
              <a:rPr lang="tr-TR" dirty="0" smtClean="0"/>
              <a:t> cihazı</a:t>
            </a:r>
            <a:endParaRPr lang="tr-TR" dirty="0"/>
          </a:p>
        </p:txBody>
      </p:sp>
      <p:pic>
        <p:nvPicPr>
          <p:cNvPr id="4" name="İçerik Yer Tutucusu 3"/>
          <p:cNvPicPr>
            <a:picLocks noGrp="1" noChangeAspect="1"/>
          </p:cNvPicPr>
          <p:nvPr>
            <p:ph idx="1"/>
          </p:nvPr>
        </p:nvPicPr>
        <p:blipFill>
          <a:blip r:embed="rId2"/>
          <a:stretch>
            <a:fillRect/>
          </a:stretch>
        </p:blipFill>
        <p:spPr>
          <a:xfrm>
            <a:off x="2276475" y="1853406"/>
            <a:ext cx="4591050" cy="4019550"/>
          </a:xfrm>
          <a:prstGeom prst="rect">
            <a:avLst/>
          </a:prstGeom>
        </p:spPr>
      </p:pic>
    </p:spTree>
    <p:extLst>
      <p:ext uri="{BB962C8B-B14F-4D97-AF65-F5344CB8AC3E}">
        <p14:creationId xmlns:p14="http://schemas.microsoft.com/office/powerpoint/2010/main" val="1501397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Damıtık </a:t>
            </a:r>
            <a:r>
              <a:rPr lang="tr-TR" dirty="0"/>
              <a:t>Su Elde Etme Yolları</a:t>
            </a:r>
            <a:br>
              <a:rPr lang="tr-TR" dirty="0"/>
            </a:b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smtClean="0"/>
              <a:t>Nehirler</a:t>
            </a:r>
            <a:r>
              <a:rPr lang="tr-TR" dirty="0"/>
              <a:t>, göller, kaynaklar ve kuyulardan sağlanan sularda çeşitli inorganik ve </a:t>
            </a:r>
            <a:r>
              <a:rPr lang="tr-TR" dirty="0" smtClean="0"/>
              <a:t>organik bulaşmalar </a:t>
            </a:r>
            <a:r>
              <a:rPr lang="tr-TR" dirty="0"/>
              <a:t>olur. Bulaştırıcılar (</a:t>
            </a:r>
            <a:r>
              <a:rPr lang="tr-TR" dirty="0" err="1"/>
              <a:t>kontaminant</a:t>
            </a:r>
            <a:r>
              <a:rPr lang="tr-TR" dirty="0"/>
              <a:t>) tek bir </a:t>
            </a:r>
            <a:r>
              <a:rPr lang="tr-TR" dirty="0" smtClean="0"/>
              <a:t>yöntem ile </a:t>
            </a:r>
            <a:r>
              <a:rPr lang="tr-TR" dirty="0"/>
              <a:t>tam </a:t>
            </a:r>
            <a:r>
              <a:rPr lang="tr-TR" dirty="0" smtClean="0"/>
              <a:t>olarak uzaklaştırılamazlar</a:t>
            </a:r>
            <a:r>
              <a:rPr lang="tr-TR" dirty="0"/>
              <a:t>. Ancak, </a:t>
            </a:r>
            <a:r>
              <a:rPr lang="tr-TR" dirty="0" smtClean="0"/>
              <a:t>çeşitli yöntemler </a:t>
            </a:r>
            <a:r>
              <a:rPr lang="tr-TR" dirty="0"/>
              <a:t>ile damıtık su elde edilebilir</a:t>
            </a:r>
            <a:r>
              <a:rPr lang="tr-TR" dirty="0" smtClean="0"/>
              <a:t>: </a:t>
            </a:r>
            <a:endParaRPr lang="tr-TR" dirty="0"/>
          </a:p>
          <a:p>
            <a:pPr marL="0" indent="0" algn="ctr">
              <a:buNone/>
            </a:pPr>
            <a:r>
              <a:rPr lang="tr-TR" dirty="0"/>
              <a:t>• </a:t>
            </a:r>
            <a:r>
              <a:rPr lang="tr-TR" dirty="0" err="1"/>
              <a:t>Filtrasyon</a:t>
            </a:r>
            <a:endParaRPr lang="tr-TR" dirty="0"/>
          </a:p>
          <a:p>
            <a:pPr marL="0" indent="0" algn="ctr">
              <a:buNone/>
            </a:pPr>
            <a:r>
              <a:rPr lang="tr-TR" dirty="0"/>
              <a:t>• Distilasyon</a:t>
            </a:r>
          </a:p>
          <a:p>
            <a:pPr marL="0" indent="0" algn="ctr">
              <a:buNone/>
            </a:pPr>
            <a:r>
              <a:rPr lang="tr-TR" dirty="0"/>
              <a:t>• Deiyonizasyon</a:t>
            </a:r>
          </a:p>
          <a:p>
            <a:pPr marL="0" indent="0" algn="ctr">
              <a:buNone/>
            </a:pPr>
            <a:r>
              <a:rPr lang="tr-TR" dirty="0"/>
              <a:t>• Ters </a:t>
            </a:r>
            <a:r>
              <a:rPr lang="tr-TR" dirty="0" err="1"/>
              <a:t>ozmoz</a:t>
            </a:r>
            <a:endParaRPr lang="tr-TR" dirty="0"/>
          </a:p>
          <a:p>
            <a:pPr marL="0" indent="0" algn="ctr">
              <a:buNone/>
            </a:pPr>
            <a:r>
              <a:rPr lang="tr-TR" dirty="0"/>
              <a:t>• </a:t>
            </a:r>
            <a:r>
              <a:rPr lang="tr-TR" dirty="0" err="1" smtClean="0"/>
              <a:t>Absorbsiyon</a:t>
            </a:r>
            <a:endParaRPr lang="tr-TR" dirty="0"/>
          </a:p>
          <a:p>
            <a:pPr marL="0" indent="0" algn="ctr">
              <a:buNone/>
            </a:pPr>
            <a:r>
              <a:rPr lang="tr-TR" dirty="0"/>
              <a:t>• Diğer yöntemler </a:t>
            </a:r>
          </a:p>
        </p:txBody>
      </p:sp>
    </p:spTree>
    <p:extLst>
      <p:ext uri="{BB962C8B-B14F-4D97-AF65-F5344CB8AC3E}">
        <p14:creationId xmlns:p14="http://schemas.microsoft.com/office/powerpoint/2010/main" val="1053540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04875" y="1748631"/>
            <a:ext cx="7334250" cy="4229100"/>
          </a:xfrm>
          <a:prstGeom prst="rect">
            <a:avLst/>
          </a:prstGeom>
        </p:spPr>
      </p:pic>
    </p:spTree>
    <p:extLst>
      <p:ext uri="{BB962C8B-B14F-4D97-AF65-F5344CB8AC3E}">
        <p14:creationId xmlns:p14="http://schemas.microsoft.com/office/powerpoint/2010/main" val="823924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512956" y="1628800"/>
            <a:ext cx="8229600" cy="4525963"/>
          </a:xfrm>
        </p:spPr>
        <p:txBody>
          <a:bodyPr>
            <a:normAutofit/>
          </a:bodyPr>
          <a:lstStyle/>
          <a:p>
            <a:pPr marL="0" indent="0" algn="just">
              <a:buNone/>
            </a:pPr>
            <a:endParaRPr lang="tr-TR" b="1" dirty="0" smtClean="0"/>
          </a:p>
          <a:p>
            <a:pPr marL="0" indent="0" algn="just">
              <a:buNone/>
            </a:pPr>
            <a:r>
              <a:rPr lang="tr-TR" sz="2800" b="1" dirty="0" smtClean="0">
                <a:solidFill>
                  <a:srgbClr val="FF0000"/>
                </a:solidFill>
              </a:rPr>
              <a:t>Ultrafiltration </a:t>
            </a:r>
            <a:r>
              <a:rPr lang="tr-TR" sz="2800" b="1" dirty="0">
                <a:solidFill>
                  <a:srgbClr val="FF0000"/>
                </a:solidFill>
              </a:rPr>
              <a:t>(UF): </a:t>
            </a:r>
            <a:r>
              <a:rPr lang="tr-TR" sz="2800" dirty="0" err="1"/>
              <a:t>Ultrafiltrasyon</a:t>
            </a:r>
            <a:r>
              <a:rPr lang="tr-TR" sz="2800" dirty="0"/>
              <a:t>, öncelikle üst düzeyde saf su </a:t>
            </a:r>
            <a:r>
              <a:rPr lang="tr-TR" sz="2800" dirty="0" smtClean="0"/>
              <a:t>sistemlerinde </a:t>
            </a:r>
            <a:r>
              <a:rPr lang="tr-TR" sz="2800" b="1" dirty="0" err="1" smtClean="0"/>
              <a:t>pirojenleri</a:t>
            </a:r>
            <a:r>
              <a:rPr lang="tr-TR" sz="2800" b="1" dirty="0" smtClean="0"/>
              <a:t> </a:t>
            </a:r>
            <a:r>
              <a:rPr lang="tr-TR" sz="2800" b="1" dirty="0"/>
              <a:t>(bakteriyel </a:t>
            </a:r>
            <a:r>
              <a:rPr lang="tr-TR" sz="2800" b="1" dirty="0" err="1"/>
              <a:t>endotoksinleri</a:t>
            </a:r>
            <a:r>
              <a:rPr lang="tr-TR" sz="2800" b="1" dirty="0"/>
              <a:t>)</a:t>
            </a:r>
            <a:r>
              <a:rPr lang="tr-TR" sz="2800" dirty="0"/>
              <a:t> sudan ayırmak için </a:t>
            </a:r>
            <a:r>
              <a:rPr lang="tr-TR" sz="2800" dirty="0" smtClean="0"/>
              <a:t>kullanılmaktadır. </a:t>
            </a:r>
            <a:r>
              <a:rPr lang="tr-TR" sz="2800" dirty="0" err="1" smtClean="0"/>
              <a:t>Ultrafiltrasyon</a:t>
            </a:r>
            <a:r>
              <a:rPr lang="tr-TR" sz="2800" dirty="0" smtClean="0"/>
              <a:t> </a:t>
            </a:r>
            <a:r>
              <a:rPr lang="tr-TR" sz="2800" dirty="0"/>
              <a:t>yapan zarlar 10.000 </a:t>
            </a:r>
            <a:r>
              <a:rPr lang="tr-TR" sz="2800" dirty="0" err="1"/>
              <a:t>dalton’dan</a:t>
            </a:r>
            <a:r>
              <a:rPr lang="tr-TR" sz="2800" dirty="0"/>
              <a:t> küçük molekülleri ayırma </a:t>
            </a:r>
            <a:r>
              <a:rPr lang="tr-TR" sz="2800" dirty="0" smtClean="0"/>
              <a:t>özelliğine sahiptir</a:t>
            </a:r>
            <a:r>
              <a:rPr lang="tr-TR" sz="2800" dirty="0"/>
              <a:t>.</a:t>
            </a:r>
          </a:p>
          <a:p>
            <a:pPr marL="0" indent="0" algn="just">
              <a:buNone/>
            </a:pPr>
            <a:endParaRPr lang="tr-TR" dirty="0"/>
          </a:p>
        </p:txBody>
      </p:sp>
    </p:spTree>
    <p:extLst>
      <p:ext uri="{BB962C8B-B14F-4D97-AF65-F5344CB8AC3E}">
        <p14:creationId xmlns:p14="http://schemas.microsoft.com/office/powerpoint/2010/main" val="2111911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745076" y="1772816"/>
            <a:ext cx="7941724" cy="3547690"/>
          </a:xfrm>
          <a:prstGeom prst="rect">
            <a:avLst/>
          </a:prstGeom>
        </p:spPr>
      </p:pic>
    </p:spTree>
    <p:extLst>
      <p:ext uri="{BB962C8B-B14F-4D97-AF65-F5344CB8AC3E}">
        <p14:creationId xmlns:p14="http://schemas.microsoft.com/office/powerpoint/2010/main" val="2960944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Bu dersimizde laboratuvarda çalışma düzeni;</a:t>
            </a:r>
            <a:endParaRPr lang="tr-TR" dirty="0"/>
          </a:p>
        </p:txBody>
      </p:sp>
      <p:sp>
        <p:nvSpPr>
          <p:cNvPr id="3" name="İçerik Yer Tutucusu 2"/>
          <p:cNvSpPr>
            <a:spLocks noGrp="1"/>
          </p:cNvSpPr>
          <p:nvPr>
            <p:ph idx="1"/>
          </p:nvPr>
        </p:nvSpPr>
        <p:spPr/>
        <p:txBody>
          <a:bodyPr>
            <a:normAutofit fontScale="92500"/>
          </a:bodyPr>
          <a:lstStyle/>
          <a:p>
            <a:r>
              <a:rPr lang="tr-TR" dirty="0" smtClean="0"/>
              <a:t>1-Alet ve cihazların kontrolü</a:t>
            </a:r>
          </a:p>
          <a:p>
            <a:r>
              <a:rPr lang="tr-TR" dirty="0" smtClean="0"/>
              <a:t>2-Cam </a:t>
            </a:r>
            <a:r>
              <a:rPr lang="tr-TR" dirty="0"/>
              <a:t>eşyanın temizlenmesi ve </a:t>
            </a:r>
            <a:r>
              <a:rPr lang="tr-TR" dirty="0" smtClean="0"/>
              <a:t>sterilizasyonu</a:t>
            </a:r>
          </a:p>
          <a:p>
            <a:r>
              <a:rPr lang="tr-TR" dirty="0" smtClean="0"/>
              <a:t>3-Besi </a:t>
            </a:r>
            <a:r>
              <a:rPr lang="tr-TR" dirty="0"/>
              <a:t>Yerlerinin Hazırlanması ve </a:t>
            </a:r>
            <a:r>
              <a:rPr lang="tr-TR" dirty="0" smtClean="0"/>
              <a:t>Sterilizasyonu</a:t>
            </a:r>
          </a:p>
          <a:p>
            <a:r>
              <a:rPr lang="tr-TR" dirty="0" smtClean="0"/>
              <a:t>4-Sterilizasyon </a:t>
            </a:r>
            <a:r>
              <a:rPr lang="tr-TR" dirty="0"/>
              <a:t>işlemlerinin </a:t>
            </a:r>
            <a:r>
              <a:rPr lang="tr-TR" dirty="0" smtClean="0"/>
              <a:t>kontrolü</a:t>
            </a:r>
          </a:p>
          <a:p>
            <a:r>
              <a:rPr lang="tr-TR" dirty="0" smtClean="0"/>
              <a:t>5-Deneyin </a:t>
            </a:r>
            <a:r>
              <a:rPr lang="tr-TR" dirty="0"/>
              <a:t>Yürütülmesi</a:t>
            </a:r>
            <a:endParaRPr lang="tr-TR" dirty="0" smtClean="0"/>
          </a:p>
          <a:p>
            <a:r>
              <a:rPr lang="tr-TR" dirty="0"/>
              <a:t>6- Sonuçlarının Değerlendirilmesi </a:t>
            </a:r>
            <a:r>
              <a:rPr lang="tr-TR" dirty="0" smtClean="0"/>
              <a:t>	*Temel kavramlar, Saf su, kalibrasyon, tampon sistemleri</a:t>
            </a:r>
            <a:endParaRPr lang="tr-TR" dirty="0"/>
          </a:p>
        </p:txBody>
      </p:sp>
    </p:spTree>
    <p:extLst>
      <p:ext uri="{BB962C8B-B14F-4D97-AF65-F5344CB8AC3E}">
        <p14:creationId xmlns:p14="http://schemas.microsoft.com/office/powerpoint/2010/main" val="1524274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endParaRPr lang="tr-TR" b="1" dirty="0" smtClean="0">
              <a:solidFill>
                <a:srgbClr val="FF0000"/>
              </a:solidFill>
            </a:endParaRPr>
          </a:p>
          <a:p>
            <a:pPr algn="just"/>
            <a:r>
              <a:rPr lang="tr-TR" b="1" dirty="0" smtClean="0">
                <a:solidFill>
                  <a:srgbClr val="FF0000"/>
                </a:solidFill>
              </a:rPr>
              <a:t>Distilasyon </a:t>
            </a:r>
            <a:r>
              <a:rPr lang="tr-TR" b="1" dirty="0">
                <a:solidFill>
                  <a:srgbClr val="FF0000"/>
                </a:solidFill>
              </a:rPr>
              <a:t>(Damıtma) </a:t>
            </a:r>
            <a:r>
              <a:rPr lang="tr-TR" dirty="0"/>
              <a:t>Damıtma dünyadaki tüm Laboratuvarlarda en yaygın su arıtma teknolojisidir. İşlem sırasında su molekülleri sıvı buhar ve tekrar sıvı olmak üzere faz değişikliklerine uğrar. Bu faz değişimi suda çözünmüş bazı kirlilikleri ve bileşenleri ayırır. </a:t>
            </a:r>
            <a:endParaRPr lang="tr-TR" dirty="0" smtClean="0"/>
          </a:p>
          <a:p>
            <a:endParaRPr lang="tr-TR" dirty="0"/>
          </a:p>
        </p:txBody>
      </p:sp>
    </p:spTree>
    <p:extLst>
      <p:ext uri="{BB962C8B-B14F-4D97-AF65-F5344CB8AC3E}">
        <p14:creationId xmlns:p14="http://schemas.microsoft.com/office/powerpoint/2010/main" val="1455028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619672" y="1964836"/>
            <a:ext cx="5835848" cy="3890565"/>
          </a:xfrm>
          <a:prstGeom prst="rect">
            <a:avLst/>
          </a:prstGeom>
        </p:spPr>
      </p:pic>
    </p:spTree>
    <p:extLst>
      <p:ext uri="{BB962C8B-B14F-4D97-AF65-F5344CB8AC3E}">
        <p14:creationId xmlns:p14="http://schemas.microsoft.com/office/powerpoint/2010/main" val="4064989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smtClean="0"/>
          </a:p>
          <a:p>
            <a:pPr algn="just"/>
            <a:r>
              <a:rPr lang="tr-TR" dirty="0" smtClean="0"/>
              <a:t>Distilasyon </a:t>
            </a:r>
            <a:r>
              <a:rPr lang="tr-TR" dirty="0"/>
              <a:t>su arıtma işlemleri içerisinde geniş yeteneklere sahip tek formdur. </a:t>
            </a:r>
            <a:endParaRPr lang="tr-TR" dirty="0" smtClean="0"/>
          </a:p>
          <a:p>
            <a:pPr algn="just"/>
            <a:r>
              <a:rPr lang="tr-TR" dirty="0" smtClean="0"/>
              <a:t>Distilasyon </a:t>
            </a:r>
            <a:r>
              <a:rPr lang="tr-TR" dirty="0"/>
              <a:t>ile elde edilen </a:t>
            </a:r>
            <a:r>
              <a:rPr lang="tr-TR" b="1" dirty="0">
                <a:solidFill>
                  <a:srgbClr val="FF0000"/>
                </a:solidFill>
              </a:rPr>
              <a:t>damıtık su, </a:t>
            </a:r>
            <a:r>
              <a:rPr lang="tr-TR" b="1" dirty="0" err="1">
                <a:solidFill>
                  <a:srgbClr val="FF0000"/>
                </a:solidFill>
              </a:rPr>
              <a:t>distile</a:t>
            </a:r>
            <a:r>
              <a:rPr lang="tr-TR" b="1" dirty="0">
                <a:solidFill>
                  <a:srgbClr val="FF0000"/>
                </a:solidFill>
              </a:rPr>
              <a:t> su </a:t>
            </a:r>
            <a:r>
              <a:rPr lang="tr-TR" dirty="0"/>
              <a:t>adını alır. </a:t>
            </a:r>
            <a:endParaRPr lang="tr-TR" dirty="0" smtClean="0"/>
          </a:p>
          <a:p>
            <a:pPr algn="just"/>
            <a:r>
              <a:rPr lang="tr-TR" dirty="0" smtClean="0"/>
              <a:t>Suyun </a:t>
            </a:r>
            <a:r>
              <a:rPr lang="tr-TR" dirty="0" err="1"/>
              <a:t>distilasyonu</a:t>
            </a:r>
            <a:r>
              <a:rPr lang="tr-TR" dirty="0"/>
              <a:t> uçucu olmayan organik, inorganik kirlilikleri ve </a:t>
            </a:r>
            <a:r>
              <a:rPr lang="tr-TR" dirty="0" smtClean="0"/>
              <a:t>mikrobiyolojik </a:t>
            </a:r>
            <a:r>
              <a:rPr lang="tr-TR" dirty="0"/>
              <a:t>organizmaları </a:t>
            </a:r>
            <a:r>
              <a:rPr lang="tr-TR" dirty="0" err="1" smtClean="0"/>
              <a:t>uzaklaştırlır</a:t>
            </a:r>
            <a:r>
              <a:rPr lang="tr-TR" dirty="0"/>
              <a:t>.</a:t>
            </a:r>
          </a:p>
          <a:p>
            <a:endParaRPr lang="tr-TR" dirty="0"/>
          </a:p>
        </p:txBody>
      </p:sp>
    </p:spTree>
    <p:extLst>
      <p:ext uri="{BB962C8B-B14F-4D97-AF65-F5344CB8AC3E}">
        <p14:creationId xmlns:p14="http://schemas.microsoft.com/office/powerpoint/2010/main" val="914274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pPr algn="just"/>
            <a:r>
              <a:rPr lang="tr-TR" dirty="0" smtClean="0"/>
              <a:t>Amonyak </a:t>
            </a:r>
            <a:r>
              <a:rPr lang="tr-TR" dirty="0"/>
              <a:t>(NH3), CO2, Cl ve kaynama noktası düşük inorganik maddeler (</a:t>
            </a:r>
            <a:r>
              <a:rPr lang="tr-TR" dirty="0" err="1"/>
              <a:t>Na</a:t>
            </a:r>
            <a:r>
              <a:rPr lang="tr-TR" dirty="0"/>
              <a:t>, K, Mn, karbonat ve sülfat) </a:t>
            </a:r>
            <a:r>
              <a:rPr lang="tr-TR" dirty="0" err="1"/>
              <a:t>distile</a:t>
            </a:r>
            <a:r>
              <a:rPr lang="tr-TR" dirty="0"/>
              <a:t> edilmiş suda vardır. Sadece </a:t>
            </a:r>
            <a:r>
              <a:rPr lang="tr-TR" dirty="0" err="1"/>
              <a:t>distilasyon</a:t>
            </a:r>
            <a:r>
              <a:rPr lang="tr-TR" dirty="0"/>
              <a:t> işleminden geçirilen bir su örneği Tip I suyun gereklerini karşılamaz. Tip 2 veya Tip 3 suyun özelliklerini taşır. </a:t>
            </a:r>
          </a:p>
          <a:p>
            <a:endParaRPr lang="tr-TR" dirty="0"/>
          </a:p>
        </p:txBody>
      </p:sp>
    </p:spTree>
    <p:extLst>
      <p:ext uri="{BB962C8B-B14F-4D97-AF65-F5344CB8AC3E}">
        <p14:creationId xmlns:p14="http://schemas.microsoft.com/office/powerpoint/2010/main" val="1868352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sz="2800" b="1" dirty="0">
                <a:solidFill>
                  <a:srgbClr val="FF0000"/>
                </a:solidFill>
              </a:rPr>
              <a:t>Deiyonizasyon</a:t>
            </a:r>
            <a:r>
              <a:rPr lang="tr-TR" sz="2800" dirty="0">
                <a:solidFill>
                  <a:srgbClr val="FF0000"/>
                </a:solidFill>
              </a:rPr>
              <a:t>,</a:t>
            </a:r>
            <a:r>
              <a:rPr lang="tr-TR" sz="2800" dirty="0"/>
              <a:t> çözünmeyen reçine polimerleri içinden normal suyun geçirilmesi işlemidir. Reçine normal suda bulunan iyonlaşmış kirlilikleri H+ ve OH iyonları ile </a:t>
            </a:r>
            <a:r>
              <a:rPr lang="tr-TR" sz="2800" dirty="0" smtClean="0"/>
              <a:t>değiştirir, bu iyonlaştırılmış </a:t>
            </a:r>
            <a:r>
              <a:rPr lang="tr-TR" sz="2800" dirty="0"/>
              <a:t>suya </a:t>
            </a:r>
            <a:r>
              <a:rPr lang="tr-TR" sz="2800" b="1" dirty="0" err="1">
                <a:solidFill>
                  <a:srgbClr val="FF0000"/>
                </a:solidFill>
              </a:rPr>
              <a:t>deiyonize</a:t>
            </a:r>
            <a:r>
              <a:rPr lang="tr-TR" sz="2800" dirty="0"/>
              <a:t> </a:t>
            </a:r>
            <a:r>
              <a:rPr lang="tr-TR" sz="2800" b="1" dirty="0">
                <a:solidFill>
                  <a:srgbClr val="FF0000"/>
                </a:solidFill>
              </a:rPr>
              <a:t>su</a:t>
            </a:r>
            <a:r>
              <a:rPr lang="tr-TR" sz="2800" dirty="0"/>
              <a:t> denir.</a:t>
            </a:r>
          </a:p>
          <a:p>
            <a:pPr algn="just"/>
            <a:r>
              <a:rPr lang="tr-TR" sz="2800" dirty="0" smtClean="0"/>
              <a:t>Reçine, Deiyonizasyon </a:t>
            </a:r>
            <a:r>
              <a:rPr lang="tr-TR" sz="2800" dirty="0"/>
              <a:t>laboratuvarlarda </a:t>
            </a:r>
            <a:r>
              <a:rPr lang="tr-TR" sz="2800" b="1" dirty="0" err="1">
                <a:solidFill>
                  <a:srgbClr val="FF0000"/>
                </a:solidFill>
              </a:rPr>
              <a:t>demineralizasyon</a:t>
            </a:r>
            <a:r>
              <a:rPr lang="tr-TR" sz="2800" dirty="0"/>
              <a:t> veya </a:t>
            </a:r>
            <a:r>
              <a:rPr lang="tr-TR" sz="2800" b="1" dirty="0">
                <a:solidFill>
                  <a:srgbClr val="FF0000"/>
                </a:solidFill>
              </a:rPr>
              <a:t>iyon değiştirme </a:t>
            </a:r>
            <a:r>
              <a:rPr lang="tr-TR" sz="2800" dirty="0"/>
              <a:t>olarak da bilinir. </a:t>
            </a:r>
            <a:endParaRPr lang="tr-TR" sz="2800" dirty="0" smtClean="0"/>
          </a:p>
          <a:p>
            <a:pPr algn="just"/>
            <a:r>
              <a:rPr lang="tr-TR" sz="2800" dirty="0" smtClean="0"/>
              <a:t>Bu</a:t>
            </a:r>
            <a:r>
              <a:rPr lang="tr-TR" sz="2800" dirty="0"/>
              <a:t>, sentetik reçineler tarafından sudan iyonların ayırılmasıdır.</a:t>
            </a:r>
          </a:p>
          <a:p>
            <a:endParaRPr lang="tr-TR" dirty="0"/>
          </a:p>
        </p:txBody>
      </p:sp>
    </p:spTree>
    <p:extLst>
      <p:ext uri="{BB962C8B-B14F-4D97-AF65-F5344CB8AC3E}">
        <p14:creationId xmlns:p14="http://schemas.microsoft.com/office/powerpoint/2010/main" val="3422300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403648" y="1268760"/>
            <a:ext cx="6094736" cy="4634715"/>
          </a:xfrm>
          <a:prstGeom prst="rect">
            <a:avLst/>
          </a:prstGeom>
        </p:spPr>
      </p:pic>
    </p:spTree>
    <p:extLst>
      <p:ext uri="{BB962C8B-B14F-4D97-AF65-F5344CB8AC3E}">
        <p14:creationId xmlns:p14="http://schemas.microsoft.com/office/powerpoint/2010/main" val="4032660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187624" y="1628800"/>
            <a:ext cx="6984262" cy="3119637"/>
          </a:xfrm>
          <a:prstGeom prst="rect">
            <a:avLst/>
          </a:prstGeom>
        </p:spPr>
      </p:pic>
    </p:spTree>
    <p:extLst>
      <p:ext uri="{BB962C8B-B14F-4D97-AF65-F5344CB8AC3E}">
        <p14:creationId xmlns:p14="http://schemas.microsoft.com/office/powerpoint/2010/main" val="3508168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r>
              <a:rPr lang="it-IT" b="1" dirty="0">
                <a:solidFill>
                  <a:srgbClr val="FF0000"/>
                </a:solidFill>
              </a:rPr>
              <a:t>Ters ozmoz su arıtma sistemi: </a:t>
            </a:r>
            <a:endParaRPr lang="tr-TR" b="1" dirty="0" smtClean="0">
              <a:solidFill>
                <a:srgbClr val="FF0000"/>
              </a:solidFill>
            </a:endParaRPr>
          </a:p>
          <a:p>
            <a:pPr algn="just"/>
            <a:endParaRPr lang="tr-TR" dirty="0" smtClean="0"/>
          </a:p>
          <a:p>
            <a:pPr algn="just"/>
            <a:r>
              <a:rPr lang="tr-TR" dirty="0" smtClean="0"/>
              <a:t>Sudaki </a:t>
            </a:r>
            <a:r>
              <a:rPr lang="tr-TR" dirty="0"/>
              <a:t>istenmeyen maddelerin, özel bir zardan </a:t>
            </a:r>
            <a:r>
              <a:rPr lang="tr-TR" dirty="0" smtClean="0"/>
              <a:t>belirli bir </a:t>
            </a:r>
            <a:r>
              <a:rPr lang="tr-TR" dirty="0"/>
              <a:t>basınç </a:t>
            </a:r>
            <a:r>
              <a:rPr lang="tr-TR" dirty="0" smtClean="0"/>
              <a:t>altında geçirilerek </a:t>
            </a:r>
            <a:r>
              <a:rPr lang="tr-TR" dirty="0"/>
              <a:t>filtre edilmesi işlemidir.</a:t>
            </a:r>
          </a:p>
          <a:p>
            <a:pPr algn="just"/>
            <a:endParaRPr lang="tr-TR" dirty="0"/>
          </a:p>
        </p:txBody>
      </p:sp>
    </p:spTree>
    <p:extLst>
      <p:ext uri="{BB962C8B-B14F-4D97-AF65-F5344CB8AC3E}">
        <p14:creationId xmlns:p14="http://schemas.microsoft.com/office/powerpoint/2010/main" val="3438695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pPr algn="just"/>
            <a:r>
              <a:rPr lang="tr-TR" dirty="0" smtClean="0"/>
              <a:t>Tip </a:t>
            </a:r>
            <a:r>
              <a:rPr lang="tr-TR" dirty="0"/>
              <a:t>I su sağlayan sistemlerde genellikle çıkış hattında yer alan, 0.5-18 mega </a:t>
            </a:r>
            <a:r>
              <a:rPr lang="tr-TR" dirty="0" err="1"/>
              <a:t>ohm</a:t>
            </a:r>
            <a:r>
              <a:rPr lang="tr-TR" dirty="0"/>
              <a:t>/cm sınırlarında derecelenmiş bir skala (</a:t>
            </a:r>
            <a:r>
              <a:rPr lang="tr-TR" dirty="0" err="1"/>
              <a:t>ohm</a:t>
            </a:r>
            <a:r>
              <a:rPr lang="tr-TR" dirty="0"/>
              <a:t> metre) bulunur.</a:t>
            </a:r>
          </a:p>
          <a:p>
            <a:pPr algn="just"/>
            <a:endParaRPr lang="tr-TR" dirty="0"/>
          </a:p>
        </p:txBody>
      </p:sp>
    </p:spTree>
    <p:extLst>
      <p:ext uri="{BB962C8B-B14F-4D97-AF65-F5344CB8AC3E}">
        <p14:creationId xmlns:p14="http://schemas.microsoft.com/office/powerpoint/2010/main" val="345990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691680" y="1988840"/>
            <a:ext cx="5953649" cy="3174504"/>
          </a:xfrm>
          <a:prstGeom prst="rect">
            <a:avLst/>
          </a:prstGeom>
        </p:spPr>
      </p:pic>
    </p:spTree>
    <p:extLst>
      <p:ext uri="{BB962C8B-B14F-4D97-AF65-F5344CB8AC3E}">
        <p14:creationId xmlns:p14="http://schemas.microsoft.com/office/powerpoint/2010/main" val="1936527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sz="3600" dirty="0" smtClean="0"/>
              <a:t>Laboratuar </a:t>
            </a:r>
            <a:r>
              <a:rPr lang="tr-TR" sz="3600" dirty="0"/>
              <a:t>Çalışma Düzeni </a:t>
            </a:r>
            <a:r>
              <a:rPr lang="tr-TR" dirty="0"/>
              <a:t/>
            </a:r>
            <a:br>
              <a:rPr lang="tr-TR" dirty="0"/>
            </a:br>
            <a:endParaRPr lang="tr-TR" dirty="0"/>
          </a:p>
        </p:txBody>
      </p:sp>
      <p:sp>
        <p:nvSpPr>
          <p:cNvPr id="3" name="2 İçerik Yer Tutucusu"/>
          <p:cNvSpPr>
            <a:spLocks noGrp="1"/>
          </p:cNvSpPr>
          <p:nvPr>
            <p:ph idx="1"/>
          </p:nvPr>
        </p:nvSpPr>
        <p:spPr/>
        <p:txBody>
          <a:bodyPr>
            <a:normAutofit/>
          </a:bodyPr>
          <a:lstStyle/>
          <a:p>
            <a:r>
              <a:rPr lang="tr-TR" dirty="0" smtClean="0"/>
              <a:t>1</a:t>
            </a:r>
            <a:r>
              <a:rPr lang="tr-TR" dirty="0"/>
              <a:t>. Alet ve </a:t>
            </a:r>
            <a:r>
              <a:rPr lang="tr-TR" dirty="0" smtClean="0"/>
              <a:t>cihazların </a:t>
            </a:r>
            <a:r>
              <a:rPr lang="tr-TR" dirty="0"/>
              <a:t>k</a:t>
            </a:r>
            <a:r>
              <a:rPr lang="tr-TR" dirty="0" smtClean="0"/>
              <a:t>ontrolü </a:t>
            </a:r>
          </a:p>
          <a:p>
            <a:pPr lvl="1"/>
            <a:r>
              <a:rPr lang="tr-TR" dirty="0" smtClean="0"/>
              <a:t>laboratuvar </a:t>
            </a:r>
            <a:r>
              <a:rPr lang="tr-TR" dirty="0"/>
              <a:t>çalışmalarına başlamadan önce, kullanılan alet ve cihazların elektrik aksamı, ısı ayarı </a:t>
            </a:r>
            <a:r>
              <a:rPr lang="tr-TR" dirty="0" err="1"/>
              <a:t>v.b</a:t>
            </a:r>
            <a:r>
              <a:rPr lang="tr-TR" dirty="0"/>
              <a:t>. özellikleri kontrol </a:t>
            </a:r>
            <a:r>
              <a:rPr lang="tr-TR" dirty="0" smtClean="0"/>
              <a:t>edilir.</a:t>
            </a:r>
          </a:p>
          <a:p>
            <a:pPr lvl="1"/>
            <a:r>
              <a:rPr lang="tr-TR" dirty="0" smtClean="0"/>
              <a:t>etüv </a:t>
            </a:r>
            <a:r>
              <a:rPr lang="tr-TR" dirty="0"/>
              <a:t>sıcaklık ayarının uygun olup olmadığı sabah ve akşam olmak üzere en az iki defa kontrol edilmelidir. </a:t>
            </a:r>
            <a:endParaRPr lang="tr-T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Su Rezistans Testi</a:t>
            </a:r>
            <a:br>
              <a:rPr lang="tr-TR" dirty="0"/>
            </a:br>
            <a:endParaRPr lang="tr-TR" dirty="0"/>
          </a:p>
        </p:txBody>
      </p:sp>
      <p:sp>
        <p:nvSpPr>
          <p:cNvPr id="3" name="İçerik Yer Tutucusu 2"/>
          <p:cNvSpPr>
            <a:spLocks noGrp="1"/>
          </p:cNvSpPr>
          <p:nvPr>
            <p:ph idx="1"/>
          </p:nvPr>
        </p:nvSpPr>
        <p:spPr/>
        <p:txBody>
          <a:bodyPr>
            <a:normAutofit/>
          </a:bodyPr>
          <a:lstStyle/>
          <a:p>
            <a:pPr algn="just"/>
            <a:r>
              <a:rPr lang="tr-TR" dirty="0" smtClean="0"/>
              <a:t>Bu </a:t>
            </a:r>
            <a:r>
              <a:rPr lang="tr-TR" dirty="0"/>
              <a:t>test suda çözünmüş iyonize maddelerin ölçümüdür. </a:t>
            </a:r>
            <a:endParaRPr lang="tr-TR" dirty="0" smtClean="0"/>
          </a:p>
          <a:p>
            <a:pPr algn="just"/>
            <a:r>
              <a:rPr lang="tr-TR" dirty="0" smtClean="0"/>
              <a:t>Tip </a:t>
            </a:r>
            <a:r>
              <a:rPr lang="tr-TR" dirty="0"/>
              <a:t>I su 15-18 </a:t>
            </a:r>
            <a:r>
              <a:rPr lang="tr-TR" dirty="0" err="1" smtClean="0"/>
              <a:t>megaohm</a:t>
            </a:r>
            <a:r>
              <a:rPr lang="tr-TR" dirty="0" smtClean="0"/>
              <a:t>/cm </a:t>
            </a:r>
            <a:r>
              <a:rPr lang="tr-TR" dirty="0"/>
              <a:t>arasında bir rezistansa sahip olmalıdır. En düşük </a:t>
            </a:r>
            <a:r>
              <a:rPr lang="tr-TR" dirty="0" smtClean="0"/>
              <a:t>10 </a:t>
            </a:r>
            <a:r>
              <a:rPr lang="tr-TR" dirty="0" err="1" smtClean="0"/>
              <a:t>megaohm</a:t>
            </a:r>
            <a:r>
              <a:rPr lang="tr-TR" dirty="0" smtClean="0"/>
              <a:t>/cm </a:t>
            </a:r>
            <a:r>
              <a:rPr lang="tr-TR" dirty="0" err="1"/>
              <a:t>dir</a:t>
            </a:r>
            <a:r>
              <a:rPr lang="tr-TR" dirty="0"/>
              <a:t>. Bu kontrol günlük veya haftalık yapılmalıdır. </a:t>
            </a:r>
          </a:p>
        </p:txBody>
      </p:sp>
    </p:spTree>
    <p:extLst>
      <p:ext uri="{BB962C8B-B14F-4D97-AF65-F5344CB8AC3E}">
        <p14:creationId xmlns:p14="http://schemas.microsoft.com/office/powerpoint/2010/main" val="935085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Saat </a:t>
            </a:r>
            <a:r>
              <a:rPr lang="tr-TR" dirty="0"/>
              <a:t>Camı ile Damıtık Suda </a:t>
            </a:r>
            <a:r>
              <a:rPr lang="tr-TR" dirty="0" err="1"/>
              <a:t>Saşık</a:t>
            </a:r>
            <a:r>
              <a:rPr lang="tr-TR" dirty="0"/>
              <a:t> </a:t>
            </a:r>
            <a:r>
              <a:rPr lang="tr-TR" dirty="0" err="1"/>
              <a:t>Kontrolu</a:t>
            </a:r>
            <a:r>
              <a:rPr lang="tr-TR" dirty="0"/>
              <a:t/>
            </a:r>
            <a:br>
              <a:rPr lang="tr-TR" dirty="0"/>
            </a:br>
            <a:endParaRPr lang="tr-TR" dirty="0"/>
          </a:p>
        </p:txBody>
      </p:sp>
      <p:sp>
        <p:nvSpPr>
          <p:cNvPr id="3" name="İçerik Yer Tutucusu 2"/>
          <p:cNvSpPr>
            <a:spLocks noGrp="1"/>
          </p:cNvSpPr>
          <p:nvPr>
            <p:ph idx="1"/>
          </p:nvPr>
        </p:nvSpPr>
        <p:spPr/>
        <p:txBody>
          <a:bodyPr/>
          <a:lstStyle/>
          <a:p>
            <a:pPr algn="just"/>
            <a:endParaRPr lang="tr-TR" dirty="0" smtClean="0"/>
          </a:p>
          <a:p>
            <a:pPr algn="just"/>
            <a:r>
              <a:rPr lang="tr-TR" dirty="0" smtClean="0"/>
              <a:t>Saat </a:t>
            </a:r>
            <a:r>
              <a:rPr lang="tr-TR" dirty="0"/>
              <a:t>camına 12 ml damıtık su konularak yavaş yavaş buharlaşmaya bırakılır. Suyun </a:t>
            </a:r>
            <a:r>
              <a:rPr lang="tr-TR" dirty="0" smtClean="0"/>
              <a:t>uçması sonucunda </a:t>
            </a:r>
            <a:r>
              <a:rPr lang="tr-TR" dirty="0"/>
              <a:t>saat camında çökelti </a:t>
            </a:r>
            <a:r>
              <a:rPr lang="tr-TR" dirty="0" smtClean="0"/>
              <a:t>bırakıp bırakmadığına </a:t>
            </a:r>
            <a:r>
              <a:rPr lang="tr-TR" dirty="0"/>
              <a:t>bakılır. Temiz saf su saat </a:t>
            </a:r>
            <a:r>
              <a:rPr lang="tr-TR" dirty="0" smtClean="0"/>
              <a:t>camında çökelti </a:t>
            </a:r>
            <a:r>
              <a:rPr lang="tr-TR" dirty="0"/>
              <a:t>bırakmazken kirli ya da normal su saat camında çökelti bırakır. </a:t>
            </a:r>
          </a:p>
        </p:txBody>
      </p:sp>
    </p:spTree>
    <p:extLst>
      <p:ext uri="{BB962C8B-B14F-4D97-AF65-F5344CB8AC3E}">
        <p14:creationId xmlns:p14="http://schemas.microsoft.com/office/powerpoint/2010/main" val="2452148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Damıtık </a:t>
            </a:r>
            <a:r>
              <a:rPr lang="tr-TR" dirty="0"/>
              <a:t>Sularda Klorür (CI) </a:t>
            </a:r>
            <a:r>
              <a:rPr lang="tr-TR" dirty="0" err="1"/>
              <a:t>Kontrolu</a:t>
            </a:r>
            <a:r>
              <a:rPr lang="tr-TR" dirty="0"/>
              <a:t/>
            </a:r>
            <a:br>
              <a:rPr lang="tr-TR" dirty="0"/>
            </a:br>
            <a:endParaRPr lang="tr-TR" dirty="0"/>
          </a:p>
        </p:txBody>
      </p:sp>
      <p:sp>
        <p:nvSpPr>
          <p:cNvPr id="3" name="İçerik Yer Tutucusu 2"/>
          <p:cNvSpPr>
            <a:spLocks noGrp="1"/>
          </p:cNvSpPr>
          <p:nvPr>
            <p:ph idx="1"/>
          </p:nvPr>
        </p:nvSpPr>
        <p:spPr/>
        <p:txBody>
          <a:bodyPr/>
          <a:lstStyle/>
          <a:p>
            <a:pPr algn="just"/>
            <a:endParaRPr lang="tr-TR" dirty="0" smtClean="0"/>
          </a:p>
          <a:p>
            <a:pPr algn="just"/>
            <a:r>
              <a:rPr lang="tr-TR" dirty="0" smtClean="0"/>
              <a:t>Deney </a:t>
            </a:r>
            <a:r>
              <a:rPr lang="tr-TR" dirty="0"/>
              <a:t>tüpüne 10 ml damıtık su ve 45 damla </a:t>
            </a:r>
            <a:r>
              <a:rPr lang="tr-TR" b="1" dirty="0"/>
              <a:t>asetik asit </a:t>
            </a:r>
            <a:r>
              <a:rPr lang="tr-TR" dirty="0"/>
              <a:t>konularak üzerine 34 damla </a:t>
            </a:r>
            <a:r>
              <a:rPr lang="tr-TR" b="1" dirty="0" smtClean="0"/>
              <a:t>gümüş nitrat </a:t>
            </a:r>
            <a:r>
              <a:rPr lang="tr-TR" b="1" dirty="0"/>
              <a:t>çözeltisi</a:t>
            </a:r>
            <a:r>
              <a:rPr lang="tr-TR" dirty="0"/>
              <a:t> damlatıldığında damıtık suda </a:t>
            </a:r>
            <a:r>
              <a:rPr lang="tr-TR" b="1" dirty="0"/>
              <a:t>bulanıklık oluşursa </a:t>
            </a:r>
            <a:r>
              <a:rPr lang="tr-TR" dirty="0"/>
              <a:t>bu durum, suda </a:t>
            </a:r>
            <a:r>
              <a:rPr lang="tr-TR" b="1" dirty="0" smtClean="0"/>
              <a:t>klorür</a:t>
            </a:r>
            <a:r>
              <a:rPr lang="tr-TR" dirty="0" smtClean="0"/>
              <a:t> olduğunu </a:t>
            </a:r>
            <a:r>
              <a:rPr lang="tr-TR" dirty="0"/>
              <a:t>gösterir. </a:t>
            </a:r>
          </a:p>
          <a:p>
            <a:endParaRPr lang="tr-TR" dirty="0"/>
          </a:p>
        </p:txBody>
      </p:sp>
    </p:spTree>
    <p:extLst>
      <p:ext uri="{BB962C8B-B14F-4D97-AF65-F5344CB8AC3E}">
        <p14:creationId xmlns:p14="http://schemas.microsoft.com/office/powerpoint/2010/main" val="482080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Damıtık </a:t>
            </a:r>
            <a:r>
              <a:rPr lang="tr-TR" dirty="0"/>
              <a:t>Suda Karbondioksit Varlığının </a:t>
            </a:r>
            <a:r>
              <a:rPr lang="tr-TR" dirty="0" err="1"/>
              <a:t>Tesbiti</a:t>
            </a:r>
            <a:r>
              <a:rPr lang="tr-TR" dirty="0"/>
              <a:t> ve Uzaklaştırılması</a:t>
            </a:r>
            <a:br>
              <a:rPr lang="tr-TR" dirty="0"/>
            </a:br>
            <a:endParaRPr lang="tr-TR" dirty="0"/>
          </a:p>
        </p:txBody>
      </p:sp>
      <p:sp>
        <p:nvSpPr>
          <p:cNvPr id="3" name="İçerik Yer Tutucusu 2"/>
          <p:cNvSpPr>
            <a:spLocks noGrp="1"/>
          </p:cNvSpPr>
          <p:nvPr>
            <p:ph idx="1"/>
          </p:nvPr>
        </p:nvSpPr>
        <p:spPr>
          <a:xfrm>
            <a:off x="827584" y="1600200"/>
            <a:ext cx="7859216" cy="4525963"/>
          </a:xfrm>
        </p:spPr>
        <p:txBody>
          <a:bodyPr>
            <a:normAutofit/>
          </a:bodyPr>
          <a:lstStyle/>
          <a:p>
            <a:pPr algn="just"/>
            <a:endParaRPr lang="tr-TR" dirty="0" smtClean="0"/>
          </a:p>
          <a:p>
            <a:pPr algn="just"/>
            <a:r>
              <a:rPr lang="tr-TR" dirty="0" smtClean="0"/>
              <a:t>Damıtık </a:t>
            </a:r>
            <a:r>
              <a:rPr lang="tr-TR" dirty="0"/>
              <a:t>su uzun süre beklemekle havadaki karbondioksiti emer. </a:t>
            </a:r>
            <a:r>
              <a:rPr lang="tr-TR" dirty="0" smtClean="0"/>
              <a:t>Karbondioksit varlığını </a:t>
            </a:r>
            <a:r>
              <a:rPr lang="tr-TR" dirty="0"/>
              <a:t>göstermek için temiz bir deney tüpüne 8 ml damıtık su üzerine 2 damla </a:t>
            </a:r>
            <a:r>
              <a:rPr lang="tr-TR" b="1" dirty="0" smtClean="0"/>
              <a:t>metil </a:t>
            </a:r>
            <a:r>
              <a:rPr lang="tr-TR" b="1" dirty="0" err="1" smtClean="0"/>
              <a:t>oranj</a:t>
            </a:r>
            <a:r>
              <a:rPr lang="tr-TR" b="1" dirty="0" smtClean="0"/>
              <a:t> </a:t>
            </a:r>
            <a:r>
              <a:rPr lang="tr-TR" b="1" dirty="0"/>
              <a:t>metil mavisi indikatörü</a:t>
            </a:r>
            <a:r>
              <a:rPr lang="tr-TR" dirty="0"/>
              <a:t> </a:t>
            </a:r>
            <a:r>
              <a:rPr lang="tr-TR" dirty="0" smtClean="0"/>
              <a:t>damlatılır. Kirli </a:t>
            </a:r>
            <a:r>
              <a:rPr lang="tr-TR" dirty="0"/>
              <a:t>yeşil bir renk oluşması damıtık suda karbondioksit varlığını gösterir. </a:t>
            </a:r>
          </a:p>
        </p:txBody>
      </p:sp>
    </p:spTree>
    <p:extLst>
      <p:ext uri="{BB962C8B-B14F-4D97-AF65-F5344CB8AC3E}">
        <p14:creationId xmlns:p14="http://schemas.microsoft.com/office/powerpoint/2010/main" val="4125227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3862266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endParaRPr lang="tr-TR" sz="2800" dirty="0" smtClean="0"/>
          </a:p>
          <a:p>
            <a:pPr algn="just"/>
            <a:endParaRPr lang="tr-TR" sz="2800" dirty="0"/>
          </a:p>
          <a:p>
            <a:pPr algn="just"/>
            <a:r>
              <a:rPr lang="tr-TR" sz="2800" dirty="0" smtClean="0"/>
              <a:t>Damıtık </a:t>
            </a:r>
            <a:r>
              <a:rPr lang="tr-TR" sz="2800" dirty="0"/>
              <a:t>suda oluşan karbondioksit, suyun ateşe dayanıklı cam balonda 15-20 </a:t>
            </a:r>
            <a:r>
              <a:rPr lang="tr-TR" sz="2800" dirty="0" smtClean="0"/>
              <a:t>dakika kaynatılması </a:t>
            </a:r>
            <a:r>
              <a:rPr lang="tr-TR" sz="2800" dirty="0"/>
              <a:t>ve bulunduğu kabın ağzı kapalı </a:t>
            </a:r>
            <a:r>
              <a:rPr lang="tr-TR" sz="2800" dirty="0" smtClean="0"/>
              <a:t>olarak soğumaya bırakılmasıyla uzaklaştırılabilir</a:t>
            </a:r>
            <a:r>
              <a:rPr lang="tr-TR" sz="2800" dirty="0"/>
              <a:t>. </a:t>
            </a:r>
            <a:r>
              <a:rPr lang="tr-TR" sz="2800" dirty="0" smtClean="0"/>
              <a:t> </a:t>
            </a:r>
            <a:endParaRPr lang="tr-TR" sz="2800" dirty="0"/>
          </a:p>
        </p:txBody>
      </p:sp>
    </p:spTree>
    <p:extLst>
      <p:ext uri="{BB962C8B-B14F-4D97-AF65-F5344CB8AC3E}">
        <p14:creationId xmlns:p14="http://schemas.microsoft.com/office/powerpoint/2010/main" val="742633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Kalibrasyon;</a:t>
            </a:r>
          </a:p>
        </p:txBody>
      </p:sp>
      <p:sp>
        <p:nvSpPr>
          <p:cNvPr id="3" name="İçerik Yer Tutucusu 2"/>
          <p:cNvSpPr>
            <a:spLocks noGrp="1"/>
          </p:cNvSpPr>
          <p:nvPr>
            <p:ph idx="1"/>
          </p:nvPr>
        </p:nvSpPr>
        <p:spPr/>
        <p:txBody>
          <a:bodyPr>
            <a:normAutofit lnSpcReduction="10000"/>
          </a:bodyPr>
          <a:lstStyle/>
          <a:p>
            <a:pPr marL="0" indent="0" algn="just">
              <a:buNone/>
            </a:pPr>
            <a:r>
              <a:rPr lang="tr-TR" b="1" dirty="0">
                <a:solidFill>
                  <a:srgbClr val="FF0000"/>
                </a:solidFill>
              </a:rPr>
              <a:t>Kalibrasyon</a:t>
            </a:r>
            <a:r>
              <a:rPr lang="tr-TR" dirty="0"/>
              <a:t>; terim olarak doğrulama ve onaylama yöntemi anlamına gelmektedir. </a:t>
            </a:r>
            <a:endParaRPr lang="tr-TR" dirty="0" smtClean="0"/>
          </a:p>
          <a:p>
            <a:pPr marL="0" indent="0" algn="just">
              <a:buNone/>
            </a:pPr>
            <a:r>
              <a:rPr lang="tr-TR" dirty="0" smtClean="0"/>
              <a:t>Bazen birbirinin </a:t>
            </a:r>
            <a:r>
              <a:rPr lang="tr-TR" dirty="0"/>
              <a:t>yerine de kullanılmaktadır. Belirlenmiş koşullarda, ölçme sisteminin veya </a:t>
            </a:r>
            <a:r>
              <a:rPr lang="tr-TR" dirty="0" smtClean="0"/>
              <a:t>ölçme cihazının </a:t>
            </a:r>
            <a:r>
              <a:rPr lang="tr-TR" dirty="0"/>
              <a:t>gösterdiği değerler veya ölçme gereci ile gösterilen değerlerle ölçülen </a:t>
            </a:r>
            <a:r>
              <a:rPr lang="tr-TR" dirty="0" smtClean="0"/>
              <a:t>büyüklüğün bunlara </a:t>
            </a:r>
            <a:r>
              <a:rPr lang="tr-TR" dirty="0"/>
              <a:t>karşılık geldiği bilinen değerleri arasındaki </a:t>
            </a:r>
            <a:r>
              <a:rPr lang="tr-TR" dirty="0" smtClean="0"/>
              <a:t>ilişkiyi </a:t>
            </a:r>
            <a:r>
              <a:rPr lang="tr-TR" dirty="0"/>
              <a:t>belirleyen işlemler dizisidir</a:t>
            </a:r>
            <a:r>
              <a:rPr lang="tr-TR" dirty="0" smtClean="0"/>
              <a:t>.</a:t>
            </a:r>
            <a:endParaRPr lang="tr-TR" dirty="0"/>
          </a:p>
        </p:txBody>
      </p:sp>
    </p:spTree>
    <p:extLst>
      <p:ext uri="{BB962C8B-B14F-4D97-AF65-F5344CB8AC3E}">
        <p14:creationId xmlns:p14="http://schemas.microsoft.com/office/powerpoint/2010/main" val="909104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047875" y="2105819"/>
            <a:ext cx="5048250" cy="3514725"/>
          </a:xfrm>
          <a:prstGeom prst="rect">
            <a:avLst/>
          </a:prstGeom>
        </p:spPr>
      </p:pic>
    </p:spTree>
    <p:extLst>
      <p:ext uri="{BB962C8B-B14F-4D97-AF65-F5344CB8AC3E}">
        <p14:creationId xmlns:p14="http://schemas.microsoft.com/office/powerpoint/2010/main" val="22090655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endParaRPr lang="tr-TR" dirty="0" smtClean="0"/>
          </a:p>
          <a:p>
            <a:pPr marL="0" indent="0" algn="just">
              <a:buNone/>
            </a:pPr>
            <a:r>
              <a:rPr lang="tr-TR" dirty="0" smtClean="0"/>
              <a:t>Kalibrasyondan </a:t>
            </a:r>
            <a:r>
              <a:rPr lang="tr-TR" dirty="0"/>
              <a:t>amaç; kalitenin sağlanması, kaliteyi doğrudan etkileyen </a:t>
            </a:r>
            <a:r>
              <a:rPr lang="tr-TR" dirty="0" smtClean="0"/>
              <a:t>noktalarda yapılan </a:t>
            </a:r>
            <a:r>
              <a:rPr lang="tr-TR" dirty="0"/>
              <a:t>ölçümlerin her zaman belirli bir doğrulukta olmasıdır.</a:t>
            </a:r>
          </a:p>
          <a:p>
            <a:pPr marL="0" indent="0" algn="just">
              <a:buNone/>
            </a:pPr>
            <a:r>
              <a:rPr lang="tr-TR" dirty="0" smtClean="0"/>
              <a:t>Kalibrasyon </a:t>
            </a:r>
            <a:r>
              <a:rPr lang="tr-TR" dirty="0"/>
              <a:t>bir tamir işlemi değildir, ayar yapmak hiç değildir,</a:t>
            </a:r>
          </a:p>
          <a:p>
            <a:endParaRPr lang="tr-TR" dirty="0"/>
          </a:p>
        </p:txBody>
      </p:sp>
    </p:spTree>
    <p:extLst>
      <p:ext uri="{BB962C8B-B14F-4D97-AF65-F5344CB8AC3E}">
        <p14:creationId xmlns:p14="http://schemas.microsoft.com/office/powerpoint/2010/main" val="3740447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pPr algn="just"/>
            <a:r>
              <a:rPr lang="tr-TR" dirty="0" smtClean="0"/>
              <a:t>Kalibrasyon </a:t>
            </a:r>
            <a:r>
              <a:rPr lang="tr-TR" dirty="0"/>
              <a:t>analiz materyalinin türüne göre </a:t>
            </a:r>
            <a:r>
              <a:rPr lang="tr-TR" dirty="0" smtClean="0"/>
              <a:t>çeşitlendirilebilir. Teknik </a:t>
            </a:r>
            <a:r>
              <a:rPr lang="tr-TR" dirty="0"/>
              <a:t>alet ve cihazların kalibrasyonu: Laboratuvarda kullanılan ölçüm </a:t>
            </a:r>
            <a:r>
              <a:rPr lang="tr-TR" dirty="0" smtClean="0"/>
              <a:t>cihazlarının zaman </a:t>
            </a:r>
            <a:r>
              <a:rPr lang="tr-TR" dirty="0"/>
              <a:t>zaman kalibre edilmesi gerekir. </a:t>
            </a:r>
          </a:p>
          <a:p>
            <a:endParaRPr lang="tr-TR" dirty="0"/>
          </a:p>
        </p:txBody>
      </p:sp>
    </p:spTree>
    <p:extLst>
      <p:ext uri="{BB962C8B-B14F-4D97-AF65-F5344CB8AC3E}">
        <p14:creationId xmlns:p14="http://schemas.microsoft.com/office/powerpoint/2010/main" val="2585802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Ä°lgili res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18032"/>
            <a:ext cx="8229600" cy="309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Cihaz kalibrasyonu</a:t>
            </a:r>
          </a:p>
        </p:txBody>
      </p:sp>
      <p:sp>
        <p:nvSpPr>
          <p:cNvPr id="3" name="İçerik Yer Tutucusu 2"/>
          <p:cNvSpPr>
            <a:spLocks noGrp="1"/>
          </p:cNvSpPr>
          <p:nvPr>
            <p:ph idx="1"/>
          </p:nvPr>
        </p:nvSpPr>
        <p:spPr/>
        <p:txBody>
          <a:bodyPr>
            <a:normAutofit/>
          </a:bodyPr>
          <a:lstStyle/>
          <a:p>
            <a:pPr marL="0" indent="0" algn="just">
              <a:buNone/>
            </a:pPr>
            <a:endParaRPr lang="tr-TR" dirty="0" smtClean="0"/>
          </a:p>
          <a:p>
            <a:pPr marL="0" indent="0" algn="just">
              <a:buNone/>
            </a:pPr>
            <a:r>
              <a:rPr lang="tr-TR" dirty="0"/>
              <a:t>C</a:t>
            </a:r>
            <a:r>
              <a:rPr lang="tr-TR" dirty="0" smtClean="0"/>
              <a:t>ihazın </a:t>
            </a:r>
            <a:r>
              <a:rPr lang="tr-TR" dirty="0"/>
              <a:t>en doğru ölçümü yapabilmesi için belirli periyotlarda testlere </a:t>
            </a:r>
            <a:r>
              <a:rPr lang="tr-TR" dirty="0" smtClean="0"/>
              <a:t>tabi tutulması</a:t>
            </a:r>
            <a:r>
              <a:rPr lang="tr-TR" dirty="0"/>
              <a:t>, ölçümlerin gözlenmesi, standartlarla karşılaştırılması ve hata paylarının en </a:t>
            </a:r>
            <a:r>
              <a:rPr lang="tr-TR" dirty="0" smtClean="0"/>
              <a:t>aza indirilmesidir</a:t>
            </a:r>
            <a:r>
              <a:rPr lang="tr-TR" dirty="0"/>
              <a:t>.</a:t>
            </a:r>
          </a:p>
          <a:p>
            <a:pPr marL="0" indent="0">
              <a:buNone/>
            </a:pPr>
            <a:endParaRPr lang="tr-TR" dirty="0"/>
          </a:p>
        </p:txBody>
      </p:sp>
    </p:spTree>
    <p:extLst>
      <p:ext uri="{BB962C8B-B14F-4D97-AF65-F5344CB8AC3E}">
        <p14:creationId xmlns:p14="http://schemas.microsoft.com/office/powerpoint/2010/main" val="4058265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95736" y="2161776"/>
            <a:ext cx="4608512" cy="3299695"/>
          </a:xfrm>
          <a:prstGeom prst="rect">
            <a:avLst/>
          </a:prstGeom>
        </p:spPr>
      </p:pic>
    </p:spTree>
    <p:extLst>
      <p:ext uri="{BB962C8B-B14F-4D97-AF65-F5344CB8AC3E}">
        <p14:creationId xmlns:p14="http://schemas.microsoft.com/office/powerpoint/2010/main" val="4136461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Cam malzemelerin kalibrasyonu: </a:t>
            </a:r>
          </a:p>
        </p:txBody>
      </p:sp>
      <p:sp>
        <p:nvSpPr>
          <p:cNvPr id="3" name="İçerik Yer Tutucusu 2"/>
          <p:cNvSpPr>
            <a:spLocks noGrp="1"/>
          </p:cNvSpPr>
          <p:nvPr>
            <p:ph idx="1"/>
          </p:nvPr>
        </p:nvSpPr>
        <p:spPr/>
        <p:txBody>
          <a:bodyPr>
            <a:normAutofit/>
          </a:bodyPr>
          <a:lstStyle/>
          <a:p>
            <a:pPr algn="just"/>
            <a:endParaRPr lang="tr-TR" dirty="0" smtClean="0"/>
          </a:p>
          <a:p>
            <a:pPr algn="just"/>
            <a:endParaRPr lang="tr-TR" dirty="0"/>
          </a:p>
          <a:p>
            <a:pPr algn="just"/>
            <a:r>
              <a:rPr lang="tr-TR" dirty="0" smtClean="0"/>
              <a:t>Laboratuvarda </a:t>
            </a:r>
            <a:r>
              <a:rPr lang="tr-TR" dirty="0"/>
              <a:t>günlük olarak kullanılan </a:t>
            </a:r>
            <a:r>
              <a:rPr lang="tr-TR" dirty="0" smtClean="0"/>
              <a:t>cam malzemelerin </a:t>
            </a:r>
            <a:r>
              <a:rPr lang="tr-TR" dirty="0"/>
              <a:t>de (pipet, mezür, balon </a:t>
            </a:r>
            <a:r>
              <a:rPr lang="tr-TR" dirty="0" err="1"/>
              <a:t>vb</a:t>
            </a:r>
            <a:r>
              <a:rPr lang="tr-TR" dirty="0"/>
              <a:t>) zaman zaman kalibre edilmeleri </a:t>
            </a:r>
            <a:r>
              <a:rPr lang="tr-TR" dirty="0" smtClean="0"/>
              <a:t>önemlidir. </a:t>
            </a:r>
            <a:endParaRPr lang="tr-TR" dirty="0"/>
          </a:p>
        </p:txBody>
      </p:sp>
    </p:spTree>
    <p:extLst>
      <p:ext uri="{BB962C8B-B14F-4D97-AF65-F5344CB8AC3E}">
        <p14:creationId xmlns:p14="http://schemas.microsoft.com/office/powerpoint/2010/main" val="26352693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358050" y="1600200"/>
            <a:ext cx="4427900" cy="4525963"/>
          </a:xfrm>
          <a:prstGeom prst="rect">
            <a:avLst/>
          </a:prstGeom>
        </p:spPr>
      </p:pic>
    </p:spTree>
    <p:extLst>
      <p:ext uri="{BB962C8B-B14F-4D97-AF65-F5344CB8AC3E}">
        <p14:creationId xmlns:p14="http://schemas.microsoft.com/office/powerpoint/2010/main" val="384833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Otomatik pipetlerin </a:t>
            </a:r>
            <a:r>
              <a:rPr lang="tr-TR" dirty="0" smtClean="0"/>
              <a:t>kalibrasyonu</a:t>
            </a:r>
            <a:endParaRPr lang="tr-TR" dirty="0"/>
          </a:p>
        </p:txBody>
      </p:sp>
      <p:sp>
        <p:nvSpPr>
          <p:cNvPr id="3" name="İçerik Yer Tutucusu 2"/>
          <p:cNvSpPr>
            <a:spLocks noGrp="1"/>
          </p:cNvSpPr>
          <p:nvPr>
            <p:ph idx="1"/>
          </p:nvPr>
        </p:nvSpPr>
        <p:spPr/>
        <p:txBody>
          <a:bodyPr>
            <a:normAutofit/>
          </a:bodyPr>
          <a:lstStyle/>
          <a:p>
            <a:pPr algn="just"/>
            <a:endParaRPr lang="tr-TR" sz="2800" dirty="0" smtClean="0"/>
          </a:p>
          <a:p>
            <a:pPr algn="just"/>
            <a:endParaRPr lang="tr-TR" sz="2800" dirty="0"/>
          </a:p>
          <a:p>
            <a:pPr algn="just"/>
            <a:endParaRPr lang="tr-TR" sz="2800" dirty="0" smtClean="0"/>
          </a:p>
          <a:p>
            <a:pPr algn="just"/>
            <a:r>
              <a:rPr lang="tr-TR" sz="2800" dirty="0" smtClean="0"/>
              <a:t>değişik </a:t>
            </a:r>
            <a:r>
              <a:rPr lang="tr-TR" sz="2800" dirty="0"/>
              <a:t>derecelerde kalibre edilmiş otomatik pipetler sık sık </a:t>
            </a:r>
            <a:r>
              <a:rPr lang="tr-TR" sz="2800" dirty="0" smtClean="0"/>
              <a:t>kontrolleri </a:t>
            </a:r>
            <a:r>
              <a:rPr lang="tr-TR" sz="2800" dirty="0"/>
              <a:t>yapılarak laboratuvarın hatalı sonuç vermesi önlenmelidir</a:t>
            </a:r>
            <a:r>
              <a:rPr lang="tr-TR" sz="2800" dirty="0" smtClean="0"/>
              <a:t>. </a:t>
            </a:r>
            <a:endParaRPr lang="tr-TR" sz="2800" dirty="0"/>
          </a:p>
          <a:p>
            <a:endParaRPr lang="tr-TR" sz="2800" dirty="0"/>
          </a:p>
        </p:txBody>
      </p:sp>
    </p:spTree>
    <p:extLst>
      <p:ext uri="{BB962C8B-B14F-4D97-AF65-F5344CB8AC3E}">
        <p14:creationId xmlns:p14="http://schemas.microsoft.com/office/powerpoint/2010/main" val="40767008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Test </a:t>
            </a:r>
            <a:r>
              <a:rPr lang="tr-TR" dirty="0" smtClean="0"/>
              <a:t>kalibrasyonu </a:t>
            </a:r>
            <a:endParaRPr lang="tr-TR" dirty="0"/>
          </a:p>
        </p:txBody>
      </p:sp>
      <p:sp>
        <p:nvSpPr>
          <p:cNvPr id="3" name="İçerik Yer Tutucusu 2"/>
          <p:cNvSpPr>
            <a:spLocks noGrp="1"/>
          </p:cNvSpPr>
          <p:nvPr>
            <p:ph idx="1"/>
          </p:nvPr>
        </p:nvSpPr>
        <p:spPr/>
        <p:txBody>
          <a:bodyPr/>
          <a:lstStyle/>
          <a:p>
            <a:pPr marL="0" indent="0" algn="just">
              <a:buNone/>
            </a:pPr>
            <a:r>
              <a:rPr lang="tr-TR" dirty="0" smtClean="0"/>
              <a:t>Testin </a:t>
            </a:r>
            <a:r>
              <a:rPr lang="tr-TR" dirty="0"/>
              <a:t>laboratuvara adaptasyonu ve uygulama </a:t>
            </a:r>
            <a:r>
              <a:rPr lang="tr-TR" dirty="0" smtClean="0"/>
              <a:t>sırasında yaşanacak </a:t>
            </a:r>
            <a:r>
              <a:rPr lang="tr-TR" dirty="0"/>
              <a:t>hataları önceden ortadan kaldırmak için test kalibrasyonu yapılır. </a:t>
            </a:r>
            <a:r>
              <a:rPr lang="tr-TR" dirty="0" smtClean="0"/>
              <a:t>Bu amaçla</a:t>
            </a:r>
            <a:r>
              <a:rPr lang="tr-TR" dirty="0"/>
              <a:t>, test baştan sona laboratuvarda uygulanır ve Laboratuvar koşullarına </a:t>
            </a:r>
            <a:r>
              <a:rPr lang="tr-TR" dirty="0" smtClean="0"/>
              <a:t>adapte edilir</a:t>
            </a:r>
            <a:r>
              <a:rPr lang="tr-TR" dirty="0"/>
              <a:t>. </a:t>
            </a:r>
          </a:p>
          <a:p>
            <a:endParaRPr lang="tr-TR" dirty="0"/>
          </a:p>
        </p:txBody>
      </p:sp>
    </p:spTree>
    <p:extLst>
      <p:ext uri="{BB962C8B-B14F-4D97-AF65-F5344CB8AC3E}">
        <p14:creationId xmlns:p14="http://schemas.microsoft.com/office/powerpoint/2010/main" val="21660873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751382" y="1600200"/>
            <a:ext cx="7641236" cy="4525963"/>
          </a:xfrm>
          <a:prstGeom prst="rect">
            <a:avLst/>
          </a:prstGeom>
        </p:spPr>
      </p:pic>
    </p:spTree>
    <p:extLst>
      <p:ext uri="{BB962C8B-B14F-4D97-AF65-F5344CB8AC3E}">
        <p14:creationId xmlns:p14="http://schemas.microsoft.com/office/powerpoint/2010/main" val="16264940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
            </a:r>
            <a:br>
              <a:rPr lang="tr-TR" sz="3600" dirty="0" smtClean="0"/>
            </a:br>
            <a:r>
              <a:rPr lang="tr-TR" sz="3600" dirty="0"/>
              <a:t/>
            </a:r>
            <a:br>
              <a:rPr lang="tr-TR" sz="3600" dirty="0"/>
            </a:br>
            <a:endParaRPr lang="tr-TR" sz="3600" dirty="0"/>
          </a:p>
        </p:txBody>
      </p:sp>
      <p:sp>
        <p:nvSpPr>
          <p:cNvPr id="3" name="İçerik Yer Tutucusu 2"/>
          <p:cNvSpPr>
            <a:spLocks noGrp="1"/>
          </p:cNvSpPr>
          <p:nvPr>
            <p:ph idx="1"/>
          </p:nvPr>
        </p:nvSpPr>
        <p:spPr/>
        <p:txBody>
          <a:bodyPr>
            <a:normAutofit fontScale="85000" lnSpcReduction="20000"/>
          </a:bodyPr>
          <a:lstStyle/>
          <a:p>
            <a:pPr marL="0" indent="0" algn="just">
              <a:buNone/>
            </a:pPr>
            <a:r>
              <a:rPr lang="tr-TR" dirty="0" smtClean="0"/>
              <a:t>Doğru </a:t>
            </a:r>
            <a:r>
              <a:rPr lang="tr-TR" dirty="0"/>
              <a:t>ölçüm </a:t>
            </a:r>
            <a:r>
              <a:rPr lang="tr-TR" dirty="0" smtClean="0"/>
              <a:t>yapabilme, </a:t>
            </a:r>
            <a:r>
              <a:rPr lang="tr-TR" dirty="0"/>
              <a:t>klinik Laboratuvar çalışanının ilk öncelikle </a:t>
            </a:r>
            <a:r>
              <a:rPr lang="tr-TR" dirty="0" smtClean="0"/>
              <a:t>gereksinim duyduğu </a:t>
            </a:r>
            <a:r>
              <a:rPr lang="tr-TR" dirty="0"/>
              <a:t>bir </a:t>
            </a:r>
            <a:r>
              <a:rPr lang="tr-TR" dirty="0" smtClean="0"/>
              <a:t>özelliktir.</a:t>
            </a:r>
          </a:p>
          <a:p>
            <a:pPr marL="0" indent="0" algn="just">
              <a:buNone/>
            </a:pPr>
            <a:endParaRPr lang="tr-TR" dirty="0" smtClean="0"/>
          </a:p>
          <a:p>
            <a:pPr marL="0" indent="0" algn="just">
              <a:buNone/>
            </a:pPr>
            <a:r>
              <a:rPr lang="tr-TR" dirty="0" smtClean="0">
                <a:solidFill>
                  <a:srgbClr val="FF0000"/>
                </a:solidFill>
              </a:rPr>
              <a:t>Kalibrasyon</a:t>
            </a:r>
            <a:r>
              <a:rPr lang="tr-TR" dirty="0">
                <a:solidFill>
                  <a:srgbClr val="FF0000"/>
                </a:solidFill>
              </a:rPr>
              <a:t>;</a:t>
            </a:r>
            <a:r>
              <a:rPr lang="tr-TR" dirty="0"/>
              <a:t> belirli koşullarda doğruluğu bilinen bir referans ölçüm standardı </a:t>
            </a:r>
            <a:r>
              <a:rPr lang="tr-TR" dirty="0" smtClean="0"/>
              <a:t>veya ölçüm </a:t>
            </a:r>
            <a:r>
              <a:rPr lang="tr-TR" dirty="0"/>
              <a:t>sistemini kullanarak doğruluğu aranan diğer bir standart veya test/ölçü </a:t>
            </a:r>
            <a:r>
              <a:rPr lang="tr-TR" dirty="0" smtClean="0"/>
              <a:t>aleti ya </a:t>
            </a:r>
            <a:r>
              <a:rPr lang="tr-TR" dirty="0"/>
              <a:t>da sistemin doğruluğunun ölçülmesi, sapmalarının belirlenmesi ve rapor </a:t>
            </a:r>
            <a:r>
              <a:rPr lang="tr-TR" dirty="0" smtClean="0"/>
              <a:t>edilmesi işlemidir</a:t>
            </a:r>
            <a:r>
              <a:rPr lang="tr-TR" dirty="0"/>
              <a:t>.</a:t>
            </a:r>
          </a:p>
          <a:p>
            <a:pPr marL="0" indent="0" algn="just">
              <a:buNone/>
            </a:pPr>
            <a:endParaRPr lang="tr-TR" dirty="0"/>
          </a:p>
          <a:p>
            <a:pPr marL="0" indent="0" algn="just">
              <a:buNone/>
            </a:pPr>
            <a:r>
              <a:rPr lang="tr-TR" b="1" dirty="0" smtClean="0">
                <a:solidFill>
                  <a:srgbClr val="FF0000"/>
                </a:solidFill>
              </a:rPr>
              <a:t>Kalibrasyonun amacı, </a:t>
            </a:r>
            <a:r>
              <a:rPr lang="tr-TR" dirty="0"/>
              <a:t>kalitenin sağlanması, kaliteyi doğrudan etkileyen </a:t>
            </a:r>
            <a:r>
              <a:rPr lang="tr-TR" dirty="0" smtClean="0"/>
              <a:t>noktalarda yapılan </a:t>
            </a:r>
            <a:r>
              <a:rPr lang="tr-TR" dirty="0"/>
              <a:t>ölçümlerin her zaman belirli bir doğrulukta olmasıdır</a:t>
            </a:r>
            <a:r>
              <a:rPr lang="tr-TR" dirty="0" smtClean="0"/>
              <a:t>.</a:t>
            </a:r>
            <a:endParaRPr lang="tr-TR" dirty="0"/>
          </a:p>
        </p:txBody>
      </p:sp>
    </p:spTree>
    <p:extLst>
      <p:ext uri="{BB962C8B-B14F-4D97-AF65-F5344CB8AC3E}">
        <p14:creationId xmlns:p14="http://schemas.microsoft.com/office/powerpoint/2010/main" val="1866027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pPr marL="0" indent="0" algn="just">
              <a:buNone/>
            </a:pPr>
            <a:endParaRPr lang="tr-TR" b="1" dirty="0" smtClean="0">
              <a:solidFill>
                <a:srgbClr val="FF0000"/>
              </a:solidFill>
            </a:endParaRPr>
          </a:p>
          <a:p>
            <a:pPr marL="0" indent="0" algn="just">
              <a:buNone/>
            </a:pPr>
            <a:r>
              <a:rPr lang="tr-TR" b="1" dirty="0" smtClean="0">
                <a:solidFill>
                  <a:srgbClr val="FF0000"/>
                </a:solidFill>
              </a:rPr>
              <a:t>Kontrol</a:t>
            </a:r>
            <a:r>
              <a:rPr lang="tr-TR" b="1" dirty="0">
                <a:solidFill>
                  <a:srgbClr val="FF0000"/>
                </a:solidFill>
              </a:rPr>
              <a:t>; </a:t>
            </a:r>
            <a:r>
              <a:rPr lang="tr-TR" dirty="0"/>
              <a:t>bir laboratuvardan rapor edilen sonuçların doğru ve güvenilir olmasını sağlamak amacı ile gerçekleştirilen faaliyetlerin bir kısmını oluşturur.</a:t>
            </a:r>
          </a:p>
          <a:p>
            <a:pPr marL="0" indent="0" algn="just">
              <a:buNone/>
            </a:pPr>
            <a:endParaRPr lang="tr-TR" dirty="0"/>
          </a:p>
          <a:p>
            <a:pPr marL="0" indent="0" algn="just">
              <a:buNone/>
            </a:pPr>
            <a:r>
              <a:rPr lang="tr-TR" dirty="0" smtClean="0"/>
              <a:t>iyi </a:t>
            </a:r>
            <a:r>
              <a:rPr lang="tr-TR" dirty="0"/>
              <a:t>tanımlanmış kriterlere göre seçilmiş bireylere referans birey; bir referans bireyde belirli bir </a:t>
            </a:r>
            <a:r>
              <a:rPr lang="tr-TR" dirty="0" err="1"/>
              <a:t>fenotipin</a:t>
            </a:r>
            <a:r>
              <a:rPr lang="tr-TR" dirty="0"/>
              <a:t> gözlemlenmesi ya da ölçülmesi yolu ile elde edilen değere ise </a:t>
            </a:r>
            <a:r>
              <a:rPr lang="tr-TR" b="1" dirty="0">
                <a:solidFill>
                  <a:srgbClr val="FF0000"/>
                </a:solidFill>
              </a:rPr>
              <a:t>referans değer </a:t>
            </a:r>
            <a:r>
              <a:rPr lang="tr-TR" dirty="0"/>
              <a:t>denir.</a:t>
            </a:r>
          </a:p>
          <a:p>
            <a:pPr marL="0" indent="0" algn="just">
              <a:buNone/>
            </a:pPr>
            <a:endParaRPr lang="tr-TR" dirty="0"/>
          </a:p>
          <a:p>
            <a:pPr marL="0" indent="0" algn="just">
              <a:buNone/>
            </a:pPr>
            <a:r>
              <a:rPr lang="tr-TR" dirty="0" smtClean="0"/>
              <a:t>Referans </a:t>
            </a:r>
            <a:r>
              <a:rPr lang="tr-TR" dirty="0"/>
              <a:t>bireylerin oluşturduğu referans gruplardan elde edilen referans değerlerin sınırları arasında kalan aralık değerlere de </a:t>
            </a:r>
            <a:r>
              <a:rPr lang="tr-TR" b="1" dirty="0">
                <a:solidFill>
                  <a:srgbClr val="FF0000"/>
                </a:solidFill>
              </a:rPr>
              <a:t>referans aralığı </a:t>
            </a:r>
            <a:r>
              <a:rPr lang="tr-TR" dirty="0"/>
              <a:t>denir.  </a:t>
            </a:r>
            <a:endParaRPr lang="tr-TR" dirty="0" smtClean="0"/>
          </a:p>
          <a:p>
            <a:pPr marL="0" indent="0" algn="just">
              <a:buNone/>
            </a:pPr>
            <a:endParaRPr lang="tr-TR" dirty="0" smtClean="0"/>
          </a:p>
          <a:p>
            <a:pPr marL="0" indent="0" algn="just">
              <a:buNone/>
            </a:pPr>
            <a:r>
              <a:rPr lang="tr-TR" dirty="0" smtClean="0"/>
              <a:t>Referans </a:t>
            </a:r>
            <a:r>
              <a:rPr lang="tr-TR" dirty="0"/>
              <a:t>değerler ve referans aralıklar laboratuvar test sonuçlarının yorumlanmasında temel alınır ve </a:t>
            </a:r>
            <a:r>
              <a:rPr lang="tr-TR" dirty="0" err="1"/>
              <a:t>klinisyen</a:t>
            </a:r>
            <a:r>
              <a:rPr lang="tr-TR" dirty="0"/>
              <a:t> </a:t>
            </a:r>
            <a:r>
              <a:rPr lang="tr-TR" dirty="0" smtClean="0"/>
              <a:t>veteriner hekimlere hastalığın </a:t>
            </a:r>
            <a:r>
              <a:rPr lang="tr-TR" dirty="0"/>
              <a:t>değerlendirilmesinde rehberlik eder. </a:t>
            </a:r>
          </a:p>
          <a:p>
            <a:endParaRPr lang="tr-TR" dirty="0"/>
          </a:p>
        </p:txBody>
      </p:sp>
    </p:spTree>
    <p:extLst>
      <p:ext uri="{BB962C8B-B14F-4D97-AF65-F5344CB8AC3E}">
        <p14:creationId xmlns:p14="http://schemas.microsoft.com/office/powerpoint/2010/main" val="22148889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nn-NO" sz="3600" dirty="0"/>
              <a:t>Uluslararası Birim </a:t>
            </a:r>
            <a:r>
              <a:rPr lang="nn-NO" sz="3600" dirty="0" smtClean="0"/>
              <a:t>Sistemleri </a:t>
            </a:r>
            <a:r>
              <a:rPr lang="nn-NO" sz="3600" dirty="0"/>
              <a:t>(SI Birimleri) </a:t>
            </a:r>
            <a:endParaRPr lang="tr-TR" sz="3600" dirty="0"/>
          </a:p>
        </p:txBody>
      </p:sp>
      <p:sp>
        <p:nvSpPr>
          <p:cNvPr id="3" name="İçerik Yer Tutucusu 2"/>
          <p:cNvSpPr>
            <a:spLocks noGrp="1"/>
          </p:cNvSpPr>
          <p:nvPr>
            <p:ph idx="1"/>
          </p:nvPr>
        </p:nvSpPr>
        <p:spPr/>
        <p:txBody>
          <a:bodyPr>
            <a:normAutofit/>
          </a:bodyPr>
          <a:lstStyle/>
          <a:p>
            <a:pPr algn="just"/>
            <a:endParaRPr lang="tr-TR" dirty="0" smtClean="0"/>
          </a:p>
          <a:p>
            <a:pPr algn="just"/>
            <a:r>
              <a:rPr lang="tr-TR" dirty="0" smtClean="0"/>
              <a:t>Uluslararası </a:t>
            </a:r>
            <a:r>
              <a:rPr lang="tr-TR" dirty="0"/>
              <a:t>Birim Sistemi </a:t>
            </a:r>
            <a:r>
              <a:rPr lang="tr-TR" b="1" dirty="0"/>
              <a:t>7 temel büyüklüğe </a:t>
            </a:r>
            <a:r>
              <a:rPr lang="tr-TR" dirty="0"/>
              <a:t>dayanan bir sistemdir. </a:t>
            </a:r>
            <a:r>
              <a:rPr lang="tr-TR" b="1" dirty="0">
                <a:solidFill>
                  <a:srgbClr val="FF0000"/>
                </a:solidFill>
              </a:rPr>
              <a:t>Uzunluk, </a:t>
            </a:r>
            <a:r>
              <a:rPr lang="tr-TR" b="1" dirty="0" smtClean="0">
                <a:solidFill>
                  <a:srgbClr val="FF0000"/>
                </a:solidFill>
              </a:rPr>
              <a:t>kütle, zaman</a:t>
            </a:r>
            <a:r>
              <a:rPr lang="tr-TR" b="1" dirty="0">
                <a:solidFill>
                  <a:srgbClr val="FF0000"/>
                </a:solidFill>
              </a:rPr>
              <a:t>, elektrik akımı, termodinamik sıcaklık, madde miktarı </a:t>
            </a:r>
            <a:r>
              <a:rPr lang="tr-TR" dirty="0"/>
              <a:t>ve</a:t>
            </a:r>
            <a:r>
              <a:rPr lang="tr-TR" b="1" dirty="0">
                <a:solidFill>
                  <a:srgbClr val="FF0000"/>
                </a:solidFill>
              </a:rPr>
              <a:t> ışık şiddeti</a:t>
            </a:r>
            <a:r>
              <a:rPr lang="tr-TR" b="1" dirty="0"/>
              <a:t> </a:t>
            </a:r>
            <a:r>
              <a:rPr lang="tr-TR" dirty="0" smtClean="0"/>
              <a:t>Temel birimler </a:t>
            </a:r>
            <a:r>
              <a:rPr lang="tr-TR" dirty="0"/>
              <a:t>olup hacim ve derişim </a:t>
            </a:r>
            <a:r>
              <a:rPr lang="tr-TR" dirty="0" smtClean="0"/>
              <a:t>gibi birimlerdir</a:t>
            </a:r>
            <a:r>
              <a:rPr lang="tr-TR" dirty="0"/>
              <a:t>.</a:t>
            </a:r>
          </a:p>
          <a:p>
            <a:pPr algn="just"/>
            <a:r>
              <a:rPr lang="tr-TR" dirty="0"/>
              <a:t> </a:t>
            </a:r>
          </a:p>
        </p:txBody>
      </p:sp>
    </p:spTree>
    <p:extLst>
      <p:ext uri="{BB962C8B-B14F-4D97-AF65-F5344CB8AC3E}">
        <p14:creationId xmlns:p14="http://schemas.microsoft.com/office/powerpoint/2010/main" val="1717792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2. Cam eşyanın temizlenmesi ve sterilizasyonu </a:t>
            </a:r>
          </a:p>
          <a:p>
            <a:pPr lvl="1"/>
            <a:r>
              <a:rPr lang="tr-TR" dirty="0"/>
              <a:t>laboratuvarda kullanılan bütün cam malzemeler uygun deterjan ile sıcak suyla iyice yıkanır ve durulanır. </a:t>
            </a:r>
          </a:p>
          <a:p>
            <a:pPr lvl="1"/>
            <a:r>
              <a:rPr lang="tr-TR" dirty="0"/>
              <a:t>Sıcak suyla durulama işleminden sonra </a:t>
            </a:r>
            <a:r>
              <a:rPr lang="tr-TR" dirty="0" err="1"/>
              <a:t>distile</a:t>
            </a:r>
            <a:r>
              <a:rPr lang="tr-TR" dirty="0"/>
              <a:t> sudan geçirilir. </a:t>
            </a:r>
          </a:p>
          <a:p>
            <a:pPr lvl="1"/>
            <a:r>
              <a:rPr lang="tr-TR" dirty="0"/>
              <a:t>Temizlenen cam malzemeler 70°C de etüvde kurutulur. </a:t>
            </a:r>
          </a:p>
          <a:p>
            <a:pPr lvl="1"/>
            <a:r>
              <a:rPr lang="tr-TR" dirty="0"/>
              <a:t>Kullanım özelliklerine göre hazırlanan cam malzemeler kuru sıcak havayla steriliz edilir. </a:t>
            </a:r>
          </a:p>
          <a:p>
            <a:endParaRPr lang="tr-TR" dirty="0"/>
          </a:p>
        </p:txBody>
      </p:sp>
    </p:spTree>
    <p:extLst>
      <p:ext uri="{BB962C8B-B14F-4D97-AF65-F5344CB8AC3E}">
        <p14:creationId xmlns:p14="http://schemas.microsoft.com/office/powerpoint/2010/main" val="4133065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2"/>
          <a:srcRect t="14225"/>
          <a:stretch/>
        </p:blipFill>
        <p:spPr>
          <a:xfrm>
            <a:off x="980921" y="620688"/>
            <a:ext cx="7182158" cy="5310281"/>
          </a:xfrm>
          <a:prstGeom prst="rect">
            <a:avLst/>
          </a:prstGeom>
        </p:spPr>
      </p:pic>
    </p:spTree>
    <p:extLst>
      <p:ext uri="{BB962C8B-B14F-4D97-AF65-F5344CB8AC3E}">
        <p14:creationId xmlns:p14="http://schemas.microsoft.com/office/powerpoint/2010/main" val="13839539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Geliştirilen SI sistemlerinden amaç; dünyanın herhangi bir yerinde yapılan bilimsel ve teknolojik bir araştırmanın sonuçlarının aynı birim ve simgeler kullanılarak ifade edilmesini sağlamak ve böylelikle de kişiler ve uluslar arasındaki bilimsel, teknolojik ve ekonomik iletişimde birim farkından doğacak olan güçlükleri ortadan kaldırmaktır.</a:t>
            </a:r>
          </a:p>
          <a:p>
            <a:endParaRPr lang="tr-TR" dirty="0"/>
          </a:p>
        </p:txBody>
      </p:sp>
    </p:spTree>
    <p:extLst>
      <p:ext uri="{BB962C8B-B14F-4D97-AF65-F5344CB8AC3E}">
        <p14:creationId xmlns:p14="http://schemas.microsoft.com/office/powerpoint/2010/main" val="2403292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752475" y="1858169"/>
            <a:ext cx="7639050" cy="4010025"/>
          </a:xfrm>
          <a:prstGeom prst="rect">
            <a:avLst/>
          </a:prstGeom>
        </p:spPr>
      </p:pic>
    </p:spTree>
    <p:extLst>
      <p:ext uri="{BB962C8B-B14F-4D97-AF65-F5344CB8AC3E}">
        <p14:creationId xmlns:p14="http://schemas.microsoft.com/office/powerpoint/2010/main" val="42107866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pPr algn="just"/>
            <a:r>
              <a:rPr lang="tr-TR" dirty="0" smtClean="0"/>
              <a:t>Laboratuvar </a:t>
            </a:r>
            <a:r>
              <a:rPr lang="tr-TR" dirty="0"/>
              <a:t>çalışanı metrik sistemi ustalıkla kullanabilmeli, ayrıca Kelvin, </a:t>
            </a:r>
            <a:r>
              <a:rPr lang="tr-TR" dirty="0" err="1"/>
              <a:t>Fahrenheit</a:t>
            </a:r>
            <a:r>
              <a:rPr lang="tr-TR" dirty="0"/>
              <a:t> ve </a:t>
            </a:r>
            <a:r>
              <a:rPr lang="tr-TR" dirty="0" err="1"/>
              <a:t>Celcius</a:t>
            </a:r>
            <a:r>
              <a:rPr lang="tr-TR" dirty="0"/>
              <a:t> derecelerinden sıcaklık ölçümlerini de ve laboratuvarda sık kullanılan mg, g, ml ve L birimleri iyi anlamalıdır. </a:t>
            </a:r>
          </a:p>
          <a:p>
            <a:endParaRPr lang="tr-TR" dirty="0"/>
          </a:p>
        </p:txBody>
      </p:sp>
    </p:spTree>
    <p:extLst>
      <p:ext uri="{BB962C8B-B14F-4D97-AF65-F5344CB8AC3E}">
        <p14:creationId xmlns:p14="http://schemas.microsoft.com/office/powerpoint/2010/main" val="841464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400" b="1" dirty="0"/>
              <a:t>LABORATUVARDA ÖLÇÜMLER ve HESAPLAMALAR </a:t>
            </a:r>
          </a:p>
        </p:txBody>
      </p:sp>
      <p:sp>
        <p:nvSpPr>
          <p:cNvPr id="3" name="İçerik Yer Tutucusu 2"/>
          <p:cNvSpPr>
            <a:spLocks noGrp="1"/>
          </p:cNvSpPr>
          <p:nvPr>
            <p:ph idx="1"/>
          </p:nvPr>
        </p:nvSpPr>
        <p:spPr/>
        <p:txBody>
          <a:bodyPr>
            <a:normAutofit fontScale="85000" lnSpcReduction="20000"/>
          </a:bodyPr>
          <a:lstStyle/>
          <a:p>
            <a:pPr algn="just"/>
            <a:r>
              <a:rPr lang="tr-TR" dirty="0"/>
              <a:t>Doğru ölçüm </a:t>
            </a:r>
            <a:r>
              <a:rPr lang="tr-TR" dirty="0" smtClean="0"/>
              <a:t>yapabilme, klinik </a:t>
            </a:r>
            <a:r>
              <a:rPr lang="tr-TR" dirty="0"/>
              <a:t>laboratuvar çalışanının ilk öncelikle </a:t>
            </a:r>
            <a:r>
              <a:rPr lang="tr-TR" dirty="0" smtClean="0"/>
              <a:t>gereksinim duyduğu </a:t>
            </a:r>
            <a:r>
              <a:rPr lang="tr-TR" dirty="0"/>
              <a:t>bir özelliktir.</a:t>
            </a:r>
          </a:p>
          <a:p>
            <a:pPr algn="just"/>
            <a:r>
              <a:rPr lang="tr-TR" dirty="0"/>
              <a:t>Laboratuvarcı metrik sistemi ustalıkla kullanabilmeli, ayrıca Kelvin, </a:t>
            </a:r>
            <a:r>
              <a:rPr lang="tr-TR" dirty="0" err="1"/>
              <a:t>Fahrenheit</a:t>
            </a:r>
            <a:r>
              <a:rPr lang="tr-TR" dirty="0"/>
              <a:t> </a:t>
            </a:r>
            <a:r>
              <a:rPr lang="tr-TR" dirty="0" err="1" smtClean="0"/>
              <a:t>veCelcius</a:t>
            </a:r>
            <a:r>
              <a:rPr lang="tr-TR" dirty="0" smtClean="0"/>
              <a:t> </a:t>
            </a:r>
            <a:r>
              <a:rPr lang="tr-TR" dirty="0"/>
              <a:t>derecelerinden sıcaklık ölçümlerini de </a:t>
            </a:r>
            <a:r>
              <a:rPr lang="tr-TR" dirty="0" smtClean="0"/>
              <a:t>iyi anlamalıdır</a:t>
            </a:r>
            <a:r>
              <a:rPr lang="tr-TR" dirty="0"/>
              <a:t>.</a:t>
            </a:r>
          </a:p>
          <a:p>
            <a:pPr algn="just"/>
            <a:r>
              <a:rPr lang="tr-TR" b="1" dirty="0">
                <a:solidFill>
                  <a:srgbClr val="FF0000"/>
                </a:solidFill>
              </a:rPr>
              <a:t>Metrik </a:t>
            </a:r>
            <a:r>
              <a:rPr lang="tr-TR" b="1" dirty="0" smtClean="0">
                <a:solidFill>
                  <a:srgbClr val="FF0000"/>
                </a:solidFill>
              </a:rPr>
              <a:t>Sistem:  </a:t>
            </a:r>
            <a:r>
              <a:rPr lang="tr-TR" dirty="0" smtClean="0"/>
              <a:t>Metrik </a:t>
            </a:r>
            <a:r>
              <a:rPr lang="tr-TR" dirty="0"/>
              <a:t>sistem, uluslararası bilimsel çalışmalarda kullanılan bir ölçüm sistemidir.</a:t>
            </a:r>
          </a:p>
          <a:p>
            <a:pPr algn="just"/>
            <a:r>
              <a:rPr lang="tr-TR" dirty="0"/>
              <a:t>Çeşitli yayınlarda zaman zaman İngiliz sistemine de </a:t>
            </a:r>
            <a:r>
              <a:rPr lang="tr-TR" dirty="0" err="1" smtClean="0"/>
              <a:t>rastanabilmekle</a:t>
            </a:r>
            <a:r>
              <a:rPr lang="tr-TR" dirty="0" smtClean="0"/>
              <a:t> </a:t>
            </a:r>
            <a:r>
              <a:rPr lang="tr-TR" dirty="0"/>
              <a:t>birlikte </a:t>
            </a:r>
            <a:r>
              <a:rPr lang="tr-TR" dirty="0" err="1" smtClean="0"/>
              <a:t>yaygınkabul</a:t>
            </a:r>
            <a:r>
              <a:rPr lang="tr-TR" dirty="0" smtClean="0"/>
              <a:t> </a:t>
            </a:r>
            <a:r>
              <a:rPr lang="tr-TR" dirty="0"/>
              <a:t>gören sistem metrik sistemdir. 1960 yılında </a:t>
            </a:r>
            <a:r>
              <a:rPr lang="tr-TR" dirty="0" smtClean="0"/>
              <a:t>uluslararası birim sistemine </a:t>
            </a:r>
            <a:r>
              <a:rPr lang="tr-TR" dirty="0"/>
              <a:t>göre çeşitli ölçülerin birim ve sembolleri </a:t>
            </a:r>
            <a:r>
              <a:rPr lang="tr-TR" dirty="0" smtClean="0"/>
              <a:t>kabul edilmiştir. </a:t>
            </a:r>
            <a:endParaRPr lang="tr-TR" dirty="0"/>
          </a:p>
        </p:txBody>
      </p:sp>
    </p:spTree>
    <p:extLst>
      <p:ext uri="{BB962C8B-B14F-4D97-AF65-F5344CB8AC3E}">
        <p14:creationId xmlns:p14="http://schemas.microsoft.com/office/powerpoint/2010/main" val="4178535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algn="just"/>
            <a:r>
              <a:rPr lang="tr-TR" dirty="0"/>
              <a:t>Kütle: Kütle ve ağırlık farklı kavramlardır. Kütle madde miktarı </a:t>
            </a:r>
            <a:r>
              <a:rPr lang="tr-TR" dirty="0" smtClean="0"/>
              <a:t>anlamında kullanılırken</a:t>
            </a:r>
            <a:r>
              <a:rPr lang="tr-TR" dirty="0"/>
              <a:t>, ağırlık yerçekimi kuvvetiyle ilgilidir. Ancak, laboratuvar tıbbında bu </a:t>
            </a:r>
            <a:r>
              <a:rPr lang="tr-TR" dirty="0" smtClean="0"/>
              <a:t>iki terim </a:t>
            </a:r>
            <a:r>
              <a:rPr lang="tr-TR" dirty="0"/>
              <a:t>birbiriyle değişimli olarak </a:t>
            </a:r>
            <a:r>
              <a:rPr lang="tr-TR" dirty="0" smtClean="0"/>
              <a:t>kullanılabilir. Kütle </a:t>
            </a:r>
            <a:r>
              <a:rPr lang="tr-TR" dirty="0"/>
              <a:t>için temel birim gram, SI sistemine göre standart birim ise kilogramdır. </a:t>
            </a:r>
            <a:r>
              <a:rPr lang="tr-TR" dirty="0" smtClean="0"/>
              <a:t>1000 gram </a:t>
            </a:r>
            <a:r>
              <a:rPr lang="tr-TR" dirty="0"/>
              <a:t>1 kilogramdır. Bu da İngiliz sistemine göre 2.2 </a:t>
            </a:r>
            <a:r>
              <a:rPr lang="tr-TR" dirty="0" err="1"/>
              <a:t>pound'dur</a:t>
            </a:r>
            <a:r>
              <a:rPr lang="tr-TR" dirty="0"/>
              <a:t>. </a:t>
            </a:r>
            <a:endParaRPr lang="tr-TR" dirty="0" smtClean="0"/>
          </a:p>
          <a:p>
            <a:pPr algn="just"/>
            <a:r>
              <a:rPr lang="tr-TR" dirty="0" smtClean="0"/>
              <a:t>Miligram </a:t>
            </a:r>
            <a:r>
              <a:rPr lang="tr-TR" dirty="0"/>
              <a:t>ve </a:t>
            </a:r>
            <a:r>
              <a:rPr lang="tr-TR" dirty="0" smtClean="0"/>
              <a:t>gram laboratuvar </a:t>
            </a:r>
            <a:r>
              <a:rPr lang="tr-TR" dirty="0"/>
              <a:t>tıbbında en sık kullanılan ölçülerdir.</a:t>
            </a:r>
          </a:p>
          <a:p>
            <a:endParaRPr lang="tr-TR" dirty="0"/>
          </a:p>
        </p:txBody>
      </p:sp>
    </p:spTree>
    <p:extLst>
      <p:ext uri="{BB962C8B-B14F-4D97-AF65-F5344CB8AC3E}">
        <p14:creationId xmlns:p14="http://schemas.microsoft.com/office/powerpoint/2010/main" val="13754926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endParaRPr lang="tr-TR" dirty="0" smtClean="0"/>
          </a:p>
          <a:p>
            <a:pPr algn="just"/>
            <a:r>
              <a:rPr lang="tr-TR" dirty="0" smtClean="0"/>
              <a:t>Hacim</a:t>
            </a:r>
            <a:r>
              <a:rPr lang="tr-TR" dirty="0"/>
              <a:t>: Klinik laboratuvarda hacim birimi litredir. Bu birim SI sisteminden esas almaz ve m3'e eşittir. İngiliz sistemine göre bir litre 1 </a:t>
            </a:r>
            <a:r>
              <a:rPr lang="tr-TR" dirty="0" err="1"/>
              <a:t>kuarttan</a:t>
            </a:r>
            <a:r>
              <a:rPr lang="tr-TR" dirty="0"/>
              <a:t> biraz fazladır. </a:t>
            </a:r>
            <a:r>
              <a:rPr lang="tr-TR" dirty="0" err="1"/>
              <a:t>Mililitreve</a:t>
            </a:r>
            <a:r>
              <a:rPr lang="tr-TR" dirty="0"/>
              <a:t> litre laboratuvarda en sık kullanılan hacim birimleridir.</a:t>
            </a:r>
          </a:p>
          <a:p>
            <a:endParaRPr lang="tr-TR" dirty="0"/>
          </a:p>
        </p:txBody>
      </p:sp>
    </p:spTree>
    <p:extLst>
      <p:ext uri="{BB962C8B-B14F-4D97-AF65-F5344CB8AC3E}">
        <p14:creationId xmlns:p14="http://schemas.microsoft.com/office/powerpoint/2010/main" val="14591654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pPr algn="just"/>
            <a:r>
              <a:rPr lang="tr-TR" dirty="0" smtClean="0"/>
              <a:t>Uzunluk</a:t>
            </a:r>
            <a:r>
              <a:rPr lang="tr-TR" dirty="0"/>
              <a:t>: Hem SI sisteminde hem de metrik sistemde uzunluk ölçüsü için </a:t>
            </a:r>
            <a:r>
              <a:rPr lang="tr-TR" dirty="0" err="1"/>
              <a:t>standartbirim</a:t>
            </a:r>
            <a:r>
              <a:rPr lang="tr-TR" dirty="0"/>
              <a:t> metredir. 1 metre İngiliz sistemine göre 39.37 </a:t>
            </a:r>
            <a:r>
              <a:rPr lang="tr-TR" dirty="0" err="1"/>
              <a:t>inch</a:t>
            </a:r>
            <a:r>
              <a:rPr lang="tr-TR" dirty="0"/>
              <a:t> ve 1 </a:t>
            </a:r>
            <a:r>
              <a:rPr lang="tr-TR" dirty="0" err="1"/>
              <a:t>yarddan</a:t>
            </a:r>
            <a:r>
              <a:rPr lang="tr-TR" dirty="0"/>
              <a:t> </a:t>
            </a:r>
            <a:r>
              <a:rPr lang="tr-TR" dirty="0" err="1"/>
              <a:t>birazfazlasına</a:t>
            </a:r>
            <a:r>
              <a:rPr lang="tr-TR" dirty="0"/>
              <a:t> eşittir. </a:t>
            </a:r>
          </a:p>
        </p:txBody>
      </p:sp>
    </p:spTree>
    <p:extLst>
      <p:ext uri="{BB962C8B-B14F-4D97-AF65-F5344CB8AC3E}">
        <p14:creationId xmlns:p14="http://schemas.microsoft.com/office/powerpoint/2010/main" val="12214795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marL="0" indent="0" algn="ctr">
              <a:buNone/>
            </a:pPr>
            <a:r>
              <a:rPr lang="tr-TR" dirty="0"/>
              <a:t>Klinik Laboratuvarda Sıcaklık</a:t>
            </a:r>
          </a:p>
          <a:p>
            <a:pPr algn="just"/>
            <a:r>
              <a:rPr lang="tr-TR" dirty="0"/>
              <a:t>Kelvin, </a:t>
            </a:r>
            <a:r>
              <a:rPr lang="tr-TR" dirty="0" err="1"/>
              <a:t>Celcius</a:t>
            </a:r>
            <a:r>
              <a:rPr lang="tr-TR" dirty="0"/>
              <a:t> ve </a:t>
            </a:r>
            <a:r>
              <a:rPr lang="tr-TR" dirty="0" err="1"/>
              <a:t>Fahrenheit</a:t>
            </a:r>
            <a:r>
              <a:rPr lang="tr-TR" dirty="0"/>
              <a:t> derecelerinden klinik laboratuvar pratiğinde en </a:t>
            </a:r>
            <a:r>
              <a:rPr lang="tr-TR" dirty="0" smtClean="0"/>
              <a:t>sık kullanılanı </a:t>
            </a:r>
            <a:r>
              <a:rPr lang="tr-TR" dirty="0" err="1"/>
              <a:t>Celcius</a:t>
            </a:r>
            <a:r>
              <a:rPr lang="tr-TR" dirty="0"/>
              <a:t> derecelendirmesidir. Kelvin ve </a:t>
            </a:r>
            <a:r>
              <a:rPr lang="tr-TR" dirty="0" err="1"/>
              <a:t>Celcius</a:t>
            </a:r>
            <a:r>
              <a:rPr lang="tr-TR" dirty="0"/>
              <a:t> derece aralıkları </a:t>
            </a:r>
            <a:r>
              <a:rPr lang="tr-TR" dirty="0" smtClean="0"/>
              <a:t>birbirine eşit </a:t>
            </a:r>
            <a:r>
              <a:rPr lang="tr-TR" dirty="0"/>
              <a:t>olduğundan, çevirimi kolaydır. </a:t>
            </a:r>
            <a:endParaRPr lang="tr-TR" dirty="0" smtClean="0"/>
          </a:p>
          <a:p>
            <a:pPr algn="just"/>
            <a:r>
              <a:rPr lang="tr-TR" dirty="0" smtClean="0"/>
              <a:t>Suyun </a:t>
            </a:r>
            <a:r>
              <a:rPr lang="tr-TR" dirty="0"/>
              <a:t>donma derecesi 273 °K' </a:t>
            </a:r>
            <a:r>
              <a:rPr lang="tr-TR" dirty="0" err="1"/>
              <a:t>dir</a:t>
            </a:r>
            <a:r>
              <a:rPr lang="tr-TR" dirty="0"/>
              <a:t>. Bu </a:t>
            </a:r>
            <a:r>
              <a:rPr lang="tr-TR" dirty="0" err="1" smtClean="0"/>
              <a:t>Celcius</a:t>
            </a:r>
            <a:r>
              <a:rPr lang="tr-TR" dirty="0" smtClean="0"/>
              <a:t> cinsinden </a:t>
            </a:r>
            <a:r>
              <a:rPr lang="tr-TR" dirty="0"/>
              <a:t>0°C'a eşittir. </a:t>
            </a:r>
            <a:r>
              <a:rPr lang="tr-TR" dirty="0" err="1"/>
              <a:t>Celcius'u</a:t>
            </a:r>
            <a:r>
              <a:rPr lang="tr-TR" dirty="0"/>
              <a:t> Kelvin'e çevirmek için, K=C+273 formülü </a:t>
            </a:r>
            <a:r>
              <a:rPr lang="tr-TR" dirty="0" smtClean="0"/>
              <a:t>kullanılır. </a:t>
            </a:r>
          </a:p>
          <a:p>
            <a:pPr algn="just"/>
            <a:r>
              <a:rPr lang="tr-TR" dirty="0" err="1" smtClean="0"/>
              <a:t>Fahrenheit</a:t>
            </a:r>
            <a:r>
              <a:rPr lang="tr-TR" dirty="0" smtClean="0"/>
              <a:t> </a:t>
            </a:r>
            <a:r>
              <a:rPr lang="tr-TR" dirty="0"/>
              <a:t>dereceleriyle </a:t>
            </a:r>
            <a:r>
              <a:rPr lang="tr-TR" dirty="0" err="1"/>
              <a:t>Celcius</a:t>
            </a:r>
            <a:r>
              <a:rPr lang="tr-TR" dirty="0"/>
              <a:t> derece aralıkları eşit olmadığından </a:t>
            </a:r>
            <a:r>
              <a:rPr lang="tr-TR" dirty="0" smtClean="0"/>
              <a:t>bunları </a:t>
            </a:r>
            <a:r>
              <a:rPr lang="tr-TR" dirty="0" err="1" smtClean="0"/>
              <a:t>biribirine</a:t>
            </a:r>
            <a:r>
              <a:rPr lang="tr-TR" dirty="0" smtClean="0"/>
              <a:t> </a:t>
            </a:r>
            <a:r>
              <a:rPr lang="tr-TR" dirty="0"/>
              <a:t>çevirmek için ise, C-5/9 (F-32) formülü kullanılır</a:t>
            </a:r>
            <a:r>
              <a:rPr lang="tr-TR" dirty="0" smtClean="0"/>
              <a:t>.</a:t>
            </a:r>
            <a:endParaRPr lang="tr-TR" dirty="0"/>
          </a:p>
        </p:txBody>
      </p:sp>
    </p:spTree>
    <p:extLst>
      <p:ext uri="{BB962C8B-B14F-4D97-AF65-F5344CB8AC3E}">
        <p14:creationId xmlns:p14="http://schemas.microsoft.com/office/powerpoint/2010/main" val="11503932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Klinik laboratuvarda </a:t>
            </a:r>
            <a:r>
              <a:rPr lang="tr-TR" sz="3200" b="1" dirty="0" smtClean="0"/>
              <a:t>hesaplamalar</a:t>
            </a:r>
            <a:endParaRPr lang="tr-TR" sz="3200" b="1" dirty="0"/>
          </a:p>
        </p:txBody>
      </p:sp>
      <p:sp>
        <p:nvSpPr>
          <p:cNvPr id="3" name="İçerik Yer Tutucusu 2"/>
          <p:cNvSpPr>
            <a:spLocks noGrp="1"/>
          </p:cNvSpPr>
          <p:nvPr>
            <p:ph idx="1"/>
          </p:nvPr>
        </p:nvSpPr>
        <p:spPr/>
        <p:txBody>
          <a:bodyPr>
            <a:normAutofit fontScale="85000" lnSpcReduction="20000"/>
          </a:bodyPr>
          <a:lstStyle/>
          <a:p>
            <a:pPr algn="just"/>
            <a:r>
              <a:rPr lang="tr-TR" dirty="0" smtClean="0"/>
              <a:t>Oranlar: Oran </a:t>
            </a:r>
            <a:r>
              <a:rPr lang="tr-TR" dirty="0"/>
              <a:t>iki maddenin derece ya da sayı cinsinden ilişkisini ortaya koyar.</a:t>
            </a:r>
          </a:p>
          <a:p>
            <a:pPr algn="just"/>
            <a:r>
              <a:rPr lang="tr-TR" dirty="0"/>
              <a:t>Sulandırmalar, laboratuvarda oran olarak ifade edilir. Örneğin; kanda </a:t>
            </a:r>
            <a:r>
              <a:rPr lang="tr-TR" dirty="0" smtClean="0"/>
              <a:t>ölçümü yapılan </a:t>
            </a:r>
            <a:r>
              <a:rPr lang="tr-TR" dirty="0"/>
              <a:t>bir maddenin konsantrasyonu ölçüm aralığından yüksekse, </a:t>
            </a:r>
            <a:r>
              <a:rPr lang="tr-TR" dirty="0" smtClean="0"/>
              <a:t>sulandırma işlemi </a:t>
            </a:r>
            <a:r>
              <a:rPr lang="tr-TR" dirty="0"/>
              <a:t>oranlara göre yapılır. Bu durumda serum örnek, tuzlu su çözeltisi </a:t>
            </a:r>
            <a:r>
              <a:rPr lang="tr-TR" dirty="0" smtClean="0"/>
              <a:t>ise sulandırıcı </a:t>
            </a:r>
            <a:r>
              <a:rPr lang="tr-TR" dirty="0"/>
              <a:t>olarak </a:t>
            </a:r>
            <a:r>
              <a:rPr lang="tr-TR" dirty="0" smtClean="0"/>
              <a:t>adlandırılır.</a:t>
            </a:r>
          </a:p>
          <a:p>
            <a:pPr algn="just"/>
            <a:endParaRPr lang="tr-TR" dirty="0"/>
          </a:p>
          <a:p>
            <a:pPr algn="just"/>
            <a:r>
              <a:rPr lang="tr-TR" dirty="0" smtClean="0"/>
              <a:t>Örnek </a:t>
            </a:r>
            <a:r>
              <a:rPr lang="tr-TR" dirty="0"/>
              <a:t>Problem</a:t>
            </a:r>
            <a:r>
              <a:rPr lang="tr-TR" dirty="0" smtClean="0"/>
              <a:t>: </a:t>
            </a:r>
            <a:r>
              <a:rPr lang="tr-TR" dirty="0"/>
              <a:t>10 mililitre 1/10 oranında serum ve şalin çözeltisi nasıl hazırlanır?</a:t>
            </a:r>
          </a:p>
          <a:p>
            <a:pPr marL="0" indent="0" algn="just">
              <a:buNone/>
            </a:pPr>
            <a:r>
              <a:rPr lang="tr-TR" dirty="0" smtClean="0"/>
              <a:t>	Yanıt</a:t>
            </a:r>
            <a:r>
              <a:rPr lang="tr-TR" dirty="0"/>
              <a:t>: 1 ml serum 9 ml şalinle karıştırılır.</a:t>
            </a:r>
          </a:p>
          <a:p>
            <a:endParaRPr lang="tr-TR" dirty="0"/>
          </a:p>
        </p:txBody>
      </p:sp>
    </p:spTree>
    <p:extLst>
      <p:ext uri="{BB962C8B-B14F-4D97-AF65-F5344CB8AC3E}">
        <p14:creationId xmlns:p14="http://schemas.microsoft.com/office/powerpoint/2010/main" val="2787512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50" name="Picture 2" descr="Ä°lgili res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113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endParaRPr lang="tr-TR" dirty="0" smtClean="0"/>
          </a:p>
          <a:p>
            <a:pPr algn="just"/>
            <a:r>
              <a:rPr lang="tr-TR" dirty="0" smtClean="0"/>
              <a:t>Orantılar: Orantılar </a:t>
            </a:r>
            <a:r>
              <a:rPr lang="tr-TR" dirty="0"/>
              <a:t>karışımlar oluştururken kullanılırlar. Bir çözeltiden belli bir miktar, </a:t>
            </a:r>
            <a:r>
              <a:rPr lang="tr-TR" dirty="0" err="1" smtClean="0"/>
              <a:t>başkabir</a:t>
            </a:r>
            <a:r>
              <a:rPr lang="tr-TR" dirty="0" smtClean="0"/>
              <a:t> </a:t>
            </a:r>
            <a:r>
              <a:rPr lang="tr-TR" dirty="0"/>
              <a:t>çözeltiden belli bir miktarla karıştırılacağı zaman aşağıdaki oran </a:t>
            </a:r>
            <a:r>
              <a:rPr lang="tr-TR" dirty="0" smtClean="0"/>
              <a:t>formülü geçerli olur</a:t>
            </a:r>
            <a:r>
              <a:rPr lang="tr-TR" dirty="0"/>
              <a:t>. </a:t>
            </a:r>
          </a:p>
          <a:p>
            <a:endParaRPr lang="tr-TR" dirty="0"/>
          </a:p>
        </p:txBody>
      </p:sp>
    </p:spTree>
    <p:extLst>
      <p:ext uri="{BB962C8B-B14F-4D97-AF65-F5344CB8AC3E}">
        <p14:creationId xmlns:p14="http://schemas.microsoft.com/office/powerpoint/2010/main" val="34583009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		C/A+B </a:t>
            </a:r>
            <a:r>
              <a:rPr lang="tr-TR" dirty="0"/>
              <a:t>= </a:t>
            </a:r>
            <a:r>
              <a:rPr lang="tr-TR" dirty="0" smtClean="0"/>
              <a:t>V</a:t>
            </a:r>
          </a:p>
          <a:p>
            <a:pPr marL="0" indent="0">
              <a:buNone/>
            </a:pPr>
            <a:r>
              <a:rPr lang="tr-TR" dirty="0"/>
              <a:t>	</a:t>
            </a:r>
            <a:r>
              <a:rPr lang="tr-TR" dirty="0" smtClean="0"/>
              <a:t>	C</a:t>
            </a:r>
            <a:r>
              <a:rPr lang="tr-TR" dirty="0"/>
              <a:t>= Son çözeltinin hacmi</a:t>
            </a:r>
          </a:p>
          <a:p>
            <a:pPr marL="0" indent="0">
              <a:buNone/>
            </a:pPr>
            <a:r>
              <a:rPr lang="tr-TR" dirty="0" smtClean="0"/>
              <a:t>		A</a:t>
            </a:r>
            <a:r>
              <a:rPr lang="tr-TR" dirty="0"/>
              <a:t>= A çözeltisindeki parça toplamı</a:t>
            </a:r>
          </a:p>
          <a:p>
            <a:pPr marL="0" indent="0">
              <a:buNone/>
            </a:pPr>
            <a:r>
              <a:rPr lang="tr-TR" dirty="0" smtClean="0"/>
              <a:t>		B</a:t>
            </a:r>
            <a:r>
              <a:rPr lang="tr-TR" dirty="0"/>
              <a:t>= B çözeltisindeki parça toplamı</a:t>
            </a:r>
          </a:p>
          <a:p>
            <a:pPr marL="0" indent="0">
              <a:buNone/>
            </a:pPr>
            <a:r>
              <a:rPr lang="tr-TR" dirty="0" smtClean="0"/>
              <a:t>		V</a:t>
            </a:r>
            <a:r>
              <a:rPr lang="tr-TR" dirty="0"/>
              <a:t>= Tek parçanın hacmi</a:t>
            </a:r>
          </a:p>
          <a:p>
            <a:endParaRPr lang="tr-TR" dirty="0" smtClean="0"/>
          </a:p>
          <a:p>
            <a:pPr marL="0" indent="0">
              <a:buNone/>
            </a:pPr>
            <a:r>
              <a:rPr lang="tr-TR" dirty="0" smtClean="0"/>
              <a:t>2 </a:t>
            </a:r>
            <a:r>
              <a:rPr lang="tr-TR" dirty="0"/>
              <a:t>kısım A çözeltisi ve 4 kısım B çözeltisi kullanarak, 60 ml çözelti </a:t>
            </a:r>
            <a:r>
              <a:rPr lang="tr-TR" dirty="0" smtClean="0"/>
              <a:t>hazırlanmak isteniyor </a:t>
            </a:r>
            <a:r>
              <a:rPr lang="tr-TR" dirty="0"/>
              <a:t>her çözeltiden kaç ml </a:t>
            </a:r>
            <a:r>
              <a:rPr lang="tr-TR" dirty="0" err="1"/>
              <a:t>pipetlenmelidir</a:t>
            </a:r>
            <a:r>
              <a:rPr lang="tr-TR" dirty="0"/>
              <a:t> ?</a:t>
            </a:r>
          </a:p>
          <a:p>
            <a:pPr marL="0" indent="0">
              <a:buNone/>
            </a:pPr>
            <a:endParaRPr lang="tr-TR" dirty="0" smtClean="0"/>
          </a:p>
          <a:p>
            <a:pPr marL="0" indent="0">
              <a:buNone/>
            </a:pPr>
            <a:r>
              <a:rPr lang="tr-TR" sz="3100" dirty="0" smtClean="0"/>
              <a:t>Yanıt</a:t>
            </a:r>
            <a:r>
              <a:rPr lang="tr-TR" sz="3100" dirty="0"/>
              <a:t>: 60/6=10= 1 kısım ==-» 2 kısım A= 20 ml, 4 kısım B = 40 </a:t>
            </a:r>
            <a:r>
              <a:rPr lang="tr-TR" sz="3100" dirty="0" smtClean="0"/>
              <a:t>ml</a:t>
            </a:r>
            <a:endParaRPr lang="tr-TR" sz="3100" dirty="0"/>
          </a:p>
        </p:txBody>
      </p:sp>
    </p:spTree>
    <p:extLst>
      <p:ext uri="{BB962C8B-B14F-4D97-AF65-F5344CB8AC3E}">
        <p14:creationId xmlns:p14="http://schemas.microsoft.com/office/powerpoint/2010/main" val="40703353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pPr marL="0" indent="0">
              <a:buNone/>
            </a:pPr>
            <a:r>
              <a:rPr lang="tr-TR" dirty="0"/>
              <a:t>Çözeltilerin seyreltilmesi için ise aşağıdaki formülden yararlanılır.</a:t>
            </a:r>
          </a:p>
          <a:p>
            <a:pPr marL="0" indent="0">
              <a:buNone/>
            </a:pPr>
            <a:r>
              <a:rPr lang="tr-TR" dirty="0"/>
              <a:t>C1*V1=C2*V2</a:t>
            </a:r>
          </a:p>
          <a:p>
            <a:pPr marL="0" indent="0">
              <a:buNone/>
            </a:pPr>
            <a:r>
              <a:rPr lang="tr-TR" dirty="0"/>
              <a:t>C1= 1 numaralı çözeltinin konsantrasyonu</a:t>
            </a:r>
          </a:p>
          <a:p>
            <a:pPr marL="0" indent="0">
              <a:buNone/>
            </a:pPr>
            <a:r>
              <a:rPr lang="tr-TR" dirty="0"/>
              <a:t>V1= 1 numaralı çözeltinin hacmi</a:t>
            </a:r>
          </a:p>
          <a:p>
            <a:pPr marL="0" indent="0">
              <a:buNone/>
            </a:pPr>
            <a:r>
              <a:rPr lang="tr-TR" dirty="0"/>
              <a:t>C2= 2 numaralı çözeltinin konsantrasyonu</a:t>
            </a:r>
          </a:p>
          <a:p>
            <a:pPr marL="0" indent="0">
              <a:buNone/>
            </a:pPr>
            <a:r>
              <a:rPr lang="tr-TR" dirty="0"/>
              <a:t>V2= 2 numaralı çözeltinin hacmi</a:t>
            </a:r>
          </a:p>
          <a:p>
            <a:pPr marL="0" indent="0">
              <a:buNone/>
            </a:pPr>
            <a:r>
              <a:rPr lang="tr-TR" dirty="0"/>
              <a:t>	</a:t>
            </a:r>
            <a:endParaRPr lang="tr-TR" dirty="0" smtClean="0"/>
          </a:p>
          <a:p>
            <a:pPr marL="0" indent="0">
              <a:buNone/>
            </a:pPr>
            <a:r>
              <a:rPr lang="tr-TR" dirty="0" smtClean="0"/>
              <a:t> </a:t>
            </a:r>
            <a:r>
              <a:rPr lang="tr-TR" dirty="0"/>
              <a:t>%20'lik asetik asit kullanarak 100 ml %2'lik asetik asit çözeltisi </a:t>
            </a:r>
            <a:r>
              <a:rPr lang="tr-TR" dirty="0" smtClean="0"/>
              <a:t>hazırlayınız.</a:t>
            </a:r>
          </a:p>
          <a:p>
            <a:pPr marL="0" indent="0">
              <a:buNone/>
            </a:pPr>
            <a:r>
              <a:rPr lang="tr-TR" dirty="0"/>
              <a:t>	</a:t>
            </a:r>
            <a:r>
              <a:rPr lang="tr-TR" dirty="0" smtClean="0"/>
              <a:t> 2*100=20*V2 </a:t>
            </a:r>
            <a:r>
              <a:rPr lang="tr-TR" dirty="0"/>
              <a:t>===-» 10 </a:t>
            </a:r>
            <a:r>
              <a:rPr lang="tr-TR" dirty="0" smtClean="0"/>
              <a:t>ml</a:t>
            </a:r>
          </a:p>
          <a:p>
            <a:endParaRPr lang="tr-TR" dirty="0"/>
          </a:p>
          <a:p>
            <a:pPr marL="0" indent="0">
              <a:buNone/>
            </a:pPr>
            <a:r>
              <a:rPr lang="tr-TR" dirty="0" smtClean="0"/>
              <a:t>Yani </a:t>
            </a:r>
            <a:r>
              <a:rPr lang="tr-TR" dirty="0"/>
              <a:t>10 ml %20'lik asetik asit alınıp su ile 100 ml'ye tamamlanır. </a:t>
            </a:r>
          </a:p>
          <a:p>
            <a:endParaRPr lang="tr-TR" dirty="0"/>
          </a:p>
        </p:txBody>
      </p:sp>
    </p:spTree>
    <p:extLst>
      <p:ext uri="{BB962C8B-B14F-4D97-AF65-F5344CB8AC3E}">
        <p14:creationId xmlns:p14="http://schemas.microsoft.com/office/powerpoint/2010/main" val="39564460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smtClean="0"/>
          </a:p>
          <a:p>
            <a:pPr algn="just"/>
            <a:r>
              <a:rPr lang="tr-TR" b="1" dirty="0" smtClean="0">
                <a:solidFill>
                  <a:srgbClr val="FF0000"/>
                </a:solidFill>
              </a:rPr>
              <a:t>Çözelti Konsantrasyonu: </a:t>
            </a:r>
            <a:r>
              <a:rPr lang="tr-TR" dirty="0" smtClean="0"/>
              <a:t>Kimyasal </a:t>
            </a:r>
            <a:r>
              <a:rPr lang="tr-TR" dirty="0"/>
              <a:t>madde hazırlarken, çözeltiler, madde adı ile maddenin </a:t>
            </a:r>
            <a:r>
              <a:rPr lang="tr-TR" dirty="0" err="1"/>
              <a:t>molarite</a:t>
            </a:r>
            <a:r>
              <a:rPr lang="tr-TR" dirty="0"/>
              <a:t> ya </a:t>
            </a:r>
            <a:r>
              <a:rPr lang="tr-TR" dirty="0" smtClean="0"/>
              <a:t>da </a:t>
            </a:r>
            <a:r>
              <a:rPr lang="tr-TR" dirty="0" err="1" smtClean="0"/>
              <a:t>normalitesi</a:t>
            </a:r>
            <a:r>
              <a:rPr lang="tr-TR" dirty="0" smtClean="0"/>
              <a:t> </a:t>
            </a:r>
            <a:r>
              <a:rPr lang="tr-TR" dirty="0"/>
              <a:t>cinsinden ifade edilir.</a:t>
            </a:r>
          </a:p>
          <a:p>
            <a:pPr algn="just"/>
            <a:r>
              <a:rPr lang="tr-TR" b="1" dirty="0" err="1">
                <a:solidFill>
                  <a:srgbClr val="FF0000"/>
                </a:solidFill>
              </a:rPr>
              <a:t>Molarite</a:t>
            </a:r>
            <a:r>
              <a:rPr lang="tr-TR" b="1" dirty="0">
                <a:solidFill>
                  <a:srgbClr val="FF0000"/>
                </a:solidFill>
              </a:rPr>
              <a:t>;</a:t>
            </a:r>
            <a:r>
              <a:rPr lang="tr-TR" dirty="0"/>
              <a:t> çözeltideki bileşiğin gram cinsinden molekül ağırlığının 1 litre </a:t>
            </a:r>
            <a:r>
              <a:rPr lang="tr-TR" dirty="0" smtClean="0"/>
              <a:t>çözücüye bölümüdür.</a:t>
            </a:r>
            <a:endParaRPr lang="tr-TR" dirty="0"/>
          </a:p>
        </p:txBody>
      </p:sp>
    </p:spTree>
    <p:extLst>
      <p:ext uri="{BB962C8B-B14F-4D97-AF65-F5344CB8AC3E}">
        <p14:creationId xmlns:p14="http://schemas.microsoft.com/office/powerpoint/2010/main" val="34285784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95736" y="1193413"/>
            <a:ext cx="4680519" cy="5258635"/>
          </a:xfrm>
          <a:prstGeom prst="rect">
            <a:avLst/>
          </a:prstGeom>
        </p:spPr>
      </p:pic>
    </p:spTree>
    <p:extLst>
      <p:ext uri="{BB962C8B-B14F-4D97-AF65-F5344CB8AC3E}">
        <p14:creationId xmlns:p14="http://schemas.microsoft.com/office/powerpoint/2010/main" val="6235656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marL="0" indent="0">
              <a:buNone/>
            </a:pPr>
            <a:r>
              <a:rPr lang="tr-TR" dirty="0"/>
              <a:t>Örnek problem;</a:t>
            </a:r>
          </a:p>
          <a:p>
            <a:pPr marL="0" indent="0">
              <a:buNone/>
            </a:pPr>
            <a:r>
              <a:rPr lang="tr-TR" dirty="0" smtClean="0"/>
              <a:t>BaS04 </a:t>
            </a:r>
            <a:r>
              <a:rPr lang="tr-TR" dirty="0"/>
              <a:t>formülünde </a:t>
            </a:r>
            <a:endParaRPr lang="tr-TR" dirty="0" smtClean="0"/>
          </a:p>
          <a:p>
            <a:pPr marL="0" indent="0">
              <a:buNone/>
            </a:pPr>
            <a:r>
              <a:rPr lang="tr-TR" dirty="0" smtClean="0"/>
              <a:t>1 </a:t>
            </a:r>
            <a:r>
              <a:rPr lang="tr-TR" dirty="0" err="1" smtClean="0"/>
              <a:t>Ba</a:t>
            </a:r>
            <a:r>
              <a:rPr lang="tr-TR" dirty="0" smtClean="0"/>
              <a:t>=137</a:t>
            </a:r>
          </a:p>
          <a:p>
            <a:pPr marL="0" indent="0">
              <a:buNone/>
            </a:pPr>
            <a:r>
              <a:rPr lang="tr-TR" dirty="0" smtClean="0"/>
              <a:t>1 </a:t>
            </a:r>
            <a:r>
              <a:rPr lang="tr-TR" dirty="0" err="1"/>
              <a:t>sulfat</a:t>
            </a:r>
            <a:r>
              <a:rPr lang="tr-TR" dirty="0"/>
              <a:t>= </a:t>
            </a:r>
            <a:r>
              <a:rPr lang="tr-TR" dirty="0" smtClean="0"/>
              <a:t>32 </a:t>
            </a:r>
          </a:p>
          <a:p>
            <a:pPr marL="0" indent="0">
              <a:buNone/>
            </a:pPr>
            <a:r>
              <a:rPr lang="tr-TR" dirty="0" smtClean="0"/>
              <a:t>ve oksijenler toplam</a:t>
            </a:r>
            <a:r>
              <a:rPr lang="tr-TR" dirty="0"/>
              <a:t>= 64 dür.</a:t>
            </a:r>
          </a:p>
          <a:p>
            <a:r>
              <a:rPr lang="tr-TR" dirty="0"/>
              <a:t>Böylece molekül ağırlığı 233 eder. 1 </a:t>
            </a:r>
            <a:r>
              <a:rPr lang="tr-TR" dirty="0" err="1"/>
              <a:t>mol</a:t>
            </a:r>
            <a:r>
              <a:rPr lang="tr-TR" dirty="0"/>
              <a:t> </a:t>
            </a:r>
            <a:r>
              <a:rPr lang="tr-TR" dirty="0" err="1"/>
              <a:t>Ba</a:t>
            </a:r>
            <a:r>
              <a:rPr lang="tr-TR" dirty="0"/>
              <a:t> S04 çözeltisinde 233 gram </a:t>
            </a:r>
            <a:r>
              <a:rPr lang="tr-TR" dirty="0" smtClean="0"/>
              <a:t>madde vardır</a:t>
            </a:r>
            <a:r>
              <a:rPr lang="tr-TR" dirty="0"/>
              <a:t>. </a:t>
            </a:r>
            <a:endParaRPr lang="tr-TR" dirty="0" smtClean="0"/>
          </a:p>
          <a:p>
            <a:r>
              <a:rPr lang="tr-TR" dirty="0" smtClean="0"/>
              <a:t>233 </a:t>
            </a:r>
            <a:r>
              <a:rPr lang="tr-TR" dirty="0"/>
              <a:t>gram </a:t>
            </a:r>
            <a:r>
              <a:rPr lang="tr-TR" dirty="0" err="1"/>
              <a:t>Ba</a:t>
            </a:r>
            <a:r>
              <a:rPr lang="tr-TR" dirty="0"/>
              <a:t> S04 1 litre suda çözüldüğünde 1 </a:t>
            </a:r>
            <a:r>
              <a:rPr lang="tr-TR" dirty="0" err="1"/>
              <a:t>molar</a:t>
            </a:r>
            <a:r>
              <a:rPr lang="tr-TR" dirty="0"/>
              <a:t> (1m) </a:t>
            </a:r>
            <a:r>
              <a:rPr lang="tr-TR" dirty="0" err="1"/>
              <a:t>Ba</a:t>
            </a:r>
            <a:r>
              <a:rPr lang="tr-TR" dirty="0"/>
              <a:t> S04 </a:t>
            </a:r>
            <a:r>
              <a:rPr lang="tr-TR" dirty="0" smtClean="0"/>
              <a:t>çözeltisi elde </a:t>
            </a:r>
            <a:r>
              <a:rPr lang="tr-TR" dirty="0"/>
              <a:t>edilir.</a:t>
            </a:r>
          </a:p>
          <a:p>
            <a:r>
              <a:rPr lang="tr-TR" dirty="0" err="1"/>
              <a:t>Normalite</a:t>
            </a:r>
            <a:r>
              <a:rPr lang="tr-TR" dirty="0"/>
              <a:t>; çözeltideki litre başına düşen gram </a:t>
            </a:r>
            <a:r>
              <a:rPr lang="tr-TR" dirty="0" smtClean="0"/>
              <a:t>sayısıdır</a:t>
            </a:r>
            <a:r>
              <a:rPr lang="tr-TR" dirty="0"/>
              <a:t>.</a:t>
            </a:r>
          </a:p>
          <a:p>
            <a:endParaRPr lang="tr-TR" dirty="0"/>
          </a:p>
        </p:txBody>
      </p:sp>
    </p:spTree>
    <p:extLst>
      <p:ext uri="{BB962C8B-B14F-4D97-AF65-F5344CB8AC3E}">
        <p14:creationId xmlns:p14="http://schemas.microsoft.com/office/powerpoint/2010/main" val="10339591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endParaRPr lang="tr-TR" sz="2800" dirty="0" smtClean="0"/>
          </a:p>
          <a:p>
            <a:pPr marL="0" indent="0" algn="ctr">
              <a:buNone/>
            </a:pPr>
            <a:endParaRPr lang="tr-TR" sz="2800" dirty="0"/>
          </a:p>
          <a:p>
            <a:pPr marL="0" indent="0" algn="ctr">
              <a:buNone/>
            </a:pPr>
            <a:endParaRPr lang="tr-TR" sz="2800" dirty="0" smtClean="0"/>
          </a:p>
          <a:p>
            <a:pPr marL="0" indent="0" algn="ctr">
              <a:buNone/>
            </a:pPr>
            <a:r>
              <a:rPr lang="tr-TR" sz="2800" dirty="0" err="1" smtClean="0"/>
              <a:t>Normalite</a:t>
            </a:r>
            <a:r>
              <a:rPr lang="tr-TR" sz="2800" dirty="0"/>
              <a:t>= Molekül ağırlığı/ toplam pozitif değerlik </a:t>
            </a:r>
          </a:p>
        </p:txBody>
      </p:sp>
    </p:spTree>
    <p:extLst>
      <p:ext uri="{BB962C8B-B14F-4D97-AF65-F5344CB8AC3E}">
        <p14:creationId xmlns:p14="http://schemas.microsoft.com/office/powerpoint/2010/main" val="13515150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buNone/>
            </a:pPr>
            <a:r>
              <a:rPr lang="tr-TR" dirty="0"/>
              <a:t>Örnek Problem; CaCI2 = 1 </a:t>
            </a:r>
            <a:r>
              <a:rPr lang="tr-TR" dirty="0" err="1" smtClean="0"/>
              <a:t>Ca</a:t>
            </a:r>
            <a:r>
              <a:rPr lang="tr-TR" dirty="0" smtClean="0"/>
              <a:t> </a:t>
            </a:r>
            <a:r>
              <a:rPr lang="tr-TR" dirty="0"/>
              <a:t>+ 2 </a:t>
            </a:r>
            <a:r>
              <a:rPr lang="tr-TR" dirty="0" smtClean="0"/>
              <a:t>Cl</a:t>
            </a:r>
            <a:endParaRPr lang="tr-TR" dirty="0"/>
          </a:p>
          <a:p>
            <a:pPr marL="0" indent="0">
              <a:buNone/>
            </a:pPr>
            <a:r>
              <a:rPr lang="tr-TR" dirty="0" smtClean="0"/>
              <a:t>100 </a:t>
            </a:r>
            <a:r>
              <a:rPr lang="tr-TR" dirty="0"/>
              <a:t>ml 0.5 N CaCI2 çözeltisi hazırlamak için</a:t>
            </a:r>
          </a:p>
          <a:p>
            <a:pPr marL="0" indent="0">
              <a:buNone/>
            </a:pPr>
            <a:endParaRPr lang="tr-TR" dirty="0" smtClean="0"/>
          </a:p>
          <a:p>
            <a:pPr marL="0" indent="0">
              <a:buNone/>
            </a:pPr>
            <a:r>
              <a:rPr lang="tr-TR" dirty="0" smtClean="0"/>
              <a:t>40</a:t>
            </a:r>
            <a:r>
              <a:rPr lang="tr-TR" dirty="0"/>
              <a:t>+ (35,5*2)=111=-» molekül ağırlığı</a:t>
            </a:r>
          </a:p>
          <a:p>
            <a:pPr marL="0" indent="0">
              <a:buNone/>
            </a:pPr>
            <a:r>
              <a:rPr lang="tr-TR" dirty="0"/>
              <a:t>111/değerlik=-&gt; 111/2=55,5 g</a:t>
            </a:r>
          </a:p>
          <a:p>
            <a:pPr marL="0" indent="0">
              <a:buNone/>
            </a:pPr>
            <a:r>
              <a:rPr lang="tr-TR" dirty="0"/>
              <a:t>1 N= 55,5 g</a:t>
            </a:r>
          </a:p>
          <a:p>
            <a:pPr marL="0" indent="0">
              <a:buNone/>
            </a:pPr>
            <a:r>
              <a:rPr lang="tr-TR" dirty="0"/>
              <a:t>0,5N=27,8 g</a:t>
            </a:r>
          </a:p>
          <a:p>
            <a:pPr marL="0" indent="0">
              <a:buNone/>
            </a:pPr>
            <a:r>
              <a:rPr lang="tr-TR" dirty="0"/>
              <a:t>27,8 g/1000ml=-» 2,78 g/100ml</a:t>
            </a:r>
          </a:p>
          <a:p>
            <a:pPr marL="0" indent="0">
              <a:buNone/>
            </a:pPr>
            <a:r>
              <a:rPr lang="tr-TR" dirty="0"/>
              <a:t>Yani 2.78 gram CaCI2 100 ml çözelti içinde çözüldüğünde 0,5 </a:t>
            </a:r>
            <a:r>
              <a:rPr lang="tr-TR" dirty="0" err="1"/>
              <a:t>N'lik</a:t>
            </a:r>
            <a:r>
              <a:rPr lang="tr-TR" dirty="0"/>
              <a:t> </a:t>
            </a:r>
            <a:r>
              <a:rPr lang="tr-TR"/>
              <a:t>bir </a:t>
            </a:r>
            <a:r>
              <a:rPr lang="tr-TR" smtClean="0"/>
              <a:t>çözelti hazırlanmış </a:t>
            </a:r>
            <a:r>
              <a:rPr lang="tr-TR" dirty="0"/>
              <a:t>olur</a:t>
            </a:r>
            <a:r>
              <a:rPr lang="tr-TR" dirty="0" smtClean="0"/>
              <a:t>.</a:t>
            </a:r>
            <a:endParaRPr lang="tr-TR" dirty="0"/>
          </a:p>
        </p:txBody>
      </p:sp>
    </p:spTree>
    <p:extLst>
      <p:ext uri="{BB962C8B-B14F-4D97-AF65-F5344CB8AC3E}">
        <p14:creationId xmlns:p14="http://schemas.microsoft.com/office/powerpoint/2010/main" val="33907347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smtClean="0"/>
          </a:p>
          <a:p>
            <a:pPr algn="just"/>
            <a:r>
              <a:rPr lang="tr-TR" dirty="0" smtClean="0"/>
              <a:t>Fiziksel </a:t>
            </a:r>
            <a:r>
              <a:rPr lang="tr-TR" dirty="0"/>
              <a:t>Birimler; hacim ya da kütle olarak bildirilir. Birim hacimdeki kütle W/V (</a:t>
            </a:r>
            <a:r>
              <a:rPr lang="tr-TR" dirty="0" smtClean="0"/>
              <a:t>g/l) veya </a:t>
            </a:r>
            <a:r>
              <a:rPr lang="tr-TR" dirty="0"/>
              <a:t>(mg/ml) olarak </a:t>
            </a:r>
            <a:r>
              <a:rPr lang="tr-TR" dirty="0" smtClean="0"/>
              <a:t>verilir. Hacim/hacim </a:t>
            </a:r>
            <a:r>
              <a:rPr lang="tr-TR" dirty="0"/>
              <a:t>ölçüsü (V/V ya da W/W), kütle/kütle birimi (mg/mg) ya da (g/kg)'</a:t>
            </a:r>
            <a:r>
              <a:rPr lang="tr-TR" dirty="0" err="1"/>
              <a:t>dır</a:t>
            </a:r>
            <a:r>
              <a:rPr lang="tr-TR" dirty="0" smtClean="0"/>
              <a:t>.</a:t>
            </a:r>
            <a:endParaRPr lang="tr-TR" dirty="0"/>
          </a:p>
        </p:txBody>
      </p:sp>
    </p:spTree>
    <p:extLst>
      <p:ext uri="{BB962C8B-B14F-4D97-AF65-F5344CB8AC3E}">
        <p14:creationId xmlns:p14="http://schemas.microsoft.com/office/powerpoint/2010/main" val="21484173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endParaRPr lang="tr-TR" dirty="0" smtClean="0"/>
          </a:p>
          <a:p>
            <a:pPr marL="0" indent="0" algn="just">
              <a:buNone/>
            </a:pPr>
            <a:r>
              <a:rPr lang="tr-TR" dirty="0" smtClean="0"/>
              <a:t>Yüzde </a:t>
            </a:r>
            <a:r>
              <a:rPr lang="tr-TR" dirty="0"/>
              <a:t>çözeltiler:</a:t>
            </a:r>
          </a:p>
          <a:p>
            <a:pPr marL="0" indent="0" algn="just">
              <a:buNone/>
            </a:pPr>
            <a:r>
              <a:rPr lang="tr-TR" dirty="0"/>
              <a:t>*Örnek Problem: 100 ml % 0.8 </a:t>
            </a:r>
            <a:r>
              <a:rPr lang="tr-TR" dirty="0" err="1"/>
              <a:t>lik</a:t>
            </a:r>
            <a:r>
              <a:rPr lang="tr-TR" dirty="0"/>
              <a:t> tuzlu su çözeltisi nasıl hazırlanır ?</a:t>
            </a:r>
          </a:p>
          <a:p>
            <a:pPr marL="0" indent="0" algn="just">
              <a:buNone/>
            </a:pPr>
            <a:r>
              <a:rPr lang="tr-TR" dirty="0"/>
              <a:t>50 ml su bir hacim kabına doldurulduktan sonra 0.8 gram tuz tartılır ve kaba eklenir. Daha sonra hacim 100 ml ye tamamlanır. </a:t>
            </a:r>
          </a:p>
        </p:txBody>
      </p:sp>
    </p:spTree>
    <p:extLst>
      <p:ext uri="{BB962C8B-B14F-4D97-AF65-F5344CB8AC3E}">
        <p14:creationId xmlns:p14="http://schemas.microsoft.com/office/powerpoint/2010/main" val="2095053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smtClean="0"/>
          </a:p>
          <a:p>
            <a:endParaRPr lang="tr-TR" dirty="0"/>
          </a:p>
          <a:p>
            <a:pPr marL="0" indent="0">
              <a:buNone/>
            </a:pPr>
            <a:r>
              <a:rPr lang="tr-TR" dirty="0" smtClean="0"/>
              <a:t>3</a:t>
            </a:r>
            <a:r>
              <a:rPr lang="tr-TR" dirty="0"/>
              <a:t>. Besi Yerlerinin Hazırlanması ve Sterilizasyonu </a:t>
            </a:r>
          </a:p>
          <a:p>
            <a:pPr lvl="1"/>
            <a:r>
              <a:rPr lang="tr-TR" dirty="0"/>
              <a:t>İlgili deneylere uygun olarak steril cam malzemelerde hazırlanan besi yerleri, genellikle otoklavda sterilize edilirler</a:t>
            </a:r>
            <a:r>
              <a:rPr lang="tr-TR" dirty="0" smtClean="0"/>
              <a:t>.</a:t>
            </a:r>
            <a:endParaRPr lang="tr-TR" dirty="0"/>
          </a:p>
        </p:txBody>
      </p:sp>
    </p:spTree>
    <p:extLst>
      <p:ext uri="{BB962C8B-B14F-4D97-AF65-F5344CB8AC3E}">
        <p14:creationId xmlns:p14="http://schemas.microsoft.com/office/powerpoint/2010/main" val="16766655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 </a:t>
            </a:r>
            <a:r>
              <a:rPr lang="tr-TR" sz="2200" b="1" dirty="0" smtClean="0"/>
              <a:t>LABORATUARDA </a:t>
            </a:r>
            <a:r>
              <a:rPr lang="tr-TR" sz="2200" b="1" dirty="0"/>
              <a:t>KULLANILAN CAM MALZEMELER VE BAZI ARAÇ VE GEREÇLER</a:t>
            </a:r>
          </a:p>
        </p:txBody>
      </p:sp>
      <p:sp>
        <p:nvSpPr>
          <p:cNvPr id="3" name="İçerik Yer Tutucusu 2"/>
          <p:cNvSpPr>
            <a:spLocks noGrp="1"/>
          </p:cNvSpPr>
          <p:nvPr>
            <p:ph idx="1"/>
          </p:nvPr>
        </p:nvSpPr>
        <p:spPr>
          <a:xfrm>
            <a:off x="323528" y="1556792"/>
            <a:ext cx="8363272" cy="4569371"/>
          </a:xfrm>
        </p:spPr>
        <p:txBody>
          <a:bodyPr numCol="3">
            <a:normAutofit fontScale="47500" lnSpcReduction="20000"/>
          </a:bodyPr>
          <a:lstStyle/>
          <a:p>
            <a:pPr marL="0" indent="0">
              <a:buNone/>
            </a:pPr>
            <a:r>
              <a:rPr lang="tr-TR" dirty="0" smtClean="0"/>
              <a:t>	</a:t>
            </a:r>
          </a:p>
          <a:p>
            <a:r>
              <a:rPr lang="tr-TR" dirty="0"/>
              <a:t>Deney tüpleri</a:t>
            </a:r>
          </a:p>
          <a:p>
            <a:r>
              <a:rPr lang="tr-TR" dirty="0" smtClean="0"/>
              <a:t>Santrifüj </a:t>
            </a:r>
            <a:r>
              <a:rPr lang="tr-TR" dirty="0"/>
              <a:t>tüpleri</a:t>
            </a:r>
          </a:p>
          <a:p>
            <a:r>
              <a:rPr lang="tr-TR" dirty="0" err="1"/>
              <a:t>Folin-Wu</a:t>
            </a:r>
            <a:r>
              <a:rPr lang="tr-TR" dirty="0"/>
              <a:t> tüpü</a:t>
            </a:r>
          </a:p>
          <a:p>
            <a:r>
              <a:rPr lang="tr-TR" dirty="0"/>
              <a:t>Tüp sepeti </a:t>
            </a:r>
          </a:p>
          <a:p>
            <a:r>
              <a:rPr lang="tr-TR" dirty="0" smtClean="0"/>
              <a:t>Beher</a:t>
            </a:r>
            <a:endParaRPr lang="tr-TR" dirty="0"/>
          </a:p>
          <a:p>
            <a:r>
              <a:rPr lang="tr-TR" dirty="0" err="1"/>
              <a:t>Erlen</a:t>
            </a:r>
            <a:endParaRPr lang="tr-TR" dirty="0"/>
          </a:p>
          <a:p>
            <a:r>
              <a:rPr lang="tr-TR" dirty="0"/>
              <a:t>Mezür</a:t>
            </a:r>
          </a:p>
          <a:p>
            <a:r>
              <a:rPr lang="tr-TR" dirty="0"/>
              <a:t>Huniler</a:t>
            </a:r>
          </a:p>
          <a:p>
            <a:r>
              <a:rPr lang="tr-TR" dirty="0"/>
              <a:t>Baget</a:t>
            </a:r>
          </a:p>
          <a:p>
            <a:r>
              <a:rPr lang="tr-TR" dirty="0"/>
              <a:t>Balon</a:t>
            </a:r>
          </a:p>
          <a:p>
            <a:r>
              <a:rPr lang="tr-TR" dirty="0"/>
              <a:t>Balon </a:t>
            </a:r>
            <a:r>
              <a:rPr lang="tr-TR" dirty="0" err="1"/>
              <a:t>joje</a:t>
            </a:r>
            <a:endParaRPr lang="tr-TR" dirty="0"/>
          </a:p>
          <a:p>
            <a:r>
              <a:rPr lang="tr-TR" dirty="0" err="1"/>
              <a:t>Piset</a:t>
            </a:r>
            <a:endParaRPr lang="tr-TR" dirty="0"/>
          </a:p>
          <a:p>
            <a:r>
              <a:rPr lang="tr-TR" dirty="0" err="1"/>
              <a:t>Damlalıklı</a:t>
            </a:r>
            <a:r>
              <a:rPr lang="tr-TR" dirty="0"/>
              <a:t> şişeler</a:t>
            </a:r>
          </a:p>
          <a:p>
            <a:r>
              <a:rPr lang="tr-TR" dirty="0"/>
              <a:t>Pipetler</a:t>
            </a:r>
          </a:p>
          <a:p>
            <a:r>
              <a:rPr lang="tr-TR" dirty="0"/>
              <a:t>Dereceli pipetler</a:t>
            </a:r>
          </a:p>
          <a:p>
            <a:r>
              <a:rPr lang="tr-TR" dirty="0"/>
              <a:t>Volümetrik pipetler</a:t>
            </a:r>
          </a:p>
          <a:p>
            <a:r>
              <a:rPr lang="tr-TR" dirty="0"/>
              <a:t>Mikropipetler</a:t>
            </a:r>
          </a:p>
          <a:p>
            <a:r>
              <a:rPr lang="tr-TR" dirty="0"/>
              <a:t>Otomatik pipetler</a:t>
            </a:r>
          </a:p>
          <a:p>
            <a:r>
              <a:rPr lang="tr-TR" dirty="0" err="1"/>
              <a:t>Pipetörler</a:t>
            </a:r>
            <a:endParaRPr lang="tr-TR" dirty="0"/>
          </a:p>
          <a:p>
            <a:r>
              <a:rPr lang="tr-TR" dirty="0" err="1"/>
              <a:t>Dispensör</a:t>
            </a:r>
            <a:endParaRPr lang="tr-TR" dirty="0"/>
          </a:p>
          <a:p>
            <a:r>
              <a:rPr lang="tr-TR" dirty="0" err="1"/>
              <a:t>Puar</a:t>
            </a:r>
            <a:endParaRPr lang="tr-TR" dirty="0"/>
          </a:p>
          <a:p>
            <a:r>
              <a:rPr lang="tr-TR" dirty="0" err="1"/>
              <a:t>Büretler</a:t>
            </a:r>
            <a:endParaRPr lang="tr-TR" dirty="0"/>
          </a:p>
          <a:p>
            <a:r>
              <a:rPr lang="tr-TR" dirty="0" smtClean="0"/>
              <a:t>Bek</a:t>
            </a:r>
          </a:p>
          <a:p>
            <a:r>
              <a:rPr lang="tr-TR" dirty="0"/>
              <a:t>Üçgen tel </a:t>
            </a:r>
          </a:p>
          <a:p>
            <a:r>
              <a:rPr lang="tr-TR" dirty="0"/>
              <a:t>Üçlü saç ayağı </a:t>
            </a:r>
          </a:p>
          <a:p>
            <a:r>
              <a:rPr lang="tr-TR" dirty="0" err="1"/>
              <a:t>Amyantlı</a:t>
            </a:r>
            <a:r>
              <a:rPr lang="tr-TR" dirty="0"/>
              <a:t> tel </a:t>
            </a:r>
          </a:p>
          <a:p>
            <a:r>
              <a:rPr lang="tr-TR" dirty="0"/>
              <a:t>Laboratuar saati</a:t>
            </a:r>
          </a:p>
          <a:p>
            <a:r>
              <a:rPr lang="tr-TR" dirty="0"/>
              <a:t>Tahta maşa </a:t>
            </a:r>
          </a:p>
          <a:p>
            <a:r>
              <a:rPr lang="tr-TR" dirty="0" err="1"/>
              <a:t>Flaster</a:t>
            </a:r>
            <a:endParaRPr lang="tr-TR" dirty="0"/>
          </a:p>
          <a:p>
            <a:r>
              <a:rPr lang="tr-TR" dirty="0" err="1"/>
              <a:t>Parafilim</a:t>
            </a:r>
            <a:endParaRPr lang="tr-TR" dirty="0"/>
          </a:p>
          <a:p>
            <a:r>
              <a:rPr lang="tr-TR" dirty="0" err="1"/>
              <a:t>Spatül</a:t>
            </a:r>
            <a:endParaRPr lang="tr-TR" dirty="0"/>
          </a:p>
          <a:p>
            <a:r>
              <a:rPr lang="tr-TR" dirty="0"/>
              <a:t>Tel fırça</a:t>
            </a:r>
          </a:p>
          <a:p>
            <a:r>
              <a:rPr lang="tr-TR" dirty="0"/>
              <a:t>Cam malzeme kapakları</a:t>
            </a:r>
          </a:p>
          <a:p>
            <a:r>
              <a:rPr lang="tr-TR" dirty="0"/>
              <a:t>Havan</a:t>
            </a:r>
          </a:p>
          <a:p>
            <a:r>
              <a:rPr lang="tr-TR" dirty="0"/>
              <a:t>Su </a:t>
            </a:r>
            <a:r>
              <a:rPr lang="tr-TR" dirty="0" err="1"/>
              <a:t>trombu</a:t>
            </a:r>
            <a:endParaRPr lang="tr-TR" dirty="0"/>
          </a:p>
          <a:p>
            <a:r>
              <a:rPr lang="tr-TR" dirty="0"/>
              <a:t>Geri soğutucu</a:t>
            </a:r>
          </a:p>
          <a:p>
            <a:r>
              <a:rPr lang="tr-TR" dirty="0"/>
              <a:t>İdrar </a:t>
            </a:r>
            <a:r>
              <a:rPr lang="tr-TR" dirty="0" err="1"/>
              <a:t>dansitometresi</a:t>
            </a:r>
            <a:endParaRPr lang="tr-TR" dirty="0"/>
          </a:p>
          <a:p>
            <a:r>
              <a:rPr lang="tr-TR" dirty="0"/>
              <a:t>Desikatör</a:t>
            </a:r>
          </a:p>
          <a:p>
            <a:r>
              <a:rPr lang="tr-TR" dirty="0"/>
              <a:t>Manyetik bar</a:t>
            </a:r>
          </a:p>
          <a:p>
            <a:r>
              <a:rPr lang="tr-TR" dirty="0"/>
              <a:t>Manyetik karıştırıcı</a:t>
            </a:r>
          </a:p>
          <a:p>
            <a:r>
              <a:rPr lang="tr-TR" dirty="0"/>
              <a:t>Benmari</a:t>
            </a:r>
          </a:p>
          <a:p>
            <a:r>
              <a:rPr lang="tr-TR" dirty="0"/>
              <a:t>Derin dondurucu</a:t>
            </a:r>
          </a:p>
          <a:p>
            <a:r>
              <a:rPr lang="tr-TR" dirty="0" err="1"/>
              <a:t>Vortex</a:t>
            </a:r>
            <a:endParaRPr lang="tr-TR" dirty="0"/>
          </a:p>
          <a:p>
            <a:r>
              <a:rPr lang="tr-TR" dirty="0" err="1"/>
              <a:t>Shaker</a:t>
            </a:r>
            <a:r>
              <a:rPr lang="tr-TR" dirty="0"/>
              <a:t> (Çalkalayıcı)</a:t>
            </a:r>
          </a:p>
          <a:p>
            <a:r>
              <a:rPr lang="tr-TR" dirty="0"/>
              <a:t>Su </a:t>
            </a:r>
            <a:r>
              <a:rPr lang="tr-TR" dirty="0" err="1"/>
              <a:t>trombu</a:t>
            </a:r>
            <a:endParaRPr lang="tr-TR" dirty="0"/>
          </a:p>
          <a:p>
            <a:r>
              <a:rPr lang="tr-TR" dirty="0"/>
              <a:t>Geri soğutucu</a:t>
            </a:r>
          </a:p>
          <a:p>
            <a:r>
              <a:rPr lang="tr-TR" dirty="0"/>
              <a:t>Santrifüj</a:t>
            </a:r>
          </a:p>
          <a:p>
            <a:r>
              <a:rPr lang="tr-TR" dirty="0"/>
              <a:t>Teraziler</a:t>
            </a:r>
          </a:p>
          <a:p>
            <a:r>
              <a:rPr lang="tr-TR" dirty="0" err="1"/>
              <a:t>pH</a:t>
            </a:r>
            <a:r>
              <a:rPr lang="tr-TR" dirty="0"/>
              <a:t>-metre</a:t>
            </a:r>
          </a:p>
          <a:p>
            <a:r>
              <a:rPr lang="tr-TR" dirty="0" err="1"/>
              <a:t>Spektrofotometre</a:t>
            </a:r>
            <a:endParaRPr lang="tr-TR" dirty="0"/>
          </a:p>
          <a:p>
            <a:r>
              <a:rPr lang="tr-TR" dirty="0" err="1"/>
              <a:t>Elektroforez</a:t>
            </a:r>
            <a:endParaRPr lang="tr-TR" dirty="0"/>
          </a:p>
          <a:p>
            <a:r>
              <a:rPr lang="tr-TR" dirty="0" err="1" smtClean="0"/>
              <a:t>Otoanalizörler</a:t>
            </a:r>
            <a:endParaRPr lang="tr-TR" dirty="0"/>
          </a:p>
          <a:p>
            <a:endParaRPr lang="tr-TR" dirty="0"/>
          </a:p>
        </p:txBody>
      </p:sp>
    </p:spTree>
    <p:extLst>
      <p:ext uri="{BB962C8B-B14F-4D97-AF65-F5344CB8AC3E}">
        <p14:creationId xmlns:p14="http://schemas.microsoft.com/office/powerpoint/2010/main" val="36206419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7787208" cy="3937953"/>
          </a:xfrm>
        </p:spPr>
        <p:txBody>
          <a:bodyPr/>
          <a:lstStyle/>
          <a:p>
            <a:pPr marL="0" indent="0">
              <a:buNone/>
            </a:pPr>
            <a:r>
              <a:rPr lang="tr-TR" dirty="0"/>
              <a:t> </a:t>
            </a:r>
            <a:r>
              <a:rPr lang="tr-TR" dirty="0" smtClean="0"/>
              <a:t> </a:t>
            </a:r>
            <a:endParaRPr lang="tr-TR" dirty="0"/>
          </a:p>
        </p:txBody>
      </p:sp>
      <p:pic>
        <p:nvPicPr>
          <p:cNvPr id="4" name="Resim 3"/>
          <p:cNvPicPr>
            <a:picLocks noChangeAspect="1"/>
          </p:cNvPicPr>
          <p:nvPr/>
        </p:nvPicPr>
        <p:blipFill>
          <a:blip r:embed="rId2"/>
          <a:stretch>
            <a:fillRect/>
          </a:stretch>
        </p:blipFill>
        <p:spPr>
          <a:xfrm>
            <a:off x="1259632" y="404664"/>
            <a:ext cx="6856672" cy="3937953"/>
          </a:xfrm>
          <a:prstGeom prst="rect">
            <a:avLst/>
          </a:prstGeom>
        </p:spPr>
      </p:pic>
      <p:sp>
        <p:nvSpPr>
          <p:cNvPr id="5" name="Metin kutusu 4"/>
          <p:cNvSpPr txBox="1"/>
          <p:nvPr/>
        </p:nvSpPr>
        <p:spPr>
          <a:xfrm>
            <a:off x="1563576" y="4740386"/>
            <a:ext cx="6552728" cy="1015663"/>
          </a:xfrm>
          <a:prstGeom prst="rect">
            <a:avLst/>
          </a:prstGeom>
          <a:noFill/>
        </p:spPr>
        <p:txBody>
          <a:bodyPr wrap="square" rtlCol="0">
            <a:spAutoFit/>
          </a:bodyPr>
          <a:lstStyle/>
          <a:p>
            <a:pPr algn="ctr"/>
            <a:r>
              <a:rPr lang="tr-TR" sz="6000" b="1" dirty="0" smtClean="0">
                <a:ln w="22225">
                  <a:solidFill>
                    <a:schemeClr val="accent2"/>
                  </a:solidFill>
                  <a:prstDash val="solid"/>
                </a:ln>
                <a:solidFill>
                  <a:srgbClr val="FF0000"/>
                </a:solidFill>
              </a:rPr>
              <a:t>teşekkürler</a:t>
            </a:r>
            <a:endParaRPr lang="tr-TR" sz="60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196303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pPr algn="just"/>
            <a:r>
              <a:rPr lang="tr-TR" dirty="0" smtClean="0"/>
              <a:t>4</a:t>
            </a:r>
            <a:r>
              <a:rPr lang="tr-TR" dirty="0"/>
              <a:t>. Sterilizasyon işlemlerinin kontrolü</a:t>
            </a:r>
          </a:p>
          <a:p>
            <a:pPr lvl="1" algn="just"/>
            <a:r>
              <a:rPr lang="tr-TR" dirty="0"/>
              <a:t> tüpte hazırlanan sıvı besi yerlerinin % 10'u, plaklara dökülen besi yerlerinin bir kısmı ve </a:t>
            </a:r>
            <a:r>
              <a:rPr lang="tr-TR" dirty="0" err="1"/>
              <a:t>membran</a:t>
            </a:r>
            <a:r>
              <a:rPr lang="tr-TR" dirty="0"/>
              <a:t> filtreler besi yerleri ile beraber 24 saat 35°C de </a:t>
            </a:r>
            <a:r>
              <a:rPr lang="tr-TR" dirty="0" err="1"/>
              <a:t>inkübasyona</a:t>
            </a:r>
            <a:r>
              <a:rPr lang="tr-TR" dirty="0"/>
              <a:t> tabi tutularak sterilizasyon kontrolü yapılır. </a:t>
            </a:r>
          </a:p>
          <a:p>
            <a:pPr algn="just"/>
            <a:endParaRPr lang="tr-TR" dirty="0"/>
          </a:p>
        </p:txBody>
      </p:sp>
    </p:spTree>
    <p:extLst>
      <p:ext uri="{BB962C8B-B14F-4D97-AF65-F5344CB8AC3E}">
        <p14:creationId xmlns:p14="http://schemas.microsoft.com/office/powerpoint/2010/main" val="3247114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2323</Words>
  <Application>Microsoft Office PowerPoint</Application>
  <PresentationFormat>Ekran Gösterisi (4:3)</PresentationFormat>
  <Paragraphs>275</Paragraphs>
  <Slides>81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81</vt:i4>
      </vt:variant>
    </vt:vector>
  </HeadingPairs>
  <TitlesOfParts>
    <vt:vector size="84" baseType="lpstr">
      <vt:lpstr>Arial</vt:lpstr>
      <vt:lpstr>Calibri</vt:lpstr>
      <vt:lpstr>Ofis Teması</vt:lpstr>
      <vt:lpstr>Laboratuvar Teknikleri</vt:lpstr>
      <vt:lpstr>PowerPoint Sunusu</vt:lpstr>
      <vt:lpstr>Bu dersimizde laboratuvarda çalışma düzeni;</vt:lpstr>
      <vt:lpstr> Laboratuar Çalışma Düzeni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Laboratuvarda Temel Kavramlar</vt:lpstr>
      <vt:lpstr>PowerPoint Sunusu</vt:lpstr>
      <vt:lpstr>PowerPoint Sunusu</vt:lpstr>
      <vt:lpstr> Laboratuvarda yararlanılan önemli bazı ayıraçlar: </vt:lpstr>
      <vt:lpstr> Tampon sistem nedir ve nasıl çalışır: </vt:lpstr>
      <vt:lpstr>SAF SU</vt:lpstr>
      <vt:lpstr>PowerPoint Sunusu</vt:lpstr>
      <vt:lpstr>PowerPoint Sunusu</vt:lpstr>
      <vt:lpstr>PowerPoint Sunusu</vt:lpstr>
      <vt:lpstr>PowerPoint Sunusu</vt:lpstr>
      <vt:lpstr>PowerPoint Sunusu</vt:lpstr>
      <vt:lpstr>Ultra safsu cihazı</vt:lpstr>
      <vt:lpstr> Damıtık Su Elde Etme Yolları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Su Rezistans Testi </vt:lpstr>
      <vt:lpstr> Saat Camı ile Damıtık Suda Saşık Kontrolu </vt:lpstr>
      <vt:lpstr> Damıtık Sularda Klorür (CI) Kontrolu </vt:lpstr>
      <vt:lpstr> Damıtık Suda Karbondioksit Varlığının Tesbiti ve Uzaklaştırılması </vt:lpstr>
      <vt:lpstr>PowerPoint Sunusu</vt:lpstr>
      <vt:lpstr>PowerPoint Sunusu</vt:lpstr>
      <vt:lpstr>Kalibrasyon;</vt:lpstr>
      <vt:lpstr>PowerPoint Sunusu</vt:lpstr>
      <vt:lpstr>PowerPoint Sunusu</vt:lpstr>
      <vt:lpstr>PowerPoint Sunusu</vt:lpstr>
      <vt:lpstr>Cihaz kalibrasyonu</vt:lpstr>
      <vt:lpstr>PowerPoint Sunusu</vt:lpstr>
      <vt:lpstr>Cam malzemelerin kalibrasyonu: </vt:lpstr>
      <vt:lpstr>PowerPoint Sunusu</vt:lpstr>
      <vt:lpstr>Otomatik pipetlerin kalibrasyonu</vt:lpstr>
      <vt:lpstr>Test kalibrasyonu </vt:lpstr>
      <vt:lpstr>PowerPoint Sunusu</vt:lpstr>
      <vt:lpstr>  </vt:lpstr>
      <vt:lpstr>PowerPoint Sunusu</vt:lpstr>
      <vt:lpstr>Uluslararası Birim Sistemleri (SI Birimleri) </vt:lpstr>
      <vt:lpstr>PowerPoint Sunusu</vt:lpstr>
      <vt:lpstr>PowerPoint Sunusu</vt:lpstr>
      <vt:lpstr>PowerPoint Sunusu</vt:lpstr>
      <vt:lpstr>PowerPoint Sunusu</vt:lpstr>
      <vt:lpstr>LABORATUVARDA ÖLÇÜMLER ve HESAPLAMALAR </vt:lpstr>
      <vt:lpstr>PowerPoint Sunusu</vt:lpstr>
      <vt:lpstr>PowerPoint Sunusu</vt:lpstr>
      <vt:lpstr>PowerPoint Sunusu</vt:lpstr>
      <vt:lpstr>PowerPoint Sunusu</vt:lpstr>
      <vt:lpstr>Klinik laboratuvarda hesaplamalar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LABORATUARDA KULLANILAN CAM MALZEMELER VE BAZI ARAÇ VE GEREÇLER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mehmet</dc:creator>
  <cp:lastModifiedBy>mehmet</cp:lastModifiedBy>
  <cp:revision>248</cp:revision>
  <dcterms:created xsi:type="dcterms:W3CDTF">2018-09-30T09:57:02Z</dcterms:created>
  <dcterms:modified xsi:type="dcterms:W3CDTF">2020-10-14T11:46:55Z</dcterms:modified>
</cp:coreProperties>
</file>