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72" r:id="rId4"/>
    <p:sldId id="373" r:id="rId5"/>
    <p:sldId id="375" r:id="rId6"/>
    <p:sldId id="374"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97" r:id="rId21"/>
    <p:sldId id="398" r:id="rId22"/>
    <p:sldId id="399" r:id="rId23"/>
    <p:sldId id="444" r:id="rId24"/>
    <p:sldId id="400" r:id="rId25"/>
    <p:sldId id="401" r:id="rId26"/>
    <p:sldId id="402" r:id="rId27"/>
    <p:sldId id="403" r:id="rId28"/>
    <p:sldId id="404" r:id="rId29"/>
    <p:sldId id="405" r:id="rId30"/>
    <p:sldId id="406" r:id="rId31"/>
    <p:sldId id="407" r:id="rId32"/>
    <p:sldId id="408" r:id="rId33"/>
    <p:sldId id="389" r:id="rId34"/>
    <p:sldId id="390" r:id="rId35"/>
    <p:sldId id="393" r:id="rId36"/>
    <p:sldId id="394" r:id="rId37"/>
    <p:sldId id="395" r:id="rId38"/>
    <p:sldId id="392" r:id="rId39"/>
    <p:sldId id="391" r:id="rId40"/>
    <p:sldId id="396" r:id="rId41"/>
    <p:sldId id="450" r:id="rId42"/>
    <p:sldId id="409" r:id="rId43"/>
    <p:sldId id="410" r:id="rId44"/>
    <p:sldId id="411" r:id="rId45"/>
    <p:sldId id="412" r:id="rId46"/>
    <p:sldId id="413" r:id="rId47"/>
    <p:sldId id="414" r:id="rId48"/>
    <p:sldId id="415" r:id="rId49"/>
    <p:sldId id="416" r:id="rId50"/>
    <p:sldId id="417" r:id="rId51"/>
    <p:sldId id="418" r:id="rId52"/>
    <p:sldId id="419" r:id="rId53"/>
    <p:sldId id="420" r:id="rId54"/>
    <p:sldId id="422" r:id="rId55"/>
    <p:sldId id="423" r:id="rId56"/>
    <p:sldId id="424" r:id="rId57"/>
    <p:sldId id="425" r:id="rId58"/>
    <p:sldId id="426" r:id="rId59"/>
    <p:sldId id="427" r:id="rId60"/>
    <p:sldId id="428" r:id="rId61"/>
    <p:sldId id="429" r:id="rId62"/>
    <p:sldId id="430" r:id="rId63"/>
    <p:sldId id="441" r:id="rId64"/>
    <p:sldId id="445" r:id="rId65"/>
    <p:sldId id="446" r:id="rId66"/>
    <p:sldId id="447" r:id="rId67"/>
    <p:sldId id="448" r:id="rId68"/>
    <p:sldId id="451" r:id="rId69"/>
    <p:sldId id="452" r:id="rId70"/>
    <p:sldId id="321" r:id="rId7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60"/>
  </p:normalViewPr>
  <p:slideViewPr>
    <p:cSldViewPr>
      <p:cViewPr varScale="1">
        <p:scale>
          <a:sx n="69" d="100"/>
          <a:sy n="69" d="100"/>
        </p:scale>
        <p:origin x="142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C7E1A145-61F0-452C-AC11-8F2281D85E1B}" type="datetimeFigureOut">
              <a:rPr lang="tr-TR" smtClean="0"/>
              <a:pPr/>
              <a:t>20.10.2020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24FB9F3-71AB-43AF-ADDE-008D094E808E}"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1A145-61F0-452C-AC11-8F2281D85E1B}" type="datetimeFigureOut">
              <a:rPr lang="tr-TR" smtClean="0"/>
              <a:pPr/>
              <a:t>20.10.2020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FB9F3-71AB-43AF-ADDE-008D094E808E}"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normAutofit/>
          </a:bodyPr>
          <a:lstStyle/>
          <a:p>
            <a:r>
              <a:rPr lang="tr-TR" sz="5400" b="1" dirty="0" err="1" smtClean="0">
                <a:solidFill>
                  <a:srgbClr val="FF0000"/>
                </a:solidFill>
              </a:rPr>
              <a:t>Laboratuvar</a:t>
            </a:r>
            <a:r>
              <a:rPr lang="tr-TR" sz="5400" b="1" dirty="0" smtClean="0">
                <a:solidFill>
                  <a:srgbClr val="FF0000"/>
                </a:solidFill>
              </a:rPr>
              <a:t> Teknikleri</a:t>
            </a:r>
            <a:endParaRPr lang="tr-TR" sz="5400" b="1" dirty="0">
              <a:solidFill>
                <a:srgbClr val="FF0000"/>
              </a:solidFill>
            </a:endParaRPr>
          </a:p>
        </p:txBody>
      </p:sp>
      <p:sp>
        <p:nvSpPr>
          <p:cNvPr id="3" name="2 Alt Başlık"/>
          <p:cNvSpPr>
            <a:spLocks noGrp="1"/>
          </p:cNvSpPr>
          <p:nvPr>
            <p:ph type="subTitle" idx="1"/>
          </p:nvPr>
        </p:nvSpPr>
        <p:spPr/>
        <p:txBody>
          <a:bodyPr/>
          <a:lstStyle/>
          <a:p>
            <a:r>
              <a:rPr lang="tr-TR" dirty="0" smtClean="0"/>
              <a:t>Yrd. Doç. Dr. Mehmet BEKTAŞ</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beher</a:t>
            </a:r>
            <a:endParaRPr lang="tr-TR" sz="3600" b="1" dirty="0"/>
          </a:p>
        </p:txBody>
      </p:sp>
      <p:sp>
        <p:nvSpPr>
          <p:cNvPr id="3" name="İçerik Yer Tutucusu 2"/>
          <p:cNvSpPr>
            <a:spLocks noGrp="1"/>
          </p:cNvSpPr>
          <p:nvPr>
            <p:ph idx="1"/>
          </p:nvPr>
        </p:nvSpPr>
        <p:spPr>
          <a:xfrm>
            <a:off x="457200" y="1340768"/>
            <a:ext cx="8363272" cy="3816425"/>
          </a:xfrm>
        </p:spPr>
        <p:txBody>
          <a:bodyPr>
            <a:normAutofit/>
          </a:bodyPr>
          <a:lstStyle/>
          <a:p>
            <a:pPr marL="0" indent="0" algn="just">
              <a:spcBef>
                <a:spcPts val="0"/>
              </a:spcBef>
              <a:buNone/>
            </a:pPr>
            <a:r>
              <a:rPr lang="tr-TR" sz="2000" dirty="0" smtClean="0"/>
              <a:t>Çeşitli </a:t>
            </a:r>
            <a:r>
              <a:rPr lang="tr-TR" sz="2000" dirty="0"/>
              <a:t>hacimlerdeki sıvıların konulabildiği, içindeki sıvıyı kolayca boşaltmaya </a:t>
            </a:r>
            <a:r>
              <a:rPr lang="tr-TR" sz="2000" dirty="0" smtClean="0"/>
              <a:t>imkân </a:t>
            </a:r>
            <a:r>
              <a:rPr lang="tr-TR" sz="2000" dirty="0"/>
              <a:t>veren geniş ağızlı silindirik ısıya dayanıklı altları düz </a:t>
            </a:r>
            <a:r>
              <a:rPr lang="tr-TR" sz="2000" dirty="0" smtClean="0"/>
              <a:t>cam kaplardır.5 </a:t>
            </a:r>
            <a:r>
              <a:rPr lang="tr-TR" sz="2000" dirty="0" err="1" smtClean="0"/>
              <a:t>ml</a:t>
            </a:r>
            <a:r>
              <a:rPr lang="tr-TR" sz="2000" dirty="0" err="1"/>
              <a:t>.’den</a:t>
            </a:r>
            <a:r>
              <a:rPr lang="tr-TR" sz="2000" dirty="0"/>
              <a:t> 5000 </a:t>
            </a:r>
            <a:r>
              <a:rPr lang="tr-TR" sz="2000" dirty="0" err="1"/>
              <a:t>ml.’ye</a:t>
            </a:r>
            <a:r>
              <a:rPr lang="tr-TR" sz="2000" dirty="0"/>
              <a:t> </a:t>
            </a:r>
            <a:r>
              <a:rPr lang="tr-TR" sz="2000" dirty="0" smtClean="0"/>
              <a:t>kadar değişik ölçülerde </a:t>
            </a:r>
            <a:r>
              <a:rPr lang="tr-TR" sz="2000" dirty="0"/>
              <a:t>olabilirler</a:t>
            </a:r>
            <a:r>
              <a:rPr lang="tr-TR" dirty="0"/>
              <a:t>.</a:t>
            </a:r>
          </a:p>
        </p:txBody>
      </p:sp>
      <p:pic>
        <p:nvPicPr>
          <p:cNvPr id="4" name="Resim 3"/>
          <p:cNvPicPr>
            <a:picLocks noChangeAspect="1"/>
          </p:cNvPicPr>
          <p:nvPr/>
        </p:nvPicPr>
        <p:blipFill>
          <a:blip r:embed="rId2"/>
          <a:stretch>
            <a:fillRect/>
          </a:stretch>
        </p:blipFill>
        <p:spPr>
          <a:xfrm>
            <a:off x="5292080" y="2636912"/>
            <a:ext cx="3138169" cy="3903096"/>
          </a:xfrm>
          <a:prstGeom prst="rect">
            <a:avLst/>
          </a:prstGeom>
        </p:spPr>
      </p:pic>
    </p:spTree>
    <p:extLst>
      <p:ext uri="{BB962C8B-B14F-4D97-AF65-F5344CB8AC3E}">
        <p14:creationId xmlns:p14="http://schemas.microsoft.com/office/powerpoint/2010/main" val="4056198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err="1" smtClean="0"/>
              <a:t>erlen</a:t>
            </a:r>
            <a:endParaRPr lang="tr-TR" sz="3600" b="1" dirty="0"/>
          </a:p>
        </p:txBody>
      </p:sp>
      <p:sp>
        <p:nvSpPr>
          <p:cNvPr id="3" name="İçerik Yer Tutucusu 2"/>
          <p:cNvSpPr>
            <a:spLocks noGrp="1"/>
          </p:cNvSpPr>
          <p:nvPr>
            <p:ph idx="1"/>
          </p:nvPr>
        </p:nvSpPr>
        <p:spPr>
          <a:xfrm>
            <a:off x="457200" y="1417638"/>
            <a:ext cx="8363272" cy="4708525"/>
          </a:xfrm>
        </p:spPr>
        <p:txBody>
          <a:bodyPr>
            <a:normAutofit/>
          </a:bodyPr>
          <a:lstStyle/>
          <a:p>
            <a:pPr algn="just"/>
            <a:r>
              <a:rPr lang="tr-TR" sz="2400" dirty="0"/>
              <a:t>Ağızları dar, konik cam kaplardır. Çeşitli hacimlerde olurlar. </a:t>
            </a:r>
            <a:br>
              <a:rPr lang="tr-TR" sz="2400" dirty="0"/>
            </a:br>
            <a:r>
              <a:rPr lang="tr-TR" sz="2400" dirty="0"/>
              <a:t>Fazlaca buharlaşması istenen çözeltilerin (solüsyonların) kaynatılmasında, </a:t>
            </a:r>
            <a:r>
              <a:rPr lang="tr-TR" sz="2400" dirty="0" err="1"/>
              <a:t>titrasyonlarda</a:t>
            </a:r>
            <a:r>
              <a:rPr lang="tr-TR" sz="2400" dirty="0"/>
              <a:t> ve genel amaçlarla kullanılırlar.</a:t>
            </a:r>
            <a:br>
              <a:rPr lang="tr-TR" sz="2400" dirty="0"/>
            </a:br>
            <a:endParaRPr lang="tr-TR" sz="2400" dirty="0"/>
          </a:p>
        </p:txBody>
      </p:sp>
      <p:pic>
        <p:nvPicPr>
          <p:cNvPr id="4" name="Resim 3"/>
          <p:cNvPicPr>
            <a:picLocks noChangeAspect="1"/>
          </p:cNvPicPr>
          <p:nvPr/>
        </p:nvPicPr>
        <p:blipFill>
          <a:blip r:embed="rId2"/>
          <a:stretch>
            <a:fillRect/>
          </a:stretch>
        </p:blipFill>
        <p:spPr>
          <a:xfrm>
            <a:off x="3203848" y="2780928"/>
            <a:ext cx="3168352" cy="3960441"/>
          </a:xfrm>
          <a:prstGeom prst="rect">
            <a:avLst/>
          </a:prstGeom>
        </p:spPr>
      </p:pic>
    </p:spTree>
    <p:extLst>
      <p:ext uri="{BB962C8B-B14F-4D97-AF65-F5344CB8AC3E}">
        <p14:creationId xmlns:p14="http://schemas.microsoft.com/office/powerpoint/2010/main" val="600600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mezür</a:t>
            </a:r>
            <a:endParaRPr lang="tr-TR" sz="3600" b="1" dirty="0"/>
          </a:p>
        </p:txBody>
      </p:sp>
      <p:sp>
        <p:nvSpPr>
          <p:cNvPr id="3" name="İçerik Yer Tutucusu 2"/>
          <p:cNvSpPr>
            <a:spLocks noGrp="1"/>
          </p:cNvSpPr>
          <p:nvPr>
            <p:ph idx="1"/>
          </p:nvPr>
        </p:nvSpPr>
        <p:spPr>
          <a:xfrm>
            <a:off x="457200" y="1600200"/>
            <a:ext cx="8363272" cy="4525963"/>
          </a:xfrm>
        </p:spPr>
        <p:txBody>
          <a:bodyPr>
            <a:normAutofit/>
          </a:bodyPr>
          <a:lstStyle/>
          <a:p>
            <a:pPr marL="0" indent="0" algn="just">
              <a:buNone/>
            </a:pPr>
            <a:r>
              <a:rPr lang="tr-TR" sz="2000" dirty="0" smtClean="0"/>
              <a:t>Silindir </a:t>
            </a:r>
            <a:r>
              <a:rPr lang="tr-TR" sz="2000" dirty="0"/>
              <a:t>biçiminde çeşitli çap boy ve hacimde olan üzerinde hacim göstergesi çizgiler bulunan cam kaplardır. Kapaklı veya kapaksız olabilirler. Bunlar büyük bir hassasiyetle çalışmayı gerektirmeyen ölçüm işlemlerinde kullanılırlar. Küçük sıvı hacimleri küçük mezürlerde ölçülmelidir. Hacim sıvı </a:t>
            </a:r>
            <a:r>
              <a:rPr lang="tr-TR" sz="2000" dirty="0" err="1"/>
              <a:t>menisküsünün</a:t>
            </a:r>
            <a:r>
              <a:rPr lang="tr-TR" sz="2000" dirty="0"/>
              <a:t> altında teğet olacak şekilde okunur.</a:t>
            </a:r>
          </a:p>
        </p:txBody>
      </p:sp>
      <p:pic>
        <p:nvPicPr>
          <p:cNvPr id="4" name="Resim 3"/>
          <p:cNvPicPr>
            <a:picLocks noChangeAspect="1"/>
          </p:cNvPicPr>
          <p:nvPr/>
        </p:nvPicPr>
        <p:blipFill>
          <a:blip r:embed="rId2"/>
          <a:stretch>
            <a:fillRect/>
          </a:stretch>
        </p:blipFill>
        <p:spPr>
          <a:xfrm>
            <a:off x="5364088" y="2996952"/>
            <a:ext cx="2970459" cy="3713074"/>
          </a:xfrm>
          <a:prstGeom prst="rect">
            <a:avLst/>
          </a:prstGeom>
        </p:spPr>
      </p:pic>
    </p:spTree>
    <p:extLst>
      <p:ext uri="{BB962C8B-B14F-4D97-AF65-F5344CB8AC3E}">
        <p14:creationId xmlns:p14="http://schemas.microsoft.com/office/powerpoint/2010/main" val="1248653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smtClean="0"/>
              <a:t>baget </a:t>
            </a:r>
            <a:endParaRPr lang="tr-TR" sz="4000" b="1" dirty="0"/>
          </a:p>
        </p:txBody>
      </p:sp>
      <p:sp>
        <p:nvSpPr>
          <p:cNvPr id="3" name="İçerik Yer Tutucusu 2"/>
          <p:cNvSpPr>
            <a:spLocks noGrp="1"/>
          </p:cNvSpPr>
          <p:nvPr>
            <p:ph idx="1"/>
          </p:nvPr>
        </p:nvSpPr>
        <p:spPr>
          <a:xfrm>
            <a:off x="179512" y="1196752"/>
            <a:ext cx="8784976" cy="4708525"/>
          </a:xfrm>
        </p:spPr>
        <p:txBody>
          <a:bodyPr>
            <a:normAutofit/>
          </a:bodyPr>
          <a:lstStyle/>
          <a:p>
            <a:pPr marL="0" indent="0" algn="just">
              <a:buNone/>
            </a:pPr>
            <a:r>
              <a:rPr lang="tr-TR" sz="2800" dirty="0" smtClean="0"/>
              <a:t>Ezme </a:t>
            </a:r>
            <a:r>
              <a:rPr lang="tr-TR" sz="2800" dirty="0"/>
              <a:t>ve karıştırma işleminde kullanılan cam çubuktur </a:t>
            </a:r>
          </a:p>
        </p:txBody>
      </p:sp>
      <p:pic>
        <p:nvPicPr>
          <p:cNvPr id="4" name="Resim 3"/>
          <p:cNvPicPr>
            <a:picLocks noChangeAspect="1"/>
          </p:cNvPicPr>
          <p:nvPr/>
        </p:nvPicPr>
        <p:blipFill>
          <a:blip r:embed="rId2"/>
          <a:stretch>
            <a:fillRect/>
          </a:stretch>
        </p:blipFill>
        <p:spPr>
          <a:xfrm>
            <a:off x="2051720" y="1916832"/>
            <a:ext cx="5184576" cy="4763964"/>
          </a:xfrm>
          <a:prstGeom prst="rect">
            <a:avLst/>
          </a:prstGeom>
        </p:spPr>
      </p:pic>
    </p:spTree>
    <p:extLst>
      <p:ext uri="{BB962C8B-B14F-4D97-AF65-F5344CB8AC3E}">
        <p14:creationId xmlns:p14="http://schemas.microsoft.com/office/powerpoint/2010/main" val="3396665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huniler</a:t>
            </a:r>
            <a:endParaRPr lang="tr-TR" sz="3600" b="1" dirty="0"/>
          </a:p>
        </p:txBody>
      </p:sp>
      <p:sp>
        <p:nvSpPr>
          <p:cNvPr id="3" name="İçerik Yer Tutucusu 2"/>
          <p:cNvSpPr>
            <a:spLocks noGrp="1"/>
          </p:cNvSpPr>
          <p:nvPr>
            <p:ph idx="1"/>
          </p:nvPr>
        </p:nvSpPr>
        <p:spPr/>
        <p:txBody>
          <a:bodyPr>
            <a:normAutofit/>
          </a:bodyPr>
          <a:lstStyle/>
          <a:p>
            <a:pPr marL="0" indent="0" algn="just">
              <a:buNone/>
            </a:pPr>
            <a:r>
              <a:rPr lang="tr-TR" sz="2400" dirty="0" smtClean="0"/>
              <a:t>Çözeltilerin </a:t>
            </a:r>
            <a:r>
              <a:rPr lang="tr-TR" sz="2400" dirty="0"/>
              <a:t>süzülmesinde ve dar boyunlu kaplara aktarılmasında kullanılan cam malzemedir</a:t>
            </a:r>
            <a:r>
              <a:rPr lang="tr-TR" sz="2400" dirty="0" smtClean="0"/>
              <a:t>.</a:t>
            </a:r>
          </a:p>
          <a:p>
            <a:pPr marL="0" indent="0" algn="just">
              <a:buNone/>
            </a:pPr>
            <a:r>
              <a:rPr lang="tr-TR" sz="2400" dirty="0" smtClean="0"/>
              <a:t>Plastik</a:t>
            </a:r>
            <a:r>
              <a:rPr lang="tr-TR" sz="2400" dirty="0"/>
              <a:t>, cam ve porselenden yapılmış olanları vardır. </a:t>
            </a:r>
            <a:endParaRPr lang="tr-TR" sz="2400" dirty="0" smtClean="0"/>
          </a:p>
          <a:p>
            <a:pPr marL="0" indent="0" algn="just">
              <a:buNone/>
            </a:pPr>
            <a:r>
              <a:rPr lang="tr-TR" sz="2400" dirty="0" smtClean="0"/>
              <a:t>Süzme </a:t>
            </a:r>
            <a:r>
              <a:rPr lang="tr-TR" sz="2400" dirty="0"/>
              <a:t>işlemi yapılırken Filtre kâğıdı 4’e katlanarak bir kare elde edilir. Sonra karenin serbest uçlarından çeyrek daire şeklinde kesilir. Filtre kâğıdı bir tarafa bir kat diğer tarafa üç kat şeklinde ayrılır ve huni içine yerleştirilir. Süzgeç kâğıdının üst kenarı huninin üst kenarından 1 cm. kadar aşağıda olmalıdır. </a:t>
            </a:r>
            <a:endParaRPr lang="tr-TR" sz="2400" dirty="0" smtClean="0"/>
          </a:p>
          <a:p>
            <a:pPr marL="0" indent="0" algn="just">
              <a:buNone/>
            </a:pPr>
            <a:r>
              <a:rPr lang="tr-TR" sz="2400" dirty="0" smtClean="0"/>
              <a:t>Süzgeç </a:t>
            </a:r>
            <a:r>
              <a:rPr lang="tr-TR" sz="2400" dirty="0"/>
              <a:t>kâğıdından süzülen maddeye </a:t>
            </a:r>
            <a:r>
              <a:rPr lang="tr-TR" sz="2400" b="1" dirty="0" err="1">
                <a:solidFill>
                  <a:srgbClr val="FF0000"/>
                </a:solidFill>
              </a:rPr>
              <a:t>filtrat</a:t>
            </a:r>
            <a:r>
              <a:rPr lang="tr-TR" sz="2400" dirty="0"/>
              <a:t> adı verilir.</a:t>
            </a:r>
          </a:p>
        </p:txBody>
      </p:sp>
    </p:spTree>
    <p:extLst>
      <p:ext uri="{BB962C8B-B14F-4D97-AF65-F5344CB8AC3E}">
        <p14:creationId xmlns:p14="http://schemas.microsoft.com/office/powerpoint/2010/main" val="3302990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79512" y="274638"/>
            <a:ext cx="3648851" cy="2925239"/>
          </a:xfrm>
          <a:prstGeom prst="rect">
            <a:avLst/>
          </a:prstGeom>
        </p:spPr>
      </p:pic>
      <p:pic>
        <p:nvPicPr>
          <p:cNvPr id="5" name="Resim 4"/>
          <p:cNvPicPr>
            <a:picLocks noChangeAspect="1"/>
          </p:cNvPicPr>
          <p:nvPr/>
        </p:nvPicPr>
        <p:blipFill>
          <a:blip r:embed="rId3"/>
          <a:stretch>
            <a:fillRect/>
          </a:stretch>
        </p:blipFill>
        <p:spPr>
          <a:xfrm>
            <a:off x="4779100" y="339248"/>
            <a:ext cx="3583160" cy="2860629"/>
          </a:xfrm>
          <a:prstGeom prst="rect">
            <a:avLst/>
          </a:prstGeom>
        </p:spPr>
      </p:pic>
      <p:pic>
        <p:nvPicPr>
          <p:cNvPr id="6" name="Resim 5"/>
          <p:cNvPicPr>
            <a:picLocks noChangeAspect="1"/>
          </p:cNvPicPr>
          <p:nvPr/>
        </p:nvPicPr>
        <p:blipFill>
          <a:blip r:embed="rId4"/>
          <a:stretch>
            <a:fillRect/>
          </a:stretch>
        </p:blipFill>
        <p:spPr>
          <a:xfrm>
            <a:off x="323528" y="3645024"/>
            <a:ext cx="3559741" cy="2850629"/>
          </a:xfrm>
          <a:prstGeom prst="rect">
            <a:avLst/>
          </a:prstGeom>
        </p:spPr>
      </p:pic>
      <p:pic>
        <p:nvPicPr>
          <p:cNvPr id="7" name="Resim 6"/>
          <p:cNvPicPr>
            <a:picLocks noChangeAspect="1"/>
          </p:cNvPicPr>
          <p:nvPr/>
        </p:nvPicPr>
        <p:blipFill>
          <a:blip r:embed="rId5"/>
          <a:stretch>
            <a:fillRect/>
          </a:stretch>
        </p:blipFill>
        <p:spPr>
          <a:xfrm>
            <a:off x="4477276" y="3622859"/>
            <a:ext cx="4186808" cy="2872794"/>
          </a:xfrm>
          <a:prstGeom prst="rect">
            <a:avLst/>
          </a:prstGeom>
        </p:spPr>
      </p:pic>
    </p:spTree>
    <p:extLst>
      <p:ext uri="{BB962C8B-B14F-4D97-AF65-F5344CB8AC3E}">
        <p14:creationId xmlns:p14="http://schemas.microsoft.com/office/powerpoint/2010/main" val="4175638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smtClean="0"/>
              <a:t>balon</a:t>
            </a:r>
            <a:endParaRPr lang="tr-TR" sz="4000" b="1" dirty="0"/>
          </a:p>
        </p:txBody>
      </p:sp>
      <p:sp>
        <p:nvSpPr>
          <p:cNvPr id="3" name="İçerik Yer Tutucusu 2"/>
          <p:cNvSpPr>
            <a:spLocks noGrp="1"/>
          </p:cNvSpPr>
          <p:nvPr>
            <p:ph idx="1"/>
          </p:nvPr>
        </p:nvSpPr>
        <p:spPr>
          <a:xfrm>
            <a:off x="457200" y="1196752"/>
            <a:ext cx="8229600" cy="4929411"/>
          </a:xfrm>
        </p:spPr>
        <p:txBody>
          <a:bodyPr>
            <a:normAutofit/>
          </a:bodyPr>
          <a:lstStyle/>
          <a:p>
            <a:pPr marL="0" indent="0" algn="just">
              <a:buNone/>
            </a:pPr>
            <a:r>
              <a:rPr lang="tr-TR" sz="2400" dirty="0" smtClean="0"/>
              <a:t>Çözelti </a:t>
            </a:r>
            <a:r>
              <a:rPr lang="tr-TR" sz="2400" dirty="0"/>
              <a:t>hazırlanmasında kullanılır. </a:t>
            </a:r>
            <a:endParaRPr lang="tr-TR" sz="2400" dirty="0" smtClean="0"/>
          </a:p>
          <a:p>
            <a:pPr marL="0" indent="0" algn="just">
              <a:buNone/>
            </a:pPr>
            <a:r>
              <a:rPr lang="tr-TR" sz="2400" dirty="0" smtClean="0"/>
              <a:t>Dipleri </a:t>
            </a:r>
            <a:r>
              <a:rPr lang="tr-TR" sz="2400" dirty="0"/>
              <a:t>düz ve yuvarlak olan dar boyunlu cam kaplardır. </a:t>
            </a:r>
            <a:endParaRPr lang="tr-TR" sz="2400" dirty="0" smtClean="0"/>
          </a:p>
          <a:p>
            <a:pPr marL="0" indent="0" algn="just">
              <a:buNone/>
            </a:pPr>
            <a:r>
              <a:rPr lang="tr-TR" sz="2400" dirty="0" smtClean="0"/>
              <a:t>Değişik </a:t>
            </a:r>
            <a:r>
              <a:rPr lang="tr-TR" sz="2400" dirty="0"/>
              <a:t>hacimlerde olabilirler.</a:t>
            </a:r>
          </a:p>
        </p:txBody>
      </p:sp>
      <p:pic>
        <p:nvPicPr>
          <p:cNvPr id="4" name="Resim 3"/>
          <p:cNvPicPr>
            <a:picLocks noChangeAspect="1"/>
          </p:cNvPicPr>
          <p:nvPr/>
        </p:nvPicPr>
        <p:blipFill>
          <a:blip r:embed="rId2"/>
          <a:stretch>
            <a:fillRect/>
          </a:stretch>
        </p:blipFill>
        <p:spPr>
          <a:xfrm>
            <a:off x="1496888" y="2636912"/>
            <a:ext cx="6150224" cy="4083749"/>
          </a:xfrm>
          <a:prstGeom prst="rect">
            <a:avLst/>
          </a:prstGeom>
        </p:spPr>
      </p:pic>
    </p:spTree>
    <p:extLst>
      <p:ext uri="{BB962C8B-B14F-4D97-AF65-F5344CB8AC3E}">
        <p14:creationId xmlns:p14="http://schemas.microsoft.com/office/powerpoint/2010/main" val="1462478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smtClean="0"/>
              <a:t>balon </a:t>
            </a:r>
            <a:r>
              <a:rPr lang="tr-TR" sz="4000" b="1" dirty="0" err="1" smtClean="0"/>
              <a:t>joje</a:t>
            </a:r>
            <a:r>
              <a:rPr lang="tr-TR" sz="4000" b="1" dirty="0" smtClean="0"/>
              <a:t> </a:t>
            </a:r>
            <a:endParaRPr lang="tr-TR" sz="4000" b="1" dirty="0"/>
          </a:p>
        </p:txBody>
      </p:sp>
      <p:sp>
        <p:nvSpPr>
          <p:cNvPr id="3" name="İçerik Yer Tutucusu 2"/>
          <p:cNvSpPr>
            <a:spLocks noGrp="1"/>
          </p:cNvSpPr>
          <p:nvPr>
            <p:ph idx="1"/>
          </p:nvPr>
        </p:nvSpPr>
        <p:spPr>
          <a:xfrm>
            <a:off x="457200" y="1268760"/>
            <a:ext cx="8229600" cy="4857403"/>
          </a:xfrm>
        </p:spPr>
        <p:txBody>
          <a:bodyPr>
            <a:normAutofit/>
          </a:bodyPr>
          <a:lstStyle/>
          <a:p>
            <a:pPr marL="0" indent="0" algn="just">
              <a:buNone/>
            </a:pPr>
            <a:r>
              <a:rPr lang="tr-TR" sz="2400" dirty="0" smtClean="0"/>
              <a:t>Balona </a:t>
            </a:r>
            <a:r>
              <a:rPr lang="tr-TR" sz="2400" dirty="0"/>
              <a:t>benzemekle beraber bunlarda boyun kısmında bir kalibrasyon çizgisi bulunur. Bu çizgiye kadar aldıkları sıvı miktarı üzerlerinde yazılıdır. Balon </a:t>
            </a:r>
            <a:r>
              <a:rPr lang="tr-TR" sz="2400" dirty="0" err="1"/>
              <a:t>jojeler</a:t>
            </a:r>
            <a:r>
              <a:rPr lang="tr-TR" sz="2400" dirty="0"/>
              <a:t> hassasiyet gerektiren hacim ölçülerinde kullanılırlar.</a:t>
            </a:r>
          </a:p>
        </p:txBody>
      </p:sp>
      <p:pic>
        <p:nvPicPr>
          <p:cNvPr id="4" name="Resim 3"/>
          <p:cNvPicPr>
            <a:picLocks noChangeAspect="1"/>
          </p:cNvPicPr>
          <p:nvPr/>
        </p:nvPicPr>
        <p:blipFill>
          <a:blip r:embed="rId2"/>
          <a:stretch>
            <a:fillRect/>
          </a:stretch>
        </p:blipFill>
        <p:spPr>
          <a:xfrm>
            <a:off x="4499992" y="2411760"/>
            <a:ext cx="4383930" cy="4383930"/>
          </a:xfrm>
          <a:prstGeom prst="rect">
            <a:avLst/>
          </a:prstGeom>
        </p:spPr>
      </p:pic>
    </p:spTree>
    <p:extLst>
      <p:ext uri="{BB962C8B-B14F-4D97-AF65-F5344CB8AC3E}">
        <p14:creationId xmlns:p14="http://schemas.microsoft.com/office/powerpoint/2010/main" val="4089623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000" b="1" dirty="0" err="1" smtClean="0"/>
              <a:t>piset</a:t>
            </a:r>
            <a:r>
              <a:rPr lang="tr-TR" dirty="0" smtClean="0"/>
              <a:t> </a:t>
            </a:r>
            <a:endParaRPr lang="tr-TR" dirty="0"/>
          </a:p>
        </p:txBody>
      </p:sp>
      <p:sp>
        <p:nvSpPr>
          <p:cNvPr id="3" name="İçerik Yer Tutucusu 2"/>
          <p:cNvSpPr>
            <a:spLocks noGrp="1"/>
          </p:cNvSpPr>
          <p:nvPr>
            <p:ph idx="1"/>
          </p:nvPr>
        </p:nvSpPr>
        <p:spPr>
          <a:xfrm>
            <a:off x="457200" y="1600200"/>
            <a:ext cx="8363272" cy="4525963"/>
          </a:xfrm>
        </p:spPr>
        <p:txBody>
          <a:bodyPr>
            <a:normAutofit/>
          </a:bodyPr>
          <a:lstStyle/>
          <a:p>
            <a:pPr marL="0" indent="0">
              <a:buNone/>
            </a:pPr>
            <a:r>
              <a:rPr lang="tr-TR" sz="2800" dirty="0" err="1" smtClean="0"/>
              <a:t>Distile</a:t>
            </a:r>
            <a:r>
              <a:rPr lang="tr-TR" sz="2800" dirty="0" smtClean="0"/>
              <a:t> </a:t>
            </a:r>
            <a:r>
              <a:rPr lang="tr-TR" sz="2800" dirty="0"/>
              <a:t>su kullanımı veya ölçüsüz sıvı aktarımını sağlamak üzere kullanılan plastik kaplardır. </a:t>
            </a:r>
          </a:p>
        </p:txBody>
      </p:sp>
      <p:pic>
        <p:nvPicPr>
          <p:cNvPr id="4" name="Resim 3"/>
          <p:cNvPicPr>
            <a:picLocks noChangeAspect="1"/>
          </p:cNvPicPr>
          <p:nvPr/>
        </p:nvPicPr>
        <p:blipFill>
          <a:blip r:embed="rId2"/>
          <a:stretch>
            <a:fillRect/>
          </a:stretch>
        </p:blipFill>
        <p:spPr>
          <a:xfrm>
            <a:off x="4426585" y="2492896"/>
            <a:ext cx="4392339" cy="4164076"/>
          </a:xfrm>
          <a:prstGeom prst="rect">
            <a:avLst/>
          </a:prstGeom>
        </p:spPr>
      </p:pic>
    </p:spTree>
    <p:extLst>
      <p:ext uri="{BB962C8B-B14F-4D97-AF65-F5344CB8AC3E}">
        <p14:creationId xmlns:p14="http://schemas.microsoft.com/office/powerpoint/2010/main" val="2355790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err="1" smtClean="0"/>
              <a:t>damlalıklı</a:t>
            </a:r>
            <a:r>
              <a:rPr lang="tr-TR" sz="3600" b="1" dirty="0" smtClean="0"/>
              <a:t> şişeler </a:t>
            </a:r>
            <a:endParaRPr lang="tr-TR" sz="3600" b="1" dirty="0"/>
          </a:p>
        </p:txBody>
      </p:sp>
      <p:sp>
        <p:nvSpPr>
          <p:cNvPr id="3" name="İçerik Yer Tutucusu 2"/>
          <p:cNvSpPr>
            <a:spLocks noGrp="1"/>
          </p:cNvSpPr>
          <p:nvPr>
            <p:ph idx="1"/>
          </p:nvPr>
        </p:nvSpPr>
        <p:spPr>
          <a:xfrm>
            <a:off x="323528" y="1268760"/>
            <a:ext cx="8640960" cy="4857403"/>
          </a:xfrm>
        </p:spPr>
        <p:txBody>
          <a:bodyPr>
            <a:normAutofit/>
          </a:bodyPr>
          <a:lstStyle/>
          <a:p>
            <a:pPr marL="0" indent="0" algn="just">
              <a:buNone/>
            </a:pPr>
            <a:r>
              <a:rPr lang="tr-TR" sz="2400" dirty="0" smtClean="0"/>
              <a:t>Renksiz </a:t>
            </a:r>
            <a:r>
              <a:rPr lang="tr-TR" sz="2400" dirty="0"/>
              <a:t>veya koyu renkli camdan yapılmış şişelerdir. Genel olarak 50 ml’liktirler. Bazılarının kapakları olukludur; şişe eğildiği zaman içindeki sıvının damla damla akmasını sağlar. Boya solüsyonları ve indikatörler için kullanılırlar.</a:t>
            </a:r>
          </a:p>
        </p:txBody>
      </p:sp>
      <p:pic>
        <p:nvPicPr>
          <p:cNvPr id="4" name="Resim 3"/>
          <p:cNvPicPr>
            <a:picLocks noChangeAspect="1"/>
          </p:cNvPicPr>
          <p:nvPr/>
        </p:nvPicPr>
        <p:blipFill>
          <a:blip r:embed="rId2"/>
          <a:stretch>
            <a:fillRect/>
          </a:stretch>
        </p:blipFill>
        <p:spPr>
          <a:xfrm>
            <a:off x="323528" y="2996952"/>
            <a:ext cx="4093087" cy="2880320"/>
          </a:xfrm>
          <a:prstGeom prst="rect">
            <a:avLst/>
          </a:prstGeom>
        </p:spPr>
      </p:pic>
      <p:pic>
        <p:nvPicPr>
          <p:cNvPr id="5" name="Resim 4"/>
          <p:cNvPicPr>
            <a:picLocks noChangeAspect="1"/>
          </p:cNvPicPr>
          <p:nvPr/>
        </p:nvPicPr>
        <p:blipFill>
          <a:blip r:embed="rId3"/>
          <a:stretch>
            <a:fillRect/>
          </a:stretch>
        </p:blipFill>
        <p:spPr>
          <a:xfrm>
            <a:off x="4572000" y="2852936"/>
            <a:ext cx="3680900" cy="2959156"/>
          </a:xfrm>
          <a:prstGeom prst="rect">
            <a:avLst/>
          </a:prstGeom>
        </p:spPr>
      </p:pic>
    </p:spTree>
    <p:extLst>
      <p:ext uri="{BB962C8B-B14F-4D97-AF65-F5344CB8AC3E}">
        <p14:creationId xmlns:p14="http://schemas.microsoft.com/office/powerpoint/2010/main" val="2973388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4" name="3 Resim" descr="_CEF0603.jpg"/>
          <p:cNvPicPr>
            <a:picLocks noChangeAspect="1"/>
          </p:cNvPicPr>
          <p:nvPr/>
        </p:nvPicPr>
        <p:blipFill>
          <a:blip r:embed="rId2" cstate="print"/>
          <a:stretch>
            <a:fillRect/>
          </a:stretch>
        </p:blipFill>
        <p:spPr>
          <a:xfrm>
            <a:off x="971600" y="890587"/>
            <a:ext cx="7410399" cy="493717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err="1" smtClean="0"/>
              <a:t>dispensör</a:t>
            </a:r>
            <a:endParaRPr lang="tr-TR" sz="3200" b="1" dirty="0"/>
          </a:p>
        </p:txBody>
      </p:sp>
      <p:sp>
        <p:nvSpPr>
          <p:cNvPr id="3" name="İçerik Yer Tutucusu 2"/>
          <p:cNvSpPr>
            <a:spLocks noGrp="1"/>
          </p:cNvSpPr>
          <p:nvPr>
            <p:ph idx="1"/>
          </p:nvPr>
        </p:nvSpPr>
        <p:spPr>
          <a:xfrm>
            <a:off x="457200" y="1417638"/>
            <a:ext cx="8435280" cy="4708525"/>
          </a:xfrm>
        </p:spPr>
        <p:txBody>
          <a:bodyPr>
            <a:normAutofit/>
          </a:bodyPr>
          <a:lstStyle/>
          <a:p>
            <a:pPr marL="0" indent="0" algn="just">
              <a:buNone/>
            </a:pPr>
            <a:r>
              <a:rPr lang="tr-TR" sz="2800" dirty="0" smtClean="0"/>
              <a:t>İçindeki </a:t>
            </a:r>
            <a:r>
              <a:rPr lang="tr-TR" sz="2800" dirty="0"/>
              <a:t>sıvıyı eşit miktarlarda ve seri halde boşaltmaya yarayan dereceli ve silindirik cam malzemedir. Cam şişelere takılarak kullanılır.</a:t>
            </a:r>
          </a:p>
        </p:txBody>
      </p:sp>
      <p:pic>
        <p:nvPicPr>
          <p:cNvPr id="4" name="Resim 3"/>
          <p:cNvPicPr>
            <a:picLocks noChangeAspect="1"/>
          </p:cNvPicPr>
          <p:nvPr/>
        </p:nvPicPr>
        <p:blipFill>
          <a:blip r:embed="rId2"/>
          <a:stretch>
            <a:fillRect/>
          </a:stretch>
        </p:blipFill>
        <p:spPr>
          <a:xfrm>
            <a:off x="4572000" y="2420888"/>
            <a:ext cx="4286250" cy="4286250"/>
          </a:xfrm>
          <a:prstGeom prst="rect">
            <a:avLst/>
          </a:prstGeom>
        </p:spPr>
      </p:pic>
      <p:pic>
        <p:nvPicPr>
          <p:cNvPr id="5" name="Resim 4"/>
          <p:cNvPicPr>
            <a:picLocks noChangeAspect="1"/>
          </p:cNvPicPr>
          <p:nvPr/>
        </p:nvPicPr>
        <p:blipFill>
          <a:blip r:embed="rId3"/>
          <a:stretch>
            <a:fillRect/>
          </a:stretch>
        </p:blipFill>
        <p:spPr>
          <a:xfrm>
            <a:off x="1281834" y="3379287"/>
            <a:ext cx="2147390" cy="2497985"/>
          </a:xfrm>
          <a:prstGeom prst="rect">
            <a:avLst/>
          </a:prstGeom>
        </p:spPr>
      </p:pic>
    </p:spTree>
    <p:extLst>
      <p:ext uri="{BB962C8B-B14F-4D97-AF65-F5344CB8AC3E}">
        <p14:creationId xmlns:p14="http://schemas.microsoft.com/office/powerpoint/2010/main" val="627060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600" b="1" dirty="0" err="1" smtClean="0"/>
              <a:t>puar</a:t>
            </a:r>
            <a:r>
              <a:rPr lang="tr-TR" dirty="0" smtClean="0"/>
              <a:t> </a:t>
            </a:r>
            <a:endParaRPr lang="tr-TR" dirty="0"/>
          </a:p>
        </p:txBody>
      </p:sp>
      <p:sp>
        <p:nvSpPr>
          <p:cNvPr id="3" name="İçerik Yer Tutucusu 2"/>
          <p:cNvSpPr>
            <a:spLocks noGrp="1"/>
          </p:cNvSpPr>
          <p:nvPr>
            <p:ph idx="1"/>
          </p:nvPr>
        </p:nvSpPr>
        <p:spPr>
          <a:xfrm>
            <a:off x="457200" y="1417638"/>
            <a:ext cx="8435280" cy="4708525"/>
          </a:xfrm>
        </p:spPr>
        <p:txBody>
          <a:bodyPr>
            <a:normAutofit/>
          </a:bodyPr>
          <a:lstStyle/>
          <a:p>
            <a:pPr marL="0" indent="0" algn="just">
              <a:buNone/>
            </a:pPr>
            <a:r>
              <a:rPr lang="tr-TR" sz="2400" dirty="0" smtClean="0"/>
              <a:t>Ağızla </a:t>
            </a:r>
            <a:r>
              <a:rPr lang="tr-TR" sz="2400" dirty="0"/>
              <a:t>çekilmesi tehlikeli olan sıvıları pipetlemeye yarar. Asit, baz gibi veya </a:t>
            </a:r>
            <a:r>
              <a:rPr lang="tr-TR" sz="2400" dirty="0" err="1"/>
              <a:t>toksik</a:t>
            </a:r>
            <a:r>
              <a:rPr lang="tr-TR" sz="2400" dirty="0"/>
              <a:t> maddeleri pipetleme işleminde kullanılır. </a:t>
            </a:r>
            <a:endParaRPr lang="tr-TR" sz="2400" dirty="0" smtClean="0"/>
          </a:p>
          <a:p>
            <a:pPr marL="0" indent="0" algn="just">
              <a:buNone/>
            </a:pPr>
            <a:r>
              <a:rPr lang="tr-TR" sz="2400" dirty="0" smtClean="0"/>
              <a:t>Özellikle </a:t>
            </a:r>
            <a:r>
              <a:rPr lang="tr-TR" sz="2400" dirty="0"/>
              <a:t>H2SO4, </a:t>
            </a:r>
            <a:r>
              <a:rPr lang="tr-TR" sz="2400" dirty="0" err="1"/>
              <a:t>HCl</a:t>
            </a:r>
            <a:r>
              <a:rPr lang="tr-TR" sz="2400" dirty="0"/>
              <a:t> gibi kuvvetli mineral asitler kesinlikle ağız kullanarak </a:t>
            </a:r>
            <a:r>
              <a:rPr lang="tr-TR" sz="2400" dirty="0" err="1"/>
              <a:t>pipetlenmemeli</a:t>
            </a:r>
            <a:r>
              <a:rPr lang="tr-TR" sz="2400" dirty="0"/>
              <a:t> mutlaka </a:t>
            </a:r>
            <a:r>
              <a:rPr lang="tr-TR" sz="2400" dirty="0" err="1"/>
              <a:t>puar</a:t>
            </a:r>
            <a:r>
              <a:rPr lang="tr-TR" sz="2400" dirty="0"/>
              <a:t> kullanılmalıdır.</a:t>
            </a:r>
          </a:p>
        </p:txBody>
      </p:sp>
      <p:pic>
        <p:nvPicPr>
          <p:cNvPr id="4" name="Resim 3"/>
          <p:cNvPicPr>
            <a:picLocks noChangeAspect="1"/>
          </p:cNvPicPr>
          <p:nvPr/>
        </p:nvPicPr>
        <p:blipFill>
          <a:blip r:embed="rId2"/>
          <a:stretch>
            <a:fillRect/>
          </a:stretch>
        </p:blipFill>
        <p:spPr>
          <a:xfrm>
            <a:off x="1043608" y="3284984"/>
            <a:ext cx="3173338" cy="3173338"/>
          </a:xfrm>
          <a:prstGeom prst="rect">
            <a:avLst/>
          </a:prstGeom>
        </p:spPr>
      </p:pic>
      <p:pic>
        <p:nvPicPr>
          <p:cNvPr id="5" name="Resim 4"/>
          <p:cNvPicPr>
            <a:picLocks noChangeAspect="1"/>
          </p:cNvPicPr>
          <p:nvPr/>
        </p:nvPicPr>
        <p:blipFill>
          <a:blip r:embed="rId3"/>
          <a:stretch>
            <a:fillRect/>
          </a:stretch>
        </p:blipFill>
        <p:spPr>
          <a:xfrm>
            <a:off x="5364088" y="3094652"/>
            <a:ext cx="3047003" cy="3590583"/>
          </a:xfrm>
          <a:prstGeom prst="rect">
            <a:avLst/>
          </a:prstGeom>
        </p:spPr>
      </p:pic>
    </p:spTree>
    <p:extLst>
      <p:ext uri="{BB962C8B-B14F-4D97-AF65-F5344CB8AC3E}">
        <p14:creationId xmlns:p14="http://schemas.microsoft.com/office/powerpoint/2010/main" val="498012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err="1" smtClean="0"/>
              <a:t>büret</a:t>
            </a:r>
            <a:endParaRPr lang="tr-TR" sz="3200" b="1" dirty="0"/>
          </a:p>
        </p:txBody>
      </p:sp>
      <p:sp>
        <p:nvSpPr>
          <p:cNvPr id="3" name="İçerik Yer Tutucusu 2"/>
          <p:cNvSpPr>
            <a:spLocks noGrp="1"/>
          </p:cNvSpPr>
          <p:nvPr>
            <p:ph idx="1"/>
          </p:nvPr>
        </p:nvSpPr>
        <p:spPr>
          <a:xfrm>
            <a:off x="457200" y="1340768"/>
            <a:ext cx="8435280" cy="4785395"/>
          </a:xfrm>
        </p:spPr>
        <p:txBody>
          <a:bodyPr>
            <a:normAutofit/>
          </a:bodyPr>
          <a:lstStyle/>
          <a:p>
            <a:pPr marL="0" indent="0" algn="just">
              <a:buNone/>
            </a:pPr>
            <a:r>
              <a:rPr lang="tr-TR" sz="2000" dirty="0" err="1" smtClean="0"/>
              <a:t>Titrasyonda</a:t>
            </a:r>
            <a:r>
              <a:rPr lang="tr-TR" sz="2000" dirty="0" smtClean="0"/>
              <a:t> </a:t>
            </a:r>
            <a:r>
              <a:rPr lang="tr-TR" sz="2000" dirty="0"/>
              <a:t>kullanılan sıvı volümünü ölçer. </a:t>
            </a:r>
            <a:r>
              <a:rPr lang="tr-TR" sz="2000" dirty="0" err="1"/>
              <a:t>Titrasyon</a:t>
            </a:r>
            <a:r>
              <a:rPr lang="tr-TR" sz="2000" dirty="0"/>
              <a:t> işlemlerinde titre edilecek sıvıya damla damla diğer sıvıyı damlatmakta kullanılır. </a:t>
            </a:r>
            <a:r>
              <a:rPr lang="tr-TR" sz="2000" dirty="0" smtClean="0"/>
              <a:t>Alt uçlarında </a:t>
            </a:r>
            <a:r>
              <a:rPr lang="tr-TR" sz="2000" dirty="0"/>
              <a:t>bir musluk bulunan dereceli cam borulardır. Uç kısmı kontrollü akışı sağlamak için inceltilmiştir. Çeşitli hacimlerde olabilirler.</a:t>
            </a:r>
          </a:p>
        </p:txBody>
      </p:sp>
      <p:pic>
        <p:nvPicPr>
          <p:cNvPr id="4" name="Resim 3"/>
          <p:cNvPicPr>
            <a:picLocks noChangeAspect="1"/>
          </p:cNvPicPr>
          <p:nvPr/>
        </p:nvPicPr>
        <p:blipFill>
          <a:blip r:embed="rId2"/>
          <a:stretch>
            <a:fillRect/>
          </a:stretch>
        </p:blipFill>
        <p:spPr>
          <a:xfrm>
            <a:off x="5724128" y="2457790"/>
            <a:ext cx="2828925" cy="4238625"/>
          </a:xfrm>
          <a:prstGeom prst="rect">
            <a:avLst/>
          </a:prstGeom>
        </p:spPr>
      </p:pic>
      <p:sp>
        <p:nvSpPr>
          <p:cNvPr id="5" name="Metin kutusu 4"/>
          <p:cNvSpPr txBox="1"/>
          <p:nvPr/>
        </p:nvSpPr>
        <p:spPr>
          <a:xfrm>
            <a:off x="971600" y="5533951"/>
            <a:ext cx="3528392" cy="338554"/>
          </a:xfrm>
          <a:prstGeom prst="rect">
            <a:avLst/>
          </a:prstGeom>
          <a:noFill/>
        </p:spPr>
        <p:txBody>
          <a:bodyPr wrap="square" rtlCol="0">
            <a:spAutoFit/>
          </a:bodyPr>
          <a:lstStyle/>
          <a:p>
            <a:r>
              <a:rPr lang="tr-TR" sz="1600" b="1" dirty="0" smtClean="0"/>
              <a:t>*</a:t>
            </a:r>
            <a:r>
              <a:rPr lang="tr-TR" sz="1600" b="1" dirty="0" err="1" smtClean="0"/>
              <a:t>titrasyon</a:t>
            </a:r>
            <a:r>
              <a:rPr lang="tr-TR" sz="1600" b="1" dirty="0" smtClean="0"/>
              <a:t>: miktar tayin yöntemidir. </a:t>
            </a:r>
            <a:endParaRPr lang="tr-TR" sz="1600" b="1" dirty="0"/>
          </a:p>
        </p:txBody>
      </p:sp>
    </p:spTree>
    <p:extLst>
      <p:ext uri="{BB962C8B-B14F-4D97-AF65-F5344CB8AC3E}">
        <p14:creationId xmlns:p14="http://schemas.microsoft.com/office/powerpoint/2010/main" val="3980030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55510" y="404663"/>
            <a:ext cx="8832980" cy="5721499"/>
          </a:xfrm>
          <a:prstGeom prst="rect">
            <a:avLst/>
          </a:prstGeom>
        </p:spPr>
      </p:pic>
    </p:spTree>
    <p:extLst>
      <p:ext uri="{BB962C8B-B14F-4D97-AF65-F5344CB8AC3E}">
        <p14:creationId xmlns:p14="http://schemas.microsoft.com/office/powerpoint/2010/main" val="330480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bek</a:t>
            </a:r>
            <a:endParaRPr lang="tr-TR" sz="3600" b="1" dirty="0"/>
          </a:p>
        </p:txBody>
      </p:sp>
      <p:sp>
        <p:nvSpPr>
          <p:cNvPr id="3" name="İçerik Yer Tutucusu 2"/>
          <p:cNvSpPr>
            <a:spLocks noGrp="1"/>
          </p:cNvSpPr>
          <p:nvPr>
            <p:ph idx="1"/>
          </p:nvPr>
        </p:nvSpPr>
        <p:spPr>
          <a:xfrm>
            <a:off x="457200" y="1196752"/>
            <a:ext cx="8435280" cy="4929411"/>
          </a:xfrm>
        </p:spPr>
        <p:txBody>
          <a:bodyPr>
            <a:normAutofit/>
          </a:bodyPr>
          <a:lstStyle/>
          <a:p>
            <a:pPr marL="0" indent="0" algn="just">
              <a:buNone/>
            </a:pPr>
            <a:r>
              <a:rPr lang="tr-TR" sz="2400" dirty="0" smtClean="0"/>
              <a:t>Hava </a:t>
            </a:r>
            <a:r>
              <a:rPr lang="tr-TR" sz="2400" dirty="0"/>
              <a:t>gazı doğal gaz veya bütan gazı ile çalışan alev sağlayan aletlerdir. Isıtma işlemlerinde kullanılır. Alt tarafında bulunan metal disk sağa sola çevrilerek alevin çok veya az havalı yanması sağlanabilir.</a:t>
            </a:r>
          </a:p>
        </p:txBody>
      </p:sp>
      <p:pic>
        <p:nvPicPr>
          <p:cNvPr id="4" name="Resim 3"/>
          <p:cNvPicPr>
            <a:picLocks noChangeAspect="1"/>
          </p:cNvPicPr>
          <p:nvPr/>
        </p:nvPicPr>
        <p:blipFill>
          <a:blip r:embed="rId2"/>
          <a:stretch>
            <a:fillRect/>
          </a:stretch>
        </p:blipFill>
        <p:spPr>
          <a:xfrm>
            <a:off x="457200" y="3356992"/>
            <a:ext cx="2276475" cy="2009775"/>
          </a:xfrm>
          <a:prstGeom prst="rect">
            <a:avLst/>
          </a:prstGeom>
        </p:spPr>
      </p:pic>
      <p:pic>
        <p:nvPicPr>
          <p:cNvPr id="5" name="Resim 4"/>
          <p:cNvPicPr>
            <a:picLocks noChangeAspect="1"/>
          </p:cNvPicPr>
          <p:nvPr/>
        </p:nvPicPr>
        <p:blipFill>
          <a:blip r:embed="rId3"/>
          <a:stretch>
            <a:fillRect/>
          </a:stretch>
        </p:blipFill>
        <p:spPr>
          <a:xfrm>
            <a:off x="3353569" y="3153191"/>
            <a:ext cx="2436862" cy="2972972"/>
          </a:xfrm>
          <a:prstGeom prst="rect">
            <a:avLst/>
          </a:prstGeom>
        </p:spPr>
      </p:pic>
      <p:pic>
        <p:nvPicPr>
          <p:cNvPr id="6" name="Resim 5"/>
          <p:cNvPicPr>
            <a:picLocks noChangeAspect="1"/>
          </p:cNvPicPr>
          <p:nvPr/>
        </p:nvPicPr>
        <p:blipFill>
          <a:blip r:embed="rId4"/>
          <a:stretch>
            <a:fillRect/>
          </a:stretch>
        </p:blipFill>
        <p:spPr>
          <a:xfrm>
            <a:off x="5508104" y="3275942"/>
            <a:ext cx="2772141" cy="2171874"/>
          </a:xfrm>
          <a:prstGeom prst="rect">
            <a:avLst/>
          </a:prstGeom>
        </p:spPr>
      </p:pic>
    </p:spTree>
    <p:extLst>
      <p:ext uri="{BB962C8B-B14F-4D97-AF65-F5344CB8AC3E}">
        <p14:creationId xmlns:p14="http://schemas.microsoft.com/office/powerpoint/2010/main" val="2648293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t>üçgen tel</a:t>
            </a:r>
            <a:endParaRPr lang="tr-TR" sz="3200" b="1" dirty="0"/>
          </a:p>
        </p:txBody>
      </p:sp>
      <p:sp>
        <p:nvSpPr>
          <p:cNvPr id="3" name="İçerik Yer Tutucusu 2"/>
          <p:cNvSpPr>
            <a:spLocks noGrp="1"/>
          </p:cNvSpPr>
          <p:nvPr>
            <p:ph idx="1"/>
          </p:nvPr>
        </p:nvSpPr>
        <p:spPr>
          <a:xfrm>
            <a:off x="457200" y="1268760"/>
            <a:ext cx="8435280" cy="4857403"/>
          </a:xfrm>
        </p:spPr>
        <p:txBody>
          <a:bodyPr>
            <a:normAutofit/>
          </a:bodyPr>
          <a:lstStyle/>
          <a:p>
            <a:pPr marL="0" indent="0" algn="just">
              <a:buNone/>
            </a:pPr>
            <a:r>
              <a:rPr lang="tr-TR" sz="2400" dirty="0"/>
              <a:t>Isıtma deneyi yaparken cam malzemenin ısıdan etkilenmesini önlemek amacıyla kullanılırlar</a:t>
            </a:r>
          </a:p>
        </p:txBody>
      </p:sp>
      <p:pic>
        <p:nvPicPr>
          <p:cNvPr id="4" name="Resim 3"/>
          <p:cNvPicPr>
            <a:picLocks noChangeAspect="1"/>
          </p:cNvPicPr>
          <p:nvPr/>
        </p:nvPicPr>
        <p:blipFill>
          <a:blip r:embed="rId2"/>
          <a:stretch>
            <a:fillRect/>
          </a:stretch>
        </p:blipFill>
        <p:spPr>
          <a:xfrm>
            <a:off x="971600" y="2411760"/>
            <a:ext cx="2670088" cy="1048072"/>
          </a:xfrm>
          <a:prstGeom prst="rect">
            <a:avLst/>
          </a:prstGeom>
        </p:spPr>
      </p:pic>
      <p:pic>
        <p:nvPicPr>
          <p:cNvPr id="5" name="Resim 4"/>
          <p:cNvPicPr>
            <a:picLocks noChangeAspect="1"/>
          </p:cNvPicPr>
          <p:nvPr/>
        </p:nvPicPr>
        <p:blipFill rotWithShape="1">
          <a:blip r:embed="rId3"/>
          <a:srcRect l="18808"/>
          <a:stretch/>
        </p:blipFill>
        <p:spPr>
          <a:xfrm>
            <a:off x="5148064" y="2276872"/>
            <a:ext cx="3419400" cy="4211488"/>
          </a:xfrm>
          <a:prstGeom prst="rect">
            <a:avLst/>
          </a:prstGeom>
        </p:spPr>
      </p:pic>
    </p:spTree>
    <p:extLst>
      <p:ext uri="{BB962C8B-B14F-4D97-AF65-F5344CB8AC3E}">
        <p14:creationId xmlns:p14="http://schemas.microsoft.com/office/powerpoint/2010/main" val="2671197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t>üçlü saç ayağı</a:t>
            </a:r>
            <a:endParaRPr lang="tr-TR" sz="2800" b="1" dirty="0"/>
          </a:p>
        </p:txBody>
      </p:sp>
      <p:sp>
        <p:nvSpPr>
          <p:cNvPr id="3" name="İçerik Yer Tutucusu 2"/>
          <p:cNvSpPr>
            <a:spLocks noGrp="1"/>
          </p:cNvSpPr>
          <p:nvPr>
            <p:ph idx="1"/>
          </p:nvPr>
        </p:nvSpPr>
        <p:spPr>
          <a:xfrm>
            <a:off x="107504" y="1340768"/>
            <a:ext cx="8712968" cy="4785395"/>
          </a:xfrm>
        </p:spPr>
        <p:txBody>
          <a:bodyPr>
            <a:normAutofit/>
          </a:bodyPr>
          <a:lstStyle/>
          <a:p>
            <a:pPr marL="0" indent="0" algn="just">
              <a:buNone/>
            </a:pPr>
            <a:r>
              <a:rPr lang="tr-TR" sz="2400" dirty="0"/>
              <a:t>Isıtmalarda cam malzemeyi üzerine yerleştirmelerde kullanılır.</a:t>
            </a:r>
          </a:p>
        </p:txBody>
      </p:sp>
      <p:pic>
        <p:nvPicPr>
          <p:cNvPr id="4" name="Resim 3"/>
          <p:cNvPicPr>
            <a:picLocks noChangeAspect="1"/>
          </p:cNvPicPr>
          <p:nvPr/>
        </p:nvPicPr>
        <p:blipFill>
          <a:blip r:embed="rId2"/>
          <a:stretch>
            <a:fillRect/>
          </a:stretch>
        </p:blipFill>
        <p:spPr>
          <a:xfrm>
            <a:off x="724549" y="1992427"/>
            <a:ext cx="2854649" cy="1881098"/>
          </a:xfrm>
          <a:prstGeom prst="rect">
            <a:avLst/>
          </a:prstGeom>
        </p:spPr>
      </p:pic>
      <p:pic>
        <p:nvPicPr>
          <p:cNvPr id="5" name="Resim 4"/>
          <p:cNvPicPr>
            <a:picLocks noChangeAspect="1"/>
          </p:cNvPicPr>
          <p:nvPr/>
        </p:nvPicPr>
        <p:blipFill>
          <a:blip r:embed="rId3"/>
          <a:stretch>
            <a:fillRect/>
          </a:stretch>
        </p:blipFill>
        <p:spPr>
          <a:xfrm>
            <a:off x="548403" y="3890362"/>
            <a:ext cx="3128637" cy="2234741"/>
          </a:xfrm>
          <a:prstGeom prst="rect">
            <a:avLst/>
          </a:prstGeom>
        </p:spPr>
      </p:pic>
      <p:pic>
        <p:nvPicPr>
          <p:cNvPr id="6" name="Resim 5"/>
          <p:cNvPicPr>
            <a:picLocks noChangeAspect="1"/>
          </p:cNvPicPr>
          <p:nvPr/>
        </p:nvPicPr>
        <p:blipFill>
          <a:blip r:embed="rId4"/>
          <a:stretch>
            <a:fillRect/>
          </a:stretch>
        </p:blipFill>
        <p:spPr>
          <a:xfrm>
            <a:off x="4168450" y="2060848"/>
            <a:ext cx="3995712" cy="4333744"/>
          </a:xfrm>
          <a:prstGeom prst="rect">
            <a:avLst/>
          </a:prstGeom>
        </p:spPr>
      </p:pic>
    </p:spTree>
    <p:extLst>
      <p:ext uri="{BB962C8B-B14F-4D97-AF65-F5344CB8AC3E}">
        <p14:creationId xmlns:p14="http://schemas.microsoft.com/office/powerpoint/2010/main" val="1046333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err="1" smtClean="0"/>
              <a:t>amyantlı</a:t>
            </a:r>
            <a:r>
              <a:rPr lang="tr-TR" sz="3600" b="1" dirty="0" smtClean="0"/>
              <a:t> tel</a:t>
            </a:r>
            <a:endParaRPr lang="tr-TR" sz="3600" b="1" dirty="0"/>
          </a:p>
        </p:txBody>
      </p:sp>
      <p:sp>
        <p:nvSpPr>
          <p:cNvPr id="3" name="İçerik Yer Tutucusu 2"/>
          <p:cNvSpPr>
            <a:spLocks noGrp="1"/>
          </p:cNvSpPr>
          <p:nvPr>
            <p:ph idx="1"/>
          </p:nvPr>
        </p:nvSpPr>
        <p:spPr>
          <a:xfrm>
            <a:off x="457200" y="1268760"/>
            <a:ext cx="8363272" cy="4857403"/>
          </a:xfrm>
        </p:spPr>
        <p:txBody>
          <a:bodyPr>
            <a:normAutofit/>
          </a:bodyPr>
          <a:lstStyle/>
          <a:p>
            <a:pPr marL="0" indent="0" algn="just">
              <a:buNone/>
            </a:pPr>
            <a:r>
              <a:rPr lang="tr-TR" sz="2800" dirty="0"/>
              <a:t>Isıyı kademeli ve homojen olarak iletir. Cam malzemenin ani ısıdan etkilenerek çatlamasını önlemek amacıyla kullanılır.</a:t>
            </a:r>
          </a:p>
        </p:txBody>
      </p:sp>
      <p:pic>
        <p:nvPicPr>
          <p:cNvPr id="4" name="Resim 3"/>
          <p:cNvPicPr>
            <a:picLocks noChangeAspect="1"/>
          </p:cNvPicPr>
          <p:nvPr/>
        </p:nvPicPr>
        <p:blipFill>
          <a:blip r:embed="rId2"/>
          <a:stretch>
            <a:fillRect/>
          </a:stretch>
        </p:blipFill>
        <p:spPr>
          <a:xfrm>
            <a:off x="3635896" y="2378183"/>
            <a:ext cx="3810000" cy="3810000"/>
          </a:xfrm>
          <a:prstGeom prst="rect">
            <a:avLst/>
          </a:prstGeom>
        </p:spPr>
      </p:pic>
    </p:spTree>
    <p:extLst>
      <p:ext uri="{BB962C8B-B14F-4D97-AF65-F5344CB8AC3E}">
        <p14:creationId xmlns:p14="http://schemas.microsoft.com/office/powerpoint/2010/main" val="329356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a:t>laboratuar </a:t>
            </a:r>
            <a:r>
              <a:rPr lang="tr-TR" sz="3600" b="1" dirty="0" smtClean="0"/>
              <a:t>saati</a:t>
            </a:r>
            <a:endParaRPr lang="tr-TR" sz="3600" b="1" dirty="0"/>
          </a:p>
        </p:txBody>
      </p:sp>
      <p:sp>
        <p:nvSpPr>
          <p:cNvPr id="3" name="İçerik Yer Tutucusu 2"/>
          <p:cNvSpPr>
            <a:spLocks noGrp="1"/>
          </p:cNvSpPr>
          <p:nvPr>
            <p:ph idx="1"/>
          </p:nvPr>
        </p:nvSpPr>
        <p:spPr>
          <a:xfrm>
            <a:off x="457200" y="1417638"/>
            <a:ext cx="8229600" cy="4708525"/>
          </a:xfrm>
        </p:spPr>
        <p:txBody>
          <a:bodyPr>
            <a:normAutofit/>
          </a:bodyPr>
          <a:lstStyle/>
          <a:p>
            <a:pPr marL="0" indent="0" algn="just">
              <a:buNone/>
            </a:pPr>
            <a:r>
              <a:rPr lang="tr-TR" sz="2800" dirty="0" smtClean="0"/>
              <a:t>Deney </a:t>
            </a:r>
            <a:r>
              <a:rPr lang="tr-TR" sz="2800" dirty="0"/>
              <a:t>süresinin takibinde kullanılır. Geriye doğru çalışan bir saattir. İstenen süreye kurulur. Süre bitince zil çalarak kullanıcıyı uyarır. Genelde 60 dakikalıktır.</a:t>
            </a:r>
          </a:p>
        </p:txBody>
      </p:sp>
      <p:pic>
        <p:nvPicPr>
          <p:cNvPr id="4" name="Resim 3"/>
          <p:cNvPicPr>
            <a:picLocks noChangeAspect="1"/>
          </p:cNvPicPr>
          <p:nvPr/>
        </p:nvPicPr>
        <p:blipFill>
          <a:blip r:embed="rId2"/>
          <a:stretch>
            <a:fillRect/>
          </a:stretch>
        </p:blipFill>
        <p:spPr>
          <a:xfrm>
            <a:off x="1115616" y="3191183"/>
            <a:ext cx="2678807" cy="2347958"/>
          </a:xfrm>
          <a:prstGeom prst="rect">
            <a:avLst/>
          </a:prstGeom>
        </p:spPr>
      </p:pic>
      <p:pic>
        <p:nvPicPr>
          <p:cNvPr id="5" name="Resim 4"/>
          <p:cNvPicPr>
            <a:picLocks noChangeAspect="1"/>
          </p:cNvPicPr>
          <p:nvPr/>
        </p:nvPicPr>
        <p:blipFill>
          <a:blip r:embed="rId3"/>
          <a:stretch>
            <a:fillRect/>
          </a:stretch>
        </p:blipFill>
        <p:spPr>
          <a:xfrm>
            <a:off x="5493471" y="3191183"/>
            <a:ext cx="2608844" cy="2254041"/>
          </a:xfrm>
          <a:prstGeom prst="rect">
            <a:avLst/>
          </a:prstGeom>
        </p:spPr>
      </p:pic>
    </p:spTree>
    <p:extLst>
      <p:ext uri="{BB962C8B-B14F-4D97-AF65-F5344CB8AC3E}">
        <p14:creationId xmlns:p14="http://schemas.microsoft.com/office/powerpoint/2010/main" val="4091958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err="1" smtClean="0"/>
              <a:t>parafilm</a:t>
            </a:r>
            <a:endParaRPr lang="tr-TR" sz="3200" b="1" dirty="0"/>
          </a:p>
        </p:txBody>
      </p:sp>
      <p:sp>
        <p:nvSpPr>
          <p:cNvPr id="3" name="İçerik Yer Tutucusu 2"/>
          <p:cNvSpPr>
            <a:spLocks noGrp="1"/>
          </p:cNvSpPr>
          <p:nvPr>
            <p:ph idx="1"/>
          </p:nvPr>
        </p:nvSpPr>
        <p:spPr>
          <a:xfrm>
            <a:off x="457200" y="1600200"/>
            <a:ext cx="8435280" cy="4525963"/>
          </a:xfrm>
        </p:spPr>
        <p:txBody>
          <a:bodyPr>
            <a:normAutofit/>
          </a:bodyPr>
          <a:lstStyle/>
          <a:p>
            <a:pPr marL="0" indent="0" algn="just">
              <a:buNone/>
            </a:pPr>
            <a:r>
              <a:rPr lang="tr-TR" sz="2400" dirty="0" smtClean="0"/>
              <a:t>Deney </a:t>
            </a:r>
            <a:r>
              <a:rPr lang="tr-TR" sz="2400" dirty="0"/>
              <a:t>tüpleri ve diğer kapların ağızlarının kapatılmasında kullanılır. Kullanırken hafifçe gerip cam veya plastiğe kolayca yapışır. </a:t>
            </a:r>
            <a:r>
              <a:rPr lang="tr-TR" sz="2400" b="1" dirty="0"/>
              <a:t>Eter</a:t>
            </a:r>
            <a:r>
              <a:rPr lang="tr-TR" sz="2400" dirty="0"/>
              <a:t>, </a:t>
            </a:r>
            <a:r>
              <a:rPr lang="tr-TR" sz="2400" b="1" dirty="0"/>
              <a:t>kloroform</a:t>
            </a:r>
            <a:r>
              <a:rPr lang="tr-TR" sz="2400" dirty="0"/>
              <a:t> gibi organik çözücü bulunan kaplarda kullanılmamalıdır.</a:t>
            </a:r>
          </a:p>
        </p:txBody>
      </p:sp>
      <p:pic>
        <p:nvPicPr>
          <p:cNvPr id="4" name="Resim 3"/>
          <p:cNvPicPr>
            <a:picLocks noChangeAspect="1"/>
          </p:cNvPicPr>
          <p:nvPr/>
        </p:nvPicPr>
        <p:blipFill>
          <a:blip r:embed="rId2"/>
          <a:stretch>
            <a:fillRect/>
          </a:stretch>
        </p:blipFill>
        <p:spPr>
          <a:xfrm>
            <a:off x="4860032" y="3093443"/>
            <a:ext cx="3024336" cy="3024336"/>
          </a:xfrm>
          <a:prstGeom prst="rect">
            <a:avLst/>
          </a:prstGeom>
        </p:spPr>
      </p:pic>
    </p:spTree>
    <p:extLst>
      <p:ext uri="{BB962C8B-B14F-4D97-AF65-F5344CB8AC3E}">
        <p14:creationId xmlns:p14="http://schemas.microsoft.com/office/powerpoint/2010/main" val="1870190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 </a:t>
            </a:r>
            <a:r>
              <a:rPr lang="tr-TR" sz="2200" b="1" dirty="0" smtClean="0"/>
              <a:t>LABORATUARDA </a:t>
            </a:r>
            <a:r>
              <a:rPr lang="tr-TR" sz="2200" b="1" dirty="0"/>
              <a:t>KULLANILAN CAM MALZEMELER VE BAZI ARAÇ VE GEREÇLER</a:t>
            </a:r>
          </a:p>
        </p:txBody>
      </p:sp>
      <p:sp>
        <p:nvSpPr>
          <p:cNvPr id="3" name="İçerik Yer Tutucusu 2"/>
          <p:cNvSpPr>
            <a:spLocks noGrp="1"/>
          </p:cNvSpPr>
          <p:nvPr>
            <p:ph idx="1"/>
          </p:nvPr>
        </p:nvSpPr>
        <p:spPr>
          <a:xfrm>
            <a:off x="323528" y="1556792"/>
            <a:ext cx="8363272" cy="4569371"/>
          </a:xfrm>
        </p:spPr>
        <p:txBody>
          <a:bodyPr numCol="3">
            <a:normAutofit fontScale="47500" lnSpcReduction="20000"/>
          </a:bodyPr>
          <a:lstStyle/>
          <a:p>
            <a:pPr marL="0" indent="0">
              <a:buNone/>
            </a:pPr>
            <a:r>
              <a:rPr lang="tr-TR" dirty="0" smtClean="0"/>
              <a:t>	</a:t>
            </a:r>
          </a:p>
          <a:p>
            <a:r>
              <a:rPr lang="tr-TR" dirty="0"/>
              <a:t>Deney tüpleri</a:t>
            </a:r>
          </a:p>
          <a:p>
            <a:r>
              <a:rPr lang="tr-TR" dirty="0" smtClean="0"/>
              <a:t>Santrifüj </a:t>
            </a:r>
            <a:r>
              <a:rPr lang="tr-TR" dirty="0"/>
              <a:t>tüpleri</a:t>
            </a:r>
          </a:p>
          <a:p>
            <a:r>
              <a:rPr lang="tr-TR" dirty="0" err="1"/>
              <a:t>Folin-Wu</a:t>
            </a:r>
            <a:r>
              <a:rPr lang="tr-TR" dirty="0"/>
              <a:t> tüpü</a:t>
            </a:r>
          </a:p>
          <a:p>
            <a:r>
              <a:rPr lang="tr-TR" dirty="0"/>
              <a:t>Tüp sepeti </a:t>
            </a:r>
          </a:p>
          <a:p>
            <a:r>
              <a:rPr lang="tr-TR" dirty="0" smtClean="0"/>
              <a:t>Beher</a:t>
            </a:r>
            <a:endParaRPr lang="tr-TR" dirty="0"/>
          </a:p>
          <a:p>
            <a:r>
              <a:rPr lang="tr-TR" dirty="0" err="1"/>
              <a:t>Erlen</a:t>
            </a:r>
            <a:endParaRPr lang="tr-TR" dirty="0"/>
          </a:p>
          <a:p>
            <a:r>
              <a:rPr lang="tr-TR" dirty="0"/>
              <a:t>Mezür</a:t>
            </a:r>
          </a:p>
          <a:p>
            <a:r>
              <a:rPr lang="tr-TR" dirty="0"/>
              <a:t>Huniler</a:t>
            </a:r>
          </a:p>
          <a:p>
            <a:r>
              <a:rPr lang="tr-TR" dirty="0"/>
              <a:t>Baget</a:t>
            </a:r>
          </a:p>
          <a:p>
            <a:r>
              <a:rPr lang="tr-TR" dirty="0"/>
              <a:t>Balon</a:t>
            </a:r>
          </a:p>
          <a:p>
            <a:r>
              <a:rPr lang="tr-TR" dirty="0"/>
              <a:t>Balon </a:t>
            </a:r>
            <a:r>
              <a:rPr lang="tr-TR" dirty="0" err="1"/>
              <a:t>joje</a:t>
            </a:r>
            <a:endParaRPr lang="tr-TR" dirty="0"/>
          </a:p>
          <a:p>
            <a:r>
              <a:rPr lang="tr-TR" dirty="0" err="1"/>
              <a:t>Piset</a:t>
            </a:r>
            <a:endParaRPr lang="tr-TR" dirty="0"/>
          </a:p>
          <a:p>
            <a:r>
              <a:rPr lang="tr-TR" dirty="0" err="1"/>
              <a:t>Damlalıklı</a:t>
            </a:r>
            <a:r>
              <a:rPr lang="tr-TR" dirty="0"/>
              <a:t> şişeler</a:t>
            </a:r>
          </a:p>
          <a:p>
            <a:r>
              <a:rPr lang="tr-TR" dirty="0"/>
              <a:t>Pipetler</a:t>
            </a:r>
          </a:p>
          <a:p>
            <a:r>
              <a:rPr lang="tr-TR" dirty="0"/>
              <a:t>Dereceli pipetler</a:t>
            </a:r>
          </a:p>
          <a:p>
            <a:r>
              <a:rPr lang="tr-TR" dirty="0"/>
              <a:t>Volümetrik pipetler</a:t>
            </a:r>
          </a:p>
          <a:p>
            <a:r>
              <a:rPr lang="tr-TR" dirty="0"/>
              <a:t>Mikropipetler</a:t>
            </a:r>
          </a:p>
          <a:p>
            <a:r>
              <a:rPr lang="tr-TR" dirty="0"/>
              <a:t>Otomatik pipetler</a:t>
            </a:r>
          </a:p>
          <a:p>
            <a:r>
              <a:rPr lang="tr-TR" dirty="0" err="1"/>
              <a:t>Pipetörler</a:t>
            </a:r>
            <a:endParaRPr lang="tr-TR" dirty="0"/>
          </a:p>
          <a:p>
            <a:r>
              <a:rPr lang="tr-TR" dirty="0" err="1"/>
              <a:t>Dispensör</a:t>
            </a:r>
            <a:endParaRPr lang="tr-TR" dirty="0"/>
          </a:p>
          <a:p>
            <a:r>
              <a:rPr lang="tr-TR" dirty="0" err="1"/>
              <a:t>Puar</a:t>
            </a:r>
            <a:endParaRPr lang="tr-TR" dirty="0"/>
          </a:p>
          <a:p>
            <a:r>
              <a:rPr lang="tr-TR" dirty="0" err="1"/>
              <a:t>Büretler</a:t>
            </a:r>
            <a:endParaRPr lang="tr-TR" dirty="0"/>
          </a:p>
          <a:p>
            <a:r>
              <a:rPr lang="tr-TR" dirty="0" smtClean="0"/>
              <a:t>Bek</a:t>
            </a:r>
          </a:p>
          <a:p>
            <a:r>
              <a:rPr lang="tr-TR" dirty="0"/>
              <a:t>Üçgen tel </a:t>
            </a:r>
          </a:p>
          <a:p>
            <a:r>
              <a:rPr lang="tr-TR" dirty="0"/>
              <a:t>Üçlü saç ayağı </a:t>
            </a:r>
          </a:p>
          <a:p>
            <a:r>
              <a:rPr lang="tr-TR" dirty="0" err="1"/>
              <a:t>Amyantlı</a:t>
            </a:r>
            <a:r>
              <a:rPr lang="tr-TR" dirty="0"/>
              <a:t> tel </a:t>
            </a:r>
          </a:p>
          <a:p>
            <a:r>
              <a:rPr lang="tr-TR" dirty="0"/>
              <a:t>Laboratuar saati</a:t>
            </a:r>
          </a:p>
          <a:p>
            <a:r>
              <a:rPr lang="tr-TR" dirty="0"/>
              <a:t>Tahta maşa </a:t>
            </a:r>
          </a:p>
          <a:p>
            <a:r>
              <a:rPr lang="tr-TR" dirty="0" err="1"/>
              <a:t>Flaster</a:t>
            </a:r>
            <a:endParaRPr lang="tr-TR" dirty="0"/>
          </a:p>
          <a:p>
            <a:r>
              <a:rPr lang="tr-TR" dirty="0" err="1"/>
              <a:t>Parafilim</a:t>
            </a:r>
            <a:endParaRPr lang="tr-TR" dirty="0"/>
          </a:p>
          <a:p>
            <a:r>
              <a:rPr lang="tr-TR" dirty="0" err="1"/>
              <a:t>Spatül</a:t>
            </a:r>
            <a:endParaRPr lang="tr-TR" dirty="0"/>
          </a:p>
          <a:p>
            <a:r>
              <a:rPr lang="tr-TR" dirty="0"/>
              <a:t>Tel fırça</a:t>
            </a:r>
          </a:p>
          <a:p>
            <a:r>
              <a:rPr lang="tr-TR" dirty="0"/>
              <a:t>Cam malzeme kapakları</a:t>
            </a:r>
          </a:p>
          <a:p>
            <a:r>
              <a:rPr lang="tr-TR" dirty="0"/>
              <a:t>Havan</a:t>
            </a:r>
          </a:p>
          <a:p>
            <a:r>
              <a:rPr lang="tr-TR" dirty="0"/>
              <a:t>Su </a:t>
            </a:r>
            <a:r>
              <a:rPr lang="tr-TR" dirty="0" err="1"/>
              <a:t>trombu</a:t>
            </a:r>
            <a:endParaRPr lang="tr-TR" dirty="0"/>
          </a:p>
          <a:p>
            <a:r>
              <a:rPr lang="tr-TR" dirty="0"/>
              <a:t>Geri soğutucu</a:t>
            </a:r>
          </a:p>
          <a:p>
            <a:r>
              <a:rPr lang="tr-TR" dirty="0"/>
              <a:t>İdrar </a:t>
            </a:r>
            <a:r>
              <a:rPr lang="tr-TR" dirty="0" err="1"/>
              <a:t>dansitometresi</a:t>
            </a:r>
            <a:endParaRPr lang="tr-TR" dirty="0"/>
          </a:p>
          <a:p>
            <a:r>
              <a:rPr lang="tr-TR" dirty="0"/>
              <a:t>Desikatör</a:t>
            </a:r>
          </a:p>
          <a:p>
            <a:r>
              <a:rPr lang="tr-TR" dirty="0"/>
              <a:t>Manyetik bar</a:t>
            </a:r>
          </a:p>
          <a:p>
            <a:r>
              <a:rPr lang="tr-TR" dirty="0"/>
              <a:t>Manyetik karıştırıcı</a:t>
            </a:r>
          </a:p>
          <a:p>
            <a:r>
              <a:rPr lang="tr-TR" dirty="0"/>
              <a:t>Benmari</a:t>
            </a:r>
          </a:p>
          <a:p>
            <a:r>
              <a:rPr lang="tr-TR" dirty="0"/>
              <a:t>Derin dondurucu</a:t>
            </a:r>
          </a:p>
          <a:p>
            <a:r>
              <a:rPr lang="tr-TR" dirty="0" err="1"/>
              <a:t>Vortex</a:t>
            </a:r>
            <a:endParaRPr lang="tr-TR" dirty="0"/>
          </a:p>
          <a:p>
            <a:r>
              <a:rPr lang="tr-TR" dirty="0" err="1"/>
              <a:t>Shaker</a:t>
            </a:r>
            <a:r>
              <a:rPr lang="tr-TR" dirty="0"/>
              <a:t> (Çalkalayıcı)</a:t>
            </a:r>
          </a:p>
          <a:p>
            <a:r>
              <a:rPr lang="tr-TR" dirty="0"/>
              <a:t>Su </a:t>
            </a:r>
            <a:r>
              <a:rPr lang="tr-TR" dirty="0" err="1"/>
              <a:t>trombu</a:t>
            </a:r>
            <a:endParaRPr lang="tr-TR" dirty="0"/>
          </a:p>
          <a:p>
            <a:r>
              <a:rPr lang="tr-TR" dirty="0"/>
              <a:t>Geri soğutucu</a:t>
            </a:r>
          </a:p>
          <a:p>
            <a:r>
              <a:rPr lang="tr-TR" dirty="0"/>
              <a:t>Santrifüj</a:t>
            </a:r>
          </a:p>
          <a:p>
            <a:r>
              <a:rPr lang="tr-TR" dirty="0"/>
              <a:t>Teraziler</a:t>
            </a:r>
          </a:p>
          <a:p>
            <a:r>
              <a:rPr lang="tr-TR" dirty="0" err="1"/>
              <a:t>pH</a:t>
            </a:r>
            <a:r>
              <a:rPr lang="tr-TR" dirty="0"/>
              <a:t>-metre</a:t>
            </a:r>
          </a:p>
          <a:p>
            <a:r>
              <a:rPr lang="tr-TR" dirty="0" err="1"/>
              <a:t>Spektrofotometre</a:t>
            </a:r>
            <a:endParaRPr lang="tr-TR" dirty="0"/>
          </a:p>
          <a:p>
            <a:r>
              <a:rPr lang="tr-TR" dirty="0" err="1"/>
              <a:t>Elektroforez</a:t>
            </a:r>
            <a:endParaRPr lang="tr-TR" dirty="0"/>
          </a:p>
          <a:p>
            <a:r>
              <a:rPr lang="tr-TR" dirty="0" err="1" smtClean="0"/>
              <a:t>Otoanalizörler</a:t>
            </a:r>
            <a:endParaRPr lang="tr-TR" dirty="0"/>
          </a:p>
          <a:p>
            <a:endParaRPr lang="tr-TR" dirty="0"/>
          </a:p>
        </p:txBody>
      </p:sp>
    </p:spTree>
    <p:extLst>
      <p:ext uri="{BB962C8B-B14F-4D97-AF65-F5344CB8AC3E}">
        <p14:creationId xmlns:p14="http://schemas.microsoft.com/office/powerpoint/2010/main" val="3620641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t>su </a:t>
            </a:r>
            <a:r>
              <a:rPr lang="tr-TR" sz="2800" b="1" dirty="0" err="1" smtClean="0"/>
              <a:t>trombu</a:t>
            </a:r>
            <a:endParaRPr lang="tr-TR" sz="2800" b="1" dirty="0"/>
          </a:p>
        </p:txBody>
      </p:sp>
      <p:sp>
        <p:nvSpPr>
          <p:cNvPr id="3" name="İçerik Yer Tutucusu 2"/>
          <p:cNvSpPr>
            <a:spLocks noGrp="1"/>
          </p:cNvSpPr>
          <p:nvPr>
            <p:ph idx="1"/>
          </p:nvPr>
        </p:nvSpPr>
        <p:spPr>
          <a:xfrm>
            <a:off x="457200" y="1124744"/>
            <a:ext cx="8363272" cy="5001419"/>
          </a:xfrm>
        </p:spPr>
        <p:txBody>
          <a:bodyPr>
            <a:normAutofit/>
          </a:bodyPr>
          <a:lstStyle/>
          <a:p>
            <a:pPr marL="0" indent="0" algn="just">
              <a:buNone/>
            </a:pPr>
            <a:r>
              <a:rPr lang="tr-TR" sz="2400" dirty="0" smtClean="0"/>
              <a:t>Su </a:t>
            </a:r>
            <a:r>
              <a:rPr lang="tr-TR" sz="2400" dirty="0"/>
              <a:t>musluğunun ucuna bağlanarak suyun hızla akışı ile birlikte negatif basınç veya vakum meydana getiren bir alettir. </a:t>
            </a:r>
          </a:p>
        </p:txBody>
      </p:sp>
      <p:pic>
        <p:nvPicPr>
          <p:cNvPr id="4" name="Resim 3"/>
          <p:cNvPicPr>
            <a:picLocks noChangeAspect="1"/>
          </p:cNvPicPr>
          <p:nvPr/>
        </p:nvPicPr>
        <p:blipFill rotWithShape="1">
          <a:blip r:embed="rId2"/>
          <a:srcRect l="12201"/>
          <a:stretch/>
        </p:blipFill>
        <p:spPr>
          <a:xfrm>
            <a:off x="5508104" y="2316163"/>
            <a:ext cx="2676128" cy="3810000"/>
          </a:xfrm>
          <a:prstGeom prst="rect">
            <a:avLst/>
          </a:prstGeom>
        </p:spPr>
      </p:pic>
    </p:spTree>
    <p:extLst>
      <p:ext uri="{BB962C8B-B14F-4D97-AF65-F5344CB8AC3E}">
        <p14:creationId xmlns:p14="http://schemas.microsoft.com/office/powerpoint/2010/main" val="26469580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idrar </a:t>
            </a:r>
            <a:r>
              <a:rPr lang="tr-TR" sz="3600" b="1" dirty="0" err="1" smtClean="0"/>
              <a:t>dansitometresi</a:t>
            </a:r>
            <a:r>
              <a:rPr lang="tr-TR" sz="3600" b="1" dirty="0" smtClean="0"/>
              <a:t> </a:t>
            </a:r>
            <a:endParaRPr lang="tr-TR" sz="3600" b="1" dirty="0"/>
          </a:p>
        </p:txBody>
      </p:sp>
      <p:sp>
        <p:nvSpPr>
          <p:cNvPr id="3" name="İçerik Yer Tutucusu 2"/>
          <p:cNvSpPr>
            <a:spLocks noGrp="1"/>
          </p:cNvSpPr>
          <p:nvPr>
            <p:ph idx="1"/>
          </p:nvPr>
        </p:nvSpPr>
        <p:spPr>
          <a:xfrm>
            <a:off x="457200" y="1417638"/>
            <a:ext cx="8435280" cy="4708525"/>
          </a:xfrm>
        </p:spPr>
        <p:txBody>
          <a:bodyPr>
            <a:normAutofit/>
          </a:bodyPr>
          <a:lstStyle/>
          <a:p>
            <a:pPr marL="0" indent="0" algn="just">
              <a:buNone/>
            </a:pPr>
            <a:r>
              <a:rPr lang="tr-TR" sz="2800" dirty="0" smtClean="0"/>
              <a:t>İdrar </a:t>
            </a:r>
            <a:r>
              <a:rPr lang="tr-TR" sz="2800" dirty="0" err="1"/>
              <a:t>dansitesini</a:t>
            </a:r>
            <a:r>
              <a:rPr lang="tr-TR" sz="2800" dirty="0"/>
              <a:t> yani yoğunluğunu ölçmede kullanılır.</a:t>
            </a:r>
          </a:p>
        </p:txBody>
      </p:sp>
      <p:pic>
        <p:nvPicPr>
          <p:cNvPr id="4" name="Resim 3"/>
          <p:cNvPicPr>
            <a:picLocks noChangeAspect="1"/>
          </p:cNvPicPr>
          <p:nvPr/>
        </p:nvPicPr>
        <p:blipFill>
          <a:blip r:embed="rId2"/>
          <a:stretch>
            <a:fillRect/>
          </a:stretch>
        </p:blipFill>
        <p:spPr>
          <a:xfrm>
            <a:off x="539553" y="2560638"/>
            <a:ext cx="2304256" cy="1729018"/>
          </a:xfrm>
          <a:prstGeom prst="rect">
            <a:avLst/>
          </a:prstGeom>
        </p:spPr>
      </p:pic>
      <p:pic>
        <p:nvPicPr>
          <p:cNvPr id="5" name="Resim 4"/>
          <p:cNvPicPr>
            <a:picLocks noChangeAspect="1"/>
          </p:cNvPicPr>
          <p:nvPr/>
        </p:nvPicPr>
        <p:blipFill>
          <a:blip r:embed="rId3"/>
          <a:stretch>
            <a:fillRect/>
          </a:stretch>
        </p:blipFill>
        <p:spPr>
          <a:xfrm>
            <a:off x="5796136" y="2276872"/>
            <a:ext cx="2443410" cy="2443410"/>
          </a:xfrm>
          <a:prstGeom prst="rect">
            <a:avLst/>
          </a:prstGeom>
        </p:spPr>
      </p:pic>
      <p:pic>
        <p:nvPicPr>
          <p:cNvPr id="6" name="Resim 5"/>
          <p:cNvPicPr>
            <a:picLocks noChangeAspect="1"/>
          </p:cNvPicPr>
          <p:nvPr/>
        </p:nvPicPr>
        <p:blipFill>
          <a:blip r:embed="rId4"/>
          <a:stretch>
            <a:fillRect/>
          </a:stretch>
        </p:blipFill>
        <p:spPr>
          <a:xfrm>
            <a:off x="3616973" y="2140217"/>
            <a:ext cx="1526229" cy="4298878"/>
          </a:xfrm>
          <a:prstGeom prst="rect">
            <a:avLst/>
          </a:prstGeom>
        </p:spPr>
      </p:pic>
      <p:sp>
        <p:nvSpPr>
          <p:cNvPr id="7" name="Metin kutusu 6"/>
          <p:cNvSpPr txBox="1"/>
          <p:nvPr/>
        </p:nvSpPr>
        <p:spPr>
          <a:xfrm>
            <a:off x="5916366" y="6103081"/>
            <a:ext cx="3394720" cy="307777"/>
          </a:xfrm>
          <a:prstGeom prst="rect">
            <a:avLst/>
          </a:prstGeom>
          <a:noFill/>
        </p:spPr>
        <p:txBody>
          <a:bodyPr wrap="square" rtlCol="0">
            <a:spAutoFit/>
          </a:bodyPr>
          <a:lstStyle/>
          <a:p>
            <a:r>
              <a:rPr lang="tr-TR" sz="1400" b="1" dirty="0" smtClean="0"/>
              <a:t>*Dansimetre: yoğunluk ölçen cihaz</a:t>
            </a:r>
            <a:endParaRPr lang="tr-TR" sz="1400" b="1" dirty="0"/>
          </a:p>
        </p:txBody>
      </p:sp>
    </p:spTree>
    <p:extLst>
      <p:ext uri="{BB962C8B-B14F-4D97-AF65-F5344CB8AC3E}">
        <p14:creationId xmlns:p14="http://schemas.microsoft.com/office/powerpoint/2010/main" val="872686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t>desikatör </a:t>
            </a:r>
            <a:endParaRPr lang="tr-TR" sz="3200" b="1" dirty="0"/>
          </a:p>
        </p:txBody>
      </p:sp>
      <p:pic>
        <p:nvPicPr>
          <p:cNvPr id="4" name="İçerik Yer Tutucusu 3"/>
          <p:cNvPicPr>
            <a:picLocks noGrp="1" noChangeAspect="1"/>
          </p:cNvPicPr>
          <p:nvPr>
            <p:ph idx="1"/>
          </p:nvPr>
        </p:nvPicPr>
        <p:blipFill>
          <a:blip r:embed="rId2"/>
          <a:stretch>
            <a:fillRect/>
          </a:stretch>
        </p:blipFill>
        <p:spPr>
          <a:xfrm>
            <a:off x="312298" y="2132856"/>
            <a:ext cx="3399418" cy="3384376"/>
          </a:xfrm>
          <a:prstGeom prst="rect">
            <a:avLst/>
          </a:prstGeom>
        </p:spPr>
      </p:pic>
      <p:sp>
        <p:nvSpPr>
          <p:cNvPr id="5" name="Dikdörtgen 4"/>
          <p:cNvSpPr/>
          <p:nvPr/>
        </p:nvSpPr>
        <p:spPr>
          <a:xfrm>
            <a:off x="3995936" y="2348880"/>
            <a:ext cx="4690864" cy="2862322"/>
          </a:xfrm>
          <a:prstGeom prst="rect">
            <a:avLst/>
          </a:prstGeom>
        </p:spPr>
        <p:txBody>
          <a:bodyPr wrap="square">
            <a:spAutoFit/>
          </a:bodyPr>
          <a:lstStyle/>
          <a:p>
            <a:pPr algn="just"/>
            <a:r>
              <a:rPr lang="tr-TR" dirty="0" smtClean="0"/>
              <a:t>Maddeleri </a:t>
            </a:r>
            <a:r>
              <a:rPr lang="tr-TR" dirty="0"/>
              <a:t>nemden korumak için kullanılırlar. Alt kısmına nem tutucu </a:t>
            </a:r>
            <a:r>
              <a:rPr lang="tr-TR" dirty="0" smtClean="0"/>
              <a:t>kimyasal </a:t>
            </a:r>
            <a:r>
              <a:rPr lang="tr-TR" dirty="0"/>
              <a:t>maddeler (CaCl2 veya </a:t>
            </a:r>
            <a:r>
              <a:rPr lang="tr-TR" dirty="0" err="1"/>
              <a:t>silikajel</a:t>
            </a:r>
            <a:r>
              <a:rPr lang="tr-TR" dirty="0"/>
              <a:t>) konulmuştur. </a:t>
            </a:r>
            <a:endParaRPr lang="tr-TR" dirty="0" smtClean="0"/>
          </a:p>
          <a:p>
            <a:pPr algn="just"/>
            <a:endParaRPr lang="tr-TR" dirty="0" smtClean="0"/>
          </a:p>
          <a:p>
            <a:pPr algn="just"/>
            <a:r>
              <a:rPr lang="tr-TR" dirty="0" smtClean="0"/>
              <a:t>Dış </a:t>
            </a:r>
            <a:r>
              <a:rPr lang="tr-TR" dirty="0"/>
              <a:t>ortamla desikatörün içinin temasını kesmek için sıkı kapanan bir kapağı vardır. </a:t>
            </a:r>
            <a:endParaRPr lang="tr-TR" dirty="0" smtClean="0"/>
          </a:p>
          <a:p>
            <a:pPr algn="just"/>
            <a:endParaRPr lang="tr-TR" dirty="0" smtClean="0"/>
          </a:p>
          <a:p>
            <a:pPr algn="just"/>
            <a:r>
              <a:rPr lang="tr-TR" dirty="0" smtClean="0"/>
              <a:t>Bazı </a:t>
            </a:r>
            <a:r>
              <a:rPr lang="tr-TR" dirty="0"/>
              <a:t>türleri vakumludur. Bunların kapağında havayı boşaltmaya yarayan musluklu cam bir boru vardır</a:t>
            </a:r>
          </a:p>
        </p:txBody>
      </p:sp>
    </p:spTree>
    <p:extLst>
      <p:ext uri="{BB962C8B-B14F-4D97-AF65-F5344CB8AC3E}">
        <p14:creationId xmlns:p14="http://schemas.microsoft.com/office/powerpoint/2010/main" val="2437908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pipetler</a:t>
            </a:r>
            <a:endParaRPr lang="tr-TR" sz="3600" b="1" dirty="0"/>
          </a:p>
        </p:txBody>
      </p:sp>
      <p:sp>
        <p:nvSpPr>
          <p:cNvPr id="3" name="İçerik Yer Tutucusu 2"/>
          <p:cNvSpPr>
            <a:spLocks noGrp="1"/>
          </p:cNvSpPr>
          <p:nvPr>
            <p:ph idx="1"/>
          </p:nvPr>
        </p:nvSpPr>
        <p:spPr>
          <a:xfrm>
            <a:off x="457200" y="1268760"/>
            <a:ext cx="8229600" cy="4857403"/>
          </a:xfrm>
        </p:spPr>
        <p:txBody>
          <a:bodyPr>
            <a:normAutofit/>
          </a:bodyPr>
          <a:lstStyle/>
          <a:p>
            <a:pPr marL="0" indent="0" algn="just">
              <a:buNone/>
            </a:pPr>
            <a:r>
              <a:rPr lang="tr-TR" sz="2400" dirty="0" smtClean="0"/>
              <a:t>Belirli </a:t>
            </a:r>
            <a:r>
              <a:rPr lang="tr-TR" sz="2400" dirty="0"/>
              <a:t>hacimlerde sıvıları bir yerden başka yere aktarmada kullanılan dereceli cam borulardır. Pipetlerin içine sıvı alınması pipet </a:t>
            </a:r>
            <a:r>
              <a:rPr lang="tr-TR" sz="2400" dirty="0" smtClean="0"/>
              <a:t>içindeki </a:t>
            </a:r>
            <a:r>
              <a:rPr lang="tr-TR" sz="2400" dirty="0"/>
              <a:t>havanın emilmesiyle olur</a:t>
            </a:r>
            <a:r>
              <a:rPr lang="tr-TR" sz="2400" dirty="0" smtClean="0"/>
              <a:t>.</a:t>
            </a:r>
          </a:p>
          <a:p>
            <a:pPr marL="0" indent="0" algn="just">
              <a:buNone/>
            </a:pPr>
            <a:r>
              <a:rPr lang="tr-TR" sz="2400" dirty="0" smtClean="0"/>
              <a:t> </a:t>
            </a:r>
          </a:p>
          <a:p>
            <a:pPr marL="0" indent="0" algn="ctr">
              <a:buNone/>
            </a:pPr>
            <a:r>
              <a:rPr lang="tr-TR" sz="2400" dirty="0"/>
              <a:t>1 – Dereceli </a:t>
            </a:r>
            <a:r>
              <a:rPr lang="tr-TR" sz="2400" dirty="0" smtClean="0"/>
              <a:t>pipetler</a:t>
            </a:r>
          </a:p>
          <a:p>
            <a:pPr marL="0" indent="0" algn="ctr">
              <a:buNone/>
            </a:pPr>
            <a:r>
              <a:rPr lang="tr-TR" sz="2400" dirty="0"/>
              <a:t>2 – Volümetrik </a:t>
            </a:r>
            <a:r>
              <a:rPr lang="tr-TR" sz="2400" dirty="0" smtClean="0"/>
              <a:t>pipetler</a:t>
            </a:r>
          </a:p>
          <a:p>
            <a:pPr marL="0" indent="0" algn="ctr">
              <a:buNone/>
            </a:pPr>
            <a:r>
              <a:rPr lang="tr-TR" sz="2400" dirty="0"/>
              <a:t>3- Sulandırma </a:t>
            </a:r>
            <a:r>
              <a:rPr lang="tr-TR" sz="2400" dirty="0" smtClean="0"/>
              <a:t>Pipetleri</a:t>
            </a:r>
          </a:p>
          <a:p>
            <a:pPr marL="0" indent="0" algn="ctr">
              <a:buNone/>
            </a:pPr>
            <a:r>
              <a:rPr lang="tr-TR" sz="2400" dirty="0"/>
              <a:t>4 – </a:t>
            </a:r>
            <a:r>
              <a:rPr lang="tr-TR" sz="2400" dirty="0" smtClean="0"/>
              <a:t>Mikropipetler</a:t>
            </a:r>
          </a:p>
          <a:p>
            <a:pPr marL="0" indent="0" algn="ctr">
              <a:buNone/>
            </a:pPr>
            <a:r>
              <a:rPr lang="tr-TR" sz="2400" dirty="0"/>
              <a:t>5– Otomatik </a:t>
            </a:r>
            <a:r>
              <a:rPr lang="tr-TR" sz="2400" dirty="0" smtClean="0"/>
              <a:t>pipetler</a:t>
            </a:r>
          </a:p>
          <a:p>
            <a:pPr marL="0" indent="0" algn="ctr">
              <a:buNone/>
            </a:pPr>
            <a:r>
              <a:rPr lang="tr-TR" sz="2400" dirty="0"/>
              <a:t>6  – Pipetör</a:t>
            </a:r>
          </a:p>
        </p:txBody>
      </p:sp>
    </p:spTree>
    <p:extLst>
      <p:ext uri="{BB962C8B-B14F-4D97-AF65-F5344CB8AC3E}">
        <p14:creationId xmlns:p14="http://schemas.microsoft.com/office/powerpoint/2010/main" val="5147322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Dereceli pipetler</a:t>
            </a:r>
            <a:endParaRPr lang="tr-TR" sz="3600" dirty="0"/>
          </a:p>
        </p:txBody>
      </p:sp>
      <p:sp>
        <p:nvSpPr>
          <p:cNvPr id="3" name="İçerik Yer Tutucusu 2"/>
          <p:cNvSpPr>
            <a:spLocks noGrp="1"/>
          </p:cNvSpPr>
          <p:nvPr>
            <p:ph idx="1"/>
          </p:nvPr>
        </p:nvSpPr>
        <p:spPr>
          <a:xfrm>
            <a:off x="457200" y="1417638"/>
            <a:ext cx="8507288" cy="4708525"/>
          </a:xfrm>
        </p:spPr>
        <p:txBody>
          <a:bodyPr>
            <a:normAutofit/>
          </a:bodyPr>
          <a:lstStyle/>
          <a:p>
            <a:pPr marL="0" indent="0" algn="just">
              <a:buNone/>
            </a:pPr>
            <a:r>
              <a:rPr lang="tr-TR" sz="2800" dirty="0"/>
              <a:t>Çeşitli hacimlerde olabilirler bir pipetin hacmini anlamak için üst kısmına bakarız. Üst kısmında hacim ml olarak belirtilmiştir.</a:t>
            </a:r>
          </a:p>
        </p:txBody>
      </p:sp>
      <p:pic>
        <p:nvPicPr>
          <p:cNvPr id="4" name="Resim 3"/>
          <p:cNvPicPr>
            <a:picLocks noChangeAspect="1"/>
          </p:cNvPicPr>
          <p:nvPr/>
        </p:nvPicPr>
        <p:blipFill>
          <a:blip r:embed="rId2"/>
          <a:stretch>
            <a:fillRect/>
          </a:stretch>
        </p:blipFill>
        <p:spPr>
          <a:xfrm>
            <a:off x="4046158" y="2420888"/>
            <a:ext cx="4437938" cy="4437938"/>
          </a:xfrm>
          <a:prstGeom prst="rect">
            <a:avLst/>
          </a:prstGeom>
        </p:spPr>
      </p:pic>
    </p:spTree>
    <p:extLst>
      <p:ext uri="{BB962C8B-B14F-4D97-AF65-F5344CB8AC3E}">
        <p14:creationId xmlns:p14="http://schemas.microsoft.com/office/powerpoint/2010/main" val="4210448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Volümetrik pipetler</a:t>
            </a:r>
          </a:p>
        </p:txBody>
      </p:sp>
      <p:sp>
        <p:nvSpPr>
          <p:cNvPr id="3" name="İçerik Yer Tutucusu 2"/>
          <p:cNvSpPr>
            <a:spLocks noGrp="1"/>
          </p:cNvSpPr>
          <p:nvPr>
            <p:ph idx="1"/>
          </p:nvPr>
        </p:nvSpPr>
        <p:spPr>
          <a:xfrm>
            <a:off x="457200" y="1417638"/>
            <a:ext cx="8229600" cy="4708525"/>
          </a:xfrm>
        </p:spPr>
        <p:txBody>
          <a:bodyPr/>
          <a:lstStyle/>
          <a:p>
            <a:pPr marL="0" indent="0" algn="just">
              <a:buNone/>
            </a:pPr>
            <a:r>
              <a:rPr lang="tr-TR" dirty="0"/>
              <a:t>Bu pipetlerin ortalarında şişkin bir kısım bulunur. Bu geniş kısma </a:t>
            </a:r>
            <a:r>
              <a:rPr lang="tr-TR" dirty="0" err="1"/>
              <a:t>bül</a:t>
            </a:r>
            <a:r>
              <a:rPr lang="tr-TR" dirty="0"/>
              <a:t>, bu pipetlere de </a:t>
            </a:r>
            <a:r>
              <a:rPr lang="tr-TR" dirty="0" err="1"/>
              <a:t>büllü</a:t>
            </a:r>
            <a:r>
              <a:rPr lang="tr-TR" dirty="0"/>
              <a:t> pipet veya </a:t>
            </a:r>
            <a:r>
              <a:rPr lang="tr-TR" dirty="0" err="1"/>
              <a:t>volümetrik</a:t>
            </a:r>
            <a:r>
              <a:rPr lang="tr-TR" dirty="0"/>
              <a:t> pipet denir. </a:t>
            </a:r>
            <a:endParaRPr lang="tr-TR" dirty="0" smtClean="0"/>
          </a:p>
          <a:p>
            <a:pPr marL="0" indent="0" algn="just">
              <a:buNone/>
            </a:pPr>
            <a:r>
              <a:rPr lang="tr-TR" dirty="0" err="1" smtClean="0"/>
              <a:t>Bül</a:t>
            </a:r>
            <a:r>
              <a:rPr lang="tr-TR" dirty="0" smtClean="0"/>
              <a:t> </a:t>
            </a:r>
            <a:r>
              <a:rPr lang="tr-TR" dirty="0"/>
              <a:t>her ünite hacme tekabül eden yüzey sahasını azaltarak pipetin içini örten su ıslaklığından kaynaklanan hata payını düşürür. </a:t>
            </a:r>
            <a:endParaRPr lang="tr-TR" dirty="0" smtClean="0"/>
          </a:p>
          <a:p>
            <a:pPr marL="0" indent="0" algn="just">
              <a:buNone/>
            </a:pPr>
            <a:r>
              <a:rPr lang="tr-TR" dirty="0" smtClean="0"/>
              <a:t>Bu </a:t>
            </a:r>
            <a:r>
              <a:rPr lang="tr-TR" dirty="0"/>
              <a:t>pipetler büyük bir hassasiyetle çalışmak istendiğinde kullanılır</a:t>
            </a:r>
          </a:p>
        </p:txBody>
      </p:sp>
    </p:spTree>
    <p:extLst>
      <p:ext uri="{BB962C8B-B14F-4D97-AF65-F5344CB8AC3E}">
        <p14:creationId xmlns:p14="http://schemas.microsoft.com/office/powerpoint/2010/main" val="555842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6084168" y="476672"/>
            <a:ext cx="2458114" cy="5661116"/>
          </a:xfrm>
          <a:prstGeom prst="rect">
            <a:avLst/>
          </a:prstGeom>
        </p:spPr>
      </p:pic>
      <p:pic>
        <p:nvPicPr>
          <p:cNvPr id="5" name="Resim 4"/>
          <p:cNvPicPr>
            <a:picLocks noChangeAspect="1"/>
          </p:cNvPicPr>
          <p:nvPr/>
        </p:nvPicPr>
        <p:blipFill>
          <a:blip r:embed="rId3"/>
          <a:stretch>
            <a:fillRect/>
          </a:stretch>
        </p:blipFill>
        <p:spPr>
          <a:xfrm>
            <a:off x="875531" y="1417638"/>
            <a:ext cx="4286250" cy="4267200"/>
          </a:xfrm>
          <a:prstGeom prst="rect">
            <a:avLst/>
          </a:prstGeom>
        </p:spPr>
      </p:pic>
    </p:spTree>
    <p:extLst>
      <p:ext uri="{BB962C8B-B14F-4D97-AF65-F5344CB8AC3E}">
        <p14:creationId xmlns:p14="http://schemas.microsoft.com/office/powerpoint/2010/main" val="15363110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Sulandırma </a:t>
            </a:r>
            <a:r>
              <a:rPr lang="tr-TR" sz="3600" dirty="0" smtClean="0"/>
              <a:t>Pipetleri</a:t>
            </a:r>
            <a:endParaRPr lang="tr-TR" sz="3600" dirty="0"/>
          </a:p>
        </p:txBody>
      </p:sp>
      <p:sp>
        <p:nvSpPr>
          <p:cNvPr id="3" name="İçerik Yer Tutucusu 2"/>
          <p:cNvSpPr>
            <a:spLocks noGrp="1"/>
          </p:cNvSpPr>
          <p:nvPr>
            <p:ph idx="1"/>
          </p:nvPr>
        </p:nvSpPr>
        <p:spPr>
          <a:xfrm>
            <a:off x="457200" y="1340768"/>
            <a:ext cx="8435280" cy="4785395"/>
          </a:xfrm>
        </p:spPr>
        <p:txBody>
          <a:bodyPr>
            <a:normAutofit/>
          </a:bodyPr>
          <a:lstStyle/>
          <a:p>
            <a:pPr marL="0" indent="0" algn="just">
              <a:buNone/>
            </a:pPr>
            <a:r>
              <a:rPr lang="tr-TR" sz="2400" dirty="0"/>
              <a:t>Sulandırma pipetlerinin ucunda, 0,1’den 1’e kadar derecelenmiş bir </a:t>
            </a:r>
            <a:r>
              <a:rPr lang="tr-TR" sz="2400" dirty="0" err="1"/>
              <a:t>kapiller</a:t>
            </a:r>
            <a:r>
              <a:rPr lang="tr-TR" sz="2400" dirty="0"/>
              <a:t> boru ile, bu borunun açıldığı geniş bir boşluk bulunur. Sulandırma pipetleri, </a:t>
            </a:r>
            <a:r>
              <a:rPr lang="tr-TR" sz="2400" b="1" dirty="0">
                <a:solidFill>
                  <a:srgbClr val="FF0000"/>
                </a:solidFill>
              </a:rPr>
              <a:t>eritrosit ve  lökosit sayımında </a:t>
            </a:r>
            <a:r>
              <a:rPr lang="tr-TR" sz="2400" dirty="0"/>
              <a:t>kullanılırlar.</a:t>
            </a:r>
          </a:p>
        </p:txBody>
      </p:sp>
      <p:pic>
        <p:nvPicPr>
          <p:cNvPr id="4" name="Resim 3"/>
          <p:cNvPicPr>
            <a:picLocks noChangeAspect="1"/>
          </p:cNvPicPr>
          <p:nvPr/>
        </p:nvPicPr>
        <p:blipFill>
          <a:blip r:embed="rId2"/>
          <a:stretch>
            <a:fillRect/>
          </a:stretch>
        </p:blipFill>
        <p:spPr>
          <a:xfrm>
            <a:off x="971600" y="3068960"/>
            <a:ext cx="2743200" cy="2476500"/>
          </a:xfrm>
          <a:prstGeom prst="rect">
            <a:avLst/>
          </a:prstGeom>
        </p:spPr>
      </p:pic>
      <p:pic>
        <p:nvPicPr>
          <p:cNvPr id="5" name="Resim 4"/>
          <p:cNvPicPr>
            <a:picLocks noChangeAspect="1"/>
          </p:cNvPicPr>
          <p:nvPr/>
        </p:nvPicPr>
        <p:blipFill>
          <a:blip r:embed="rId3"/>
          <a:stretch>
            <a:fillRect/>
          </a:stretch>
        </p:blipFill>
        <p:spPr>
          <a:xfrm>
            <a:off x="6444208" y="2890335"/>
            <a:ext cx="1082564" cy="2697538"/>
          </a:xfrm>
          <a:prstGeom prst="rect">
            <a:avLst/>
          </a:prstGeom>
        </p:spPr>
      </p:pic>
    </p:spTree>
    <p:extLst>
      <p:ext uri="{BB962C8B-B14F-4D97-AF65-F5344CB8AC3E}">
        <p14:creationId xmlns:p14="http://schemas.microsoft.com/office/powerpoint/2010/main" val="17005095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a:t>Otomatik pipetler</a:t>
            </a:r>
          </a:p>
        </p:txBody>
      </p:sp>
      <p:sp>
        <p:nvSpPr>
          <p:cNvPr id="3" name="İçerik Yer Tutucusu 2"/>
          <p:cNvSpPr>
            <a:spLocks noGrp="1"/>
          </p:cNvSpPr>
          <p:nvPr>
            <p:ph idx="1"/>
          </p:nvPr>
        </p:nvSpPr>
        <p:spPr>
          <a:xfrm>
            <a:off x="179512" y="1600200"/>
            <a:ext cx="4248472" cy="4525963"/>
          </a:xfrm>
        </p:spPr>
        <p:txBody>
          <a:bodyPr>
            <a:normAutofit/>
          </a:bodyPr>
          <a:lstStyle/>
          <a:p>
            <a:pPr marL="0" indent="0">
              <a:buNone/>
            </a:pPr>
            <a:endParaRPr lang="tr-TR" sz="2400" dirty="0" smtClean="0"/>
          </a:p>
          <a:p>
            <a:pPr marL="0" indent="0">
              <a:buNone/>
            </a:pPr>
            <a:endParaRPr lang="tr-TR" sz="2400" dirty="0"/>
          </a:p>
          <a:p>
            <a:pPr marL="0" indent="0" algn="just">
              <a:buNone/>
            </a:pPr>
            <a:endParaRPr lang="tr-TR" sz="2400" dirty="0" smtClean="0"/>
          </a:p>
          <a:p>
            <a:pPr marL="0" indent="0" algn="just">
              <a:buNone/>
            </a:pPr>
            <a:r>
              <a:rPr lang="tr-TR" sz="2400" dirty="0" smtClean="0"/>
              <a:t>Makro </a:t>
            </a:r>
            <a:r>
              <a:rPr lang="tr-TR" sz="2400" dirty="0"/>
              <a:t>ve mikro olmak üzere 2’ye ayrılırlar. </a:t>
            </a:r>
            <a:endParaRPr lang="tr-TR" sz="2400" dirty="0" smtClean="0"/>
          </a:p>
          <a:p>
            <a:pPr marL="0" indent="0" algn="just">
              <a:buNone/>
            </a:pPr>
            <a:r>
              <a:rPr lang="tr-TR" sz="2400" dirty="0" smtClean="0"/>
              <a:t>Her </a:t>
            </a:r>
            <a:r>
              <a:rPr lang="tr-TR" sz="2400" dirty="0"/>
              <a:t>biri ayarlanabilir veya sabit hacimli olabilirler. </a:t>
            </a:r>
            <a:endParaRPr lang="tr-TR" sz="2400" dirty="0" smtClean="0"/>
          </a:p>
          <a:p>
            <a:pPr marL="0" indent="0" algn="just">
              <a:buNone/>
            </a:pPr>
            <a:r>
              <a:rPr lang="tr-TR" sz="2400" dirty="0" smtClean="0"/>
              <a:t>Bu </a:t>
            </a:r>
            <a:r>
              <a:rPr lang="tr-TR" sz="2400" dirty="0"/>
              <a:t>pipetlerde pipet uçları </a:t>
            </a:r>
            <a:r>
              <a:rPr lang="tr-TR" sz="2400" dirty="0" err="1"/>
              <a:t>disposbl</a:t>
            </a:r>
            <a:r>
              <a:rPr lang="tr-TR" sz="2400" dirty="0"/>
              <a:t> olarak kullanılır. </a:t>
            </a:r>
          </a:p>
        </p:txBody>
      </p:sp>
      <p:pic>
        <p:nvPicPr>
          <p:cNvPr id="4" name="Resim 3"/>
          <p:cNvPicPr>
            <a:picLocks noChangeAspect="1"/>
          </p:cNvPicPr>
          <p:nvPr/>
        </p:nvPicPr>
        <p:blipFill>
          <a:blip r:embed="rId2"/>
          <a:stretch>
            <a:fillRect/>
          </a:stretch>
        </p:blipFill>
        <p:spPr>
          <a:xfrm>
            <a:off x="4644008" y="1772816"/>
            <a:ext cx="3917319" cy="4824991"/>
          </a:xfrm>
          <a:prstGeom prst="rect">
            <a:avLst/>
          </a:prstGeom>
        </p:spPr>
      </p:pic>
    </p:spTree>
    <p:extLst>
      <p:ext uri="{BB962C8B-B14F-4D97-AF65-F5344CB8AC3E}">
        <p14:creationId xmlns:p14="http://schemas.microsoft.com/office/powerpoint/2010/main" val="351067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dirty="0" smtClean="0"/>
              <a:t>Mikropipetler</a:t>
            </a:r>
            <a:endParaRPr lang="tr-TR" sz="4000" dirty="0"/>
          </a:p>
        </p:txBody>
      </p:sp>
      <p:sp>
        <p:nvSpPr>
          <p:cNvPr id="3" name="İçerik Yer Tutucusu 2"/>
          <p:cNvSpPr>
            <a:spLocks noGrp="1"/>
          </p:cNvSpPr>
          <p:nvPr>
            <p:ph idx="1"/>
          </p:nvPr>
        </p:nvSpPr>
        <p:spPr>
          <a:xfrm>
            <a:off x="251520" y="1600200"/>
            <a:ext cx="8640960" cy="4525963"/>
          </a:xfrm>
        </p:spPr>
        <p:txBody>
          <a:bodyPr/>
          <a:lstStyle/>
          <a:p>
            <a:pPr marL="0" indent="0">
              <a:buNone/>
            </a:pPr>
            <a:r>
              <a:rPr lang="tr-TR" dirty="0" smtClean="0"/>
              <a:t>Çok </a:t>
            </a:r>
            <a:r>
              <a:rPr lang="tr-TR" dirty="0"/>
              <a:t>küçük hacimleri aktarmada kullanılan hassas pipetlerdir. Hacimleri 0.01–0,1 ml arasında değişir.</a:t>
            </a:r>
          </a:p>
        </p:txBody>
      </p:sp>
      <p:pic>
        <p:nvPicPr>
          <p:cNvPr id="4" name="Resim 3"/>
          <p:cNvPicPr>
            <a:picLocks noChangeAspect="1"/>
          </p:cNvPicPr>
          <p:nvPr/>
        </p:nvPicPr>
        <p:blipFill>
          <a:blip r:embed="rId2"/>
          <a:stretch>
            <a:fillRect/>
          </a:stretch>
        </p:blipFill>
        <p:spPr>
          <a:xfrm>
            <a:off x="581590" y="3033815"/>
            <a:ext cx="2338422" cy="3077923"/>
          </a:xfrm>
          <a:prstGeom prst="rect">
            <a:avLst/>
          </a:prstGeom>
        </p:spPr>
      </p:pic>
      <p:pic>
        <p:nvPicPr>
          <p:cNvPr id="5" name="Resim 4"/>
          <p:cNvPicPr>
            <a:picLocks noChangeAspect="1"/>
          </p:cNvPicPr>
          <p:nvPr/>
        </p:nvPicPr>
        <p:blipFill>
          <a:blip r:embed="rId3"/>
          <a:stretch>
            <a:fillRect/>
          </a:stretch>
        </p:blipFill>
        <p:spPr>
          <a:xfrm>
            <a:off x="3419872" y="3047394"/>
            <a:ext cx="1445100" cy="3050767"/>
          </a:xfrm>
          <a:prstGeom prst="rect">
            <a:avLst/>
          </a:prstGeom>
        </p:spPr>
      </p:pic>
      <p:pic>
        <p:nvPicPr>
          <p:cNvPr id="6" name="Resim 5"/>
          <p:cNvPicPr>
            <a:picLocks noChangeAspect="1"/>
          </p:cNvPicPr>
          <p:nvPr/>
        </p:nvPicPr>
        <p:blipFill>
          <a:blip r:embed="rId4"/>
          <a:stretch>
            <a:fillRect/>
          </a:stretch>
        </p:blipFill>
        <p:spPr>
          <a:xfrm>
            <a:off x="5148064" y="3047394"/>
            <a:ext cx="3244556" cy="2884050"/>
          </a:xfrm>
          <a:prstGeom prst="rect">
            <a:avLst/>
          </a:prstGeom>
        </p:spPr>
      </p:pic>
    </p:spTree>
    <p:extLst>
      <p:ext uri="{BB962C8B-B14F-4D97-AF65-F5344CB8AC3E}">
        <p14:creationId xmlns:p14="http://schemas.microsoft.com/office/powerpoint/2010/main" val="3789634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TÜPLER:</a:t>
            </a:r>
          </a:p>
        </p:txBody>
      </p:sp>
      <p:sp>
        <p:nvSpPr>
          <p:cNvPr id="3" name="İçerik Yer Tutucusu 2"/>
          <p:cNvSpPr>
            <a:spLocks noGrp="1"/>
          </p:cNvSpPr>
          <p:nvPr>
            <p:ph idx="1"/>
          </p:nvPr>
        </p:nvSpPr>
        <p:spPr/>
        <p:txBody>
          <a:bodyPr>
            <a:normAutofit fontScale="92500" lnSpcReduction="20000"/>
          </a:bodyPr>
          <a:lstStyle/>
          <a:p>
            <a:pPr algn="just"/>
            <a:r>
              <a:rPr lang="tr-TR" dirty="0" smtClean="0"/>
              <a:t>Kimyasal </a:t>
            </a:r>
            <a:r>
              <a:rPr lang="tr-TR" dirty="0"/>
              <a:t>reaksiyonların gerçekleştiği veya çözeltilerin konulduğu ince cidarlı silindirik cam malzemelerdir. Plastikten yapılmış deney tüpleri de vardır. </a:t>
            </a:r>
            <a:endParaRPr lang="tr-TR" dirty="0" smtClean="0"/>
          </a:p>
          <a:p>
            <a:pPr algn="just"/>
            <a:r>
              <a:rPr lang="tr-TR" dirty="0" smtClean="0"/>
              <a:t>Santrifüj </a:t>
            </a:r>
            <a:r>
              <a:rPr lang="tr-TR" dirty="0"/>
              <a:t>tüpleri karışımdaki farklı fazları birbirinden ayırmak için kullanılan dip kısımları konik basınca dayanıklı cam veya plastik malzemeden yapılmıştır. bu tüplerin dereceli, kapaklı veya kapaksız olanları vardır dereceli olanları idrarda kantitatif olarak protein tayininde kullanılırlar. </a:t>
            </a:r>
            <a:endParaRPr lang="tr-TR" dirty="0" smtClean="0"/>
          </a:p>
          <a:p>
            <a:pPr algn="just"/>
            <a:endParaRPr lang="tr-TR" dirty="0"/>
          </a:p>
        </p:txBody>
      </p:sp>
    </p:spTree>
    <p:extLst>
      <p:ext uri="{BB962C8B-B14F-4D97-AF65-F5344CB8AC3E}">
        <p14:creationId xmlns:p14="http://schemas.microsoft.com/office/powerpoint/2010/main" val="2699036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smtClean="0"/>
              <a:t>Pipetör</a:t>
            </a:r>
            <a:endParaRPr lang="tr-TR" sz="3600" dirty="0"/>
          </a:p>
        </p:txBody>
      </p:sp>
      <p:sp>
        <p:nvSpPr>
          <p:cNvPr id="3" name="İçerik Yer Tutucusu 2"/>
          <p:cNvSpPr>
            <a:spLocks noGrp="1"/>
          </p:cNvSpPr>
          <p:nvPr>
            <p:ph idx="1"/>
          </p:nvPr>
        </p:nvSpPr>
        <p:spPr/>
        <p:txBody>
          <a:bodyPr>
            <a:normAutofit/>
          </a:bodyPr>
          <a:lstStyle/>
          <a:p>
            <a:pPr marL="0" indent="0" algn="just">
              <a:buNone/>
            </a:pPr>
            <a:r>
              <a:rPr lang="tr-TR" sz="2400" dirty="0" smtClean="0"/>
              <a:t>Bunlara </a:t>
            </a:r>
            <a:r>
              <a:rPr lang="tr-TR" sz="2400" dirty="0" err="1"/>
              <a:t>dilitör</a:t>
            </a:r>
            <a:r>
              <a:rPr lang="tr-TR" sz="2400" dirty="0"/>
              <a:t> adı da verilir. Bunlar programlanabilir pipetleme ve seyreltme yapan cihazlardır. İstenilen hacme </a:t>
            </a:r>
            <a:r>
              <a:rPr lang="tr-TR" sz="2400" dirty="0" err="1"/>
              <a:t>ayarlanılarak</a:t>
            </a:r>
            <a:r>
              <a:rPr lang="tr-TR" sz="2400" dirty="0"/>
              <a:t> seri halde pipetleme yapabilirler.</a:t>
            </a:r>
          </a:p>
        </p:txBody>
      </p:sp>
      <p:pic>
        <p:nvPicPr>
          <p:cNvPr id="4" name="Resim 3"/>
          <p:cNvPicPr>
            <a:picLocks noChangeAspect="1"/>
          </p:cNvPicPr>
          <p:nvPr/>
        </p:nvPicPr>
        <p:blipFill>
          <a:blip r:embed="rId2"/>
          <a:stretch>
            <a:fillRect/>
          </a:stretch>
        </p:blipFill>
        <p:spPr>
          <a:xfrm>
            <a:off x="258029" y="4221088"/>
            <a:ext cx="2324514" cy="2324514"/>
          </a:xfrm>
          <a:prstGeom prst="rect">
            <a:avLst/>
          </a:prstGeom>
        </p:spPr>
      </p:pic>
      <p:pic>
        <p:nvPicPr>
          <p:cNvPr id="5" name="Resim 4"/>
          <p:cNvPicPr>
            <a:picLocks noChangeAspect="1"/>
          </p:cNvPicPr>
          <p:nvPr/>
        </p:nvPicPr>
        <p:blipFill>
          <a:blip r:embed="rId3"/>
          <a:stretch>
            <a:fillRect/>
          </a:stretch>
        </p:blipFill>
        <p:spPr>
          <a:xfrm>
            <a:off x="2745140" y="3212976"/>
            <a:ext cx="6140831" cy="2520280"/>
          </a:xfrm>
          <a:prstGeom prst="rect">
            <a:avLst/>
          </a:prstGeom>
        </p:spPr>
      </p:pic>
    </p:spTree>
    <p:extLst>
      <p:ext uri="{BB962C8B-B14F-4D97-AF65-F5344CB8AC3E}">
        <p14:creationId xmlns:p14="http://schemas.microsoft.com/office/powerpoint/2010/main" val="1412408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52168" y="1200151"/>
            <a:ext cx="8163182" cy="4289822"/>
          </a:xfrm>
        </p:spPr>
        <p:txBody>
          <a:bodyPr/>
          <a:lstStyle/>
          <a:p>
            <a:pPr marL="0" indent="0">
              <a:buNone/>
            </a:pPr>
            <a:r>
              <a:rPr lang="tr-TR" b="1" dirty="0" err="1" smtClean="0"/>
              <a:t>Petri</a:t>
            </a:r>
            <a:r>
              <a:rPr lang="tr-TR" b="1" dirty="0" smtClean="0"/>
              <a:t> kutusu</a:t>
            </a:r>
            <a:endParaRPr lang="tr-TR" b="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090" y="3861048"/>
            <a:ext cx="2892171" cy="208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52" y="4077072"/>
            <a:ext cx="2756018" cy="209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962052" y="2060848"/>
            <a:ext cx="6850308" cy="646331"/>
          </a:xfrm>
          <a:prstGeom prst="rect">
            <a:avLst/>
          </a:prstGeom>
        </p:spPr>
        <p:txBody>
          <a:bodyPr wrap="square">
            <a:spAutoFit/>
          </a:bodyPr>
          <a:lstStyle/>
          <a:p>
            <a:pPr algn="just"/>
            <a:r>
              <a:rPr lang="tr-TR" dirty="0">
                <a:latin typeface="Times New Roman" pitchFamily="18" charset="0"/>
                <a:cs typeface="Times New Roman" pitchFamily="18" charset="0"/>
              </a:rPr>
              <a:t>İçerisinde besi yeri olan, bakteri, mantar gibi canlıları üretmekte kullanılan düz, yuvarlak, kapaklı cam veya plastik kap, </a:t>
            </a:r>
            <a:r>
              <a:rPr lang="tr-TR" dirty="0" err="1">
                <a:latin typeface="Times New Roman" pitchFamily="18" charset="0"/>
                <a:cs typeface="Times New Roman" pitchFamily="18" charset="0"/>
              </a:rPr>
              <a:t>petri</a:t>
            </a:r>
            <a:r>
              <a:rPr lang="tr-TR" dirty="0">
                <a:latin typeface="Times New Roman" pitchFamily="18" charset="0"/>
                <a:cs typeface="Times New Roman" pitchFamily="18" charset="0"/>
              </a:rPr>
              <a:t> kabı.</a:t>
            </a:r>
          </a:p>
        </p:txBody>
      </p:sp>
    </p:spTree>
    <p:extLst>
      <p:ext uri="{BB962C8B-B14F-4D97-AF65-F5344CB8AC3E}">
        <p14:creationId xmlns:p14="http://schemas.microsoft.com/office/powerpoint/2010/main" val="943368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t>LABORATUARDA </a:t>
            </a:r>
            <a:r>
              <a:rPr lang="tr-TR" sz="2800" b="1" dirty="0"/>
              <a:t>KULLANILAN CİHAZLAR</a:t>
            </a:r>
          </a:p>
        </p:txBody>
      </p:sp>
      <p:pic>
        <p:nvPicPr>
          <p:cNvPr id="4" name="İçerik Yer Tutucusu 3"/>
          <p:cNvPicPr>
            <a:picLocks noGrp="1" noChangeAspect="1"/>
          </p:cNvPicPr>
          <p:nvPr>
            <p:ph idx="1"/>
          </p:nvPr>
        </p:nvPicPr>
        <p:blipFill>
          <a:blip r:embed="rId2"/>
          <a:stretch>
            <a:fillRect/>
          </a:stretch>
        </p:blipFill>
        <p:spPr>
          <a:xfrm>
            <a:off x="611561" y="1124745"/>
            <a:ext cx="4536503" cy="2787983"/>
          </a:xfrm>
          <a:prstGeom prst="rect">
            <a:avLst/>
          </a:prstGeom>
        </p:spPr>
      </p:pic>
      <p:pic>
        <p:nvPicPr>
          <p:cNvPr id="5" name="Resim 4"/>
          <p:cNvPicPr>
            <a:picLocks noChangeAspect="1"/>
          </p:cNvPicPr>
          <p:nvPr/>
        </p:nvPicPr>
        <p:blipFill>
          <a:blip r:embed="rId3"/>
          <a:stretch>
            <a:fillRect/>
          </a:stretch>
        </p:blipFill>
        <p:spPr>
          <a:xfrm>
            <a:off x="4211960" y="4005064"/>
            <a:ext cx="4255470" cy="2322190"/>
          </a:xfrm>
          <a:prstGeom prst="rect">
            <a:avLst/>
          </a:prstGeom>
        </p:spPr>
      </p:pic>
    </p:spTree>
    <p:extLst>
      <p:ext uri="{BB962C8B-B14F-4D97-AF65-F5344CB8AC3E}">
        <p14:creationId xmlns:p14="http://schemas.microsoft.com/office/powerpoint/2010/main" val="1568168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santrifüj</a:t>
            </a:r>
            <a:endParaRPr lang="tr-TR" sz="3600" b="1"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Birçok </a:t>
            </a:r>
            <a:r>
              <a:rPr lang="tr-TR" dirty="0"/>
              <a:t>durumda solüsyon içindeki katı maddeleri ayırt etmek gerekir. Mesela idrar analizi yaparken idrarda bulunan </a:t>
            </a:r>
            <a:r>
              <a:rPr lang="tr-TR" dirty="0" err="1"/>
              <a:t>sedimentleri</a:t>
            </a:r>
            <a:r>
              <a:rPr lang="tr-TR" dirty="0"/>
              <a:t> elde etmek ve mikroskop altında inceleme mecburiyeti vardır. Serumda her hangi bir parametrenin analizini yapabilmek için kandan serumu ayırt etmeye ihtiyaç duyarız.</a:t>
            </a:r>
          </a:p>
          <a:p>
            <a:pPr marL="0" indent="0">
              <a:buNone/>
            </a:pPr>
            <a:endParaRPr lang="tr-TR" dirty="0" smtClean="0"/>
          </a:p>
          <a:p>
            <a:pPr marL="0" indent="0">
              <a:buNone/>
            </a:pPr>
            <a:r>
              <a:rPr lang="tr-TR" dirty="0" smtClean="0"/>
              <a:t>Bir </a:t>
            </a:r>
            <a:r>
              <a:rPr lang="tr-TR" dirty="0"/>
              <a:t>karışımı belirli bir devir hızında çevirmek suretiyle karışım içindeki moleküllerin merkezkaç kuvveti ve ağırlık farklılıklarının etkisiyle birbirinden ayrılmalarını sağlayan cihaza santrifüj bu olaya da </a:t>
            </a:r>
            <a:r>
              <a:rPr lang="tr-TR" dirty="0" err="1"/>
              <a:t>santrifügasyon</a:t>
            </a:r>
            <a:r>
              <a:rPr lang="tr-TR" dirty="0"/>
              <a:t> denir</a:t>
            </a:r>
            <a:r>
              <a:rPr lang="tr-TR" dirty="0" smtClean="0"/>
              <a:t>.</a:t>
            </a:r>
            <a:endParaRPr lang="tr-TR" dirty="0"/>
          </a:p>
        </p:txBody>
      </p:sp>
    </p:spTree>
    <p:extLst>
      <p:ext uri="{BB962C8B-B14F-4D97-AF65-F5344CB8AC3E}">
        <p14:creationId xmlns:p14="http://schemas.microsoft.com/office/powerpoint/2010/main" val="29861805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20000"/>
          </a:bodyPr>
          <a:lstStyle/>
          <a:p>
            <a:pPr marL="0" indent="0" algn="just">
              <a:buNone/>
            </a:pPr>
            <a:r>
              <a:rPr lang="tr-TR" dirty="0"/>
              <a:t>Çevirme sırasında sıvı içinde bulunan katı maddeler santrifüj tüpünün dibine doğru itilir. ve burada toplanır. Böylece santrifüj tüpünün altında toplanan katı maddelere çökelek (</a:t>
            </a:r>
            <a:r>
              <a:rPr lang="tr-TR" dirty="0" err="1"/>
              <a:t>precipitate</a:t>
            </a:r>
            <a:r>
              <a:rPr lang="tr-TR" dirty="0"/>
              <a:t>) ve üstünde kalan berrak sıvı kısmına da üst sıvı (</a:t>
            </a:r>
            <a:r>
              <a:rPr lang="tr-TR" dirty="0" err="1"/>
              <a:t>süpernatant</a:t>
            </a:r>
            <a:r>
              <a:rPr lang="tr-TR" dirty="0"/>
              <a:t>) denir</a:t>
            </a:r>
            <a:r>
              <a:rPr lang="tr-TR" dirty="0" smtClean="0"/>
              <a:t>.</a:t>
            </a:r>
          </a:p>
          <a:p>
            <a:pPr marL="0" indent="0" algn="just">
              <a:buNone/>
            </a:pPr>
            <a:r>
              <a:rPr lang="tr-TR" dirty="0" smtClean="0"/>
              <a:t>Santrifüj </a:t>
            </a:r>
            <a:r>
              <a:rPr lang="tr-TR" dirty="0"/>
              <a:t>cihazı; motor, mil, mile takılan rotor, bunları içine alan hazne ile kontrol paneli ve göstergelerden ibarettir. Santrifüjün kapağı bazı modellerde amortisörlü olup bir kilit sistemine sahiptir. Dijital göstergeli kontrol paneli sayesinde dakikadaki devir sayısını gösteren </a:t>
            </a:r>
            <a:r>
              <a:rPr lang="tr-TR" dirty="0" err="1"/>
              <a:t>rpm</a:t>
            </a:r>
            <a:r>
              <a:rPr lang="tr-TR" dirty="0"/>
              <a:t>, zaman ayarı, dönüş hızı, ve frenleme seviyeleri </a:t>
            </a:r>
            <a:r>
              <a:rPr lang="tr-TR" dirty="0" err="1"/>
              <a:t>ayarlanılabilir</a:t>
            </a:r>
            <a:r>
              <a:rPr lang="tr-TR" dirty="0"/>
              <a:t>. Bunun yanında soğutmalı olanlarda ºC olarak rotorun bulunduğu hazne istenilen dereceye </a:t>
            </a:r>
            <a:r>
              <a:rPr lang="tr-TR" dirty="0" err="1"/>
              <a:t>ayarlanılabilir</a:t>
            </a:r>
            <a:r>
              <a:rPr lang="tr-TR" dirty="0"/>
              <a:t>.</a:t>
            </a:r>
          </a:p>
          <a:p>
            <a:endParaRPr lang="tr-TR" dirty="0"/>
          </a:p>
        </p:txBody>
      </p:sp>
    </p:spTree>
    <p:extLst>
      <p:ext uri="{BB962C8B-B14F-4D97-AF65-F5344CB8AC3E}">
        <p14:creationId xmlns:p14="http://schemas.microsoft.com/office/powerpoint/2010/main" val="276086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95536" y="1844824"/>
            <a:ext cx="3688543" cy="4107101"/>
          </a:xfrm>
          <a:prstGeom prst="rect">
            <a:avLst/>
          </a:prstGeom>
        </p:spPr>
      </p:pic>
      <p:pic>
        <p:nvPicPr>
          <p:cNvPr id="5" name="Resim 4"/>
          <p:cNvPicPr>
            <a:picLocks noChangeAspect="1"/>
          </p:cNvPicPr>
          <p:nvPr/>
        </p:nvPicPr>
        <p:blipFill>
          <a:blip r:embed="rId3"/>
          <a:stretch>
            <a:fillRect/>
          </a:stretch>
        </p:blipFill>
        <p:spPr>
          <a:xfrm>
            <a:off x="4219282" y="2443529"/>
            <a:ext cx="4467518" cy="2621657"/>
          </a:xfrm>
          <a:prstGeom prst="rect">
            <a:avLst/>
          </a:prstGeom>
        </p:spPr>
      </p:pic>
    </p:spTree>
    <p:extLst>
      <p:ext uri="{BB962C8B-B14F-4D97-AF65-F5344CB8AC3E}">
        <p14:creationId xmlns:p14="http://schemas.microsoft.com/office/powerpoint/2010/main" val="1164988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t>santrifüjün amaçları</a:t>
            </a:r>
            <a:endParaRPr lang="tr-TR" sz="3200" b="1" dirty="0"/>
          </a:p>
        </p:txBody>
      </p:sp>
      <p:sp>
        <p:nvSpPr>
          <p:cNvPr id="3" name="İçerik Yer Tutucusu 2"/>
          <p:cNvSpPr>
            <a:spLocks noGrp="1"/>
          </p:cNvSpPr>
          <p:nvPr>
            <p:ph idx="1"/>
          </p:nvPr>
        </p:nvSpPr>
        <p:spPr>
          <a:xfrm>
            <a:off x="457200" y="1196752"/>
            <a:ext cx="8363272" cy="4929411"/>
          </a:xfrm>
        </p:spPr>
        <p:txBody>
          <a:bodyPr>
            <a:normAutofit fontScale="77500" lnSpcReduction="20000"/>
          </a:bodyPr>
          <a:lstStyle/>
          <a:p>
            <a:pPr marL="0" indent="0" algn="just">
              <a:buNone/>
            </a:pPr>
            <a:r>
              <a:rPr lang="tr-TR" dirty="0" smtClean="0"/>
              <a:t>1- </a:t>
            </a:r>
            <a:r>
              <a:rPr lang="tr-TR" dirty="0"/>
              <a:t>Santrifüj </a:t>
            </a:r>
            <a:r>
              <a:rPr lang="tr-TR" dirty="0" err="1"/>
              <a:t>süspanse</a:t>
            </a:r>
            <a:r>
              <a:rPr lang="tr-TR" dirty="0"/>
              <a:t> haldeki bir solüsyondan partikülleri ayırmak için </a:t>
            </a:r>
            <a:r>
              <a:rPr lang="tr-TR" dirty="0" err="1"/>
              <a:t>örn</a:t>
            </a:r>
            <a:r>
              <a:rPr lang="tr-TR" dirty="0"/>
              <a:t>: kandan hücresel elementleri çöktürerek analiz için serum veya plazma elde etmede kullanılır. </a:t>
            </a:r>
          </a:p>
          <a:p>
            <a:pPr marL="0" indent="0" algn="just">
              <a:buNone/>
            </a:pPr>
            <a:r>
              <a:rPr lang="tr-TR" dirty="0"/>
              <a:t>2- Hücresel elementlerin konsantrasyonlarını ayırmak için </a:t>
            </a:r>
          </a:p>
          <a:p>
            <a:pPr marL="0" indent="0" algn="just">
              <a:buNone/>
            </a:pPr>
            <a:r>
              <a:rPr lang="tr-TR" dirty="0"/>
              <a:t>3- Kimyasal analiz veya </a:t>
            </a:r>
            <a:r>
              <a:rPr lang="tr-TR" dirty="0" err="1"/>
              <a:t>mikroskopik</a:t>
            </a:r>
            <a:r>
              <a:rPr lang="tr-TR" dirty="0"/>
              <a:t> inceleme için; biyolojik sıvıların diğer bileşenlerini ayırma işleminde kullanılır. </a:t>
            </a:r>
            <a:r>
              <a:rPr lang="tr-TR" dirty="0" err="1"/>
              <a:t>Örn</a:t>
            </a:r>
            <a:r>
              <a:rPr lang="tr-TR" dirty="0"/>
              <a:t>; idrar </a:t>
            </a:r>
            <a:r>
              <a:rPr lang="tr-TR" dirty="0" err="1"/>
              <a:t>sedimenti</a:t>
            </a:r>
            <a:r>
              <a:rPr lang="tr-TR" dirty="0"/>
              <a:t> elde etmek.</a:t>
            </a:r>
          </a:p>
          <a:p>
            <a:pPr marL="0" indent="0" algn="just">
              <a:buNone/>
            </a:pPr>
            <a:r>
              <a:rPr lang="tr-TR" dirty="0"/>
              <a:t>4- Kimyasal analizlerde çökelek oluşturan ve bulanıklık meydana getiren maddeleri elimine etmek için kullanılır. </a:t>
            </a:r>
            <a:r>
              <a:rPr lang="tr-TR" dirty="0" err="1"/>
              <a:t>Örn</a:t>
            </a:r>
            <a:r>
              <a:rPr lang="tr-TR" dirty="0"/>
              <a:t>: Proteinleri çöktürerek uzaklaştırma işlemi </a:t>
            </a:r>
          </a:p>
          <a:p>
            <a:pPr marL="0" indent="0" algn="just">
              <a:buNone/>
            </a:pPr>
            <a:r>
              <a:rPr lang="tr-TR" dirty="0"/>
              <a:t>5- Farklı yoğunluktaki iki sıvının fazlarını ayırmada kullanılır.</a:t>
            </a:r>
          </a:p>
          <a:p>
            <a:pPr marL="0" indent="0" algn="just">
              <a:buNone/>
            </a:pPr>
            <a:r>
              <a:rPr lang="tr-TR" dirty="0"/>
              <a:t>6- Plazma veya serumun diğer bileşenlerinden </a:t>
            </a:r>
            <a:r>
              <a:rPr lang="tr-TR" dirty="0" err="1"/>
              <a:t>şilomikronlar</a:t>
            </a:r>
            <a:r>
              <a:rPr lang="tr-TR" dirty="0"/>
              <a:t> gibi lipit </a:t>
            </a:r>
            <a:r>
              <a:rPr lang="tr-TR" dirty="0" err="1"/>
              <a:t>komponentlerini</a:t>
            </a:r>
            <a:r>
              <a:rPr lang="tr-TR" dirty="0"/>
              <a:t> yani lipit bileşenlerini ayırmak için de kullanılır.</a:t>
            </a:r>
          </a:p>
          <a:p>
            <a:endParaRPr lang="tr-TR" dirty="0"/>
          </a:p>
        </p:txBody>
      </p:sp>
    </p:spTree>
    <p:extLst>
      <p:ext uri="{BB962C8B-B14F-4D97-AF65-F5344CB8AC3E}">
        <p14:creationId xmlns:p14="http://schemas.microsoft.com/office/powerpoint/2010/main" val="20407965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err="1" smtClean="0"/>
              <a:t>vorteks</a:t>
            </a:r>
            <a:endParaRPr lang="tr-TR" sz="3600" b="1" dirty="0"/>
          </a:p>
        </p:txBody>
      </p:sp>
      <p:sp>
        <p:nvSpPr>
          <p:cNvPr id="3" name="İçerik Yer Tutucusu 2"/>
          <p:cNvSpPr>
            <a:spLocks noGrp="1"/>
          </p:cNvSpPr>
          <p:nvPr>
            <p:ph idx="1"/>
          </p:nvPr>
        </p:nvSpPr>
        <p:spPr>
          <a:xfrm>
            <a:off x="457200" y="1268760"/>
            <a:ext cx="8229600" cy="4857403"/>
          </a:xfrm>
        </p:spPr>
        <p:txBody>
          <a:bodyPr>
            <a:normAutofit/>
          </a:bodyPr>
          <a:lstStyle/>
          <a:p>
            <a:pPr marL="0" indent="0" algn="just">
              <a:buNone/>
            </a:pPr>
            <a:r>
              <a:rPr lang="tr-TR" sz="2400" dirty="0" smtClean="0"/>
              <a:t>Bu </a:t>
            </a:r>
            <a:r>
              <a:rPr lang="tr-TR" sz="2400" dirty="0"/>
              <a:t>cihazda sabit bir mil üzerinde dönen tek bir döner başlık vardır. Deney tüpü içindeki karışımın homojen hale gelmesini sağlar. Tüpün dibi döner başlık üzerindeki uygun yere yerleştirilip hafif bastırılınca başlık otomatik olarak çalışır. Tüpü çekince durur veya açma düğmesi ON durumuna getirilerek başlığın sürekli dönmesi sağlanır.</a:t>
            </a:r>
          </a:p>
        </p:txBody>
      </p:sp>
      <p:pic>
        <p:nvPicPr>
          <p:cNvPr id="4" name="Resim 3"/>
          <p:cNvPicPr>
            <a:picLocks noChangeAspect="1"/>
          </p:cNvPicPr>
          <p:nvPr/>
        </p:nvPicPr>
        <p:blipFill>
          <a:blip r:embed="rId2"/>
          <a:stretch>
            <a:fillRect/>
          </a:stretch>
        </p:blipFill>
        <p:spPr>
          <a:xfrm>
            <a:off x="3851920" y="3501008"/>
            <a:ext cx="3032092" cy="3032092"/>
          </a:xfrm>
          <a:prstGeom prst="rect">
            <a:avLst/>
          </a:prstGeom>
        </p:spPr>
      </p:pic>
    </p:spTree>
    <p:extLst>
      <p:ext uri="{BB962C8B-B14F-4D97-AF65-F5344CB8AC3E}">
        <p14:creationId xmlns:p14="http://schemas.microsoft.com/office/powerpoint/2010/main" val="13240852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err="1" smtClean="0"/>
              <a:t>shaker</a:t>
            </a:r>
            <a:r>
              <a:rPr lang="tr-TR" sz="4000" b="1" dirty="0" smtClean="0"/>
              <a:t> (çalkalayıcı)</a:t>
            </a:r>
            <a:endParaRPr lang="tr-TR" sz="4000" b="1" dirty="0"/>
          </a:p>
        </p:txBody>
      </p:sp>
      <p:sp>
        <p:nvSpPr>
          <p:cNvPr id="3" name="İçerik Yer Tutucusu 2"/>
          <p:cNvSpPr>
            <a:spLocks noGrp="1"/>
          </p:cNvSpPr>
          <p:nvPr>
            <p:ph idx="1"/>
          </p:nvPr>
        </p:nvSpPr>
        <p:spPr/>
        <p:txBody>
          <a:bodyPr/>
          <a:lstStyle/>
          <a:p>
            <a:pPr marL="0" indent="0" algn="just">
              <a:buNone/>
            </a:pPr>
            <a:r>
              <a:rPr lang="tr-TR" sz="2400" dirty="0" smtClean="0"/>
              <a:t>Hazırlanan </a:t>
            </a:r>
            <a:r>
              <a:rPr lang="tr-TR" sz="2400" dirty="0"/>
              <a:t>deney tüplerinin bir süre için belli bir hızda çalkalanmasını sağlar. </a:t>
            </a:r>
            <a:r>
              <a:rPr lang="tr-TR" sz="2400" dirty="0" err="1"/>
              <a:t>İnkübasyon</a:t>
            </a:r>
            <a:r>
              <a:rPr lang="tr-TR" sz="2400" dirty="0"/>
              <a:t> sırasında çalkalama istenen deneylerde kullanılır. Çalkalama sıklığı </a:t>
            </a:r>
            <a:r>
              <a:rPr lang="tr-TR" sz="2400" dirty="0" err="1"/>
              <a:t>ayarlanılabilir</a:t>
            </a:r>
            <a:r>
              <a:rPr lang="tr-TR" sz="2400" dirty="0"/>
              <a:t>.</a:t>
            </a:r>
            <a:endParaRPr lang="tr-TR" dirty="0"/>
          </a:p>
        </p:txBody>
      </p:sp>
      <p:pic>
        <p:nvPicPr>
          <p:cNvPr id="4" name="Resim 3"/>
          <p:cNvPicPr>
            <a:picLocks noChangeAspect="1"/>
          </p:cNvPicPr>
          <p:nvPr/>
        </p:nvPicPr>
        <p:blipFill>
          <a:blip r:embed="rId2"/>
          <a:stretch>
            <a:fillRect/>
          </a:stretch>
        </p:blipFill>
        <p:spPr>
          <a:xfrm>
            <a:off x="3059832" y="3107506"/>
            <a:ext cx="3368603" cy="3201219"/>
          </a:xfrm>
          <a:prstGeom prst="rect">
            <a:avLst/>
          </a:prstGeom>
        </p:spPr>
      </p:pic>
    </p:spTree>
    <p:extLst>
      <p:ext uri="{BB962C8B-B14F-4D97-AF65-F5344CB8AC3E}">
        <p14:creationId xmlns:p14="http://schemas.microsoft.com/office/powerpoint/2010/main" val="1300036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t>benmari (su banyosu)</a:t>
            </a:r>
            <a:endParaRPr lang="tr-TR" sz="3200" b="1" dirty="0"/>
          </a:p>
        </p:txBody>
      </p:sp>
      <p:sp>
        <p:nvSpPr>
          <p:cNvPr id="3" name="İçerik Yer Tutucusu 2"/>
          <p:cNvSpPr>
            <a:spLocks noGrp="1"/>
          </p:cNvSpPr>
          <p:nvPr>
            <p:ph idx="1"/>
          </p:nvPr>
        </p:nvSpPr>
        <p:spPr>
          <a:xfrm>
            <a:off x="457200" y="1600200"/>
            <a:ext cx="8435280" cy="4525963"/>
          </a:xfrm>
        </p:spPr>
        <p:txBody>
          <a:bodyPr>
            <a:normAutofit fontScale="70000" lnSpcReduction="20000"/>
          </a:bodyPr>
          <a:lstStyle/>
          <a:p>
            <a:pPr marL="0" indent="0" algn="just">
              <a:buNone/>
            </a:pPr>
            <a:r>
              <a:rPr lang="tr-TR" dirty="0" smtClean="0"/>
              <a:t>Deneyleri </a:t>
            </a:r>
            <a:r>
              <a:rPr lang="tr-TR" dirty="0"/>
              <a:t>sabit sıcaklıkta yürütmede kullanılan bir su banyosudur.</a:t>
            </a:r>
          </a:p>
          <a:p>
            <a:pPr marL="0" indent="0" algn="just">
              <a:buNone/>
            </a:pPr>
            <a:r>
              <a:rPr lang="tr-TR" dirty="0" err="1"/>
              <a:t>Sirkülasyonsuz</a:t>
            </a:r>
            <a:r>
              <a:rPr lang="tr-TR" dirty="0"/>
              <a:t>, sirkülasyonlu, soğutmalı ve çalkalamalı olarak sınıflandırılırlar</a:t>
            </a:r>
            <a:r>
              <a:rPr lang="tr-TR" dirty="0" smtClean="0"/>
              <a:t>.</a:t>
            </a:r>
          </a:p>
          <a:p>
            <a:pPr marL="0" indent="0" algn="just">
              <a:buNone/>
            </a:pPr>
            <a:endParaRPr lang="tr-TR" dirty="0"/>
          </a:p>
          <a:p>
            <a:pPr marL="0" indent="0" algn="just">
              <a:buNone/>
            </a:pPr>
            <a:r>
              <a:rPr lang="tr-TR" dirty="0"/>
              <a:t>Çalkalamalı olanlarda cihaz dakikada 0 – 200 arası salınım yapabilir. Tank içindeki suyun ısısı 0-100°C arasında kontrol edilebilir. Cihaz iki üniteden oluşmuştur. Birinci ünite çalkalama işlemini sağlayan tank, ikinci ünite suyu sabit sıcaklıkta tutmaya yarayan kontrol ünitesidir. Tankın su boşaltma musluğu yan taraftadır</a:t>
            </a:r>
            <a:r>
              <a:rPr lang="tr-TR" dirty="0" smtClean="0"/>
              <a:t>.</a:t>
            </a:r>
          </a:p>
          <a:p>
            <a:pPr marL="0" indent="0" algn="just">
              <a:buNone/>
            </a:pPr>
            <a:endParaRPr lang="tr-TR" dirty="0"/>
          </a:p>
          <a:p>
            <a:pPr marL="0" indent="0" algn="just">
              <a:buNone/>
            </a:pPr>
            <a:r>
              <a:rPr lang="tr-TR" dirty="0"/>
              <a:t>Çalkantılı su banyosunun kontrolü iki yönlüdür.: birincisi hareketle ilgili olup kontrol panelinde açma kapama düğmesi hız ayar düğmesi ve sigorta bulunmaktadır. 2. si ise sıcaklıkla ilgili olup kontrol panelinde ısı ayar düğmesi, ısıtma </a:t>
            </a:r>
            <a:r>
              <a:rPr lang="tr-TR" dirty="0" err="1"/>
              <a:t>power</a:t>
            </a:r>
            <a:r>
              <a:rPr lang="tr-TR" dirty="0"/>
              <a:t> ve alarm pilot lambaları bulunur.</a:t>
            </a:r>
          </a:p>
          <a:p>
            <a:endParaRPr lang="tr-TR" dirty="0"/>
          </a:p>
        </p:txBody>
      </p:sp>
    </p:spTree>
    <p:extLst>
      <p:ext uri="{BB962C8B-B14F-4D97-AF65-F5344CB8AC3E}">
        <p14:creationId xmlns:p14="http://schemas.microsoft.com/office/powerpoint/2010/main" val="1423228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683568" y="274638"/>
            <a:ext cx="2602062" cy="3247535"/>
          </a:xfrm>
          <a:prstGeom prst="rect">
            <a:avLst/>
          </a:prstGeom>
        </p:spPr>
      </p:pic>
      <p:pic>
        <p:nvPicPr>
          <p:cNvPr id="5" name="Resim 4"/>
          <p:cNvPicPr>
            <a:picLocks noChangeAspect="1"/>
          </p:cNvPicPr>
          <p:nvPr/>
        </p:nvPicPr>
        <p:blipFill>
          <a:blip r:embed="rId3"/>
          <a:stretch>
            <a:fillRect/>
          </a:stretch>
        </p:blipFill>
        <p:spPr>
          <a:xfrm>
            <a:off x="3978395" y="242340"/>
            <a:ext cx="4015639" cy="1939495"/>
          </a:xfrm>
          <a:prstGeom prst="rect">
            <a:avLst/>
          </a:prstGeom>
        </p:spPr>
      </p:pic>
      <p:pic>
        <p:nvPicPr>
          <p:cNvPr id="6" name="Resim 5"/>
          <p:cNvPicPr>
            <a:picLocks noChangeAspect="1"/>
          </p:cNvPicPr>
          <p:nvPr/>
        </p:nvPicPr>
        <p:blipFill>
          <a:blip r:embed="rId4"/>
          <a:stretch>
            <a:fillRect/>
          </a:stretch>
        </p:blipFill>
        <p:spPr>
          <a:xfrm>
            <a:off x="5195199" y="2457329"/>
            <a:ext cx="3144719" cy="4196288"/>
          </a:xfrm>
          <a:prstGeom prst="rect">
            <a:avLst/>
          </a:prstGeom>
        </p:spPr>
      </p:pic>
      <p:pic>
        <p:nvPicPr>
          <p:cNvPr id="7" name="Resim 6"/>
          <p:cNvPicPr>
            <a:picLocks noChangeAspect="1"/>
          </p:cNvPicPr>
          <p:nvPr/>
        </p:nvPicPr>
        <p:blipFill>
          <a:blip r:embed="rId5"/>
          <a:stretch>
            <a:fillRect/>
          </a:stretch>
        </p:blipFill>
        <p:spPr>
          <a:xfrm>
            <a:off x="1671737" y="3816909"/>
            <a:ext cx="2568677" cy="2857937"/>
          </a:xfrm>
          <a:prstGeom prst="rect">
            <a:avLst/>
          </a:prstGeom>
        </p:spPr>
      </p:pic>
    </p:spTree>
    <p:extLst>
      <p:ext uri="{BB962C8B-B14F-4D97-AF65-F5344CB8AC3E}">
        <p14:creationId xmlns:p14="http://schemas.microsoft.com/office/powerpoint/2010/main" val="11765811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743273" y="1600200"/>
            <a:ext cx="5657453" cy="4525963"/>
          </a:xfrm>
          <a:prstGeom prst="rect">
            <a:avLst/>
          </a:prstGeom>
        </p:spPr>
      </p:pic>
    </p:spTree>
    <p:extLst>
      <p:ext uri="{BB962C8B-B14F-4D97-AF65-F5344CB8AC3E}">
        <p14:creationId xmlns:p14="http://schemas.microsoft.com/office/powerpoint/2010/main" val="28143292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manyetik karıştırıcı</a:t>
            </a:r>
            <a:endParaRPr lang="tr-TR" sz="3600" b="1" dirty="0"/>
          </a:p>
        </p:txBody>
      </p:sp>
      <p:sp>
        <p:nvSpPr>
          <p:cNvPr id="3" name="İçerik Yer Tutucusu 2"/>
          <p:cNvSpPr>
            <a:spLocks noGrp="1"/>
          </p:cNvSpPr>
          <p:nvPr>
            <p:ph idx="1"/>
          </p:nvPr>
        </p:nvSpPr>
        <p:spPr>
          <a:xfrm>
            <a:off x="457200" y="1268760"/>
            <a:ext cx="8229600" cy="5184576"/>
          </a:xfrm>
        </p:spPr>
        <p:txBody>
          <a:bodyPr>
            <a:normAutofit fontScale="85000" lnSpcReduction="10000"/>
          </a:bodyPr>
          <a:lstStyle/>
          <a:p>
            <a:pPr marL="0" indent="0" algn="just">
              <a:buNone/>
            </a:pPr>
            <a:r>
              <a:rPr lang="tr-TR" dirty="0" smtClean="0"/>
              <a:t>Çözeltilerin </a:t>
            </a:r>
            <a:r>
              <a:rPr lang="tr-TR" dirty="0"/>
              <a:t>hazırlanmasında kullanılır. Zor çözünen maddelerin erimesi ve karıştırılarak çözelti içinde homojen bir şekilde dağılmalarını sağlar. </a:t>
            </a:r>
            <a:endParaRPr lang="tr-TR" dirty="0" smtClean="0"/>
          </a:p>
          <a:p>
            <a:pPr marL="0" indent="0" algn="just">
              <a:buNone/>
            </a:pPr>
            <a:r>
              <a:rPr lang="tr-TR" dirty="0" smtClean="0"/>
              <a:t>Bu </a:t>
            </a:r>
            <a:r>
              <a:rPr lang="tr-TR" dirty="0"/>
              <a:t>cihazlarda bir manyetik alan bulunur. Karışma işlemi için çözeltinin içine manyetik bar adı verilen çubuklar atılır. </a:t>
            </a:r>
            <a:endParaRPr lang="tr-TR" dirty="0" smtClean="0"/>
          </a:p>
          <a:p>
            <a:pPr marL="0" indent="0" algn="just">
              <a:buNone/>
            </a:pPr>
            <a:r>
              <a:rPr lang="tr-TR" dirty="0" smtClean="0"/>
              <a:t>Manyetik </a:t>
            </a:r>
            <a:r>
              <a:rPr lang="tr-TR" dirty="0"/>
              <a:t>bar çeşitli ebatlarda üzerleri plastik kaplı olan küçük çubuk şeklinde mıknatıslardır. Manyetik karıştırıcı çalıştırıldığında manyetik alan döner ve bu sayede manyetik bar da dönerek çözelti içindeki maddelerin karışmasını ve kolayca çözünmelerini sağlar. </a:t>
            </a:r>
            <a:endParaRPr lang="tr-TR" dirty="0" smtClean="0"/>
          </a:p>
          <a:p>
            <a:pPr marL="0" indent="0" algn="just">
              <a:buNone/>
            </a:pPr>
            <a:r>
              <a:rPr lang="tr-TR" dirty="0" smtClean="0"/>
              <a:t>Ayrıca </a:t>
            </a:r>
            <a:r>
              <a:rPr lang="tr-TR" dirty="0"/>
              <a:t>bu cihazların ısıtıcılı olanları da vardır. Bunlar çözeltiyi ısıtarak çözünme olayını daha da hızlandırırlar.</a:t>
            </a:r>
          </a:p>
          <a:p>
            <a:endParaRPr lang="tr-TR" dirty="0"/>
          </a:p>
        </p:txBody>
      </p:sp>
    </p:spTree>
    <p:extLst>
      <p:ext uri="{BB962C8B-B14F-4D97-AF65-F5344CB8AC3E}">
        <p14:creationId xmlns:p14="http://schemas.microsoft.com/office/powerpoint/2010/main" val="4203100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309018" y="1600200"/>
            <a:ext cx="4525963" cy="4525963"/>
          </a:xfrm>
          <a:prstGeom prst="rect">
            <a:avLst/>
          </a:prstGeom>
        </p:spPr>
      </p:pic>
    </p:spTree>
    <p:extLst>
      <p:ext uri="{BB962C8B-B14F-4D97-AF65-F5344CB8AC3E}">
        <p14:creationId xmlns:p14="http://schemas.microsoft.com/office/powerpoint/2010/main" val="1921844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etüv</a:t>
            </a:r>
            <a:endParaRPr lang="tr-TR" sz="3600" b="1" dirty="0"/>
          </a:p>
        </p:txBody>
      </p:sp>
      <p:sp>
        <p:nvSpPr>
          <p:cNvPr id="3" name="İçerik Yer Tutucusu 2"/>
          <p:cNvSpPr>
            <a:spLocks noGrp="1"/>
          </p:cNvSpPr>
          <p:nvPr>
            <p:ph idx="1"/>
          </p:nvPr>
        </p:nvSpPr>
        <p:spPr>
          <a:xfrm>
            <a:off x="457200" y="1417638"/>
            <a:ext cx="8435280" cy="4819674"/>
          </a:xfrm>
        </p:spPr>
        <p:txBody>
          <a:bodyPr>
            <a:normAutofit/>
          </a:bodyPr>
          <a:lstStyle/>
          <a:p>
            <a:pPr marL="0" indent="0" algn="just">
              <a:buNone/>
            </a:pPr>
            <a:r>
              <a:rPr lang="tr-TR" sz="2800" dirty="0" smtClean="0"/>
              <a:t>Yıkanmış </a:t>
            </a:r>
            <a:r>
              <a:rPr lang="tr-TR" sz="2800" dirty="0"/>
              <a:t>malzemenin kurutulmasında, hazırlanan deneylerin belli bir süre belli bir sıcaklıkta </a:t>
            </a:r>
            <a:r>
              <a:rPr lang="tr-TR" sz="2800" dirty="0" err="1"/>
              <a:t>inkübasyona</a:t>
            </a:r>
            <a:r>
              <a:rPr lang="tr-TR" sz="2800" dirty="0"/>
              <a:t> bırakılmasında, bakteriyolojik sterilizasyon işlemlerinde kullanılır.</a:t>
            </a:r>
          </a:p>
        </p:txBody>
      </p:sp>
      <p:pic>
        <p:nvPicPr>
          <p:cNvPr id="4" name="Resim 3"/>
          <p:cNvPicPr>
            <a:picLocks noChangeAspect="1"/>
          </p:cNvPicPr>
          <p:nvPr/>
        </p:nvPicPr>
        <p:blipFill>
          <a:blip r:embed="rId2"/>
          <a:stretch>
            <a:fillRect/>
          </a:stretch>
        </p:blipFill>
        <p:spPr>
          <a:xfrm>
            <a:off x="3275856" y="3068960"/>
            <a:ext cx="4629085" cy="2880320"/>
          </a:xfrm>
          <a:prstGeom prst="rect">
            <a:avLst/>
          </a:prstGeom>
        </p:spPr>
      </p:pic>
    </p:spTree>
    <p:extLst>
      <p:ext uri="{BB962C8B-B14F-4D97-AF65-F5344CB8AC3E}">
        <p14:creationId xmlns:p14="http://schemas.microsoft.com/office/powerpoint/2010/main" val="2605024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Derin dondurucular</a:t>
            </a:r>
            <a:endParaRPr lang="tr-TR" sz="3600" b="1" dirty="0"/>
          </a:p>
        </p:txBody>
      </p:sp>
      <p:sp>
        <p:nvSpPr>
          <p:cNvPr id="3" name="İçerik Yer Tutucusu 2"/>
          <p:cNvSpPr>
            <a:spLocks noGrp="1"/>
          </p:cNvSpPr>
          <p:nvPr>
            <p:ph idx="1"/>
          </p:nvPr>
        </p:nvSpPr>
        <p:spPr>
          <a:xfrm>
            <a:off x="251520" y="1600200"/>
            <a:ext cx="8712968" cy="4525963"/>
          </a:xfrm>
        </p:spPr>
        <p:txBody>
          <a:bodyPr>
            <a:normAutofit/>
          </a:bodyPr>
          <a:lstStyle/>
          <a:p>
            <a:pPr marL="0" indent="0" algn="just">
              <a:buNone/>
            </a:pPr>
            <a:r>
              <a:rPr lang="tr-TR" sz="2400" dirty="0"/>
              <a:t>Daha sonra çalışılacak olan numunelerin uzun süre saklanmasında kullanılan buzdolaplarıdır. Bunların –20 ile –80  ºC’ye kadar soğutma kapasitesine sahip çeşitleri vardır.</a:t>
            </a:r>
          </a:p>
        </p:txBody>
      </p:sp>
      <p:pic>
        <p:nvPicPr>
          <p:cNvPr id="4" name="Resim 3"/>
          <p:cNvPicPr>
            <a:picLocks noChangeAspect="1"/>
          </p:cNvPicPr>
          <p:nvPr/>
        </p:nvPicPr>
        <p:blipFill>
          <a:blip r:embed="rId2"/>
          <a:stretch>
            <a:fillRect/>
          </a:stretch>
        </p:blipFill>
        <p:spPr>
          <a:xfrm>
            <a:off x="4932040" y="2564904"/>
            <a:ext cx="4032448" cy="4032448"/>
          </a:xfrm>
          <a:prstGeom prst="rect">
            <a:avLst/>
          </a:prstGeom>
        </p:spPr>
      </p:pic>
    </p:spTree>
    <p:extLst>
      <p:ext uri="{BB962C8B-B14F-4D97-AF65-F5344CB8AC3E}">
        <p14:creationId xmlns:p14="http://schemas.microsoft.com/office/powerpoint/2010/main" val="42736217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teraziler</a:t>
            </a:r>
            <a:endParaRPr lang="tr-TR" sz="3600" b="1" dirty="0"/>
          </a:p>
        </p:txBody>
      </p:sp>
      <p:sp>
        <p:nvSpPr>
          <p:cNvPr id="3" name="İçerik Yer Tutucusu 2"/>
          <p:cNvSpPr>
            <a:spLocks noGrp="1"/>
          </p:cNvSpPr>
          <p:nvPr>
            <p:ph idx="1"/>
          </p:nvPr>
        </p:nvSpPr>
        <p:spPr>
          <a:xfrm>
            <a:off x="457200" y="1600200"/>
            <a:ext cx="8435280" cy="4525963"/>
          </a:xfrm>
        </p:spPr>
        <p:txBody>
          <a:bodyPr/>
          <a:lstStyle/>
          <a:p>
            <a:pPr marL="0" indent="0" algn="just">
              <a:buNone/>
            </a:pPr>
            <a:r>
              <a:rPr lang="tr-TR" dirty="0" smtClean="0"/>
              <a:t>Çözelti </a:t>
            </a:r>
            <a:r>
              <a:rPr lang="tr-TR" dirty="0"/>
              <a:t>hazırlarken kimyasal maddelerin tartım işleminde veya biyolojik doku </a:t>
            </a:r>
            <a:r>
              <a:rPr lang="tr-TR" dirty="0" err="1"/>
              <a:t>organellerinin</a:t>
            </a:r>
            <a:r>
              <a:rPr lang="tr-TR" dirty="0"/>
              <a:t> ağırlıklarının belirlenmesinde kullanılan cihaza terazi denir.</a:t>
            </a:r>
          </a:p>
          <a:p>
            <a:pPr marL="0" indent="0" algn="just">
              <a:buNone/>
            </a:pPr>
            <a:r>
              <a:rPr lang="tr-TR" dirty="0"/>
              <a:t>Katıların miktarı genellikle kütle cinsinden ifade edilir. Metrik sistemde kütle birimi gramdır (Kısaltması g). Kütle eşit kollu terazi veya hassas elektronik terazilerle belirlenebilir. </a:t>
            </a:r>
          </a:p>
          <a:p>
            <a:endParaRPr lang="tr-TR" dirty="0"/>
          </a:p>
        </p:txBody>
      </p:sp>
    </p:spTree>
    <p:extLst>
      <p:ext uri="{BB962C8B-B14F-4D97-AF65-F5344CB8AC3E}">
        <p14:creationId xmlns:p14="http://schemas.microsoft.com/office/powerpoint/2010/main" val="1290532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79512" y="141519"/>
            <a:ext cx="3800656" cy="3240988"/>
          </a:xfrm>
          <a:prstGeom prst="rect">
            <a:avLst/>
          </a:prstGeom>
        </p:spPr>
      </p:pic>
      <p:pic>
        <p:nvPicPr>
          <p:cNvPr id="5" name="Resim 4"/>
          <p:cNvPicPr>
            <a:picLocks noChangeAspect="1"/>
          </p:cNvPicPr>
          <p:nvPr/>
        </p:nvPicPr>
        <p:blipFill>
          <a:blip r:embed="rId3"/>
          <a:stretch>
            <a:fillRect/>
          </a:stretch>
        </p:blipFill>
        <p:spPr>
          <a:xfrm>
            <a:off x="3133496" y="3356992"/>
            <a:ext cx="5553304" cy="2935585"/>
          </a:xfrm>
          <a:prstGeom prst="rect">
            <a:avLst/>
          </a:prstGeom>
        </p:spPr>
      </p:pic>
    </p:spTree>
    <p:extLst>
      <p:ext uri="{BB962C8B-B14F-4D97-AF65-F5344CB8AC3E}">
        <p14:creationId xmlns:p14="http://schemas.microsoft.com/office/powerpoint/2010/main" val="24372857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t>pH-METRE</a:t>
            </a:r>
            <a:endParaRPr lang="tr-TR" sz="3200" b="1" dirty="0"/>
          </a:p>
        </p:txBody>
      </p:sp>
      <p:sp>
        <p:nvSpPr>
          <p:cNvPr id="3" name="İçerik Yer Tutucusu 2"/>
          <p:cNvSpPr>
            <a:spLocks noGrp="1"/>
          </p:cNvSpPr>
          <p:nvPr>
            <p:ph idx="1"/>
          </p:nvPr>
        </p:nvSpPr>
        <p:spPr/>
        <p:txBody>
          <a:bodyPr>
            <a:normAutofit/>
          </a:bodyPr>
          <a:lstStyle/>
          <a:p>
            <a:endParaRPr lang="tr-TR" dirty="0"/>
          </a:p>
          <a:p>
            <a:pPr marL="0" indent="0" algn="just">
              <a:buNone/>
            </a:pPr>
            <a:r>
              <a:rPr lang="tr-TR" dirty="0" smtClean="0"/>
              <a:t>Çözeltilerdeki </a:t>
            </a:r>
            <a:r>
              <a:rPr lang="tr-TR" dirty="0"/>
              <a:t>H+ iyonu konsantrasyonlarını ölçmeye yarayan bir laboratuar aletidir. pH-</a:t>
            </a:r>
            <a:r>
              <a:rPr lang="tr-TR" dirty="0" err="1"/>
              <a:t>metre’nin</a:t>
            </a:r>
            <a:r>
              <a:rPr lang="tr-TR" dirty="0"/>
              <a:t> çalışma prensibi </a:t>
            </a:r>
            <a:r>
              <a:rPr lang="tr-TR" dirty="0" err="1"/>
              <a:t>potansiyometrik</a:t>
            </a:r>
            <a:r>
              <a:rPr lang="tr-TR" dirty="0"/>
              <a:t> metoda göredir. Yani referans elektrottaki sabit bir elektrik potansiyeline karşı cam elektrotta meydana gelen potansiyel değişiminin ölçülmesidir. </a:t>
            </a:r>
          </a:p>
          <a:p>
            <a:pPr marL="0" indent="0" algn="just">
              <a:buNone/>
            </a:pPr>
            <a:endParaRPr lang="tr-TR" dirty="0"/>
          </a:p>
        </p:txBody>
      </p:sp>
    </p:spTree>
    <p:extLst>
      <p:ext uri="{BB962C8B-B14F-4D97-AF65-F5344CB8AC3E}">
        <p14:creationId xmlns:p14="http://schemas.microsoft.com/office/powerpoint/2010/main" val="17250359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marL="0" indent="0" algn="just">
              <a:buNone/>
            </a:pPr>
            <a:r>
              <a:rPr lang="tr-TR" dirty="0"/>
              <a:t>pH-metre bir elektrik hücresi kullanır. Bu elektrik hücresi </a:t>
            </a:r>
            <a:r>
              <a:rPr lang="tr-TR" dirty="0" err="1"/>
              <a:t>pH’sı</a:t>
            </a:r>
            <a:r>
              <a:rPr lang="tr-TR" dirty="0"/>
              <a:t> ölçülecek çözeltinin içine batırılmış olan bir çift elektrottan ibarettir. Bu elektrotlardan biri cam elektrot diğeri referans elektrottur. </a:t>
            </a:r>
            <a:endParaRPr lang="tr-TR" dirty="0" smtClean="0"/>
          </a:p>
          <a:p>
            <a:pPr marL="0" indent="0" algn="just">
              <a:buNone/>
            </a:pPr>
            <a:r>
              <a:rPr lang="tr-TR" dirty="0" smtClean="0"/>
              <a:t>Cam </a:t>
            </a:r>
            <a:r>
              <a:rPr lang="tr-TR" dirty="0"/>
              <a:t>elektrot tamamen kapalı bir iç eleman ve standart bir solüsyon ihtiva eden bir dış elemandan yapılmıştır. Dış elemanın ucunda pH değişikliğine duyarlı camdan yapılı bir kısım vardır. Bu cam kısım solüsyonun içindeki </a:t>
            </a:r>
            <a:r>
              <a:rPr lang="tr-TR" dirty="0" smtClean="0"/>
              <a:t>H+ konsantrasyonu </a:t>
            </a:r>
            <a:r>
              <a:rPr lang="tr-TR" dirty="0"/>
              <a:t>ile doğru orantılı bir elektrik potansiyeli verir. İç ve dış eleman birbirine bir metal tel ile bağlıdır. </a:t>
            </a:r>
            <a:endParaRPr lang="tr-TR" dirty="0" smtClean="0"/>
          </a:p>
          <a:p>
            <a:pPr marL="0" indent="0" algn="just">
              <a:buNone/>
            </a:pPr>
            <a:r>
              <a:rPr lang="tr-TR" dirty="0" smtClean="0"/>
              <a:t>Referans </a:t>
            </a:r>
            <a:r>
              <a:rPr lang="tr-TR" dirty="0"/>
              <a:t>elektrot sabit bir elektrik potansiyel meydana getirir. Referans </a:t>
            </a:r>
            <a:r>
              <a:rPr lang="tr-TR" dirty="0" err="1"/>
              <a:t>elektrodun</a:t>
            </a:r>
            <a:r>
              <a:rPr lang="tr-TR" dirty="0"/>
              <a:t> sabit elektrik potansiyeline karşı cam elektrotta meydana gelen potansiyel değişikliği </a:t>
            </a:r>
            <a:r>
              <a:rPr lang="tr-TR" dirty="0" err="1"/>
              <a:t>pH’yı</a:t>
            </a:r>
            <a:r>
              <a:rPr lang="tr-TR" dirty="0"/>
              <a:t> verir</a:t>
            </a:r>
            <a:r>
              <a:rPr lang="tr-TR" dirty="0" smtClean="0"/>
              <a:t>. </a:t>
            </a:r>
            <a:endParaRPr lang="tr-TR" dirty="0"/>
          </a:p>
          <a:p>
            <a:endParaRPr lang="tr-TR" dirty="0"/>
          </a:p>
        </p:txBody>
      </p:sp>
    </p:spTree>
    <p:extLst>
      <p:ext uri="{BB962C8B-B14F-4D97-AF65-F5344CB8AC3E}">
        <p14:creationId xmlns:p14="http://schemas.microsoft.com/office/powerpoint/2010/main" val="16451521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627784" y="1268760"/>
            <a:ext cx="4306788" cy="4306788"/>
          </a:xfrm>
          <a:prstGeom prst="rect">
            <a:avLst/>
          </a:prstGeom>
        </p:spPr>
      </p:pic>
    </p:spTree>
    <p:extLst>
      <p:ext uri="{BB962C8B-B14F-4D97-AF65-F5344CB8AC3E}">
        <p14:creationId xmlns:p14="http://schemas.microsoft.com/office/powerpoint/2010/main" val="3759252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just"/>
            <a:r>
              <a:rPr lang="tr-TR" sz="2800" dirty="0" smtClean="0"/>
              <a:t> </a:t>
            </a:r>
            <a:r>
              <a:rPr lang="sv-SE" sz="2800" dirty="0" smtClean="0"/>
              <a:t>Genel </a:t>
            </a:r>
            <a:r>
              <a:rPr lang="sv-SE" sz="2800" dirty="0"/>
              <a:t>maksatlar için kullanılan tüplerin </a:t>
            </a:r>
            <a:r>
              <a:rPr lang="sv-SE" sz="2800" dirty="0" smtClean="0"/>
              <a:t>temizlenmesi</a:t>
            </a:r>
            <a:endParaRPr lang="tr-TR" sz="4000" dirty="0"/>
          </a:p>
        </p:txBody>
      </p:sp>
      <p:sp>
        <p:nvSpPr>
          <p:cNvPr id="3" name="İçerik Yer Tutucusu 2"/>
          <p:cNvSpPr>
            <a:spLocks noGrp="1"/>
          </p:cNvSpPr>
          <p:nvPr>
            <p:ph idx="1"/>
          </p:nvPr>
        </p:nvSpPr>
        <p:spPr/>
        <p:txBody>
          <a:bodyPr>
            <a:normAutofit fontScale="70000" lnSpcReduction="20000"/>
          </a:bodyPr>
          <a:lstStyle/>
          <a:p>
            <a:pPr marL="0" indent="0">
              <a:buNone/>
            </a:pPr>
            <a:r>
              <a:rPr lang="tr-TR" sz="3400" dirty="0" smtClean="0"/>
              <a:t>1)Tüp </a:t>
            </a:r>
            <a:r>
              <a:rPr lang="tr-TR" sz="3400" dirty="0"/>
              <a:t>içeriği, açık musluk altında tüp fırçası da kullanılarak boşaltılır.</a:t>
            </a:r>
          </a:p>
          <a:p>
            <a:pPr marL="0" indent="0">
              <a:buNone/>
            </a:pPr>
            <a:r>
              <a:rPr lang="tr-TR" sz="3400" dirty="0" smtClean="0"/>
              <a:t>2)Tüpler </a:t>
            </a:r>
            <a:r>
              <a:rPr lang="tr-TR" sz="3400" dirty="0"/>
              <a:t>%5’lik sodyum karbonat çözeltisi içine konur ve 25 dakika süreyle kaynatılır.</a:t>
            </a:r>
          </a:p>
          <a:p>
            <a:pPr marL="0" indent="0">
              <a:buNone/>
            </a:pPr>
            <a:r>
              <a:rPr lang="tr-TR" sz="3400" dirty="0" smtClean="0"/>
              <a:t>3)Tüpler</a:t>
            </a:r>
            <a:r>
              <a:rPr lang="tr-TR" sz="3400" dirty="0"/>
              <a:t>, kaynatıldıkları kaptan musluk suyu geçirmek suretiyle soğutulur.</a:t>
            </a:r>
          </a:p>
          <a:p>
            <a:pPr marL="0" indent="0">
              <a:buNone/>
            </a:pPr>
            <a:r>
              <a:rPr lang="tr-TR" sz="3400" dirty="0" smtClean="0"/>
              <a:t>4)Tüpler</a:t>
            </a:r>
            <a:r>
              <a:rPr lang="tr-TR" sz="3400" dirty="0"/>
              <a:t>, musluk suyu ve fırça ile iyice yıkanır</a:t>
            </a:r>
            <a:r>
              <a:rPr lang="tr-TR" sz="3400" dirty="0" smtClean="0"/>
              <a:t>.</a:t>
            </a:r>
          </a:p>
          <a:p>
            <a:pPr marL="0" indent="0">
              <a:buNone/>
            </a:pPr>
            <a:r>
              <a:rPr lang="tr-TR" sz="3400" dirty="0" smtClean="0"/>
              <a:t>5)Tüpler</a:t>
            </a:r>
            <a:r>
              <a:rPr lang="tr-TR" sz="3400" dirty="0"/>
              <a:t>, %2-5’lik </a:t>
            </a:r>
            <a:r>
              <a:rPr lang="tr-TR" sz="3400" dirty="0" err="1"/>
              <a:t>HCl</a:t>
            </a:r>
            <a:r>
              <a:rPr lang="tr-TR" sz="3400" dirty="0"/>
              <a:t> çözeltisinde 15 dakika bırakılır.</a:t>
            </a:r>
          </a:p>
          <a:p>
            <a:pPr marL="0" indent="0">
              <a:buNone/>
            </a:pPr>
            <a:r>
              <a:rPr lang="tr-TR" sz="3400" dirty="0" smtClean="0"/>
              <a:t>6)Tüpler</a:t>
            </a:r>
            <a:r>
              <a:rPr lang="tr-TR" sz="3400" dirty="0"/>
              <a:t>, önce musluk suyu ile daha sonra </a:t>
            </a:r>
            <a:r>
              <a:rPr lang="tr-TR" sz="3400" dirty="0" err="1"/>
              <a:t>distile</a:t>
            </a:r>
            <a:r>
              <a:rPr lang="tr-TR" sz="3400" dirty="0"/>
              <a:t> su ile iyice durulanır.</a:t>
            </a:r>
          </a:p>
          <a:p>
            <a:pPr marL="0" indent="0">
              <a:buNone/>
            </a:pPr>
            <a:r>
              <a:rPr lang="tr-TR" sz="3400" dirty="0" smtClean="0"/>
              <a:t>7)Tüpler</a:t>
            </a:r>
            <a:r>
              <a:rPr lang="tr-TR" sz="3400" dirty="0"/>
              <a:t>, ters çevrilerek tüp sepetine konularak üzerlerindeki su süzülmeye bırakılır ve daha sonra bir etüve konularak kurutulur.</a:t>
            </a:r>
          </a:p>
          <a:p>
            <a:endParaRPr lang="tr-TR" dirty="0"/>
          </a:p>
          <a:p>
            <a:endParaRPr lang="tr-TR" dirty="0"/>
          </a:p>
          <a:p>
            <a:endParaRPr lang="tr-TR" dirty="0"/>
          </a:p>
        </p:txBody>
      </p:sp>
    </p:spTree>
    <p:extLst>
      <p:ext uri="{BB962C8B-B14F-4D97-AF65-F5344CB8AC3E}">
        <p14:creationId xmlns:p14="http://schemas.microsoft.com/office/powerpoint/2010/main" val="3506957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err="1" smtClean="0"/>
              <a:t>spektrofotometre</a:t>
            </a:r>
            <a:endParaRPr lang="tr-TR" sz="2800" b="1" dirty="0"/>
          </a:p>
        </p:txBody>
      </p:sp>
      <p:sp>
        <p:nvSpPr>
          <p:cNvPr id="3" name="İçerik Yer Tutucusu 2"/>
          <p:cNvSpPr>
            <a:spLocks noGrp="1"/>
          </p:cNvSpPr>
          <p:nvPr>
            <p:ph idx="1"/>
          </p:nvPr>
        </p:nvSpPr>
        <p:spPr/>
        <p:txBody>
          <a:bodyPr>
            <a:normAutofit fontScale="77500" lnSpcReduction="20000"/>
          </a:bodyPr>
          <a:lstStyle/>
          <a:p>
            <a:endParaRPr lang="tr-TR" dirty="0"/>
          </a:p>
          <a:p>
            <a:pPr marL="0" indent="0" algn="just">
              <a:buNone/>
            </a:pPr>
            <a:r>
              <a:rPr lang="tr-TR" dirty="0"/>
              <a:t>Çözeltiyi geçip gözümüze gelen ışık çözeltinin rengini oluşturur. Renkli bir çözelti sulandırıldığında çözeltinin renginin açıldığını gözleriz. Koyu renkli çözeltilerin içinde daha fazla renk maddesi varken, açık renkli çözeltilerin içinde daha az renk maddesi vardır. Renkli bir maddenin bir çözeltideki konsantrasyonu çözeltinin renk koyuluğu ile ilgilidir.  </a:t>
            </a:r>
          </a:p>
          <a:p>
            <a:pPr marL="0" indent="0" algn="just">
              <a:buNone/>
            </a:pPr>
            <a:r>
              <a:rPr lang="tr-TR" dirty="0"/>
              <a:t>Beyaz ışık </a:t>
            </a:r>
            <a:r>
              <a:rPr lang="tr-TR" dirty="0" smtClean="0"/>
              <a:t>farklı </a:t>
            </a:r>
            <a:r>
              <a:rPr lang="tr-TR" dirty="0"/>
              <a:t>dalga boyu ve farklı renklere sahip ışınların bir karışımıdır. Her bir ışın dalgalar halinde yayılan ve belli bir enerjiye sahip </a:t>
            </a:r>
            <a:r>
              <a:rPr lang="tr-TR" dirty="0" err="1"/>
              <a:t>foton’dur</a:t>
            </a:r>
            <a:r>
              <a:rPr lang="tr-TR" dirty="0"/>
              <a:t>. (foton: </a:t>
            </a:r>
            <a:r>
              <a:rPr lang="tr-TR" dirty="0" err="1"/>
              <a:t>elektromağnetik</a:t>
            </a:r>
            <a:r>
              <a:rPr lang="tr-TR" dirty="0"/>
              <a:t> dalganın toplam enerjisini oluşturan enerji </a:t>
            </a:r>
            <a:r>
              <a:rPr lang="tr-TR" dirty="0" err="1"/>
              <a:t>paketciklerinin</a:t>
            </a:r>
            <a:r>
              <a:rPr lang="tr-TR" dirty="0"/>
              <a:t> her birine verilen ad)</a:t>
            </a:r>
          </a:p>
          <a:p>
            <a:endParaRPr lang="tr-TR" dirty="0"/>
          </a:p>
        </p:txBody>
      </p:sp>
    </p:spTree>
    <p:extLst>
      <p:ext uri="{BB962C8B-B14F-4D97-AF65-F5344CB8AC3E}">
        <p14:creationId xmlns:p14="http://schemas.microsoft.com/office/powerpoint/2010/main" val="5912339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422194" y="250393"/>
            <a:ext cx="4888582" cy="3317252"/>
          </a:xfrm>
          <a:prstGeom prst="rect">
            <a:avLst/>
          </a:prstGeom>
        </p:spPr>
      </p:pic>
      <p:pic>
        <p:nvPicPr>
          <p:cNvPr id="5" name="Resim 4"/>
          <p:cNvPicPr>
            <a:picLocks noChangeAspect="1"/>
          </p:cNvPicPr>
          <p:nvPr/>
        </p:nvPicPr>
        <p:blipFill rotWithShape="1">
          <a:blip r:embed="rId3"/>
          <a:srcRect l="4017" t="18500" b="10940"/>
          <a:stretch/>
        </p:blipFill>
        <p:spPr>
          <a:xfrm>
            <a:off x="4067944" y="2916821"/>
            <a:ext cx="4801716" cy="3751179"/>
          </a:xfrm>
          <a:prstGeom prst="rect">
            <a:avLst/>
          </a:prstGeom>
        </p:spPr>
      </p:pic>
    </p:spTree>
    <p:extLst>
      <p:ext uri="{BB962C8B-B14F-4D97-AF65-F5344CB8AC3E}">
        <p14:creationId xmlns:p14="http://schemas.microsoft.com/office/powerpoint/2010/main" val="4268677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küvet</a:t>
            </a:r>
            <a:endParaRPr lang="tr-TR" sz="3600" b="1" dirty="0"/>
          </a:p>
        </p:txBody>
      </p:sp>
      <p:sp>
        <p:nvSpPr>
          <p:cNvPr id="3" name="İçerik Yer Tutucusu 2"/>
          <p:cNvSpPr>
            <a:spLocks noGrp="1"/>
          </p:cNvSpPr>
          <p:nvPr>
            <p:ph idx="1"/>
          </p:nvPr>
        </p:nvSpPr>
        <p:spPr>
          <a:xfrm>
            <a:off x="457200" y="1196752"/>
            <a:ext cx="8435280" cy="4929411"/>
          </a:xfrm>
        </p:spPr>
        <p:txBody>
          <a:bodyPr>
            <a:normAutofit/>
          </a:bodyPr>
          <a:lstStyle/>
          <a:p>
            <a:pPr marL="0" indent="0" algn="just">
              <a:buNone/>
            </a:pPr>
            <a:r>
              <a:rPr lang="tr-TR" sz="2400" dirty="0" smtClean="0"/>
              <a:t>Küvetler </a:t>
            </a:r>
            <a:r>
              <a:rPr lang="tr-TR" sz="2400" dirty="0" err="1"/>
              <a:t>soft</a:t>
            </a:r>
            <a:r>
              <a:rPr lang="tr-TR" sz="2400" dirty="0"/>
              <a:t> veya </a:t>
            </a:r>
            <a:r>
              <a:rPr lang="tr-TR" sz="2400" dirty="0" err="1"/>
              <a:t>borosilikat</a:t>
            </a:r>
            <a:r>
              <a:rPr lang="tr-TR" sz="2400" dirty="0"/>
              <a:t> camdan, </a:t>
            </a:r>
            <a:r>
              <a:rPr lang="tr-TR" sz="2400" dirty="0" err="1"/>
              <a:t>kuartz</a:t>
            </a:r>
            <a:r>
              <a:rPr lang="tr-TR" sz="2400" dirty="0"/>
              <a:t> veya plastikten yapılır. Yuvarlak veya </a:t>
            </a:r>
            <a:r>
              <a:rPr lang="tr-TR" sz="2400" dirty="0" err="1"/>
              <a:t>dörtköşe</a:t>
            </a:r>
            <a:r>
              <a:rPr lang="tr-TR" sz="2400" dirty="0"/>
              <a:t> olabilirler. Dört köşe küvetler pahalı olmasının yanı sıra ölçümlerin daha doğru yapılmasını sağlarlar. </a:t>
            </a:r>
            <a:r>
              <a:rPr lang="tr-TR" sz="2400" dirty="0" err="1"/>
              <a:t>Soft</a:t>
            </a:r>
            <a:r>
              <a:rPr lang="tr-TR" sz="2400" dirty="0"/>
              <a:t> cam </a:t>
            </a:r>
            <a:r>
              <a:rPr lang="tr-TR" sz="2400" dirty="0" err="1"/>
              <a:t>kuvetler</a:t>
            </a:r>
            <a:r>
              <a:rPr lang="tr-TR" sz="2400" dirty="0"/>
              <a:t> asidik </a:t>
            </a:r>
            <a:r>
              <a:rPr lang="tr-TR" sz="2400" dirty="0" err="1"/>
              <a:t>solusyonlar</a:t>
            </a:r>
            <a:r>
              <a:rPr lang="tr-TR" sz="2400" dirty="0"/>
              <a:t> için, </a:t>
            </a:r>
            <a:r>
              <a:rPr lang="tr-TR" sz="2400" dirty="0" err="1"/>
              <a:t>borosilikat</a:t>
            </a:r>
            <a:r>
              <a:rPr lang="tr-TR" sz="2400" dirty="0"/>
              <a:t> cam </a:t>
            </a:r>
            <a:r>
              <a:rPr lang="tr-TR" sz="2400" dirty="0" err="1"/>
              <a:t>kuvetler</a:t>
            </a:r>
            <a:r>
              <a:rPr lang="tr-TR" sz="2400" dirty="0"/>
              <a:t> ise kuvvetli alkali </a:t>
            </a:r>
            <a:r>
              <a:rPr lang="tr-TR" sz="2400" dirty="0" err="1"/>
              <a:t>solusyonlar</a:t>
            </a:r>
            <a:r>
              <a:rPr lang="tr-TR" sz="2400" dirty="0"/>
              <a:t> için uygundur. </a:t>
            </a:r>
          </a:p>
        </p:txBody>
      </p:sp>
      <p:pic>
        <p:nvPicPr>
          <p:cNvPr id="4" name="Resim 3"/>
          <p:cNvPicPr>
            <a:picLocks noChangeAspect="1"/>
          </p:cNvPicPr>
          <p:nvPr/>
        </p:nvPicPr>
        <p:blipFill>
          <a:blip r:embed="rId2"/>
          <a:stretch>
            <a:fillRect/>
          </a:stretch>
        </p:blipFill>
        <p:spPr>
          <a:xfrm>
            <a:off x="4860032" y="3068960"/>
            <a:ext cx="2981213" cy="3456384"/>
          </a:xfrm>
          <a:prstGeom prst="rect">
            <a:avLst/>
          </a:prstGeom>
        </p:spPr>
      </p:pic>
    </p:spTree>
    <p:extLst>
      <p:ext uri="{BB962C8B-B14F-4D97-AF65-F5344CB8AC3E}">
        <p14:creationId xmlns:p14="http://schemas.microsoft.com/office/powerpoint/2010/main" val="19795155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mikroskop</a:t>
            </a:r>
            <a:endParaRPr lang="tr-TR" dirty="0"/>
          </a:p>
        </p:txBody>
      </p:sp>
      <p:sp>
        <p:nvSpPr>
          <p:cNvPr id="3" name="İçerik Yer Tutucusu 2"/>
          <p:cNvSpPr>
            <a:spLocks noGrp="1"/>
          </p:cNvSpPr>
          <p:nvPr>
            <p:ph idx="1"/>
          </p:nvPr>
        </p:nvSpPr>
        <p:spPr>
          <a:xfrm>
            <a:off x="457200" y="1196752"/>
            <a:ext cx="7859216" cy="4929411"/>
          </a:xfrm>
        </p:spPr>
        <p:txBody>
          <a:bodyPr/>
          <a:lstStyle/>
          <a:p>
            <a:pPr marL="0" indent="0" algn="just">
              <a:buNone/>
            </a:pPr>
            <a:r>
              <a:rPr lang="tr-TR" sz="2800" dirty="0" smtClean="0"/>
              <a:t>*Gözle </a:t>
            </a:r>
            <a:r>
              <a:rPr lang="tr-TR" sz="2800" dirty="0"/>
              <a:t>görülemeyecek kadar küçük olan cisimlerin görünür hale gelmesini sağlayan bir alettir.  </a:t>
            </a:r>
            <a:endParaRPr lang="tr-TR" sz="2800" dirty="0" smtClean="0"/>
          </a:p>
          <a:p>
            <a:pPr marL="0" indent="0" algn="just">
              <a:buNone/>
            </a:pPr>
            <a:r>
              <a:rPr lang="tr-TR" sz="2800" dirty="0" smtClean="0"/>
              <a:t>*En </a:t>
            </a:r>
            <a:r>
              <a:rPr lang="tr-TR" sz="2800" dirty="0"/>
              <a:t>çok tıpta, mikrobiyoloji </a:t>
            </a:r>
            <a:r>
              <a:rPr lang="tr-TR" sz="2800" dirty="0" smtClean="0"/>
              <a:t>ve bakteriyolojide</a:t>
            </a:r>
            <a:r>
              <a:rPr lang="tr-TR" sz="2800" dirty="0"/>
              <a:t>, botanikte </a:t>
            </a:r>
            <a:r>
              <a:rPr lang="tr-TR" sz="2800" dirty="0" smtClean="0"/>
              <a:t>faydalanılır. </a:t>
            </a:r>
          </a:p>
          <a:p>
            <a:pPr marL="0" indent="0" algn="just">
              <a:buNone/>
            </a:pPr>
            <a:r>
              <a:rPr lang="tr-TR" sz="2800" dirty="0" smtClean="0"/>
              <a:t>*Mikroskop </a:t>
            </a:r>
            <a:r>
              <a:rPr lang="tr-TR" sz="2800" dirty="0"/>
              <a:t>bir mercek düzeni </a:t>
            </a:r>
            <a:r>
              <a:rPr lang="tr-TR" sz="2800" dirty="0" smtClean="0"/>
              <a:t>vasıtasıyla bakılacak </a:t>
            </a:r>
            <a:r>
              <a:rPr lang="tr-TR" sz="2800" dirty="0"/>
              <a:t>cisimden yansıyan ışınların </a:t>
            </a:r>
            <a:r>
              <a:rPr lang="tr-TR" sz="2800" dirty="0" smtClean="0"/>
              <a:t>büyük </a:t>
            </a:r>
            <a:r>
              <a:rPr lang="tr-TR" sz="2800" dirty="0"/>
              <a:t>gösterilmesi esasına dayanır. </a:t>
            </a:r>
          </a:p>
          <a:p>
            <a:pPr algn="just"/>
            <a:endParaRPr lang="tr-TR" dirty="0"/>
          </a:p>
        </p:txBody>
      </p:sp>
      <p:pic>
        <p:nvPicPr>
          <p:cNvPr id="4" name="Resim 3"/>
          <p:cNvPicPr>
            <a:picLocks noChangeAspect="1"/>
          </p:cNvPicPr>
          <p:nvPr/>
        </p:nvPicPr>
        <p:blipFill>
          <a:blip r:embed="rId2"/>
          <a:stretch>
            <a:fillRect/>
          </a:stretch>
        </p:blipFill>
        <p:spPr>
          <a:xfrm>
            <a:off x="5378829" y="4077072"/>
            <a:ext cx="3307971" cy="2448272"/>
          </a:xfrm>
          <a:prstGeom prst="rect">
            <a:avLst/>
          </a:prstGeom>
        </p:spPr>
      </p:pic>
    </p:spTree>
    <p:extLst>
      <p:ext uri="{BB962C8B-B14F-4D97-AF65-F5344CB8AC3E}">
        <p14:creationId xmlns:p14="http://schemas.microsoft.com/office/powerpoint/2010/main" val="1657089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a:t>Elektronik mikroskop</a:t>
            </a:r>
          </a:p>
        </p:txBody>
      </p:sp>
      <p:sp>
        <p:nvSpPr>
          <p:cNvPr id="3" name="İçerik Yer Tutucusu 2"/>
          <p:cNvSpPr>
            <a:spLocks noGrp="1"/>
          </p:cNvSpPr>
          <p:nvPr>
            <p:ph idx="1"/>
          </p:nvPr>
        </p:nvSpPr>
        <p:spPr>
          <a:xfrm>
            <a:off x="457200" y="1417638"/>
            <a:ext cx="8229600" cy="4708525"/>
          </a:xfrm>
        </p:spPr>
        <p:txBody>
          <a:bodyPr/>
          <a:lstStyle/>
          <a:p>
            <a:pPr marL="0" indent="0" algn="just">
              <a:buNone/>
            </a:pPr>
            <a:r>
              <a:rPr lang="tr-TR" sz="2000" dirty="0" smtClean="0"/>
              <a:t>Bir </a:t>
            </a:r>
            <a:r>
              <a:rPr lang="tr-TR" sz="2000" dirty="0"/>
              <a:t>cismi yaklaşık bir milyon defa büyütüp, bunu bir ekranda göstermek ve buradan fotoğrafını almak mümkündür. </a:t>
            </a:r>
            <a:endParaRPr lang="tr-TR" dirty="0"/>
          </a:p>
        </p:txBody>
      </p:sp>
      <p:pic>
        <p:nvPicPr>
          <p:cNvPr id="4" name="Resim 3"/>
          <p:cNvPicPr>
            <a:picLocks noChangeAspect="1"/>
          </p:cNvPicPr>
          <p:nvPr/>
        </p:nvPicPr>
        <p:blipFill rotWithShape="1">
          <a:blip r:embed="rId2"/>
          <a:srcRect b="9425"/>
          <a:stretch/>
        </p:blipFill>
        <p:spPr>
          <a:xfrm>
            <a:off x="1820358" y="2708920"/>
            <a:ext cx="5503283" cy="3654088"/>
          </a:xfrm>
          <a:prstGeom prst="rect">
            <a:avLst/>
          </a:prstGeom>
        </p:spPr>
      </p:pic>
    </p:spTree>
    <p:extLst>
      <p:ext uri="{BB962C8B-B14F-4D97-AF65-F5344CB8AC3E}">
        <p14:creationId xmlns:p14="http://schemas.microsoft.com/office/powerpoint/2010/main" val="3463713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85812" y="548680"/>
            <a:ext cx="8832981" cy="5328592"/>
          </a:xfrm>
          <a:prstGeom prst="rect">
            <a:avLst/>
          </a:prstGeom>
        </p:spPr>
      </p:pic>
    </p:spTree>
    <p:extLst>
      <p:ext uri="{BB962C8B-B14F-4D97-AF65-F5344CB8AC3E}">
        <p14:creationId xmlns:p14="http://schemas.microsoft.com/office/powerpoint/2010/main" val="4154672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Biyogüvenlik kabinleri</a:t>
            </a:r>
            <a:endParaRPr lang="tr-TR" dirty="0"/>
          </a:p>
        </p:txBody>
      </p:sp>
      <p:sp>
        <p:nvSpPr>
          <p:cNvPr id="3" name="İçerik Yer Tutucusu 2"/>
          <p:cNvSpPr>
            <a:spLocks noGrp="1"/>
          </p:cNvSpPr>
          <p:nvPr>
            <p:ph idx="1"/>
          </p:nvPr>
        </p:nvSpPr>
        <p:spPr>
          <a:xfrm>
            <a:off x="457200" y="1417638"/>
            <a:ext cx="8435280" cy="4708525"/>
          </a:xfrm>
        </p:spPr>
        <p:txBody>
          <a:bodyPr>
            <a:normAutofit fontScale="70000" lnSpcReduction="20000"/>
          </a:bodyPr>
          <a:lstStyle/>
          <a:p>
            <a:pPr marL="0" indent="0" algn="just">
              <a:buNone/>
            </a:pPr>
            <a:r>
              <a:rPr lang="tr-TR" dirty="0"/>
              <a:t>Biyogüvenlik Kabini (BGK) Yüksek-Verim Parçacık Yakalama (HEPA) filtresine sahiptir ve personeli ya da hem personeli ve hem de deneyi </a:t>
            </a:r>
            <a:r>
              <a:rPr lang="tr-TR" dirty="0" err="1"/>
              <a:t>kontaminasyondan</a:t>
            </a:r>
            <a:r>
              <a:rPr lang="tr-TR" dirty="0"/>
              <a:t> korur. </a:t>
            </a:r>
            <a:endParaRPr lang="tr-TR" dirty="0" smtClean="0"/>
          </a:p>
          <a:p>
            <a:pPr marL="0" indent="0" algn="just">
              <a:buNone/>
            </a:pPr>
            <a:endParaRPr lang="tr-TR" dirty="0"/>
          </a:p>
          <a:p>
            <a:pPr marL="0" indent="0" algn="just">
              <a:buNone/>
            </a:pPr>
            <a:r>
              <a:rPr lang="tr-TR" dirty="0" smtClean="0"/>
              <a:t>Genel </a:t>
            </a:r>
            <a:r>
              <a:rPr lang="tr-TR" dirty="0"/>
              <a:t>olarak bulaşıcı mikroorganizmalar ya da patojenler ile </a:t>
            </a:r>
            <a:r>
              <a:rPr lang="tr-TR" dirty="0" err="1"/>
              <a:t>kontamine</a:t>
            </a:r>
            <a:r>
              <a:rPr lang="tr-TR" dirty="0"/>
              <a:t> olmuş malzemeler üzerinde güvenli bir şekilde çalışmak için kullanılır. Bu nedenle, mikrobiyolojik güvenlik kabini olarak da bilinir. Biyogüvenlik kabininden dışarı atılan bütün atık hava HEPA-filtreli havadır, böylece zararlı bakteri ve virüsler uzaklaştırılır. </a:t>
            </a:r>
            <a:endParaRPr lang="tr-TR" dirty="0" smtClean="0"/>
          </a:p>
          <a:p>
            <a:pPr marL="0" indent="0" algn="just">
              <a:buNone/>
            </a:pPr>
            <a:endParaRPr lang="tr-TR" dirty="0" smtClean="0"/>
          </a:p>
          <a:p>
            <a:pPr marL="0" indent="0" algn="just">
              <a:buNone/>
            </a:pPr>
            <a:r>
              <a:rPr lang="tr-TR" dirty="0" smtClean="0"/>
              <a:t>Benzer </a:t>
            </a:r>
            <a:r>
              <a:rPr lang="tr-TR" dirty="0"/>
              <a:t>şekilde, çeker ocakları da </a:t>
            </a:r>
            <a:r>
              <a:rPr lang="tr-TR" dirty="0" err="1"/>
              <a:t>biyogüvenlik</a:t>
            </a:r>
            <a:r>
              <a:rPr lang="tr-TR" dirty="0"/>
              <a:t> kabinlerindeki HEPA filtrenin sağladığı çevresel korumayı sağlayamaz. </a:t>
            </a:r>
          </a:p>
          <a:p>
            <a:pPr marL="0" indent="0" algn="just">
              <a:buNone/>
            </a:pPr>
            <a:endParaRPr lang="tr-TR" dirty="0" smtClean="0"/>
          </a:p>
          <a:p>
            <a:pPr marL="0" indent="0" algn="just">
              <a:buNone/>
            </a:pPr>
            <a:r>
              <a:rPr lang="tr-TR" dirty="0" smtClean="0"/>
              <a:t>Çeşitli </a:t>
            </a:r>
            <a:r>
              <a:rPr lang="tr-TR" dirty="0"/>
              <a:t>deneysel araştırmalar ve klinik çalışmalar için üç çeşit </a:t>
            </a:r>
            <a:r>
              <a:rPr lang="tr-TR" dirty="0" err="1"/>
              <a:t>biyogüvenlik</a:t>
            </a:r>
            <a:r>
              <a:rPr lang="tr-TR" dirty="0"/>
              <a:t> kabini geliştirilmiştir; Class I, II ve III</a:t>
            </a:r>
            <a:r>
              <a:rPr lang="tr-TR" dirty="0" smtClean="0"/>
              <a:t>.</a:t>
            </a:r>
            <a:endParaRPr lang="tr-TR" dirty="0"/>
          </a:p>
        </p:txBody>
      </p:sp>
    </p:spTree>
    <p:extLst>
      <p:ext uri="{BB962C8B-B14F-4D97-AF65-F5344CB8AC3E}">
        <p14:creationId xmlns:p14="http://schemas.microsoft.com/office/powerpoint/2010/main" val="3158564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051720" y="1916832"/>
            <a:ext cx="5512160" cy="3672414"/>
          </a:xfrm>
          <a:prstGeom prst="rect">
            <a:avLst/>
          </a:prstGeom>
        </p:spPr>
      </p:pic>
    </p:spTree>
    <p:extLst>
      <p:ext uri="{BB962C8B-B14F-4D97-AF65-F5344CB8AC3E}">
        <p14:creationId xmlns:p14="http://schemas.microsoft.com/office/powerpoint/2010/main" val="1236750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60612" y="836712"/>
            <a:ext cx="7834184" cy="2542363"/>
          </a:xfrm>
          <a:prstGeom prst="rect">
            <a:avLst/>
          </a:prstGeom>
        </p:spPr>
        <p:txBody>
          <a:bodyPr wrap="square">
            <a:spAutoFit/>
          </a:bodyPr>
          <a:lstStyle/>
          <a:p>
            <a:pPr algn="just">
              <a:lnSpc>
                <a:spcPct val="150000"/>
              </a:lnSpc>
            </a:pPr>
            <a:r>
              <a:rPr lang="tr-TR" b="1" dirty="0" err="1"/>
              <a:t>Besiyerleri</a:t>
            </a:r>
            <a:r>
              <a:rPr lang="tr-TR" b="1" dirty="0"/>
              <a:t> </a:t>
            </a:r>
            <a:r>
              <a:rPr lang="tr-TR" dirty="0"/>
              <a:t>(besi ortamı, ortam, vasat, kültür ortamı, kültür vasatı, kültür </a:t>
            </a:r>
            <a:r>
              <a:rPr lang="tr-TR" dirty="0" err="1"/>
              <a:t>besiyeri</a:t>
            </a:r>
            <a:r>
              <a:rPr lang="tr-TR" dirty="0"/>
              <a:t>) mikroorganizmaların geliştirilmesi için </a:t>
            </a:r>
            <a:r>
              <a:rPr lang="tr-TR" dirty="0" err="1"/>
              <a:t>formülize</a:t>
            </a:r>
            <a:r>
              <a:rPr lang="tr-TR" dirty="0"/>
              <a:t> edilmiş ortamlardır. Bunlar, mikroorganizmaların geliştirilmesi, izolasyon, </a:t>
            </a:r>
            <a:r>
              <a:rPr lang="tr-TR" dirty="0" err="1"/>
              <a:t>identifikasyon</a:t>
            </a:r>
            <a:r>
              <a:rPr lang="tr-TR" dirty="0"/>
              <a:t>, sayım, duyarlılık testleri, </a:t>
            </a:r>
            <a:r>
              <a:rPr lang="tr-TR" dirty="0" err="1"/>
              <a:t>sterilite</a:t>
            </a:r>
            <a:r>
              <a:rPr lang="tr-TR" dirty="0"/>
              <a:t> testleri, klinik örneklerin incelenmesi, gıda, su ve çevre kontrolleri, biyolojik ürünlerin elde edilmesi, antibiyotik ve vitamin analizleri, endüstriyel analizler vb. gibi çok farklı amaçlara yönelik olabilir.</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05" y="3861048"/>
            <a:ext cx="3095754"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839956"/>
            <a:ext cx="3118264" cy="237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4225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endParaRPr lang="tr-TR" dirty="0" smtClean="0"/>
          </a:p>
          <a:p>
            <a:pPr marL="0" indent="0" algn="just">
              <a:buNone/>
            </a:pPr>
            <a:r>
              <a:rPr lang="tr-TR" dirty="0" smtClean="0"/>
              <a:t>Haftaya işleyeceğimiz ünite: ‘Tehlike </a:t>
            </a:r>
            <a:r>
              <a:rPr lang="tr-TR" dirty="0"/>
              <a:t>Özelliklerine Göre Kimyasal Maddeler ve Tehlike </a:t>
            </a:r>
            <a:r>
              <a:rPr lang="tr-TR" dirty="0" smtClean="0"/>
              <a:t>sembolleri’</a:t>
            </a:r>
            <a:endParaRPr lang="tr-TR" dirty="0"/>
          </a:p>
        </p:txBody>
      </p:sp>
    </p:spTree>
    <p:extLst>
      <p:ext uri="{BB962C8B-B14F-4D97-AF65-F5344CB8AC3E}">
        <p14:creationId xmlns:p14="http://schemas.microsoft.com/office/powerpoint/2010/main" val="3289321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lgn="ctr">
              <a:buNone/>
            </a:pPr>
            <a:r>
              <a:rPr lang="tr-TR" b="1" dirty="0" err="1"/>
              <a:t>Ependorf</a:t>
            </a:r>
            <a:r>
              <a:rPr lang="tr-TR" b="1" dirty="0"/>
              <a:t> </a:t>
            </a:r>
            <a:r>
              <a:rPr lang="tr-TR" b="1" dirty="0" smtClean="0"/>
              <a:t>tüpü </a:t>
            </a:r>
          </a:p>
          <a:p>
            <a:pPr marL="0" indent="0">
              <a:buNone/>
            </a:pPr>
            <a:r>
              <a:rPr lang="tr-TR" dirty="0" smtClean="0"/>
              <a:t>Küçük </a:t>
            </a:r>
            <a:r>
              <a:rPr lang="tr-TR" dirty="0"/>
              <a:t>hacimli karışımları veya serumu saklamak için kullanılırlar. </a:t>
            </a:r>
          </a:p>
        </p:txBody>
      </p:sp>
      <p:pic>
        <p:nvPicPr>
          <p:cNvPr id="4" name="Resim 3"/>
          <p:cNvPicPr>
            <a:picLocks noChangeAspect="1"/>
          </p:cNvPicPr>
          <p:nvPr/>
        </p:nvPicPr>
        <p:blipFill>
          <a:blip r:embed="rId2"/>
          <a:stretch>
            <a:fillRect/>
          </a:stretch>
        </p:blipFill>
        <p:spPr>
          <a:xfrm>
            <a:off x="5868144" y="3415089"/>
            <a:ext cx="1618299" cy="2697163"/>
          </a:xfrm>
          <a:prstGeom prst="rect">
            <a:avLst/>
          </a:prstGeom>
        </p:spPr>
      </p:pic>
    </p:spTree>
    <p:extLst>
      <p:ext uri="{BB962C8B-B14F-4D97-AF65-F5344CB8AC3E}">
        <p14:creationId xmlns:p14="http://schemas.microsoft.com/office/powerpoint/2010/main" val="1581030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7787208" cy="3937953"/>
          </a:xfrm>
        </p:spPr>
        <p:txBody>
          <a:bodyPr/>
          <a:lstStyle/>
          <a:p>
            <a:pPr marL="0" indent="0">
              <a:buNone/>
            </a:pPr>
            <a:r>
              <a:rPr lang="tr-TR" dirty="0"/>
              <a:t> </a:t>
            </a:r>
            <a:r>
              <a:rPr lang="tr-TR" dirty="0" smtClean="0"/>
              <a:t> </a:t>
            </a:r>
            <a:endParaRPr lang="tr-TR" dirty="0"/>
          </a:p>
        </p:txBody>
      </p:sp>
      <p:pic>
        <p:nvPicPr>
          <p:cNvPr id="4" name="Resim 3"/>
          <p:cNvPicPr>
            <a:picLocks noChangeAspect="1"/>
          </p:cNvPicPr>
          <p:nvPr/>
        </p:nvPicPr>
        <p:blipFill>
          <a:blip r:embed="rId2"/>
          <a:stretch>
            <a:fillRect/>
          </a:stretch>
        </p:blipFill>
        <p:spPr>
          <a:xfrm>
            <a:off x="1259632" y="404664"/>
            <a:ext cx="6856672" cy="3937953"/>
          </a:xfrm>
          <a:prstGeom prst="rect">
            <a:avLst/>
          </a:prstGeom>
        </p:spPr>
      </p:pic>
      <p:sp>
        <p:nvSpPr>
          <p:cNvPr id="5" name="Metin kutusu 4"/>
          <p:cNvSpPr txBox="1"/>
          <p:nvPr/>
        </p:nvSpPr>
        <p:spPr>
          <a:xfrm>
            <a:off x="1563576" y="4740386"/>
            <a:ext cx="6552728" cy="1015663"/>
          </a:xfrm>
          <a:prstGeom prst="rect">
            <a:avLst/>
          </a:prstGeom>
          <a:noFill/>
        </p:spPr>
        <p:txBody>
          <a:bodyPr wrap="square" rtlCol="0">
            <a:spAutoFit/>
          </a:bodyPr>
          <a:lstStyle/>
          <a:p>
            <a:pPr algn="ctr"/>
            <a:r>
              <a:rPr lang="tr-TR" sz="6000" b="1" dirty="0" smtClean="0">
                <a:ln w="22225">
                  <a:solidFill>
                    <a:schemeClr val="accent2"/>
                  </a:solidFill>
                  <a:prstDash val="solid"/>
                </a:ln>
                <a:solidFill>
                  <a:srgbClr val="FF0000"/>
                </a:solidFill>
              </a:rPr>
              <a:t>teşekkürler</a:t>
            </a:r>
            <a:endParaRPr lang="tr-TR" sz="6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96303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tüp sepeti </a:t>
            </a:r>
            <a:endParaRPr lang="tr-TR" sz="3600" b="1" dirty="0"/>
          </a:p>
        </p:txBody>
      </p:sp>
      <p:sp>
        <p:nvSpPr>
          <p:cNvPr id="3" name="İçerik Yer Tutucusu 2"/>
          <p:cNvSpPr>
            <a:spLocks noGrp="1"/>
          </p:cNvSpPr>
          <p:nvPr>
            <p:ph idx="1"/>
          </p:nvPr>
        </p:nvSpPr>
        <p:spPr/>
        <p:txBody>
          <a:bodyPr/>
          <a:lstStyle/>
          <a:p>
            <a:pPr marL="0" indent="0" algn="just">
              <a:buNone/>
            </a:pPr>
            <a:r>
              <a:rPr lang="tr-TR" dirty="0" smtClean="0"/>
              <a:t>Tüplerin </a:t>
            </a:r>
            <a:r>
              <a:rPr lang="tr-TR" dirty="0"/>
              <a:t>taşınmasında ve tüpler yıkandıktan sonra ters çevrilerek konulmak suretiyle tüplerin kurutulmasında kullanılırlar</a:t>
            </a:r>
          </a:p>
        </p:txBody>
      </p:sp>
      <p:pic>
        <p:nvPicPr>
          <p:cNvPr id="4" name="Resim 3"/>
          <p:cNvPicPr>
            <a:picLocks noChangeAspect="1"/>
          </p:cNvPicPr>
          <p:nvPr/>
        </p:nvPicPr>
        <p:blipFill>
          <a:blip r:embed="rId2"/>
          <a:stretch>
            <a:fillRect/>
          </a:stretch>
        </p:blipFill>
        <p:spPr>
          <a:xfrm>
            <a:off x="2195736" y="3284984"/>
            <a:ext cx="5400600" cy="3224929"/>
          </a:xfrm>
          <a:prstGeom prst="rect">
            <a:avLst/>
          </a:prstGeom>
        </p:spPr>
      </p:pic>
    </p:spTree>
    <p:extLst>
      <p:ext uri="{BB962C8B-B14F-4D97-AF65-F5344CB8AC3E}">
        <p14:creationId xmlns:p14="http://schemas.microsoft.com/office/powerpoint/2010/main" val="1858866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115616" y="620688"/>
            <a:ext cx="3456384" cy="2565564"/>
          </a:xfrm>
          <a:prstGeom prst="rect">
            <a:avLst/>
          </a:prstGeom>
        </p:spPr>
      </p:pic>
      <p:pic>
        <p:nvPicPr>
          <p:cNvPr id="5" name="Resim 4"/>
          <p:cNvPicPr>
            <a:picLocks noChangeAspect="1"/>
          </p:cNvPicPr>
          <p:nvPr/>
        </p:nvPicPr>
        <p:blipFill>
          <a:blip r:embed="rId3"/>
          <a:stretch>
            <a:fillRect/>
          </a:stretch>
        </p:blipFill>
        <p:spPr>
          <a:xfrm>
            <a:off x="4211960" y="3717032"/>
            <a:ext cx="4351045" cy="2543009"/>
          </a:xfrm>
          <a:prstGeom prst="rect">
            <a:avLst/>
          </a:prstGeom>
        </p:spPr>
      </p:pic>
    </p:spTree>
    <p:extLst>
      <p:ext uri="{BB962C8B-B14F-4D97-AF65-F5344CB8AC3E}">
        <p14:creationId xmlns:p14="http://schemas.microsoft.com/office/powerpoint/2010/main" val="2182349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TotalTime>
  <Words>2253</Words>
  <Application>Microsoft Office PowerPoint</Application>
  <PresentationFormat>Ekran Gösterisi (4:3)</PresentationFormat>
  <Paragraphs>224</Paragraphs>
  <Slides>70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70</vt:i4>
      </vt:variant>
    </vt:vector>
  </HeadingPairs>
  <TitlesOfParts>
    <vt:vector size="74" baseType="lpstr">
      <vt:lpstr>Arial</vt:lpstr>
      <vt:lpstr>Calibri</vt:lpstr>
      <vt:lpstr>Times New Roman</vt:lpstr>
      <vt:lpstr>Ofis Teması</vt:lpstr>
      <vt:lpstr>Laboratuvar Teknikleri</vt:lpstr>
      <vt:lpstr>PowerPoint Sunusu</vt:lpstr>
      <vt:lpstr> LABORATUARDA KULLANILAN CAM MALZEMELER VE BAZI ARAÇ VE GEREÇLER</vt:lpstr>
      <vt:lpstr>TÜPLER:</vt:lpstr>
      <vt:lpstr>PowerPoint Sunusu</vt:lpstr>
      <vt:lpstr> Genel maksatlar için kullanılan tüplerin temizlenmesi</vt:lpstr>
      <vt:lpstr>PowerPoint Sunusu</vt:lpstr>
      <vt:lpstr>tüp sepeti </vt:lpstr>
      <vt:lpstr>PowerPoint Sunusu</vt:lpstr>
      <vt:lpstr>beher</vt:lpstr>
      <vt:lpstr>erlen</vt:lpstr>
      <vt:lpstr>mezür</vt:lpstr>
      <vt:lpstr>baget </vt:lpstr>
      <vt:lpstr>huniler</vt:lpstr>
      <vt:lpstr>PowerPoint Sunusu</vt:lpstr>
      <vt:lpstr>balon</vt:lpstr>
      <vt:lpstr>balon joje </vt:lpstr>
      <vt:lpstr>piset </vt:lpstr>
      <vt:lpstr>damlalıklı şişeler </vt:lpstr>
      <vt:lpstr>dispensör</vt:lpstr>
      <vt:lpstr>puar </vt:lpstr>
      <vt:lpstr>büret</vt:lpstr>
      <vt:lpstr>PowerPoint Sunusu</vt:lpstr>
      <vt:lpstr>bek</vt:lpstr>
      <vt:lpstr>üçgen tel</vt:lpstr>
      <vt:lpstr>üçlü saç ayağı</vt:lpstr>
      <vt:lpstr>amyantlı tel</vt:lpstr>
      <vt:lpstr>laboratuar saati</vt:lpstr>
      <vt:lpstr>parafilm</vt:lpstr>
      <vt:lpstr>su trombu</vt:lpstr>
      <vt:lpstr>idrar dansitometresi </vt:lpstr>
      <vt:lpstr>desikatör </vt:lpstr>
      <vt:lpstr>pipetler</vt:lpstr>
      <vt:lpstr>Dereceli pipetler</vt:lpstr>
      <vt:lpstr>Volümetrik pipetler</vt:lpstr>
      <vt:lpstr>PowerPoint Sunusu</vt:lpstr>
      <vt:lpstr>Sulandırma Pipetleri</vt:lpstr>
      <vt:lpstr>Otomatik pipetler</vt:lpstr>
      <vt:lpstr>Mikropipetler</vt:lpstr>
      <vt:lpstr>Pipetör</vt:lpstr>
      <vt:lpstr>PowerPoint Sunusu</vt:lpstr>
      <vt:lpstr>LABORATUARDA KULLANILAN CİHAZLAR</vt:lpstr>
      <vt:lpstr>santrifüj</vt:lpstr>
      <vt:lpstr>PowerPoint Sunusu</vt:lpstr>
      <vt:lpstr>PowerPoint Sunusu</vt:lpstr>
      <vt:lpstr>santrifüjün amaçları</vt:lpstr>
      <vt:lpstr>vorteks</vt:lpstr>
      <vt:lpstr>shaker (çalkalayıcı)</vt:lpstr>
      <vt:lpstr>benmari (su banyosu)</vt:lpstr>
      <vt:lpstr>PowerPoint Sunusu</vt:lpstr>
      <vt:lpstr>manyetik karıştırıcı</vt:lpstr>
      <vt:lpstr>PowerPoint Sunusu</vt:lpstr>
      <vt:lpstr>etüv</vt:lpstr>
      <vt:lpstr>Derin dondurucular</vt:lpstr>
      <vt:lpstr>teraziler</vt:lpstr>
      <vt:lpstr>PowerPoint Sunusu</vt:lpstr>
      <vt:lpstr>pH-METRE</vt:lpstr>
      <vt:lpstr>PowerPoint Sunusu</vt:lpstr>
      <vt:lpstr>PowerPoint Sunusu</vt:lpstr>
      <vt:lpstr>spektrofotometre</vt:lpstr>
      <vt:lpstr>PowerPoint Sunusu</vt:lpstr>
      <vt:lpstr>küvet</vt:lpstr>
      <vt:lpstr>mikroskop</vt:lpstr>
      <vt:lpstr>Elektronik mikroskop</vt:lpstr>
      <vt:lpstr>PowerPoint Sunusu</vt:lpstr>
      <vt:lpstr>Biyogüvenlik kabinleri</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mehmet</dc:creator>
  <cp:lastModifiedBy>mehmet</cp:lastModifiedBy>
  <cp:revision>243</cp:revision>
  <dcterms:created xsi:type="dcterms:W3CDTF">2018-09-30T09:57:02Z</dcterms:created>
  <dcterms:modified xsi:type="dcterms:W3CDTF">2020-10-20T20:31:14Z</dcterms:modified>
</cp:coreProperties>
</file>