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39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53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721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7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5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9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73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22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77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7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75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2E06-E3A2-41DC-A120-44ED21545567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58BA-0D9B-4865-B8FC-171982E48D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16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Laboratuvarlarda Numune Alma Kapları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137955" y="4777695"/>
            <a:ext cx="9144000" cy="1655762"/>
          </a:xfrm>
        </p:spPr>
        <p:txBody>
          <a:bodyPr/>
          <a:lstStyle/>
          <a:p>
            <a:endParaRPr lang="tr-TR" dirty="0" smtClean="0"/>
          </a:p>
          <a:p>
            <a:pPr algn="r"/>
            <a:r>
              <a:rPr lang="tr-TR" dirty="0" smtClean="0"/>
              <a:t>Hınıs Meslek Yüksekokulu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246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1321"/>
          </a:xfrm>
        </p:spPr>
        <p:txBody>
          <a:bodyPr>
            <a:normAutofit/>
          </a:bodyPr>
          <a:lstStyle/>
          <a:p>
            <a:r>
              <a:rPr lang="tr-TR" sz="3200" dirty="0"/>
              <a:t>Metal kutu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/>
              <a:t>Büyük boy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/>
              <a:t>500 ml ila 1000 ml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/>
              <a:t>Sızdırmaz kapak</a:t>
            </a:r>
            <a:endParaRPr lang="tr-TR" sz="3200" dirty="0"/>
          </a:p>
        </p:txBody>
      </p:sp>
      <p:pic>
        <p:nvPicPr>
          <p:cNvPr id="4098" name="Picture 2" descr="https://uygulamalar.gtb.gov.tr/samancta/GeneralProcedures/Graphics/M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4" y="1027906"/>
            <a:ext cx="3914992" cy="52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4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Aşağıdakiler gibi özel sıvılar: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beyaz alkol</a:t>
            </a:r>
          </a:p>
          <a:p>
            <a:r>
              <a:rPr lang="tr-TR" dirty="0"/>
              <a:t>benzin</a:t>
            </a:r>
          </a:p>
          <a:p>
            <a:r>
              <a:rPr lang="tr-TR" dirty="0"/>
              <a:t>alkol ve alkollü içecekler</a:t>
            </a:r>
          </a:p>
          <a:p>
            <a:r>
              <a:rPr lang="tr-TR" dirty="0"/>
              <a:t>organik </a:t>
            </a:r>
            <a:r>
              <a:rPr lang="tr-TR" dirty="0" err="1"/>
              <a:t>solventler</a:t>
            </a:r>
            <a:r>
              <a:rPr lang="tr-TR" dirty="0"/>
              <a:t> ve seyrelticiler</a:t>
            </a:r>
          </a:p>
          <a:p>
            <a:r>
              <a:rPr lang="tr-TR" dirty="0"/>
              <a:t>ışığa duyarlı sıvılar (ör. bitkisel yağlar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573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47892"/>
          </a:xfrm>
        </p:spPr>
        <p:txBody>
          <a:bodyPr>
            <a:noAutofit/>
          </a:bodyPr>
          <a:lstStyle/>
          <a:p>
            <a:r>
              <a:rPr lang="tr-TR" sz="3200" dirty="0"/>
              <a:t>Metal şişe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/>
              <a:t>Büyük boy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/>
              <a:t>500 ml ila 1000 ml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/>
              <a:t>Dar ağızlı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/>
              <a:t>Sızdırmaz kapak</a:t>
            </a:r>
            <a:endParaRPr lang="tr-TR" sz="3200" dirty="0"/>
          </a:p>
        </p:txBody>
      </p:sp>
      <p:pic>
        <p:nvPicPr>
          <p:cNvPr id="5122" name="Picture 2" descr="https://uygulamalar.gtb.gov.tr/samancta/GeneralProcedures/Graphics/M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0789"/>
            <a:ext cx="4899654" cy="43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Aşağıdakiler gibi özel sıvılar: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beyaz alkol</a:t>
            </a:r>
          </a:p>
          <a:p>
            <a:r>
              <a:rPr lang="tr-TR" dirty="0"/>
              <a:t>benzin</a:t>
            </a:r>
          </a:p>
          <a:p>
            <a:r>
              <a:rPr lang="tr-TR" dirty="0"/>
              <a:t>alkol ve alkollü içecekler</a:t>
            </a:r>
          </a:p>
          <a:p>
            <a:r>
              <a:rPr lang="tr-TR" dirty="0"/>
              <a:t>organik </a:t>
            </a:r>
            <a:r>
              <a:rPr lang="tr-TR" dirty="0" err="1"/>
              <a:t>solventler</a:t>
            </a:r>
            <a:r>
              <a:rPr lang="tr-TR" dirty="0"/>
              <a:t> ve seyrelticiler</a:t>
            </a:r>
          </a:p>
          <a:p>
            <a:r>
              <a:rPr lang="tr-TR" dirty="0"/>
              <a:t>Sirke veya tuzlu su gibi asitli veya bazal sıvılar için kullanmayın!</a:t>
            </a:r>
          </a:p>
        </p:txBody>
      </p:sp>
    </p:spTree>
    <p:extLst>
      <p:ext uri="{BB962C8B-B14F-4D97-AF65-F5344CB8AC3E}">
        <p14:creationId xmlns:p14="http://schemas.microsoft.com/office/powerpoint/2010/main" val="77873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8441"/>
          </a:xfrm>
        </p:spPr>
        <p:txBody>
          <a:bodyPr/>
          <a:lstStyle/>
          <a:p>
            <a:r>
              <a:rPr lang="tr-TR" sz="3600" dirty="0"/>
              <a:t>Metal gaz tüpü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>Orta boy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6146" name="Picture 2" descr="https://uygulamalar.gtb.gov.tr/samancta/GeneralProcedures/Graphics/M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26" y="1027906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9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Gazlar ve sıvılaştırılmış gazlar</a:t>
            </a:r>
          </a:p>
        </p:txBody>
      </p:sp>
    </p:spTree>
    <p:extLst>
      <p:ext uri="{BB962C8B-B14F-4D97-AF65-F5344CB8AC3E}">
        <p14:creationId xmlns:p14="http://schemas.microsoft.com/office/powerpoint/2010/main" val="316022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7264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/>
              <a:t>Teşekkürler….</a:t>
            </a:r>
            <a:endParaRPr lang="tr-TR" sz="6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762103"/>
            <a:ext cx="10515600" cy="2414860"/>
          </a:xfrm>
        </p:spPr>
        <p:txBody>
          <a:bodyPr/>
          <a:lstStyle/>
          <a:p>
            <a:r>
              <a:rPr lang="tr-TR" dirty="0" smtClean="0"/>
              <a:t>Bu sunum aşağıdaki linkten faydalanılarak hazırlanmıştır. </a:t>
            </a:r>
          </a:p>
          <a:p>
            <a:endParaRPr lang="tr-TR" dirty="0"/>
          </a:p>
          <a:p>
            <a:r>
              <a:rPr lang="tr-TR" sz="2000" i="1" dirty="0" smtClean="0"/>
              <a:t>https://uygulamalar.gtb.gov.tr/samancta/GeneralProcedures/SampleContainers_TR.htm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286307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Numuneleri </a:t>
            </a:r>
            <a:r>
              <a:rPr lang="tr-TR" dirty="0"/>
              <a:t>saklamak ve taşımak için kullanmanız gereken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 smtClean="0"/>
              <a:t>kabın </a:t>
            </a:r>
            <a:r>
              <a:rPr lang="tr-TR" b="1" dirty="0"/>
              <a:t>türü</a:t>
            </a:r>
            <a:r>
              <a:rPr lang="tr-TR" dirty="0"/>
              <a:t>,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 smtClean="0"/>
              <a:t>eşyanın </a:t>
            </a:r>
            <a:r>
              <a:rPr lang="tr-TR" b="1" dirty="0"/>
              <a:t>fiziksel </a:t>
            </a:r>
            <a:r>
              <a:rPr lang="tr-TR" dirty="0"/>
              <a:t>ve </a:t>
            </a:r>
            <a:r>
              <a:rPr lang="tr-TR" b="1" dirty="0"/>
              <a:t>kimyasal özellikleri </a:t>
            </a:r>
            <a:endParaRPr lang="tr-TR" b="1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ve </a:t>
            </a:r>
            <a:r>
              <a:rPr lang="tr-TR" b="1" dirty="0"/>
              <a:t>saklama ve taşıma koşullarına </a:t>
            </a:r>
            <a:r>
              <a:rPr lang="tr-TR" dirty="0"/>
              <a:t>göre belirlenir.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94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Numune kapları, aşağıdaki koşulları karşılamalıdır: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kaplar numuneden etkilenmemelidir (özellikle kimyasal madde, petrol ürünleri, </a:t>
            </a:r>
            <a:r>
              <a:rPr lang="tr-TR" dirty="0" err="1" smtClean="0"/>
              <a:t>solventler</a:t>
            </a:r>
            <a:r>
              <a:rPr lang="tr-TR" dirty="0" smtClean="0"/>
              <a:t>, asitli olabilecek gıda maddeleri vb. numuneler için önemlidir);</a:t>
            </a:r>
          </a:p>
          <a:p>
            <a:r>
              <a:rPr lang="tr-TR" dirty="0" smtClean="0"/>
              <a:t>numunelerin niteliğinin (bütünlüğünün) korunmasını sağlamalıdır;</a:t>
            </a:r>
          </a:p>
          <a:p>
            <a:r>
              <a:rPr lang="tr-TR" dirty="0" smtClean="0"/>
              <a:t>sızdırmaz veya hava geçirmez kapamayı sağlayacak bir şekilde tasarlanmalı ve imal edilmelidir;</a:t>
            </a:r>
          </a:p>
          <a:p>
            <a:r>
              <a:rPr lang="tr-TR" dirty="0" smtClean="0"/>
              <a:t>taşıma ve saklamaya dayanacak sağlamlıkta olmalıdır;</a:t>
            </a:r>
          </a:p>
          <a:p>
            <a:r>
              <a:rPr lang="tr-TR" dirty="0" smtClean="0"/>
              <a:t>uygun şekilde kapatılmayı ve izinsiz açılmasını engellemeyi sağlayacak şekilde tasarlanmalıdır.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363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471725"/>
          </a:xfrm>
        </p:spPr>
        <p:txBody>
          <a:bodyPr>
            <a:normAutofit/>
          </a:bodyPr>
          <a:lstStyle/>
          <a:p>
            <a:r>
              <a:rPr lang="tr-TR" sz="2000" dirty="0" smtClean="0"/>
              <a:t>Plastik </a:t>
            </a:r>
            <a:r>
              <a:rPr lang="tr-TR" sz="2000" dirty="0"/>
              <a:t>şişe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/>
              <a:t>Dar ağızlı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/>
              <a:t>Normal boy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/>
              <a:t>100 ml ila </a:t>
            </a:r>
            <a:r>
              <a:rPr lang="tr-TR" sz="2000" dirty="0" smtClean="0"/>
              <a:t>500 </a:t>
            </a:r>
            <a:r>
              <a:rPr lang="tr-TR" sz="2000" dirty="0"/>
              <a:t>ml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 err="1"/>
              <a:t>ızdırmaz</a:t>
            </a:r>
            <a:r>
              <a:rPr lang="tr-TR" sz="2000" b="1" dirty="0"/>
              <a:t> kapak</a:t>
            </a:r>
            <a:endParaRPr lang="tr-TR" sz="2000" dirty="0"/>
          </a:p>
        </p:txBody>
      </p:sp>
      <p:pic>
        <p:nvPicPr>
          <p:cNvPr id="1026" name="Picture 2" descr="https://uygulamalar.gtb.gov.tr/samancta/GeneralProcedures/Graphics/P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03" y="1836850"/>
            <a:ext cx="6110333" cy="458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Aşağıdakiler </a:t>
            </a:r>
            <a:r>
              <a:rPr lang="tr-TR" dirty="0"/>
              <a:t>gibi uçucu olmayan sıvılar: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benzin hariç olmak üzere </a:t>
            </a:r>
            <a:r>
              <a:rPr lang="tr-TR" dirty="0" err="1"/>
              <a:t>kerosen</a:t>
            </a:r>
            <a:r>
              <a:rPr lang="tr-TR" dirty="0"/>
              <a:t>, gaz yağı, kalorifer yakıtı, yağlama yağları vb. petrol ürünleri</a:t>
            </a:r>
          </a:p>
          <a:p>
            <a:r>
              <a:rPr lang="tr-TR" dirty="0"/>
              <a:t>yağ asidi metil esterleri (FAME) ve </a:t>
            </a:r>
            <a:r>
              <a:rPr lang="tr-TR" dirty="0" err="1"/>
              <a:t>FAME'nin</a:t>
            </a:r>
            <a:r>
              <a:rPr lang="tr-TR" dirty="0"/>
              <a:t> mineral yağlarla karışımı</a:t>
            </a:r>
          </a:p>
          <a:p>
            <a:r>
              <a:rPr lang="tr-TR" dirty="0"/>
              <a:t>bitkisel yağlar</a:t>
            </a:r>
          </a:p>
          <a:p>
            <a:r>
              <a:rPr lang="tr-TR" dirty="0"/>
              <a:t>özsular ve şuruplar</a:t>
            </a:r>
          </a:p>
          <a:p>
            <a:r>
              <a:rPr lang="tr-TR" dirty="0"/>
              <a:t>alkolsüz içecekler</a:t>
            </a:r>
          </a:p>
          <a:p>
            <a:r>
              <a:rPr lang="tr-TR" dirty="0"/>
              <a:t>yüzey aktif maddeler ve müstahzarları</a:t>
            </a:r>
          </a:p>
          <a:p>
            <a:r>
              <a:rPr lang="tr-TR" dirty="0"/>
              <a:t>uçucu olmayan kimyasallar ve kimyasal </a:t>
            </a:r>
            <a:r>
              <a:rPr lang="tr-TR" dirty="0" smtClean="0"/>
              <a:t>müstahzar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46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26715"/>
          </a:xfrm>
        </p:spPr>
        <p:txBody>
          <a:bodyPr>
            <a:normAutofit/>
          </a:bodyPr>
          <a:lstStyle/>
          <a:p>
            <a:r>
              <a:rPr lang="tr-TR" sz="2800" dirty="0"/>
              <a:t>Plastik çantalar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>Farklı boylarda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/>
              <a:t>Önceden basılmış etiketli veya etiketsiz</a:t>
            </a:r>
          </a:p>
        </p:txBody>
      </p:sp>
      <p:pic>
        <p:nvPicPr>
          <p:cNvPr id="2050" name="Picture 2" descr="https://uygulamalar.gtb.gov.tr/samancta/GeneralProcedures/Graphics/P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99" y="811598"/>
            <a:ext cx="3665401" cy="47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2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Seramik, ağaç, kağıt, tekstil ürünleri, metal saclar, çeşitli maddeler vb. gibi adetler halinde alınan eşya</a:t>
            </a:r>
          </a:p>
          <a:p>
            <a:r>
              <a:rPr lang="tr-TR" dirty="0"/>
              <a:t>perakende satış ambalajlarındaki eşya</a:t>
            </a:r>
          </a:p>
          <a:p>
            <a:r>
              <a:rPr lang="tr-TR" dirty="0"/>
              <a:t>tütün</a:t>
            </a:r>
          </a:p>
          <a:p>
            <a:r>
              <a:rPr lang="tr-TR" dirty="0"/>
              <a:t>kurutulmuş meyve</a:t>
            </a:r>
          </a:p>
          <a:p>
            <a:r>
              <a:rPr lang="tr-TR" dirty="0"/>
              <a:t>un</a:t>
            </a:r>
          </a:p>
          <a:p>
            <a:r>
              <a:rPr lang="tr-TR" dirty="0"/>
              <a:t>kum</a:t>
            </a:r>
          </a:p>
          <a:p>
            <a:r>
              <a:rPr lang="tr-TR" dirty="0"/>
              <a:t>şeker</a:t>
            </a:r>
          </a:p>
          <a:p>
            <a:r>
              <a:rPr lang="tr-TR" dirty="0" smtClean="0"/>
              <a:t>nişasta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998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2212"/>
          </a:xfrm>
        </p:spPr>
        <p:txBody>
          <a:bodyPr>
            <a:normAutofit/>
          </a:bodyPr>
          <a:lstStyle/>
          <a:p>
            <a:r>
              <a:rPr lang="tr-TR" sz="3200" dirty="0"/>
              <a:t>Cam şişe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/>
              <a:t>Büyük boy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/>
              <a:t>500 ml ila 1000 ml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/>
              <a:t>Sızdırmaz kapak</a:t>
            </a:r>
            <a:endParaRPr lang="tr-TR" sz="3200" dirty="0"/>
          </a:p>
        </p:txBody>
      </p:sp>
      <p:pic>
        <p:nvPicPr>
          <p:cNvPr id="3074" name="Picture 2" descr="https://uygulamalar.gtb.gov.tr/samancta/GeneralProcedures/Graphics/G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8" y="926760"/>
            <a:ext cx="3954160" cy="59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0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Aşağıdakiler gibi özel sıvılar: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beyaz alkol</a:t>
            </a:r>
          </a:p>
          <a:p>
            <a:r>
              <a:rPr lang="tr-TR" dirty="0"/>
              <a:t>benzin</a:t>
            </a:r>
          </a:p>
          <a:p>
            <a:r>
              <a:rPr lang="tr-TR" dirty="0"/>
              <a:t>alkol ve alkollü içecekler (ayrıca bakteriyolojik ve organoleptik inceleme için)</a:t>
            </a:r>
          </a:p>
          <a:p>
            <a:r>
              <a:rPr lang="tr-TR" dirty="0"/>
              <a:t>ışığa duyarlı numuneler (ör. zeytin yağı)</a:t>
            </a:r>
          </a:p>
          <a:p>
            <a:r>
              <a:rPr lang="tr-TR" dirty="0"/>
              <a:t>organik </a:t>
            </a:r>
            <a:r>
              <a:rPr lang="tr-TR" dirty="0" err="1"/>
              <a:t>solventler</a:t>
            </a:r>
            <a:r>
              <a:rPr lang="tr-TR" dirty="0"/>
              <a:t> ve seyrelticiler</a:t>
            </a:r>
          </a:p>
          <a:p>
            <a:r>
              <a:rPr lang="tr-TR" dirty="0"/>
              <a:t>ışığa duyarlı sıvılar (koyu muhafazalarda saklanan)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502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165</Words>
  <Application>Microsoft Office PowerPoint</Application>
  <PresentationFormat>Geniş ekran</PresentationFormat>
  <Paragraphs>56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Laboratuvarlarda Numune Alma Kapları</vt:lpstr>
      <vt:lpstr>PowerPoint Sunusu</vt:lpstr>
      <vt:lpstr>Numune kapları, aşağıdaki koşulları karşılamalıdır:</vt:lpstr>
      <vt:lpstr>Plastik şişe Dar ağızlı Normal boy 100 ml ila 500 ml ızdırmaz kapak</vt:lpstr>
      <vt:lpstr>PowerPoint Sunusu</vt:lpstr>
      <vt:lpstr>Plastik çantalar Farklı boylarda Önceden basılmış etiketli veya etiketsiz</vt:lpstr>
      <vt:lpstr>PowerPoint Sunusu</vt:lpstr>
      <vt:lpstr>Cam şişe Büyük boy 500 ml ila 1000 ml Sızdırmaz kapak</vt:lpstr>
      <vt:lpstr>PowerPoint Sunusu</vt:lpstr>
      <vt:lpstr>Metal kutu Büyük boy 500 ml ila 1000 ml Sızdırmaz kapak</vt:lpstr>
      <vt:lpstr>PowerPoint Sunusu</vt:lpstr>
      <vt:lpstr>Metal şişe Büyük boy 500 ml ila 1000 ml Dar ağızlı Sızdırmaz kapak</vt:lpstr>
      <vt:lpstr>PowerPoint Sunusu</vt:lpstr>
      <vt:lpstr>Metal gaz tüpü Orta boy </vt:lpstr>
      <vt:lpstr>PowerPoint Sunusu</vt:lpstr>
      <vt:lpstr>Teşekkürler….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Laboratuvarlarda Numune Alma Kapları</dc:title>
  <dc:creator>mehmet</dc:creator>
  <cp:lastModifiedBy>mehmet</cp:lastModifiedBy>
  <cp:revision>6</cp:revision>
  <dcterms:created xsi:type="dcterms:W3CDTF">2020-12-12T13:18:33Z</dcterms:created>
  <dcterms:modified xsi:type="dcterms:W3CDTF">2021-12-02T16:39:17Z</dcterms:modified>
</cp:coreProperties>
</file>