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7C3AC66-CEE1-47F6-8332-F7CAFB92847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257600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7C3AC66-CEE1-47F6-8332-F7CAFB92847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121744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7C3AC66-CEE1-47F6-8332-F7CAFB92847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1999221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7C3AC66-CEE1-47F6-8332-F7CAFB92847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147725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7C3AC66-CEE1-47F6-8332-F7CAFB928479}"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385248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7C3AC66-CEE1-47F6-8332-F7CAFB928479}"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2184161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7C3AC66-CEE1-47F6-8332-F7CAFB928479}"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4187184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7C3AC66-CEE1-47F6-8332-F7CAFB928479}"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1825730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7C3AC66-CEE1-47F6-8332-F7CAFB928479}"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255381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7C3AC66-CEE1-47F6-8332-F7CAFB928479}"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283774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7C3AC66-CEE1-47F6-8332-F7CAFB928479}"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3DE94D-F7BE-4CC5-B7B2-3556FDB8595B}" type="slidenum">
              <a:rPr lang="tr-TR" smtClean="0"/>
              <a:t>‹#›</a:t>
            </a:fld>
            <a:endParaRPr lang="tr-TR"/>
          </a:p>
        </p:txBody>
      </p:sp>
    </p:spTree>
    <p:extLst>
      <p:ext uri="{BB962C8B-B14F-4D97-AF65-F5344CB8AC3E}">
        <p14:creationId xmlns:p14="http://schemas.microsoft.com/office/powerpoint/2010/main" val="12135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3AC66-CEE1-47F6-8332-F7CAFB928479}"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DE94D-F7BE-4CC5-B7B2-3556FDB8595B}" type="slidenum">
              <a:rPr lang="tr-TR" smtClean="0"/>
              <a:t>‹#›</a:t>
            </a:fld>
            <a:endParaRPr lang="tr-TR"/>
          </a:p>
        </p:txBody>
      </p:sp>
    </p:spTree>
    <p:extLst>
      <p:ext uri="{BB962C8B-B14F-4D97-AF65-F5344CB8AC3E}">
        <p14:creationId xmlns:p14="http://schemas.microsoft.com/office/powerpoint/2010/main" val="2193795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75336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SECTION 4 SYSTEMATICS OF INSECTS </a:t>
            </a:r>
            <a:endParaRPr lang="tr-TR" dirty="0"/>
          </a:p>
        </p:txBody>
      </p:sp>
      <p:sp>
        <p:nvSpPr>
          <p:cNvPr id="3" name="İçerik Yer Tutucusu 2"/>
          <p:cNvSpPr>
            <a:spLocks noGrp="1"/>
          </p:cNvSpPr>
          <p:nvPr>
            <p:ph idx="1"/>
          </p:nvPr>
        </p:nvSpPr>
        <p:spPr/>
        <p:txBody>
          <a:bodyPr>
            <a:normAutofit fontScale="47500" lnSpcReduction="20000"/>
          </a:bodyPr>
          <a:lstStyle/>
          <a:p>
            <a:r>
              <a:rPr lang="en-US" dirty="0" smtClean="0"/>
              <a:t>4.1. Nomenclature of Insects In taxonomic studies, the general structure and symmetry of the insect body, the size of the head relative to the body, posture, the ratio of various body lengths to each other and skeletal structure are important. Structures such as exoskeletons and shells are particularly distinctive. Most aquatic insects are categorized based on the shape of their exoskeletons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Zoological nomenclature refers to the naming of animals. Zoology is the study of different groups of known animals. It is a technique for assigning names. It facilitates the scientific study of insects by classifying them according to specific rules. Some important insect orders include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4.2. Ordo: </a:t>
            </a:r>
            <a:r>
              <a:rPr lang="en-US" dirty="0" err="1" smtClean="0"/>
              <a:t>Protura</a:t>
            </a:r>
            <a:r>
              <a:rPr lang="en-US" dirty="0" smtClean="0"/>
              <a:t> – </a:t>
            </a:r>
            <a:r>
              <a:rPr lang="en-US" dirty="0" err="1" smtClean="0"/>
              <a:t>Coneheads</a:t>
            </a:r>
            <a:r>
              <a:rPr lang="en-US" dirty="0" smtClean="0"/>
              <a:t> They are </a:t>
            </a:r>
            <a:r>
              <a:rPr lang="en-US" dirty="0" err="1" smtClean="0"/>
              <a:t>apterygota</a:t>
            </a:r>
            <a:r>
              <a:rPr lang="en-US" dirty="0" smtClean="0"/>
              <a:t> and undergo </a:t>
            </a:r>
            <a:r>
              <a:rPr lang="en-US" dirty="0" err="1" smtClean="0"/>
              <a:t>ametabolic</a:t>
            </a:r>
            <a:r>
              <a:rPr lang="en-US" dirty="0" smtClean="0"/>
              <a:t> metamorphosis. They prefer to live in moist habitats with a mixture of soil and leaves (humus). </a:t>
            </a:r>
            <a:r>
              <a:rPr lang="en-US" dirty="0" err="1" smtClean="0"/>
              <a:t>Protura</a:t>
            </a:r>
            <a:r>
              <a:rPr lang="en-US" dirty="0" smtClean="0"/>
              <a:t> is considered the most primitive order of </a:t>
            </a:r>
            <a:r>
              <a:rPr lang="en-US" dirty="0" err="1" smtClean="0"/>
              <a:t>Hexapoda</a:t>
            </a:r>
            <a:r>
              <a:rPr lang="en-US" dirty="0" smtClean="0"/>
              <a:t>. </a:t>
            </a:r>
            <a:r>
              <a:rPr lang="en-US" dirty="0" err="1" smtClean="0"/>
              <a:t>Protura</a:t>
            </a:r>
            <a:r>
              <a:rPr lang="en-US" dirty="0" smtClean="0"/>
              <a:t> is the smallest order within </a:t>
            </a:r>
            <a:r>
              <a:rPr lang="en-US" dirty="0" err="1" smtClean="0"/>
              <a:t>Arthropoda</a:t>
            </a:r>
            <a:r>
              <a:rPr lang="en-US" dirty="0" smtClean="0"/>
              <a:t>, with a total of 500 species, ranging in size from 0.5 to 2.0 mm (Figure 7). They are typically found in forests with deciduous trees, under leaves and humus and in moist areas. Both adult and </a:t>
            </a:r>
            <a:r>
              <a:rPr lang="en-US" dirty="0" err="1" smtClean="0"/>
              <a:t>preadult</a:t>
            </a:r>
            <a:r>
              <a:rPr lang="en-US" dirty="0" smtClean="0"/>
              <a:t> stages feed on decomposing organic matter. Species of the order </a:t>
            </a:r>
            <a:r>
              <a:rPr lang="en-US" dirty="0" err="1" smtClean="0"/>
              <a:t>Protura</a:t>
            </a:r>
            <a:r>
              <a:rPr lang="en-US" dirty="0" smtClean="0"/>
              <a:t> lack eyes and antennae. They always shed their skin (by Anonymous, n;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7. </a:t>
            </a:r>
            <a:r>
              <a:rPr lang="en-US" dirty="0" err="1" smtClean="0"/>
              <a:t>Protura</a:t>
            </a:r>
            <a:r>
              <a:rPr lang="en-US" dirty="0" smtClean="0"/>
              <a:t> (by Anonymous n). 21 | EDIBLE INSECTS 4.3. Ordo: </a:t>
            </a:r>
            <a:r>
              <a:rPr lang="en-US" dirty="0" err="1" smtClean="0"/>
              <a:t>Collembola</a:t>
            </a:r>
            <a:r>
              <a:rPr lang="en-US" dirty="0" smtClean="0"/>
              <a:t> – Springtails Like other wingless insects (Figure 8) that undergo </a:t>
            </a:r>
            <a:r>
              <a:rPr lang="en-US" dirty="0" err="1" smtClean="0"/>
              <a:t>ametabolism</a:t>
            </a:r>
            <a:r>
              <a:rPr lang="en-US" dirty="0" smtClean="0"/>
              <a:t>, </a:t>
            </a:r>
            <a:r>
              <a:rPr lang="en-US" dirty="0" err="1" smtClean="0"/>
              <a:t>Collembolas</a:t>
            </a:r>
            <a:r>
              <a:rPr lang="en-US" dirty="0" smtClean="0"/>
              <a:t> continue to molt after reaching reproductive maturity. Springtails play an important role as decomposers, recycling organic waste. Springtails are the most abundant creatures among those that dwell on the ground. Many species are less than 6 millimeters long and are highly sensitive to drought (by Anonymous, o;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8. </a:t>
            </a:r>
            <a:r>
              <a:rPr lang="en-US" dirty="0" err="1" smtClean="0"/>
              <a:t>Collembola</a:t>
            </a:r>
            <a:r>
              <a:rPr lang="en-US" dirty="0" smtClean="0"/>
              <a:t> (by Anonymous o). 4.4. Ordo: </a:t>
            </a:r>
            <a:r>
              <a:rPr lang="en-US" dirty="0" err="1" smtClean="0"/>
              <a:t>Plecoptera</a:t>
            </a:r>
            <a:r>
              <a:rPr lang="en-US" dirty="0" smtClean="0"/>
              <a:t> – Stoneflies </a:t>
            </a:r>
            <a:r>
              <a:rPr lang="en-US" dirty="0" err="1" smtClean="0"/>
              <a:t>Stoneflies</a:t>
            </a:r>
            <a:r>
              <a:rPr lang="en-US" dirty="0" smtClean="0"/>
              <a:t> (</a:t>
            </a:r>
            <a:r>
              <a:rPr lang="en-US" dirty="0" err="1" smtClean="0"/>
              <a:t>Plecoptera</a:t>
            </a:r>
            <a:r>
              <a:rPr lang="en-US" dirty="0" smtClean="0"/>
              <a:t>) diverged and evolved approximately 300 million years ago, leading to a dead end. </a:t>
            </a:r>
            <a:r>
              <a:rPr lang="en-US" dirty="0" err="1" smtClean="0"/>
              <a:t>Plecoptera</a:t>
            </a:r>
            <a:r>
              <a:rPr lang="en-US" dirty="0" smtClean="0"/>
              <a:t> nymphs are aquatic organisms. They usually live under rocks. They move swiftly and inhabit clean, </a:t>
            </a:r>
            <a:r>
              <a:rPr lang="en-US" dirty="0" err="1" smtClean="0"/>
              <a:t>welloxygenated</a:t>
            </a:r>
            <a:r>
              <a:rPr lang="en-US" dirty="0" smtClean="0"/>
              <a:t> waters. They feed on various types of algae or aquatic plants. They are highly sensitive species to water pollution (Figure 9) (by Anonymous, p;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9. </a:t>
            </a:r>
            <a:r>
              <a:rPr lang="en-US" dirty="0" err="1" smtClean="0"/>
              <a:t>Plecoptera</a:t>
            </a:r>
            <a:r>
              <a:rPr lang="en-US" dirty="0" smtClean="0"/>
              <a:t> (by Anonymous p). Assist. Prof. Dr. Mehmet BEKTAŞ (Ph. D) | 22 4.5. Ordo: </a:t>
            </a:r>
            <a:r>
              <a:rPr lang="en-US" dirty="0" err="1" smtClean="0"/>
              <a:t>Orthoptera</a:t>
            </a:r>
            <a:r>
              <a:rPr lang="en-US" dirty="0" smtClean="0"/>
              <a:t> – Grasshoppers, Crickets The order </a:t>
            </a:r>
            <a:r>
              <a:rPr lang="en-US" dirty="0" err="1" smtClean="0"/>
              <a:t>Orthoptera</a:t>
            </a:r>
            <a:r>
              <a:rPr lang="en-US" dirty="0" smtClean="0"/>
              <a:t> comprises the dominant creature in many terrestrial habitats. Species belonging to this order feed on nearly all types of plants and can result in significant economic losses. Each species produces its unique sounds. Many species of grasshoppers produce sounds at ultrasonic levels, which are higher than the frequencies audible to humans. Some species produce sounds as high as 100 kHz, while the human ear can hear sounds up to 20 kHz (Figure 10) (by Anonymous, h;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10. </a:t>
            </a:r>
            <a:r>
              <a:rPr lang="en-US" dirty="0" err="1" smtClean="0"/>
              <a:t>Orthoptera</a:t>
            </a:r>
            <a:r>
              <a:rPr lang="en-US" dirty="0" smtClean="0"/>
              <a:t> (by Anonymous r). 4.6. Ordo: </a:t>
            </a:r>
            <a:r>
              <a:rPr lang="en-US" dirty="0" err="1" smtClean="0"/>
              <a:t>Dermaptera</a:t>
            </a:r>
            <a:r>
              <a:rPr lang="en-US" dirty="0" smtClean="0"/>
              <a:t> – Earwigs </a:t>
            </a:r>
            <a:r>
              <a:rPr lang="en-US" dirty="0" err="1" smtClean="0"/>
              <a:t>Earwigs</a:t>
            </a:r>
            <a:r>
              <a:rPr lang="en-US" dirty="0" smtClean="0"/>
              <a:t>, which hide in dark places during the day and are active at night, are scavengers that feed on carrion and grass. It has a diverse range of food preferences. Several species are predators (Figure 11) (</a:t>
            </a:r>
            <a:r>
              <a:rPr lang="en-US" dirty="0" err="1" smtClean="0"/>
              <a:t>Berenbaum</a:t>
            </a:r>
            <a:r>
              <a:rPr lang="en-US" dirty="0" smtClean="0"/>
              <a:t>, 2009). Figure 11. Earwig (by </a:t>
            </a:r>
            <a:r>
              <a:rPr lang="en-US" dirty="0" err="1" smtClean="0"/>
              <a:t>Berenbaum</a:t>
            </a:r>
            <a:r>
              <a:rPr lang="en-US" dirty="0" smtClean="0"/>
              <a:t> 2009; </a:t>
            </a:r>
            <a:r>
              <a:rPr lang="en-US" dirty="0" err="1" smtClean="0"/>
              <a:t>Encylopedia</a:t>
            </a:r>
            <a:r>
              <a:rPr lang="en-US" dirty="0" smtClean="0"/>
              <a:t> Britannica).</a:t>
            </a:r>
            <a:endParaRPr lang="tr-TR" dirty="0"/>
          </a:p>
        </p:txBody>
      </p:sp>
    </p:spTree>
    <p:extLst>
      <p:ext uri="{BB962C8B-B14F-4D97-AF65-F5344CB8AC3E}">
        <p14:creationId xmlns:p14="http://schemas.microsoft.com/office/powerpoint/2010/main" val="11255456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668</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4 SYSTEMATICS OF INSECTS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cp:revision>
  <dcterms:created xsi:type="dcterms:W3CDTF">2024-03-25T22:24:42Z</dcterms:created>
  <dcterms:modified xsi:type="dcterms:W3CDTF">2024-03-25T22:25:21Z</dcterms:modified>
</cp:coreProperties>
</file>