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4BD3C00-06E0-4549-B1CB-EB8747D43711}"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119657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BD3C00-06E0-4549-B1CB-EB8747D43711}"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328679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BD3C00-06E0-4549-B1CB-EB8747D43711}"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252044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BD3C00-06E0-4549-B1CB-EB8747D43711}"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2174754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4BD3C00-06E0-4549-B1CB-EB8747D43711}"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376722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4BD3C00-06E0-4549-B1CB-EB8747D43711}"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911882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4BD3C00-06E0-4549-B1CB-EB8747D43711}"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392128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4BD3C00-06E0-4549-B1CB-EB8747D43711}"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146589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4BD3C00-06E0-4549-B1CB-EB8747D43711}"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231703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4BD3C00-06E0-4549-B1CB-EB8747D43711}"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9333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4BD3C00-06E0-4549-B1CB-EB8747D43711}"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C04D78-24DB-4F89-BB76-A293E9A8D2DD}" type="slidenum">
              <a:rPr lang="tr-TR" smtClean="0"/>
              <a:t>‹#›</a:t>
            </a:fld>
            <a:endParaRPr lang="tr-TR"/>
          </a:p>
        </p:txBody>
      </p:sp>
    </p:spTree>
    <p:extLst>
      <p:ext uri="{BB962C8B-B14F-4D97-AF65-F5344CB8AC3E}">
        <p14:creationId xmlns:p14="http://schemas.microsoft.com/office/powerpoint/2010/main" val="1653510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D3C00-06E0-4549-B1CB-EB8747D43711}"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C04D78-24DB-4F89-BB76-A293E9A8D2DD}" type="slidenum">
              <a:rPr lang="tr-TR" smtClean="0"/>
              <a:t>‹#›</a:t>
            </a:fld>
            <a:endParaRPr lang="tr-TR"/>
          </a:p>
        </p:txBody>
      </p:sp>
    </p:spTree>
    <p:extLst>
      <p:ext uri="{BB962C8B-B14F-4D97-AF65-F5344CB8AC3E}">
        <p14:creationId xmlns:p14="http://schemas.microsoft.com/office/powerpoint/2010/main" val="4201273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0142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Ordo: </a:t>
            </a:r>
            <a:r>
              <a:rPr lang="en-US" dirty="0" err="1" smtClean="0"/>
              <a:t>Isoptera</a:t>
            </a:r>
            <a:r>
              <a:rPr lang="en-US" dirty="0" smtClean="0"/>
              <a:t> – Termites</a:t>
            </a:r>
            <a:endParaRPr lang="tr-TR" dirty="0"/>
          </a:p>
        </p:txBody>
      </p:sp>
      <p:sp>
        <p:nvSpPr>
          <p:cNvPr id="3" name="İçerik Yer Tutucusu 2"/>
          <p:cNvSpPr>
            <a:spLocks noGrp="1"/>
          </p:cNvSpPr>
          <p:nvPr>
            <p:ph idx="1"/>
          </p:nvPr>
        </p:nvSpPr>
        <p:spPr/>
        <p:txBody>
          <a:bodyPr>
            <a:normAutofit fontScale="40000" lnSpcReduction="20000"/>
          </a:bodyPr>
          <a:lstStyle/>
          <a:p>
            <a:r>
              <a:rPr lang="en-US" dirty="0" smtClean="0"/>
              <a:t>4.7 Termites are the only </a:t>
            </a:r>
            <a:r>
              <a:rPr lang="en-US" dirty="0" err="1" smtClean="0"/>
              <a:t>hemimetabolous</a:t>
            </a:r>
            <a:r>
              <a:rPr lang="en-US" dirty="0" smtClean="0"/>
              <a:t> insect order that exhibits true social behavior. Species belonging to this order construct very large nests and the entire colony resides within them. Each nest has a king and a queen responsible for reproduction. They are found quite abundantly in tropical and semi-tropical climates (Figure 12) (by Anonymous, s;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12. Termites (by Anonymous s). 4.8. Ordo: </a:t>
            </a:r>
            <a:r>
              <a:rPr lang="en-US" dirty="0" err="1" smtClean="0"/>
              <a:t>Ephemeroptera</a:t>
            </a:r>
            <a:r>
              <a:rPr lang="en-US" dirty="0" smtClean="0"/>
              <a:t> – Mayflies The pre-adult stages of species belonging to the order </a:t>
            </a:r>
            <a:r>
              <a:rPr lang="en-US" dirty="0" err="1" smtClean="0"/>
              <a:t>Ephemeroptera</a:t>
            </a:r>
            <a:r>
              <a:rPr lang="en-US" dirty="0" smtClean="0"/>
              <a:t> are aquatic and they typically inhabit clean, flowing freshwater. It is the only example in the insect kingdom that molts despite having wings (Figure 13). Many adults have a relatively short lifespan. Since adults only have vestigial mouthparts, they do not feed. Some species emerge, reproduce and die within one day. </a:t>
            </a:r>
            <a:r>
              <a:rPr lang="en-US" dirty="0" err="1" smtClean="0"/>
              <a:t>Ephemeroptera</a:t>
            </a:r>
            <a:r>
              <a:rPr lang="en-US" dirty="0" smtClean="0"/>
              <a:t> species are popular baits among fishermen (by Anonymous t; </a:t>
            </a:r>
            <a:r>
              <a:rPr lang="en-US" dirty="0" err="1" smtClean="0"/>
              <a:t>Szent-Ivany</a:t>
            </a:r>
            <a:r>
              <a:rPr lang="en-US" dirty="0" smtClean="0"/>
              <a:t> and </a:t>
            </a:r>
            <a:r>
              <a:rPr lang="en-US" dirty="0" err="1" smtClean="0"/>
              <a:t>Ujhfizy</a:t>
            </a:r>
            <a:r>
              <a:rPr lang="en-US" dirty="0" smtClean="0"/>
              <a:t>, 1973). Figure 13. Mayflies (by Anonymous t). Assist. Prof. Dr. Mehmet BEKTAŞ (Ph. D) | 24 4.9. Ordo: </a:t>
            </a:r>
            <a:r>
              <a:rPr lang="en-US" dirty="0" err="1" smtClean="0"/>
              <a:t>Hemiptera</a:t>
            </a:r>
            <a:r>
              <a:rPr lang="en-US" dirty="0" smtClean="0"/>
              <a:t> – True Bugs Insects belonging to the suborder </a:t>
            </a:r>
            <a:r>
              <a:rPr lang="en-US" dirty="0" err="1" smtClean="0"/>
              <a:t>Heteroptera</a:t>
            </a:r>
            <a:r>
              <a:rPr lang="en-US" dirty="0" smtClean="0"/>
              <a:t> are known as true bedbugs. Their front wings are very striking. Half of this wing has a </a:t>
            </a:r>
            <a:r>
              <a:rPr lang="en-US" dirty="0" err="1" smtClean="0"/>
              <a:t>chitinous</a:t>
            </a:r>
            <a:r>
              <a:rPr lang="en-US" dirty="0" smtClean="0"/>
              <a:t> structure, while the other half has a membranous structure (Figure 14). It consists of insect species that are widely distributed and can thrive in various types of habitats. Plant-feeding species are significant pests of numerous field crops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14. True bugs (by Australian museum, 2024). 4.10. Ordo: </a:t>
            </a:r>
            <a:r>
              <a:rPr lang="en-US" dirty="0" err="1" smtClean="0"/>
              <a:t>Homoptera</a:t>
            </a:r>
            <a:r>
              <a:rPr lang="en-US" dirty="0" smtClean="0"/>
              <a:t> – Aphids, Cicadas, Leafhoppers, Scale Insect The mouthparts of these species have a stinging-sucking structure, allowing them to extract sap from vascular plants. </a:t>
            </a:r>
            <a:r>
              <a:rPr lang="en-US" dirty="0" err="1" smtClean="0"/>
              <a:t>Homopterans</a:t>
            </a:r>
            <a:r>
              <a:rPr lang="en-US" dirty="0" smtClean="0"/>
              <a:t> are the most widespread group of insects (Figure 15). They feed on herbivores in terrestrial habitats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15. </a:t>
            </a:r>
            <a:r>
              <a:rPr lang="en-US" dirty="0" err="1" smtClean="0"/>
              <a:t>Apihds</a:t>
            </a:r>
            <a:r>
              <a:rPr lang="en-US" dirty="0" smtClean="0"/>
              <a:t> (by Britannica, 2024). 25 | EDIBLE INSECTS 4.11. Ordo: </a:t>
            </a:r>
            <a:r>
              <a:rPr lang="en-US" dirty="0" err="1" smtClean="0"/>
              <a:t>Odonata</a:t>
            </a:r>
            <a:r>
              <a:rPr lang="en-US" dirty="0" smtClean="0"/>
              <a:t> – Dragonflies, Damselflies Both the adult and nymph stages of dragonflies (</a:t>
            </a:r>
            <a:r>
              <a:rPr lang="en-US" dirty="0" err="1" smtClean="0"/>
              <a:t>Anisoptera</a:t>
            </a:r>
            <a:r>
              <a:rPr lang="en-US" dirty="0" smtClean="0"/>
              <a:t>) and damselflies are predators (Figure 16). Adult individuals can fly quickly and are agile. These characteristics make them easier to hunt and they are a highly valuable group for the ecosystem. They hunt small arthropods like mosquitoes and midges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16. </a:t>
            </a:r>
            <a:r>
              <a:rPr lang="en-US" dirty="0" err="1" smtClean="0"/>
              <a:t>Odonoata</a:t>
            </a:r>
            <a:r>
              <a:rPr lang="en-US" dirty="0" smtClean="0"/>
              <a:t> (by Britannica, 2024). 4.12. Ordo: </a:t>
            </a:r>
            <a:r>
              <a:rPr lang="en-US" dirty="0" err="1" smtClean="0"/>
              <a:t>Coleoptera</a:t>
            </a:r>
            <a:r>
              <a:rPr lang="en-US" dirty="0" smtClean="0"/>
              <a:t> – Beetles </a:t>
            </a:r>
            <a:r>
              <a:rPr lang="en-US" dirty="0" err="1" smtClean="0"/>
              <a:t>Coleoptera</a:t>
            </a:r>
            <a:r>
              <a:rPr lang="en-US" dirty="0" smtClean="0"/>
              <a:t> is the most numerous order within insects. Most adult members of the order </a:t>
            </a:r>
            <a:r>
              <a:rPr lang="en-US" dirty="0" err="1" smtClean="0"/>
              <a:t>Coleoptera</a:t>
            </a:r>
            <a:r>
              <a:rPr lang="en-US" dirty="0" smtClean="0"/>
              <a:t> have a durable, thick exoskeleton that covers and protects the majority of their bodies (Figure 17). The front wings, known as elytra, are as hard as the exoskeleton and protect the body when struck. Also, they are the largest order in the animal kingdom. Species of the order </a:t>
            </a:r>
            <a:r>
              <a:rPr lang="en-US" dirty="0" err="1" smtClean="0"/>
              <a:t>Coleoptera</a:t>
            </a:r>
            <a:r>
              <a:rPr lang="en-US" dirty="0" smtClean="0"/>
              <a:t> constitute 40% of all insects and 30% of all animals. Some species within this order are significant pests of stored products and plants (</a:t>
            </a:r>
            <a:r>
              <a:rPr lang="en-US" dirty="0" err="1" smtClean="0"/>
              <a:t>Güçlü</a:t>
            </a:r>
            <a:r>
              <a:rPr lang="en-US" dirty="0" smtClean="0"/>
              <a:t>, 1999; </a:t>
            </a:r>
            <a:r>
              <a:rPr lang="en-US" dirty="0" err="1" smtClean="0"/>
              <a:t>Bektaş</a:t>
            </a:r>
            <a:r>
              <a:rPr lang="en-US" dirty="0" smtClean="0"/>
              <a:t>, 2015; </a:t>
            </a:r>
            <a:r>
              <a:rPr lang="en-US" dirty="0" err="1" smtClean="0"/>
              <a:t>Adli</a:t>
            </a:r>
            <a:r>
              <a:rPr lang="en-US" dirty="0" smtClean="0"/>
              <a:t> </a:t>
            </a:r>
            <a:r>
              <a:rPr lang="en-US" dirty="0" err="1" smtClean="0"/>
              <a:t>Entomoloji</a:t>
            </a:r>
            <a:r>
              <a:rPr lang="en-US" dirty="0" smtClean="0"/>
              <a:t>, 2024). Figure 17. </a:t>
            </a:r>
            <a:r>
              <a:rPr lang="en-US" dirty="0" err="1" smtClean="0"/>
              <a:t>Coleoptera</a:t>
            </a:r>
            <a:r>
              <a:rPr lang="en-US" dirty="0" smtClean="0"/>
              <a:t> (by Britannica, 2024). Assist. Prof. Dr. Mehmet BEKTAŞ (Ph. D) | 26 4.13. Ordo: </a:t>
            </a:r>
            <a:r>
              <a:rPr lang="en-US" dirty="0" err="1" smtClean="0"/>
              <a:t>Siphonaptera</a:t>
            </a:r>
            <a:r>
              <a:rPr lang="en-US" dirty="0" smtClean="0"/>
              <a:t> – Fleas Adult fleas are blood-sucking external parasites. They feed on a variety of mammal species and occasionally birds (Figure 18)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18. Fleas (by Britannica, 2024). 4.14. Ordo: </a:t>
            </a:r>
            <a:r>
              <a:rPr lang="en-US" dirty="0" err="1" smtClean="0"/>
              <a:t>Diptera</a:t>
            </a:r>
            <a:r>
              <a:rPr lang="en-US" dirty="0" smtClean="0"/>
              <a:t> – True Flies The order </a:t>
            </a:r>
            <a:r>
              <a:rPr lang="en-US" dirty="0" err="1" smtClean="0"/>
              <a:t>Diptera</a:t>
            </a:r>
            <a:r>
              <a:rPr lang="en-US" dirty="0" smtClean="0"/>
              <a:t> includes all true flies. This order of insects is easily distinguished from other orders by the fact that their hind wings turn into small structures called </a:t>
            </a:r>
            <a:r>
              <a:rPr lang="en-US" dirty="0" err="1" smtClean="0"/>
              <a:t>halteres</a:t>
            </a:r>
            <a:r>
              <a:rPr lang="en-US" dirty="0" smtClean="0"/>
              <a:t>. The halter organ vibrates during flight, allowing the insect to maintain balance in the air (Figure 19)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19. True flies (by Britannica, 2024). 27 | EDIBLE INSECTS 4.15. Ordo: Lepidoptera – Moths, Butterflies </a:t>
            </a:r>
            <a:r>
              <a:rPr lang="en-US" dirty="0" err="1" smtClean="0"/>
              <a:t>Butterflies</a:t>
            </a:r>
            <a:r>
              <a:rPr lang="en-US" dirty="0" smtClean="0"/>
              <a:t> and moths, order Lepidoptera, have the second-largest number of species in the insect kingdom. Almost all butterfly larvae are called "caterpillars." Despite their beauty and the economic value of some species (such as the silkworm, </a:t>
            </a:r>
            <a:r>
              <a:rPr lang="en-US" dirty="0" err="1" smtClean="0"/>
              <a:t>Bombyx</a:t>
            </a:r>
            <a:r>
              <a:rPr lang="en-US" dirty="0" smtClean="0"/>
              <a:t> </a:t>
            </a:r>
            <a:r>
              <a:rPr lang="en-US" dirty="0" err="1" smtClean="0"/>
              <a:t>mori</a:t>
            </a:r>
            <a:r>
              <a:rPr lang="en-US" dirty="0" smtClean="0"/>
              <a:t>), butterflies are of great importance to humans (Figure 20)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20. Butterflies (by Britannica, 2024). 4.16. Ordo: Hymenoptera – Ants, Wasps, Bees The species in the order Hymenoptera are the only family that possesses a stinger and is capable of stinging. Parthenogenesis reproduction occurs. Honey bees (</a:t>
            </a:r>
            <a:r>
              <a:rPr lang="en-US" dirty="0" err="1" smtClean="0"/>
              <a:t>Apis</a:t>
            </a:r>
            <a:r>
              <a:rPr lang="en-US" dirty="0" smtClean="0"/>
              <a:t> </a:t>
            </a:r>
            <a:r>
              <a:rPr lang="en-US" dirty="0" err="1" smtClean="0"/>
              <a:t>mellifera</a:t>
            </a:r>
            <a:r>
              <a:rPr lang="en-US" dirty="0" smtClean="0"/>
              <a:t>) and ants belong to the same order (Figure 21) (</a:t>
            </a:r>
            <a:r>
              <a:rPr lang="en-US" dirty="0" err="1" smtClean="0"/>
              <a:t>Silici</a:t>
            </a:r>
            <a:r>
              <a:rPr lang="en-US" dirty="0" smtClean="0"/>
              <a:t> and </a:t>
            </a:r>
            <a:r>
              <a:rPr lang="en-US" dirty="0" err="1" smtClean="0"/>
              <a:t>Özkök</a:t>
            </a:r>
            <a:r>
              <a:rPr lang="en-US" dirty="0" smtClean="0"/>
              <a:t>, 2009). Figure 21. Bees (by Britannica, 2024)</a:t>
            </a:r>
            <a:endParaRPr lang="tr-TR" dirty="0"/>
          </a:p>
        </p:txBody>
      </p:sp>
    </p:spTree>
    <p:extLst>
      <p:ext uri="{BB962C8B-B14F-4D97-AF65-F5344CB8AC3E}">
        <p14:creationId xmlns:p14="http://schemas.microsoft.com/office/powerpoint/2010/main" val="17791402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896</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 Ordo: Isoptera – Termites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cp:revision>
  <dcterms:created xsi:type="dcterms:W3CDTF">2024-03-25T22:26:32Z</dcterms:created>
  <dcterms:modified xsi:type="dcterms:W3CDTF">2024-03-25T22:27:18Z</dcterms:modified>
</cp:coreProperties>
</file>