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2C6A76D-F571-4EE0-B16F-16EFB7C2A8D4}"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2577272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C6A76D-F571-4EE0-B16F-16EFB7C2A8D4}"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1613184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C6A76D-F571-4EE0-B16F-16EFB7C2A8D4}"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310473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C6A76D-F571-4EE0-B16F-16EFB7C2A8D4}"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1827446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2C6A76D-F571-4EE0-B16F-16EFB7C2A8D4}"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607484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C6A76D-F571-4EE0-B16F-16EFB7C2A8D4}"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404104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C6A76D-F571-4EE0-B16F-16EFB7C2A8D4}"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211858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C6A76D-F571-4EE0-B16F-16EFB7C2A8D4}"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3926268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C6A76D-F571-4EE0-B16F-16EFB7C2A8D4}"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387435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C6A76D-F571-4EE0-B16F-16EFB7C2A8D4}"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9744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C6A76D-F571-4EE0-B16F-16EFB7C2A8D4}"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092A4C-F472-4500-86BD-A6A81AE2AF0D}" type="slidenum">
              <a:rPr lang="tr-TR" smtClean="0"/>
              <a:t>‹#›</a:t>
            </a:fld>
            <a:endParaRPr lang="tr-TR"/>
          </a:p>
        </p:txBody>
      </p:sp>
    </p:spTree>
    <p:extLst>
      <p:ext uri="{BB962C8B-B14F-4D97-AF65-F5344CB8AC3E}">
        <p14:creationId xmlns:p14="http://schemas.microsoft.com/office/powerpoint/2010/main" val="302042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6A76D-F571-4EE0-B16F-16EFB7C2A8D4}"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92A4C-F472-4500-86BD-A6A81AE2AF0D}" type="slidenum">
              <a:rPr lang="tr-TR" smtClean="0"/>
              <a:t>‹#›</a:t>
            </a:fld>
            <a:endParaRPr lang="tr-TR"/>
          </a:p>
        </p:txBody>
      </p:sp>
    </p:spTree>
    <p:extLst>
      <p:ext uri="{BB962C8B-B14F-4D97-AF65-F5344CB8AC3E}">
        <p14:creationId xmlns:p14="http://schemas.microsoft.com/office/powerpoint/2010/main" val="951771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0192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5 BIOLOGY OF INSECTS </a:t>
            </a:r>
            <a:endParaRPr lang="tr-TR" dirty="0"/>
          </a:p>
        </p:txBody>
      </p:sp>
      <p:sp>
        <p:nvSpPr>
          <p:cNvPr id="3" name="İçerik Yer Tutucusu 2"/>
          <p:cNvSpPr>
            <a:spLocks noGrp="1"/>
          </p:cNvSpPr>
          <p:nvPr>
            <p:ph idx="1"/>
          </p:nvPr>
        </p:nvSpPr>
        <p:spPr/>
        <p:txBody>
          <a:bodyPr>
            <a:normAutofit fontScale="32500" lnSpcReduction="20000"/>
          </a:bodyPr>
          <a:lstStyle/>
          <a:p>
            <a:r>
              <a:rPr lang="en-US" dirty="0" smtClean="0"/>
              <a:t>5.1. Insects and the Food Pyramid For the sustainability of the ecosystem, the food pyramid system must be capable of long-term maintenance and meeting current needs without jeopardizing the demands of future generations. The lower part of the food pyramid consists of organic material, photosynthesizing plants, algae, bacteria, fungi, microorganisms and detritus (</a:t>
            </a:r>
            <a:r>
              <a:rPr lang="en-US" dirty="0" err="1" smtClean="0"/>
              <a:t>Kinyuru</a:t>
            </a:r>
            <a:r>
              <a:rPr lang="en-US" dirty="0" smtClean="0"/>
              <a:t> and </a:t>
            </a:r>
            <a:r>
              <a:rPr lang="en-US" dirty="0" err="1" smtClean="0"/>
              <a:t>Ndung’u</a:t>
            </a:r>
            <a:r>
              <a:rPr lang="en-US" dirty="0" smtClean="0"/>
              <a:t>, 2020; Klein et al., 2022). Herbivores and omnivores occupy the middle part of the food pyramid. These are crustaceans, hoofed animals, planarians and diplopods. Predators occupy the top level of the food pyramid. These include centipedes, cave spiders, salamanders and more (</a:t>
            </a:r>
            <a:r>
              <a:rPr lang="en-US" dirty="0" err="1" smtClean="0"/>
              <a:t>Kinyuru</a:t>
            </a:r>
            <a:r>
              <a:rPr lang="en-US" dirty="0" smtClean="0"/>
              <a:t> and </a:t>
            </a:r>
            <a:r>
              <a:rPr lang="en-US" dirty="0" err="1" smtClean="0"/>
              <a:t>Ndung’u</a:t>
            </a:r>
            <a:r>
              <a:rPr lang="en-US" dirty="0" smtClean="0"/>
              <a:t>, 2020; Klein et al., 2022). 5.2. General Anatomy of Insect The insect body consists of three parts: the head, thorax and abdomen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5.2.1. General Dermatology of Insects 5.2.1.1. Insect Integument The integument that covers the body organs from the outside is composed of ectoderm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 It helps protect insects from various external factors. * Prevents water loss. * It prevents harmful external events from entering the body. * Sensory perception of impact, contact and environmental changes. 29 | EDIBLE INSECTS 5.2.1.2. Epidermis The epidermis is the outermost layer of cells in an insect. This layer is also known as the hypodermis. It is one cell thick. When inactive, cell boundaries become blurred. Cuboidal and plasma membranes, as well as external secretions such as epicuticle and chitin, form the plasma membrane plates (Figure 22)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22: Epidermis (by Meyer, 1998). 5.2.1.3. Molting and </a:t>
            </a:r>
            <a:r>
              <a:rPr lang="en-US" dirty="0" err="1" smtClean="0"/>
              <a:t>Ecdysis</a:t>
            </a:r>
            <a:r>
              <a:rPr lang="en-US" dirty="0" smtClean="0"/>
              <a:t> Molting is the period that occurs from the end of the laying cycle until the old layer is shed. Insect muscles must be attached to the exoskeleton. During the </a:t>
            </a:r>
            <a:r>
              <a:rPr lang="en-US" dirty="0" err="1" smtClean="0"/>
              <a:t>ecdysis</a:t>
            </a:r>
            <a:r>
              <a:rPr lang="en-US" dirty="0" smtClean="0"/>
              <a:t> process, muscles and appendages are also renewed. At this moment, the insect is defenseless. The muscles extend from the </a:t>
            </a:r>
            <a:r>
              <a:rPr lang="en-US" dirty="0" err="1" smtClean="0"/>
              <a:t>procuticle</a:t>
            </a:r>
            <a:r>
              <a:rPr lang="en-US" dirty="0" smtClean="0"/>
              <a:t> to the base of the cuticle and are anchored there. The base of the epidermis is connected to the muscles, which helps anchor the muscles to the cuticles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a:t>
            </a:r>
            <a:r>
              <a:rPr lang="en-US" dirty="0" err="1" smtClean="0"/>
              <a:t>Ecdysis</a:t>
            </a:r>
            <a:r>
              <a:rPr lang="en-US" dirty="0" smtClean="0"/>
              <a:t> is molting occurs as a result of a series of actions by epidermal cells. Besides, dermal glands and </a:t>
            </a:r>
            <a:r>
              <a:rPr lang="en-US" dirty="0" err="1" smtClean="0"/>
              <a:t>oenocytes</a:t>
            </a:r>
            <a:r>
              <a:rPr lang="en-US" dirty="0" smtClean="0"/>
              <a:t> also play a role in this process at specific stages. After the shirt change event, wax and </a:t>
            </a:r>
            <a:r>
              <a:rPr lang="en-US" dirty="0" err="1" smtClean="0"/>
              <a:t>endocuticle</a:t>
            </a:r>
            <a:r>
              <a:rPr lang="en-US" dirty="0" smtClean="0"/>
              <a:t> secretion continue. After sheathing the exoskeleton, the insect forms the outer layers of the epicuticle. After changing its shirt, the hardening process (</a:t>
            </a:r>
            <a:r>
              <a:rPr lang="en-US" dirty="0" err="1" smtClean="0"/>
              <a:t>chitinization</a:t>
            </a:r>
            <a:r>
              <a:rPr lang="en-US" dirty="0" smtClean="0"/>
              <a:t>) occurs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Assist. Prof. Dr. Mehmet BEKTAŞ (Ph. D) | 30 5.2.1.4. </a:t>
            </a:r>
            <a:r>
              <a:rPr lang="en-US" dirty="0" err="1" smtClean="0"/>
              <a:t>Cuticular</a:t>
            </a:r>
            <a:r>
              <a:rPr lang="en-US" dirty="0" smtClean="0"/>
              <a:t> Protuberances It is classified in two ways: mobility (they are immobile; move; spurs are movable) and relationship (with the underlying epidermal cell-hairs and scales are single-celled)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5.2.2. Body segments, genital organs and extremities Generally, body of insect consists of a head, thorax and abdomen (Figure 23) (by Anonymous, g; </a:t>
            </a:r>
            <a:r>
              <a:rPr lang="en-US" dirty="0" err="1" smtClean="0"/>
              <a:t>Kornoşor</a:t>
            </a:r>
            <a:r>
              <a:rPr lang="en-US" dirty="0" smtClean="0"/>
              <a:t>, 1985; </a:t>
            </a:r>
            <a:r>
              <a:rPr lang="en-US" dirty="0" err="1" smtClean="0"/>
              <a:t>Borror</a:t>
            </a:r>
            <a:r>
              <a:rPr lang="en-US" dirty="0" smtClean="0"/>
              <a:t>, 1992;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23. Body of insect (by </a:t>
            </a:r>
            <a:r>
              <a:rPr lang="en-US" dirty="0" err="1" smtClean="0"/>
              <a:t>Borror</a:t>
            </a:r>
            <a:r>
              <a:rPr lang="en-US" dirty="0" smtClean="0"/>
              <a:t>, 1992). 4.2.2.1. Head, Caput The head capsule, a hard and round structure located at the front of the insect body, is embryonic. The compound has six segments: pre-antennal, antennal, labral, mandibular, </a:t>
            </a:r>
            <a:r>
              <a:rPr lang="en-US" dirty="0" err="1" smtClean="0"/>
              <a:t>maxillar</a:t>
            </a:r>
            <a:r>
              <a:rPr lang="en-US" dirty="0" smtClean="0"/>
              <a:t> and labial. On the head, there are organs such as antennae, mouthparts, compound and simple eyes (Figure 24)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31 | EDIBLE INSECTS Figure 24. Insect head at frontal (by </a:t>
            </a:r>
            <a:r>
              <a:rPr lang="en-US" dirty="0" err="1" smtClean="0"/>
              <a:t>nl</a:t>
            </a:r>
            <a:r>
              <a:rPr lang="en-US" dirty="0" smtClean="0"/>
              <a:t>. </a:t>
            </a:r>
            <a:r>
              <a:rPr lang="en-US" dirty="0" err="1" smtClean="0"/>
              <a:t>wikipedia</a:t>
            </a:r>
            <a:r>
              <a:rPr lang="en-US" dirty="0" smtClean="0"/>
              <a:t>, 2024) 4.2.2.2. Thorax The thorax is connected to the head by a membranous neck structure called the cervix. There are usually one or two cervical </a:t>
            </a:r>
            <a:r>
              <a:rPr lang="en-US" dirty="0" err="1" smtClean="0"/>
              <a:t>sclerites</a:t>
            </a:r>
            <a:r>
              <a:rPr lang="en-US" dirty="0" smtClean="0"/>
              <a:t> (CVS) on each side of the neck, connecting the head to the episterna of the prothorax. Each thoracic segment consists of four parts. One of them covers the upper part of the segment (tergum), while another covers the lower part (sternum), and both cover the side parts (pleura). Generally, there are three pairs of legs in the thorax, with one pair in each segment. Adult insects usually have one or two pairs of wings, except for </a:t>
            </a:r>
            <a:r>
              <a:rPr lang="en-US" dirty="0" err="1" smtClean="0"/>
              <a:t>Apterygota</a:t>
            </a:r>
            <a:r>
              <a:rPr lang="en-US" dirty="0" smtClean="0"/>
              <a:t> and some </a:t>
            </a:r>
            <a:r>
              <a:rPr lang="en-US" dirty="0" err="1" smtClean="0"/>
              <a:t>Pterygota</a:t>
            </a:r>
            <a:r>
              <a:rPr lang="en-US" dirty="0" smtClean="0"/>
              <a:t> adults, which have no wings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4.2.2.3. Abdomen The adult insect is completely limbless and has 6-12 segments during the embryo period. During the development period unique or a few segments at the end have atrophied and transformed into a sexual organ. Dorsal parts of the abdominal </a:t>
            </a:r>
            <a:r>
              <a:rPr lang="en-US" dirty="0" err="1" smtClean="0"/>
              <a:t>tergites</a:t>
            </a:r>
            <a:r>
              <a:rPr lang="en-US" dirty="0" smtClean="0"/>
              <a:t> are called </a:t>
            </a:r>
            <a:r>
              <a:rPr lang="en-US" dirty="0" err="1" smtClean="0"/>
              <a:t>tergites</a:t>
            </a:r>
            <a:r>
              <a:rPr lang="en-US" dirty="0" smtClean="0"/>
              <a:t>, and the ventral parts are called </a:t>
            </a:r>
            <a:r>
              <a:rPr lang="en-US" dirty="0" err="1" smtClean="0"/>
              <a:t>sternites</a:t>
            </a:r>
            <a:r>
              <a:rPr lang="en-US" dirty="0" smtClean="0"/>
              <a:t>. </a:t>
            </a:r>
            <a:r>
              <a:rPr lang="en-US" dirty="0" err="1" smtClean="0"/>
              <a:t>Tergites</a:t>
            </a:r>
            <a:r>
              <a:rPr lang="en-US" dirty="0" smtClean="0"/>
              <a:t> and </a:t>
            </a:r>
            <a:r>
              <a:rPr lang="en-US" dirty="0" err="1" smtClean="0"/>
              <a:t>sternites</a:t>
            </a:r>
            <a:r>
              <a:rPr lang="en-US" dirty="0" smtClean="0"/>
              <a:t> are connected other, with stigmas present in their respective locations. Various appendages emerge from the end of the abdomen, exhibiting different shapes and structures depending on the insect groups (Figure 23)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Assist. Prof. Dr. Mehmet BEKTAŞ (Ph. D) | 32 4.2.2.4. Genital Segments In insects, the genital segments (8th and 9th) are the parts through which the reproductive organs open to the outside. It generally forms in the 9th segment in men. In females, the sexual organs are formed in the 8th and 9th segments and typically consist of an ovipositor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4.2.2.5. Legs and Wings The legs have a segmented structure. Typically, an insect leg consists of six parts: coxa, trochanter, femur, tibia, tarsus, </a:t>
            </a:r>
            <a:r>
              <a:rPr lang="en-US" dirty="0" err="1" smtClean="0"/>
              <a:t>pretarsus</a:t>
            </a:r>
            <a:r>
              <a:rPr lang="en-US" dirty="0" smtClean="0"/>
              <a:t> and </a:t>
            </a:r>
            <a:r>
              <a:rPr lang="en-US" dirty="0" err="1" smtClean="0"/>
              <a:t>arolium</a:t>
            </a:r>
            <a:r>
              <a:rPr lang="en-US" dirty="0" smtClean="0"/>
              <a:t>. However, </a:t>
            </a:r>
            <a:r>
              <a:rPr lang="en-US" dirty="0" err="1" smtClean="0"/>
              <a:t>pretarsus</a:t>
            </a:r>
            <a:r>
              <a:rPr lang="en-US" dirty="0" smtClean="0"/>
              <a:t>, which is considered the final part of the leg, is sometimes regarded as part of the tarsus. All six segments of the leg have their set of muscles. Therefore, these segments are considered real (Figure 25 a)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Insect wings are formed by the outward extension of the body wall located between the notum and </a:t>
            </a:r>
            <a:r>
              <a:rPr lang="en-US" dirty="0" err="1" smtClean="0"/>
              <a:t>pleuron</a:t>
            </a:r>
            <a:r>
              <a:rPr lang="en-US" dirty="0" smtClean="0"/>
              <a:t>. First, the wing grows in the shape of a balloon, then its upper and lower surfaces flatten and harden, causing them to stick together. Folds occur only in the areas where the wing veins are located, resulting in the formation of veins (Figure 25 b)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a:t>
            </a:r>
            <a:r>
              <a:rPr lang="en-US" dirty="0" err="1" smtClean="0"/>
              <a:t>Triplehorn</a:t>
            </a:r>
            <a:r>
              <a:rPr lang="en-US" dirty="0" smtClean="0"/>
              <a:t> and Norman, 2005). Figure 25. Legs (a) and wings (b) (by Anonymous u)</a:t>
            </a:r>
            <a:endParaRPr lang="tr-TR" dirty="0"/>
          </a:p>
        </p:txBody>
      </p:sp>
    </p:spTree>
    <p:extLst>
      <p:ext uri="{BB962C8B-B14F-4D97-AF65-F5344CB8AC3E}">
        <p14:creationId xmlns:p14="http://schemas.microsoft.com/office/powerpoint/2010/main" val="33310763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1405</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5 BIOLOGY OF INSECTS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2024-03-25T22:28:03Z</dcterms:created>
  <dcterms:modified xsi:type="dcterms:W3CDTF">2024-03-25T22:28:55Z</dcterms:modified>
</cp:coreProperties>
</file>