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7276416-9C80-4F6C-A226-C42EA5A12E7D}"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3972014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276416-9C80-4F6C-A226-C42EA5A12E7D}"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229254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276416-9C80-4F6C-A226-C42EA5A12E7D}"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350547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7276416-9C80-4F6C-A226-C42EA5A12E7D}"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334748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7276416-9C80-4F6C-A226-C42EA5A12E7D}"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423496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7276416-9C80-4F6C-A226-C42EA5A12E7D}"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905107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7276416-9C80-4F6C-A226-C42EA5A12E7D}"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314470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7276416-9C80-4F6C-A226-C42EA5A12E7D}"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2265129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7276416-9C80-4F6C-A226-C42EA5A12E7D}"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1438980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7276416-9C80-4F6C-A226-C42EA5A12E7D}"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8507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7276416-9C80-4F6C-A226-C42EA5A12E7D}"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0414BA-50A6-4C12-8346-3C5245EA2A4C}" type="slidenum">
              <a:rPr lang="tr-TR" smtClean="0"/>
              <a:t>‹#›</a:t>
            </a:fld>
            <a:endParaRPr lang="tr-TR"/>
          </a:p>
        </p:txBody>
      </p:sp>
    </p:spTree>
    <p:extLst>
      <p:ext uri="{BB962C8B-B14F-4D97-AF65-F5344CB8AC3E}">
        <p14:creationId xmlns:p14="http://schemas.microsoft.com/office/powerpoint/2010/main" val="4096621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76416-9C80-4F6C-A226-C42EA5A12E7D}"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0414BA-50A6-4C12-8346-3C5245EA2A4C}" type="slidenum">
              <a:rPr lang="tr-TR" smtClean="0"/>
              <a:t>‹#›</a:t>
            </a:fld>
            <a:endParaRPr lang="tr-TR"/>
          </a:p>
        </p:txBody>
      </p:sp>
    </p:spTree>
    <p:extLst>
      <p:ext uri="{BB962C8B-B14F-4D97-AF65-F5344CB8AC3E}">
        <p14:creationId xmlns:p14="http://schemas.microsoft.com/office/powerpoint/2010/main" val="677884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87816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Internal Morphology </a:t>
            </a:r>
            <a:endParaRPr lang="tr-TR" dirty="0"/>
          </a:p>
        </p:txBody>
      </p:sp>
      <p:sp>
        <p:nvSpPr>
          <p:cNvPr id="3" name="İçerik Yer Tutucusu 2"/>
          <p:cNvSpPr>
            <a:spLocks noGrp="1"/>
          </p:cNvSpPr>
          <p:nvPr>
            <p:ph idx="1"/>
          </p:nvPr>
        </p:nvSpPr>
        <p:spPr/>
        <p:txBody>
          <a:bodyPr>
            <a:normAutofit fontScale="25000" lnSpcReduction="20000"/>
          </a:bodyPr>
          <a:lstStyle/>
          <a:p>
            <a:r>
              <a:rPr lang="en-US" dirty="0" smtClean="0"/>
              <a:t>5.3. Although all insect muscles are striated, their function varies. There are significant differences in their structure, biochemical properties and communication with the nervous system. Insect muscles can be divided into two sections based on their structure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(1) Skeletal muscles move one part of the body wall relative to another. (2) Visceral muscles are layer-shaped tissues that surround the internal organs. 4.3.1. Nervous and Endocrine Systems The basic elements of the nervous system are nerve cells, i.e. neurons. Neurons; A body part (</a:t>
            </a:r>
            <a:r>
              <a:rPr lang="en-US" dirty="0" err="1" smtClean="0"/>
              <a:t>perikaryon</a:t>
            </a:r>
            <a:r>
              <a:rPr lang="en-US" dirty="0" smtClean="0"/>
              <a:t>) is quite elongated and consists of cytoplasmic filaments (axons), which are usually branched at the end, and short-branched extensions (dendrites). The body part contains a cell nucleus, many mitochondria and other organelles. Neurons are not directly connected to each other. The axon terminals or dendrites of two neurons meet in a </a:t>
            </a:r>
            <a:r>
              <a:rPr lang="en-US" dirty="0" err="1" smtClean="0"/>
              <a:t>capsuleshaped</a:t>
            </a:r>
            <a:r>
              <a:rPr lang="en-US" dirty="0" smtClean="0"/>
              <a:t> space containing a fluid called a synapse, but they do not touch each other. The secretory system of insects is divided into two parts: the endocrine (internal secretion) and the exocrine (external secretion) system. The secretions secreted by the endocrine glands and mixed with the blood that regulate the physiological activities of insects are called hormones (Figure 26). Glands of insects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1. Neurosecretory cells and corpora </a:t>
            </a:r>
            <a:r>
              <a:rPr lang="en-US" dirty="0" err="1" smtClean="0"/>
              <a:t>cardiaca</a:t>
            </a:r>
            <a:r>
              <a:rPr lang="en-US" dirty="0" smtClean="0"/>
              <a:t> They are found in all ganglia of the central nervous system. They are secretory nerve cells. The secretions they produce flow directly into the </a:t>
            </a:r>
            <a:r>
              <a:rPr lang="en-US" dirty="0" err="1" smtClean="0"/>
              <a:t>hemolymph</a:t>
            </a:r>
            <a:r>
              <a:rPr lang="en-US" dirty="0" smtClean="0"/>
              <a:t> (blood). The secretions secreted by the </a:t>
            </a:r>
            <a:r>
              <a:rPr lang="en-US" dirty="0" err="1" smtClean="0"/>
              <a:t>subesophageal</a:t>
            </a:r>
            <a:r>
              <a:rPr lang="en-US" dirty="0" smtClean="0"/>
              <a:t> ganglion are stored in the corpora </a:t>
            </a:r>
            <a:r>
              <a:rPr lang="en-US" dirty="0" err="1" smtClean="0"/>
              <a:t>cardiaca</a:t>
            </a:r>
            <a:r>
              <a:rPr lang="en-US" dirty="0" smtClean="0"/>
              <a:t> and mixed directly with the blood in the aorta through thin channels, as required by the corpora </a:t>
            </a:r>
            <a:r>
              <a:rPr lang="en-US" dirty="0" err="1" smtClean="0"/>
              <a:t>cardiaca</a:t>
            </a:r>
            <a:r>
              <a:rPr lang="en-US" dirty="0" smtClean="0"/>
              <a:t>. Assist. Prof. Dr. Mehmet BEKTAŞ (Ph. D) | 34 2. Corpora </a:t>
            </a:r>
            <a:r>
              <a:rPr lang="en-US" dirty="0" err="1" smtClean="0"/>
              <a:t>allata</a:t>
            </a:r>
            <a:r>
              <a:rPr lang="en-US" dirty="0" smtClean="0"/>
              <a:t> It consists of a pair of glands. It is in contact with the </a:t>
            </a:r>
            <a:r>
              <a:rPr lang="en-US" dirty="0" err="1" smtClean="0"/>
              <a:t>corpara</a:t>
            </a:r>
            <a:r>
              <a:rPr lang="en-US" dirty="0" smtClean="0"/>
              <a:t> </a:t>
            </a:r>
            <a:r>
              <a:rPr lang="en-US" dirty="0" err="1" smtClean="0"/>
              <a:t>cardiaca</a:t>
            </a:r>
            <a:r>
              <a:rPr lang="en-US" dirty="0" smtClean="0"/>
              <a:t> and the brain. In some </a:t>
            </a:r>
            <a:r>
              <a:rPr lang="en-US" dirty="0" err="1" smtClean="0"/>
              <a:t>Diptera</a:t>
            </a:r>
            <a:r>
              <a:rPr lang="en-US" dirty="0" smtClean="0"/>
              <a:t> larvae, the </a:t>
            </a:r>
            <a:r>
              <a:rPr lang="en-US" dirty="0" err="1" smtClean="0"/>
              <a:t>corpara</a:t>
            </a:r>
            <a:r>
              <a:rPr lang="en-US" dirty="0" smtClean="0"/>
              <a:t> </a:t>
            </a:r>
            <a:r>
              <a:rPr lang="en-US" dirty="0" err="1" smtClean="0"/>
              <a:t>allata</a:t>
            </a:r>
            <a:r>
              <a:rPr lang="en-US" dirty="0" smtClean="0"/>
              <a:t> and </a:t>
            </a:r>
            <a:r>
              <a:rPr lang="en-US" dirty="0" err="1" smtClean="0"/>
              <a:t>corpara</a:t>
            </a:r>
            <a:r>
              <a:rPr lang="en-US" dirty="0" smtClean="0"/>
              <a:t> </a:t>
            </a:r>
            <a:r>
              <a:rPr lang="en-US" dirty="0" err="1" smtClean="0"/>
              <a:t>cardiaca</a:t>
            </a:r>
            <a:r>
              <a:rPr lang="en-US" dirty="0" smtClean="0"/>
              <a:t> are fused together, which is known as the </a:t>
            </a:r>
            <a:r>
              <a:rPr lang="en-US" dirty="0" err="1" smtClean="0"/>
              <a:t>Wiesmann</a:t>
            </a:r>
            <a:r>
              <a:rPr lang="en-US" dirty="0" smtClean="0"/>
              <a:t> ring. The hormone secreted by the </a:t>
            </a:r>
            <a:r>
              <a:rPr lang="en-US" dirty="0" err="1" smtClean="0"/>
              <a:t>corpara</a:t>
            </a:r>
            <a:r>
              <a:rPr lang="en-US" dirty="0" smtClean="0"/>
              <a:t> </a:t>
            </a:r>
            <a:r>
              <a:rPr lang="en-US" dirty="0" err="1" smtClean="0"/>
              <a:t>allata</a:t>
            </a:r>
            <a:r>
              <a:rPr lang="en-US" dirty="0" smtClean="0"/>
              <a:t> is called juvenile hormone. It is secreted during the larval and </a:t>
            </a:r>
            <a:r>
              <a:rPr lang="en-US" dirty="0" err="1" smtClean="0"/>
              <a:t>nymphal</a:t>
            </a:r>
            <a:r>
              <a:rPr lang="en-US" dirty="0" smtClean="0"/>
              <a:t> stages of the insects and regulates metamorphosis. It ensures that the juvenile phase of the insect continues (by Anonymous, g; </a:t>
            </a:r>
            <a:r>
              <a:rPr lang="en-US" dirty="0" err="1" smtClean="0"/>
              <a:t>Kornoşor</a:t>
            </a:r>
            <a:r>
              <a:rPr lang="en-US" dirty="0" smtClean="0"/>
              <a:t>, 1985; Meyer, 1998; </a:t>
            </a:r>
            <a:r>
              <a:rPr lang="en-US" dirty="0" err="1" smtClean="0"/>
              <a:t>Güçlü</a:t>
            </a:r>
            <a:r>
              <a:rPr lang="en-US" dirty="0" smtClean="0"/>
              <a:t>, 1999; Minnesota University, 2022; </a:t>
            </a:r>
            <a:r>
              <a:rPr lang="en-US" dirty="0" err="1" smtClean="0"/>
              <a:t>Adli</a:t>
            </a:r>
            <a:r>
              <a:rPr lang="en-US" dirty="0" smtClean="0"/>
              <a:t> </a:t>
            </a:r>
            <a:r>
              <a:rPr lang="en-US" dirty="0" err="1" smtClean="0"/>
              <a:t>Entomoloji</a:t>
            </a:r>
            <a:r>
              <a:rPr lang="en-US" dirty="0" smtClean="0"/>
              <a:t>, 2024). 3. Molting tissues This task is performed by secretory cells, which are usually found in the thoracic ganglia and sub-</a:t>
            </a:r>
            <a:r>
              <a:rPr lang="en-US" dirty="0" err="1" smtClean="0"/>
              <a:t>oesophageal</a:t>
            </a:r>
            <a:r>
              <a:rPr lang="en-US" dirty="0" smtClean="0"/>
              <a:t> ganglia. The hormone secreted here is called ecdysone (molting hormone).The fundamental components of the nervous system are nerve cells, specifically neurons. Neurons are elongated cells consisting of a </a:t>
            </a:r>
            <a:r>
              <a:rPr lang="en-US" dirty="0" err="1" smtClean="0"/>
              <a:t>perikaryon</a:t>
            </a:r>
            <a:r>
              <a:rPr lang="en-US" dirty="0" smtClean="0"/>
              <a:t>, which contains cytoplasmic filaments known as axons. These axons are usually branched at the end and the neuron also has short and branched extensions called dendrites. The cell contains a nucleus, numerous mitochondria and other organelles. Neurons are not directly connected. The axon ends or dendrites of two neurons meet in a capsule-shaped space containing a fluid called a synapse, but they do not physically touch each other (by Anonymous, g; </a:t>
            </a:r>
            <a:r>
              <a:rPr lang="en-US" dirty="0" err="1" smtClean="0"/>
              <a:t>Kornoşor</a:t>
            </a:r>
            <a:r>
              <a:rPr lang="en-US" dirty="0" smtClean="0"/>
              <a:t>, 1985; Meyer, 1998; </a:t>
            </a:r>
            <a:r>
              <a:rPr lang="en-US" dirty="0" err="1" smtClean="0"/>
              <a:t>Güçlü</a:t>
            </a:r>
            <a:r>
              <a:rPr lang="en-US" dirty="0" smtClean="0"/>
              <a:t>, 1999; Minnesota University, 2022; </a:t>
            </a:r>
            <a:r>
              <a:rPr lang="en-US" dirty="0" err="1" smtClean="0"/>
              <a:t>Adli</a:t>
            </a:r>
            <a:r>
              <a:rPr lang="en-US" dirty="0" smtClean="0"/>
              <a:t> </a:t>
            </a:r>
            <a:r>
              <a:rPr lang="en-US" dirty="0" err="1" smtClean="0"/>
              <a:t>Entomoloji</a:t>
            </a:r>
            <a:r>
              <a:rPr lang="en-US" dirty="0" smtClean="0"/>
              <a:t>, 2024). 35 | EDIBLE INSECTS Figure 26. Nervous and Endocrine Systems of Insect (by Minnesota University, 2022). 4.3.2. </a:t>
            </a:r>
            <a:r>
              <a:rPr lang="en-US" dirty="0" err="1" smtClean="0"/>
              <a:t>Excerptive</a:t>
            </a:r>
            <a:r>
              <a:rPr lang="en-US" dirty="0" smtClean="0"/>
              <a:t> System The excretory system of insects works in different ways; 1) With the whole-body integument, 2) With the characteristic glands of the integument, 3) With the capillary ends of the tracheal system, 4) With the surfaces of the digestive system, 5) Excretion takes place via special </a:t>
            </a:r>
            <a:r>
              <a:rPr lang="en-US" dirty="0" err="1" smtClean="0"/>
              <a:t>malpigial</a:t>
            </a:r>
            <a:r>
              <a:rPr lang="en-US" dirty="0" smtClean="0"/>
              <a:t> tubes that open into the </a:t>
            </a:r>
            <a:r>
              <a:rPr lang="en-US" dirty="0" err="1" smtClean="0"/>
              <a:t>proctodeum</a:t>
            </a:r>
            <a:r>
              <a:rPr lang="en-US" dirty="0" smtClean="0"/>
              <a:t>. In addition, excretion is also carried out by cells called </a:t>
            </a:r>
            <a:r>
              <a:rPr lang="en-US" dirty="0" err="1" smtClean="0"/>
              <a:t>nephrocytes</a:t>
            </a:r>
            <a:r>
              <a:rPr lang="en-US" dirty="0" smtClean="0"/>
              <a:t>, which are found in groups in different parts of the body (Figure 27) (by Anonymous, g; </a:t>
            </a:r>
            <a:r>
              <a:rPr lang="en-US" dirty="0" err="1" smtClean="0"/>
              <a:t>Kornoşor</a:t>
            </a:r>
            <a:r>
              <a:rPr lang="en-US" dirty="0" smtClean="0"/>
              <a:t>, 1985; Meyer, 1998; </a:t>
            </a:r>
            <a:r>
              <a:rPr lang="en-US" dirty="0" err="1" smtClean="0"/>
              <a:t>Güçlü</a:t>
            </a:r>
            <a:r>
              <a:rPr lang="en-US" dirty="0" smtClean="0"/>
              <a:t>, 1999; Minnesota University, 2022; </a:t>
            </a:r>
            <a:r>
              <a:rPr lang="en-US" dirty="0" err="1" smtClean="0"/>
              <a:t>Adli</a:t>
            </a:r>
            <a:r>
              <a:rPr lang="en-US" dirty="0" smtClean="0"/>
              <a:t> </a:t>
            </a:r>
            <a:r>
              <a:rPr lang="en-US" dirty="0" err="1" smtClean="0"/>
              <a:t>Entomoloji</a:t>
            </a:r>
            <a:r>
              <a:rPr lang="en-US" dirty="0" smtClean="0"/>
              <a:t>, 2024; Cummings, 2024). Assist. Prof. Dr. Mehmet BEKTAŞ (Ph. D) | 36 Figure 27. Malpighian tubules of insects (by Cummings, 2024). 4.3.3 Reproductıon </a:t>
            </a:r>
            <a:r>
              <a:rPr lang="en-US" dirty="0" err="1" smtClean="0"/>
              <a:t>Sytem</a:t>
            </a:r>
            <a:r>
              <a:rPr lang="en-US" dirty="0" smtClean="0"/>
              <a:t> Insects are sexually separate, with male and female individuals. Insects generally reproduce by mating. Male reproduction occurs via a mechanism such as sperm production and sperm transfer. Gonads (testes) They are located in pairs, on both sides. They produce sperm through spermatogenesis in a large number of seminiferous tubules. They ensure sperm transfer through the vas </a:t>
            </a:r>
            <a:r>
              <a:rPr lang="en-US" dirty="0" err="1" smtClean="0"/>
              <a:t>defferens</a:t>
            </a:r>
            <a:r>
              <a:rPr lang="en-US" dirty="0" smtClean="0"/>
              <a:t>, the seminal vesicle, the </a:t>
            </a:r>
            <a:r>
              <a:rPr lang="en-US" dirty="0" err="1" smtClean="0"/>
              <a:t>aedeagus</a:t>
            </a:r>
            <a:r>
              <a:rPr lang="en-US" dirty="0" smtClean="0"/>
              <a:t> and the ejaculate tube. Spermatozoa consist of a head, a neck and a tail. In some insects, however, it can also occur in many different ways (Figure 28 a) (</a:t>
            </a:r>
            <a:r>
              <a:rPr lang="en-US" dirty="0" err="1" smtClean="0"/>
              <a:t>Kornoşor</a:t>
            </a:r>
            <a:r>
              <a:rPr lang="en-US" dirty="0" smtClean="0"/>
              <a:t>, 1985; Meyer, 1998; </a:t>
            </a:r>
            <a:r>
              <a:rPr lang="en-US" dirty="0" err="1" smtClean="0"/>
              <a:t>Güçlü</a:t>
            </a:r>
            <a:r>
              <a:rPr lang="en-US" dirty="0" smtClean="0"/>
              <a:t>, 1999; Minnesota University, 2022; </a:t>
            </a:r>
            <a:r>
              <a:rPr lang="en-US" dirty="0" err="1" smtClean="0"/>
              <a:t>Adli</a:t>
            </a:r>
            <a:r>
              <a:rPr lang="en-US" dirty="0" smtClean="0"/>
              <a:t> </a:t>
            </a:r>
            <a:r>
              <a:rPr lang="en-US" dirty="0" err="1" smtClean="0"/>
              <a:t>Entomoloji</a:t>
            </a:r>
            <a:r>
              <a:rPr lang="en-US" dirty="0" smtClean="0"/>
              <a:t>, 2024; Purdue University, 2024). The first parts of the </a:t>
            </a:r>
            <a:r>
              <a:rPr lang="en-US" dirty="0" err="1" smtClean="0"/>
              <a:t>ovarioles</a:t>
            </a:r>
            <a:r>
              <a:rPr lang="en-US" dirty="0" smtClean="0"/>
              <a:t> are connected to the body by a thin fiber. The small cells that follow are called </a:t>
            </a:r>
            <a:r>
              <a:rPr lang="en-US" dirty="0" err="1" smtClean="0"/>
              <a:t>germarium</a:t>
            </a:r>
            <a:r>
              <a:rPr lang="en-US" dirty="0" smtClean="0"/>
              <a:t> cells. Below these are rows of egg cells. These are located in egg chambers called follicles, which are 37 | EDIBLE INSECTS surrounded by epithelial-like cells, and the developing egg leaves this chamber. The follicle, which is an oily and yellowish mass, remains in the body. It is assumed that the insect has laid eggs when you see this layer left behind. The most mature egg is at the bottom. The canal that leads from the </a:t>
            </a:r>
            <a:r>
              <a:rPr lang="en-US" dirty="0" err="1" smtClean="0"/>
              <a:t>ovarioles</a:t>
            </a:r>
            <a:r>
              <a:rPr lang="en-US" dirty="0" smtClean="0"/>
              <a:t> to the ovary is called the oviduct. Two oviducts fuse to form the vagina. In some insects, there is a sac in the vagina into which the sperm is placed during mating. This is called the bursa </a:t>
            </a:r>
            <a:r>
              <a:rPr lang="en-US" dirty="0" err="1" smtClean="0"/>
              <a:t>copulatrix</a:t>
            </a:r>
            <a:r>
              <a:rPr lang="en-US" dirty="0" smtClean="0"/>
              <a:t> (</a:t>
            </a:r>
            <a:r>
              <a:rPr lang="en-US" dirty="0" err="1" smtClean="0"/>
              <a:t>receptaculum</a:t>
            </a:r>
            <a:r>
              <a:rPr lang="en-US" dirty="0" smtClean="0"/>
              <a:t> </a:t>
            </a:r>
            <a:r>
              <a:rPr lang="en-US" dirty="0" err="1" smtClean="0"/>
              <a:t>seminis</a:t>
            </a:r>
            <a:r>
              <a:rPr lang="en-US" dirty="0" smtClean="0"/>
              <a:t>). The mature eggs are fertilized by the sperm, which are released as they pass through the vagina to ovulate. The testicles and ovary also contain accessory glands. The reproductive structure of the female is gonads, lateral oviducts, middle oviduct, genital chamber, spermathecal structures and it consists of accessory glands (Figure 28 b) (</a:t>
            </a:r>
            <a:r>
              <a:rPr lang="en-US" dirty="0" err="1" smtClean="0"/>
              <a:t>Kornoşor</a:t>
            </a:r>
            <a:r>
              <a:rPr lang="en-US" dirty="0" smtClean="0"/>
              <a:t>, 1985; Meyer, 1998; </a:t>
            </a:r>
            <a:r>
              <a:rPr lang="en-US" dirty="0" err="1" smtClean="0"/>
              <a:t>Güçlü</a:t>
            </a:r>
            <a:r>
              <a:rPr lang="en-US" dirty="0" smtClean="0"/>
              <a:t>, 1999; Minnesota University, 2022; </a:t>
            </a:r>
            <a:r>
              <a:rPr lang="en-US" dirty="0" err="1" smtClean="0"/>
              <a:t>Adli</a:t>
            </a:r>
            <a:r>
              <a:rPr lang="en-US" dirty="0" smtClean="0"/>
              <a:t> </a:t>
            </a:r>
            <a:r>
              <a:rPr lang="en-US" dirty="0" err="1" smtClean="0"/>
              <a:t>Entomoloji</a:t>
            </a:r>
            <a:r>
              <a:rPr lang="en-US" dirty="0" smtClean="0"/>
              <a:t>, 2024; Purdue University, 2024). Figure 28. Male reproductive </a:t>
            </a:r>
            <a:r>
              <a:rPr lang="en-US" dirty="0" err="1" smtClean="0"/>
              <a:t>systme</a:t>
            </a:r>
            <a:r>
              <a:rPr lang="en-US" dirty="0" smtClean="0"/>
              <a:t> (a) and female reproductive system (b) of insects (by Purdue University, 2024). 4.3.4. Digestive System Since the digestive system consists of the integument (body skin), which folds inwards, it has the same structure as the skin. In the inner cavity there is a layer of cells (intestinal epithelium) on the main membrane and the cuticle above it. Especially the part of the cuticle is well developed in the stomodaeum and </a:t>
            </a:r>
            <a:r>
              <a:rPr lang="en-US" dirty="0" err="1" smtClean="0"/>
              <a:t>proctodaeum</a:t>
            </a:r>
            <a:r>
              <a:rPr lang="en-US" dirty="0" smtClean="0"/>
              <a:t>. The entire digestive system is covered with muscles from the mesoderm (Figure 29). The digestive system of insects is a straight or curved Assist. Prof. Dr. Mehmet BEKTAŞ (Ph. D) | 38 tube with different shapes. This system consists of three main parts. These are: 1) foregut (stomodaeum), 2) </a:t>
            </a:r>
            <a:r>
              <a:rPr lang="en-US" dirty="0" err="1" smtClean="0"/>
              <a:t>midgut</a:t>
            </a:r>
            <a:r>
              <a:rPr lang="en-US" dirty="0" smtClean="0"/>
              <a:t> (</a:t>
            </a:r>
            <a:r>
              <a:rPr lang="en-US" dirty="0" err="1" smtClean="0"/>
              <a:t>mesenteron</a:t>
            </a:r>
            <a:r>
              <a:rPr lang="en-US" dirty="0" smtClean="0"/>
              <a:t>) 3) rectum (</a:t>
            </a:r>
            <a:r>
              <a:rPr lang="en-US" dirty="0" err="1" smtClean="0"/>
              <a:t>proctodaeum</a:t>
            </a:r>
            <a:r>
              <a:rPr lang="en-US" dirty="0" smtClean="0"/>
              <a:t>). The foregut and hindgut consist of ectoderm, while the </a:t>
            </a:r>
            <a:r>
              <a:rPr lang="en-US" dirty="0" err="1" smtClean="0"/>
              <a:t>midgut</a:t>
            </a:r>
            <a:r>
              <a:rPr lang="en-US" dirty="0" smtClean="0"/>
              <a:t> is made up of endoderm. The length of the digestive system depends on the food ingested. It is generally long in protein-fed animals and short in carbohydrate-fed animals (by Anonymous, g; </a:t>
            </a:r>
            <a:r>
              <a:rPr lang="en-US" dirty="0" err="1" smtClean="0"/>
              <a:t>Kornoşor</a:t>
            </a:r>
            <a:r>
              <a:rPr lang="en-US" dirty="0" smtClean="0"/>
              <a:t>, 1985; Meyer, 1998; </a:t>
            </a:r>
            <a:r>
              <a:rPr lang="en-US" dirty="0" err="1" smtClean="0"/>
              <a:t>Güçlü</a:t>
            </a:r>
            <a:r>
              <a:rPr lang="en-US" dirty="0" smtClean="0"/>
              <a:t>, 1999; Minnesota University, 2022; </a:t>
            </a:r>
            <a:r>
              <a:rPr lang="en-US" dirty="0" err="1" smtClean="0"/>
              <a:t>Adli</a:t>
            </a:r>
            <a:r>
              <a:rPr lang="en-US" dirty="0" smtClean="0"/>
              <a:t> </a:t>
            </a:r>
            <a:r>
              <a:rPr lang="en-US" dirty="0" err="1" smtClean="0"/>
              <a:t>Entomoloji</a:t>
            </a:r>
            <a:r>
              <a:rPr lang="en-US" dirty="0" smtClean="0"/>
              <a:t>, 2024). Figure 29. Digestive system of insect (by </a:t>
            </a:r>
            <a:r>
              <a:rPr lang="en-US" dirty="0" err="1" smtClean="0"/>
              <a:t>Adli</a:t>
            </a:r>
            <a:r>
              <a:rPr lang="en-US" dirty="0" smtClean="0"/>
              <a:t> </a:t>
            </a:r>
            <a:r>
              <a:rPr lang="en-US" dirty="0" err="1" smtClean="0"/>
              <a:t>entomoloji</a:t>
            </a:r>
            <a:r>
              <a:rPr lang="en-US" dirty="0" smtClean="0"/>
              <a:t>, 2024). 4.3.5. Circulatory System Insects have an open circulatory system and the body cavity has become part of the circulatory system. The circulatory system generally consists of a tube that pumps the blood and various compartments that allow the blood to move along a specific path within the body. Pumping system, which enables the movement of </a:t>
            </a:r>
            <a:r>
              <a:rPr lang="en-US" dirty="0" err="1" smtClean="0"/>
              <a:t>hemolymph</a:t>
            </a:r>
            <a:r>
              <a:rPr lang="en-US" dirty="0" smtClean="0"/>
              <a:t> in the body is located in the dorsal part of the body, below the terga and extends throughout the body. The pumping system, which consists of the heart and the aorta, is connected to the dorsal body wall and the surrounding organs by connective tissue. The total number of </a:t>
            </a:r>
            <a:r>
              <a:rPr lang="en-US" dirty="0" err="1" smtClean="0"/>
              <a:t>hemocytes</a:t>
            </a:r>
            <a:r>
              <a:rPr lang="en-US" dirty="0" smtClean="0"/>
              <a:t> in insects varies according to body size. While the adult mosquito, for example, has a total of 10,000 </a:t>
            </a:r>
            <a:r>
              <a:rPr lang="en-US" dirty="0" err="1" smtClean="0"/>
              <a:t>hemocytes</a:t>
            </a:r>
            <a:r>
              <a:rPr lang="en-US" dirty="0" smtClean="0"/>
              <a:t>, the cockroach has more than 9,000,000. The number of </a:t>
            </a:r>
            <a:r>
              <a:rPr lang="en-US" dirty="0" err="1" smtClean="0"/>
              <a:t>hemocytes</a:t>
            </a:r>
            <a:r>
              <a:rPr lang="en-US" dirty="0" smtClean="0"/>
              <a:t> per microliter of blood varies between 25-30 thousand and 100-125 thousand, depending on the species (by Anonymous, g; </a:t>
            </a:r>
            <a:r>
              <a:rPr lang="en-US" dirty="0" err="1" smtClean="0"/>
              <a:t>Kornoşor</a:t>
            </a:r>
            <a:r>
              <a:rPr lang="en-US" dirty="0" smtClean="0"/>
              <a:t>, 1985; Meyer, 1998;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 39 | EDIBLE INSECTS 4.3.6. Respiratory System Insects breathe with the help of lined inner tubes known as the tracheal system. (Figure 30) (by Anonymous, w; </a:t>
            </a:r>
            <a:r>
              <a:rPr lang="en-US" dirty="0" err="1" smtClean="0"/>
              <a:t>Güçlü</a:t>
            </a:r>
            <a:r>
              <a:rPr lang="en-US" dirty="0" smtClean="0"/>
              <a:t>, 1999; </a:t>
            </a:r>
            <a:r>
              <a:rPr lang="en-US" dirty="0" err="1" smtClean="0"/>
              <a:t>Adli</a:t>
            </a:r>
            <a:r>
              <a:rPr lang="en-US" dirty="0" smtClean="0"/>
              <a:t> </a:t>
            </a:r>
            <a:r>
              <a:rPr lang="en-US" dirty="0" err="1" smtClean="0"/>
              <a:t>Entomoloji</a:t>
            </a:r>
            <a:r>
              <a:rPr lang="en-US" dirty="0" smtClean="0"/>
              <a:t>, 2024) Figure 30. </a:t>
            </a:r>
            <a:r>
              <a:rPr lang="en-US" dirty="0" err="1" smtClean="0"/>
              <a:t>Respitory</a:t>
            </a:r>
            <a:r>
              <a:rPr lang="en-US" dirty="0" smtClean="0"/>
              <a:t> system of insect (by Anonymous w). 4.3.7. Sensory Organs The sensory organs are essentially located in the body wall, and most of them are so large that they can only be seen with a microscope. A sensory organ with a simple or compound structure that serves as a sensory organ is called a </a:t>
            </a:r>
            <a:r>
              <a:rPr lang="en-US" dirty="0" err="1" smtClean="0"/>
              <a:t>sensillum</a:t>
            </a:r>
            <a:r>
              <a:rPr lang="en-US" dirty="0" smtClean="0"/>
              <a:t> (pl., </a:t>
            </a:r>
            <a:r>
              <a:rPr lang="en-US" dirty="0" err="1" smtClean="0"/>
              <a:t>sensilla</a:t>
            </a:r>
            <a:r>
              <a:rPr lang="en-US" dirty="0" smtClean="0"/>
              <a:t>). The number of honeycombs (</a:t>
            </a:r>
            <a:r>
              <a:rPr lang="en-US" dirty="0" err="1" smtClean="0"/>
              <a:t>ommatidia</a:t>
            </a:r>
            <a:r>
              <a:rPr lang="en-US" dirty="0" smtClean="0"/>
              <a:t>) that make up a compound eye varies greatly (Figure 31). In an ant of the genus </a:t>
            </a:r>
            <a:r>
              <a:rPr lang="en-US" dirty="0" err="1" smtClean="0"/>
              <a:t>Ponera</a:t>
            </a:r>
            <a:r>
              <a:rPr lang="en-US" dirty="0" smtClean="0"/>
              <a:t> (Hymenoptera), for example, the compound eye consists of only one honeycomb; this number is 100-600 in workers, 200-830 in females, 400-1200 in males; 4000 in Musca (</a:t>
            </a:r>
            <a:r>
              <a:rPr lang="en-US" dirty="0" err="1" smtClean="0"/>
              <a:t>Diptera</a:t>
            </a:r>
            <a:r>
              <a:rPr lang="en-US" dirty="0" smtClean="0"/>
              <a:t>); 12,000-17,000 in Lepidoptera; in </a:t>
            </a:r>
            <a:r>
              <a:rPr lang="en-US" dirty="0" err="1" smtClean="0"/>
              <a:t>Odonata</a:t>
            </a:r>
            <a:r>
              <a:rPr lang="en-US" dirty="0" smtClean="0"/>
              <a:t> it can reach 28,000. In general, there are two types of sensors in insects. These are (</a:t>
            </a:r>
            <a:r>
              <a:rPr lang="en-US" dirty="0" err="1" smtClean="0"/>
              <a:t>Kornoşor</a:t>
            </a:r>
            <a:r>
              <a:rPr lang="en-US" dirty="0" smtClean="0"/>
              <a:t>, 1985; Meyer, 1998; </a:t>
            </a:r>
            <a:r>
              <a:rPr lang="en-US" dirty="0" err="1" smtClean="0"/>
              <a:t>Güçlü</a:t>
            </a:r>
            <a:r>
              <a:rPr lang="en-US" dirty="0" smtClean="0"/>
              <a:t>, 1999; Pretorius, 2011; </a:t>
            </a:r>
            <a:r>
              <a:rPr lang="en-US" dirty="0" err="1" smtClean="0"/>
              <a:t>MeyerRochov</a:t>
            </a:r>
            <a:r>
              <a:rPr lang="en-US" dirty="0" smtClean="0"/>
              <a:t>, 2015; </a:t>
            </a:r>
            <a:r>
              <a:rPr lang="en-US" dirty="0" err="1" smtClean="0"/>
              <a:t>Adli</a:t>
            </a:r>
            <a:r>
              <a:rPr lang="en-US" dirty="0" smtClean="0"/>
              <a:t> </a:t>
            </a:r>
            <a:r>
              <a:rPr lang="en-US" dirty="0" err="1" smtClean="0"/>
              <a:t>Entomoloji</a:t>
            </a:r>
            <a:r>
              <a:rPr lang="en-US" dirty="0" smtClean="0"/>
              <a:t>, 2024): A. </a:t>
            </a:r>
            <a:r>
              <a:rPr lang="en-US" dirty="0" err="1" smtClean="0"/>
              <a:t>Mechanosensory</a:t>
            </a:r>
            <a:r>
              <a:rPr lang="en-US" dirty="0" smtClean="0"/>
              <a:t> cuticle organs: These consist of sensory hairs located in a socket in the integument and </a:t>
            </a:r>
            <a:r>
              <a:rPr lang="en-US" dirty="0" err="1" smtClean="0"/>
              <a:t>campaniform</a:t>
            </a:r>
            <a:r>
              <a:rPr lang="en-US" dirty="0" smtClean="0"/>
              <a:t> organs with a </a:t>
            </a:r>
            <a:r>
              <a:rPr lang="en-US" dirty="0" err="1" smtClean="0"/>
              <a:t>domeshaped</a:t>
            </a:r>
            <a:r>
              <a:rPr lang="en-US" dirty="0" smtClean="0"/>
              <a:t> structure. B. Chemical sensory organs: Chemical sensory organs (chemoreceptors) are organs that perceive taste and smell. These are; light receptors of the skin, ocelli (these are also called parietal eyes or dorsal ocelli), stemmata (these are Assist. Prof. Dr. Mehmet BEKTAŞ (Ph. D) | 40 also called lateral punctate eyes or lateral ocelli) and compound eyes [these consist of a number of </a:t>
            </a:r>
            <a:r>
              <a:rPr lang="en-US" dirty="0" err="1" smtClean="0"/>
              <a:t>ommatidia</a:t>
            </a:r>
            <a:r>
              <a:rPr lang="en-US" dirty="0" smtClean="0"/>
              <a:t> (plural: </a:t>
            </a:r>
            <a:r>
              <a:rPr lang="en-US" dirty="0" err="1" smtClean="0"/>
              <a:t>ommatidia</a:t>
            </a:r>
            <a:r>
              <a:rPr lang="en-US" dirty="0" smtClean="0"/>
              <a:t>)]. Figure 31. </a:t>
            </a:r>
            <a:r>
              <a:rPr lang="en-US" dirty="0" err="1" smtClean="0"/>
              <a:t>Senrory</a:t>
            </a:r>
            <a:r>
              <a:rPr lang="en-US" dirty="0" smtClean="0"/>
              <a:t> organs of insects (by Meyer-</a:t>
            </a:r>
            <a:r>
              <a:rPr lang="en-US" dirty="0" err="1" smtClean="0"/>
              <a:t>Rochov</a:t>
            </a:r>
            <a:r>
              <a:rPr lang="en-US" dirty="0" smtClean="0"/>
              <a:t>, 2015).</a:t>
            </a:r>
            <a:endParaRPr lang="tr-TR" dirty="0"/>
          </a:p>
        </p:txBody>
      </p:sp>
    </p:spTree>
    <p:extLst>
      <p:ext uri="{BB962C8B-B14F-4D97-AF65-F5344CB8AC3E}">
        <p14:creationId xmlns:p14="http://schemas.microsoft.com/office/powerpoint/2010/main" val="338019611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1985</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Internal Morphology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cp:revision>
  <dcterms:created xsi:type="dcterms:W3CDTF">2024-03-25T22:29:34Z</dcterms:created>
  <dcterms:modified xsi:type="dcterms:W3CDTF">2024-03-25T22:30:23Z</dcterms:modified>
</cp:coreProperties>
</file>