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EF2C7B4-85CE-4696-94D4-70CA9B30735E}"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130720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F2C7B4-85CE-4696-94D4-70CA9B30735E}"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991171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F2C7B4-85CE-4696-94D4-70CA9B30735E}"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345232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F2C7B4-85CE-4696-94D4-70CA9B30735E}"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85594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EF2C7B4-85CE-4696-94D4-70CA9B30735E}"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3689646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F2C7B4-85CE-4696-94D4-70CA9B30735E}"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2380288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F2C7B4-85CE-4696-94D4-70CA9B30735E}"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2870121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F2C7B4-85CE-4696-94D4-70CA9B30735E}"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107936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F2C7B4-85CE-4696-94D4-70CA9B30735E}"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291914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F2C7B4-85CE-4696-94D4-70CA9B30735E}"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2818506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F2C7B4-85CE-4696-94D4-70CA9B30735E}"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200C02-B584-4E49-A7A2-14CB8501C5C5}" type="slidenum">
              <a:rPr lang="tr-TR" smtClean="0"/>
              <a:t>‹#›</a:t>
            </a:fld>
            <a:endParaRPr lang="tr-TR"/>
          </a:p>
        </p:txBody>
      </p:sp>
    </p:spTree>
    <p:extLst>
      <p:ext uri="{BB962C8B-B14F-4D97-AF65-F5344CB8AC3E}">
        <p14:creationId xmlns:p14="http://schemas.microsoft.com/office/powerpoint/2010/main" val="1922644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F2C7B4-85CE-4696-94D4-70CA9B30735E}"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00C02-B584-4E49-A7A2-14CB8501C5C5}" type="slidenum">
              <a:rPr lang="tr-TR" smtClean="0"/>
              <a:t>‹#›</a:t>
            </a:fld>
            <a:endParaRPr lang="tr-TR"/>
          </a:p>
        </p:txBody>
      </p:sp>
    </p:spTree>
    <p:extLst>
      <p:ext uri="{BB962C8B-B14F-4D97-AF65-F5344CB8AC3E}">
        <p14:creationId xmlns:p14="http://schemas.microsoft.com/office/powerpoint/2010/main" val="1893082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3726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SECTION 6 ENTOMOPHAGY AND INSECT NUTRITIONAL VALUES </a:t>
            </a:r>
            <a:endParaRPr lang="tr-TR" dirty="0"/>
          </a:p>
        </p:txBody>
      </p:sp>
      <p:sp>
        <p:nvSpPr>
          <p:cNvPr id="3" name="İçerik Yer Tutucusu 2"/>
          <p:cNvSpPr>
            <a:spLocks noGrp="1"/>
          </p:cNvSpPr>
          <p:nvPr>
            <p:ph idx="1"/>
          </p:nvPr>
        </p:nvSpPr>
        <p:spPr/>
        <p:txBody>
          <a:bodyPr>
            <a:normAutofit fontScale="25000" lnSpcReduction="20000"/>
          </a:bodyPr>
          <a:lstStyle/>
          <a:p>
            <a:r>
              <a:rPr lang="en-US" dirty="0" smtClean="0"/>
              <a:t>The consumption of insects (entomophagy) goes back thousands of years. There were communities that lived in the warmer regions of the earth and fed on various insects throughout the year. The need for food will increase with population growth. Traditional animal protein sources like beef, pork and chicken may not meet the demand. This is because of population growth. This could open the door to alternative sources (</a:t>
            </a:r>
            <a:r>
              <a:rPr lang="en-US" dirty="0" err="1" smtClean="0"/>
              <a:t>Tekeli</a:t>
            </a:r>
            <a:r>
              <a:rPr lang="en-US" dirty="0" smtClean="0"/>
              <a:t>, 2014; </a:t>
            </a:r>
            <a:r>
              <a:rPr lang="en-US" dirty="0" err="1" smtClean="0"/>
              <a:t>Kourimská</a:t>
            </a:r>
            <a:r>
              <a:rPr lang="en-US" dirty="0" smtClean="0"/>
              <a:t> and </a:t>
            </a:r>
            <a:r>
              <a:rPr lang="en-US" dirty="0" err="1" smtClean="0"/>
              <a:t>Adámková</a:t>
            </a:r>
            <a:r>
              <a:rPr lang="en-US" dirty="0" smtClean="0"/>
              <a:t>, 2016; </a:t>
            </a:r>
            <a:r>
              <a:rPr lang="en-US" dirty="0" err="1" smtClean="0"/>
              <a:t>Czaja</a:t>
            </a:r>
            <a:r>
              <a:rPr lang="en-US" dirty="0" smtClean="0"/>
              <a:t>, 2019; </a:t>
            </a:r>
            <a:r>
              <a:rPr lang="en-US" dirty="0" err="1" smtClean="0"/>
              <a:t>Kępińska-Pacelik</a:t>
            </a:r>
            <a:r>
              <a:rPr lang="en-US" dirty="0" smtClean="0"/>
              <a:t> et al., 2023). Edible insects have great potential as an friendly alternative for future food systems. Using insects as a sustainable food source has many positive aspects. They have high nutritional content (Figure 32). In conventional livestock farming, insects need less water and land than vertebrates. However, they have a higher food conversion efficiency and produce less greenhouse gases. Therefore, eating insects makes a positive contribution to the environment. It also benefits food and nutrition security. It also promotes a healthy life for present and future generations. Insects are consumed either as whole insects or as an ingredient in various foods around the world. For example, they are eaten in Asian, African and South American countries. The consumption of insects in Western cultures seems to be a new trend that requires change. Nutrition is one of the basic human needs. It is also one of the most important factors influencing human health (</a:t>
            </a:r>
            <a:r>
              <a:rPr lang="en-US" dirty="0" err="1" smtClean="0"/>
              <a:t>Felger</a:t>
            </a:r>
            <a:r>
              <a:rPr lang="en-US" dirty="0" smtClean="0"/>
              <a:t> and Moser, 1985; Banjo et al., 2006; Finke, 2008; </a:t>
            </a:r>
            <a:r>
              <a:rPr lang="en-US" dirty="0" err="1" smtClean="0"/>
              <a:t>Hatipoğlu</a:t>
            </a:r>
            <a:r>
              <a:rPr lang="en-US" dirty="0" smtClean="0"/>
              <a:t>, 2010; </a:t>
            </a:r>
            <a:r>
              <a:rPr lang="en-US" dirty="0" err="1" smtClean="0"/>
              <a:t>Imatu</a:t>
            </a:r>
            <a:r>
              <a:rPr lang="en-US" dirty="0" smtClean="0"/>
              <a:t>, 2020; </a:t>
            </a:r>
            <a:r>
              <a:rPr lang="en-US" dirty="0" err="1" smtClean="0"/>
              <a:t>Andaç</a:t>
            </a:r>
            <a:r>
              <a:rPr lang="en-US" dirty="0" smtClean="0"/>
              <a:t> and </a:t>
            </a:r>
            <a:r>
              <a:rPr lang="en-US" dirty="0" err="1" smtClean="0"/>
              <a:t>Tuncle</a:t>
            </a:r>
            <a:r>
              <a:rPr lang="en-US" dirty="0" smtClean="0"/>
              <a:t>, 2023). *n: number of insect samples Figure 32. Average nutrient contents (%)of some edible insects (by </a:t>
            </a:r>
            <a:r>
              <a:rPr lang="en-US" dirty="0" err="1" smtClean="0"/>
              <a:t>Rumpold</a:t>
            </a:r>
            <a:r>
              <a:rPr lang="en-US" dirty="0" smtClean="0"/>
              <a:t> and </a:t>
            </a:r>
            <a:r>
              <a:rPr lang="en-US" dirty="0" err="1" smtClean="0"/>
              <a:t>Schlüter</a:t>
            </a:r>
            <a:r>
              <a:rPr lang="en-US" dirty="0" smtClean="0"/>
              <a:t>, 2013). Assist. Prof. Dr. Mehmet BEKTAŞ (Ph. D) | 42 The importance of an adequate and balanced diet, i.e. the intake of the nutrients necessary for the human body in the right proportions and at the right time for growth, development and survival, is increasing. Approximately 2/3 of the world's population does not get enough protein and is undernourished. A balanced and adequate diet for the growing world population is of great importance (</a:t>
            </a:r>
            <a:r>
              <a:rPr lang="en-US" dirty="0" err="1" smtClean="0"/>
              <a:t>Gessain</a:t>
            </a:r>
            <a:r>
              <a:rPr lang="en-US" dirty="0" smtClean="0"/>
              <a:t> and </a:t>
            </a:r>
            <a:r>
              <a:rPr lang="en-US" dirty="0" err="1" smtClean="0"/>
              <a:t>Kinzler</a:t>
            </a:r>
            <a:r>
              <a:rPr lang="en-US" dirty="0" smtClean="0"/>
              <a:t>, 1975; </a:t>
            </a:r>
            <a:r>
              <a:rPr lang="en-US" dirty="0" err="1" smtClean="0"/>
              <a:t>Felger</a:t>
            </a:r>
            <a:r>
              <a:rPr lang="en-US" dirty="0" smtClean="0"/>
              <a:t> and Moser, 1985; Banjo et al., 2006; Finke, 2008; </a:t>
            </a:r>
            <a:r>
              <a:rPr lang="en-US" dirty="0" err="1" smtClean="0"/>
              <a:t>Hatipoğlu</a:t>
            </a:r>
            <a:r>
              <a:rPr lang="en-US" dirty="0" smtClean="0"/>
              <a:t>, 2010; </a:t>
            </a:r>
            <a:r>
              <a:rPr lang="en-US" dirty="0" err="1" smtClean="0"/>
              <a:t>Imatu</a:t>
            </a:r>
            <a:r>
              <a:rPr lang="en-US" dirty="0" smtClean="0"/>
              <a:t>, 2020; </a:t>
            </a:r>
            <a:r>
              <a:rPr lang="en-US" dirty="0" err="1" smtClean="0"/>
              <a:t>Andaç</a:t>
            </a:r>
            <a:r>
              <a:rPr lang="en-US" dirty="0" smtClean="0"/>
              <a:t> and </a:t>
            </a:r>
            <a:r>
              <a:rPr lang="en-US" dirty="0" err="1" smtClean="0"/>
              <a:t>Tuncle</a:t>
            </a:r>
            <a:r>
              <a:rPr lang="en-US" dirty="0" smtClean="0"/>
              <a:t>, 2023). Throughout human history, there have been large-scale dietary changes. One example: in the 19th century, lobster was considered an undesirable creature. Today, lobster is a luxury food that is widely accepted by consumers. A similar trend is possible with edible insects by adding alternative proteins to foods that do not irritate them after they have undergone certain processes (</a:t>
            </a:r>
            <a:r>
              <a:rPr lang="en-US" dirty="0" err="1" smtClean="0"/>
              <a:t>Felger</a:t>
            </a:r>
            <a:r>
              <a:rPr lang="en-US" dirty="0" smtClean="0"/>
              <a:t> and Moser, 1985; Banjo et al., 2006; Finke, 2008; </a:t>
            </a:r>
            <a:r>
              <a:rPr lang="en-US" dirty="0" err="1" smtClean="0"/>
              <a:t>Hatipoğlu</a:t>
            </a:r>
            <a:r>
              <a:rPr lang="en-US" dirty="0" smtClean="0"/>
              <a:t>, 2010; </a:t>
            </a:r>
            <a:r>
              <a:rPr lang="en-US" dirty="0" err="1" smtClean="0"/>
              <a:t>Imatu</a:t>
            </a:r>
            <a:r>
              <a:rPr lang="en-US" dirty="0" smtClean="0"/>
              <a:t>, 2020; </a:t>
            </a:r>
            <a:r>
              <a:rPr lang="en-US" dirty="0" err="1" smtClean="0"/>
              <a:t>Andaç</a:t>
            </a:r>
            <a:r>
              <a:rPr lang="en-US" dirty="0" smtClean="0"/>
              <a:t> and </a:t>
            </a:r>
            <a:r>
              <a:rPr lang="en-US" dirty="0" err="1" smtClean="0"/>
              <a:t>Tuncle</a:t>
            </a:r>
            <a:r>
              <a:rPr lang="en-US" dirty="0" smtClean="0"/>
              <a:t>, 2023). 6.1. Protein The digestibility of their amino acids is also very high (87-99%). Insects are useful because they have high protein and mineral content. However, they can also produce toxins. In some cases, their mineral content can be toxic. Therefore, special care should be taken before including them in poultry feed (</a:t>
            </a:r>
            <a:r>
              <a:rPr lang="en-US" dirty="0" err="1" smtClean="0"/>
              <a:t>Veldkamp</a:t>
            </a:r>
            <a:r>
              <a:rPr lang="en-US" dirty="0" smtClean="0"/>
              <a:t> et al., 2012). One can process edible insects into a food component and/or a traditional food product. In this context, insect-derived proteins could be widely used in food and beverages. Countries are starting to see the potential of insects as a protein source. They need regulations to help insect farmers and industry follow good food practices. See Figure 33. It is known to contain crude protein. In general, it has been observed that the protein ratio in a dry insect varies between 1 3% and 77%. Protein ratios in insects (</a:t>
            </a:r>
            <a:r>
              <a:rPr lang="en-US" dirty="0" err="1" smtClean="0"/>
              <a:t>Felger</a:t>
            </a:r>
            <a:r>
              <a:rPr lang="en-US" dirty="0" smtClean="0"/>
              <a:t> and Moser, 1985; Banjo et al., 2006; Finke, 2008; </a:t>
            </a:r>
            <a:r>
              <a:rPr lang="en-US" dirty="0" err="1" smtClean="0"/>
              <a:t>Hatipoğlu</a:t>
            </a:r>
            <a:r>
              <a:rPr lang="en-US" dirty="0" smtClean="0"/>
              <a:t>, 2010; Caner, 2017; Akhtar and </a:t>
            </a:r>
            <a:r>
              <a:rPr lang="en-US" dirty="0" err="1" smtClean="0"/>
              <a:t>Isman</a:t>
            </a:r>
            <a:r>
              <a:rPr lang="en-US" dirty="0" smtClean="0"/>
              <a:t>, 2018; </a:t>
            </a:r>
            <a:r>
              <a:rPr lang="en-US" dirty="0" err="1" smtClean="0"/>
              <a:t>Imatu</a:t>
            </a:r>
            <a:r>
              <a:rPr lang="en-US" dirty="0" smtClean="0"/>
              <a:t>, 2020; </a:t>
            </a:r>
            <a:r>
              <a:rPr lang="en-US" dirty="0" err="1" smtClean="0"/>
              <a:t>Aksoy</a:t>
            </a:r>
            <a:r>
              <a:rPr lang="en-US" dirty="0" smtClean="0"/>
              <a:t> and El, 2021; </a:t>
            </a:r>
            <a:r>
              <a:rPr lang="en-US" dirty="0" err="1" smtClean="0"/>
              <a:t>Liceaga</a:t>
            </a:r>
            <a:r>
              <a:rPr lang="en-US" dirty="0" smtClean="0"/>
              <a:t> et al., 2022; </a:t>
            </a:r>
            <a:r>
              <a:rPr lang="en-US" dirty="0" err="1" smtClean="0"/>
              <a:t>Andaç</a:t>
            </a:r>
            <a:r>
              <a:rPr lang="en-US" dirty="0" smtClean="0"/>
              <a:t> and </a:t>
            </a:r>
            <a:r>
              <a:rPr lang="en-US" dirty="0" err="1" smtClean="0"/>
              <a:t>Tuncle</a:t>
            </a:r>
            <a:r>
              <a:rPr lang="en-US" dirty="0" smtClean="0"/>
              <a:t>, 2023; </a:t>
            </a:r>
            <a:r>
              <a:rPr lang="en-US" dirty="0" err="1" smtClean="0"/>
              <a:t>Bugsolutely</a:t>
            </a:r>
            <a:r>
              <a:rPr lang="en-US" dirty="0" smtClean="0"/>
              <a:t>, 2024): * 50.7% in yellow mealworm * 62.2% in African Migratory locust * Mealworm has an average of 44-69%. 43 | EDIBLE INSECTS Figure 33. Protein levels in grasshoppers and other </a:t>
            </a:r>
            <a:r>
              <a:rPr lang="en-US" dirty="0" err="1" smtClean="0"/>
              <a:t>livestocks</a:t>
            </a:r>
            <a:r>
              <a:rPr lang="en-US" dirty="0" smtClean="0"/>
              <a:t> (by </a:t>
            </a:r>
            <a:r>
              <a:rPr lang="en-US" dirty="0" err="1" smtClean="0"/>
              <a:t>Bugsolutely</a:t>
            </a:r>
            <a:r>
              <a:rPr lang="en-US" dirty="0" smtClean="0"/>
              <a:t>, 2024). 6.2. Fat Significant variation in fat content is seen among insects. In general, female insects contain more oil than male insects. Edible insects contain an average of 10% to 60% oil in dry form. This value is higher in the larval stage of the insect than in adult insects. Caterpillars are among the insects with the highest fat content. The fat content in caterpillars has been measured to range from 8.6 to 15.2 g per 100 g. In grasshoppers, this rate varies between 3.8 g and 5.3 g per 100 g. The fat content of an insect species called </a:t>
            </a:r>
            <a:r>
              <a:rPr lang="en-US" dirty="0" err="1" smtClean="0"/>
              <a:t>Oxya</a:t>
            </a:r>
            <a:r>
              <a:rPr lang="en-US" dirty="0" smtClean="0"/>
              <a:t> </a:t>
            </a:r>
            <a:r>
              <a:rPr lang="en-US" dirty="0" err="1" smtClean="0"/>
              <a:t>chinensis</a:t>
            </a:r>
            <a:r>
              <a:rPr lang="en-US" dirty="0" smtClean="0"/>
              <a:t> (grasshopper species) in its adult stage was measured to be 2.2%. In several edible forms, have a higher oil content (</a:t>
            </a:r>
            <a:r>
              <a:rPr lang="en-US" dirty="0" err="1" smtClean="0"/>
              <a:t>Felger</a:t>
            </a:r>
            <a:r>
              <a:rPr lang="en-US" dirty="0" smtClean="0"/>
              <a:t> and Moser, 1985; Banjo et al., 2006; Finke, 2008; </a:t>
            </a:r>
            <a:r>
              <a:rPr lang="en-US" dirty="0" err="1" smtClean="0"/>
              <a:t>Hatipoğlu</a:t>
            </a:r>
            <a:r>
              <a:rPr lang="en-US" dirty="0" smtClean="0"/>
              <a:t>, 2010; Caner, 2017; Akhtar and </a:t>
            </a:r>
            <a:r>
              <a:rPr lang="en-US" dirty="0" err="1" smtClean="0"/>
              <a:t>Isman</a:t>
            </a:r>
            <a:r>
              <a:rPr lang="en-US" dirty="0" smtClean="0"/>
              <a:t>, 2018; </a:t>
            </a:r>
            <a:r>
              <a:rPr lang="en-US" dirty="0" err="1" smtClean="0"/>
              <a:t>Imatu</a:t>
            </a:r>
            <a:r>
              <a:rPr lang="en-US" dirty="0" smtClean="0"/>
              <a:t>, 2020; </a:t>
            </a:r>
            <a:r>
              <a:rPr lang="en-US" dirty="0" err="1" smtClean="0"/>
              <a:t>Aksoy</a:t>
            </a:r>
            <a:r>
              <a:rPr lang="en-US" dirty="0" smtClean="0"/>
              <a:t> and El, 2021; </a:t>
            </a:r>
            <a:r>
              <a:rPr lang="en-US" dirty="0" err="1" smtClean="0"/>
              <a:t>Liceaga</a:t>
            </a:r>
            <a:r>
              <a:rPr lang="en-US" dirty="0" smtClean="0"/>
              <a:t> et al., 2022; </a:t>
            </a:r>
            <a:r>
              <a:rPr lang="en-US" dirty="0" err="1" smtClean="0"/>
              <a:t>Andaç</a:t>
            </a:r>
            <a:r>
              <a:rPr lang="en-US" dirty="0" smtClean="0"/>
              <a:t> and </a:t>
            </a:r>
            <a:r>
              <a:rPr lang="en-US" dirty="0" err="1" smtClean="0"/>
              <a:t>Tuncle</a:t>
            </a:r>
            <a:r>
              <a:rPr lang="en-US" dirty="0" smtClean="0"/>
              <a:t>, 2023); * </a:t>
            </a:r>
            <a:r>
              <a:rPr lang="en-US" dirty="0" err="1" smtClean="0"/>
              <a:t>Gossypeilla</a:t>
            </a:r>
            <a:r>
              <a:rPr lang="en-US" dirty="0" smtClean="0"/>
              <a:t> sp. (pink worm) 49.48% * </a:t>
            </a:r>
            <a:r>
              <a:rPr lang="en-US" dirty="0" err="1" smtClean="0"/>
              <a:t>Ostrinia</a:t>
            </a:r>
            <a:r>
              <a:rPr lang="en-US" dirty="0" smtClean="0"/>
              <a:t> </a:t>
            </a:r>
            <a:r>
              <a:rPr lang="en-US" dirty="0" err="1" smtClean="0"/>
              <a:t>furnacalis</a:t>
            </a:r>
            <a:r>
              <a:rPr lang="en-US" dirty="0" smtClean="0"/>
              <a:t> (Asian corn borer) 46.08% It has been reported that termites are rich in oleic acid and palmitic acid. They also contain linoleic acid, a type of fatty acid. However, termites are poor in </a:t>
            </a:r>
            <a:r>
              <a:rPr lang="en-US" dirty="0" err="1" smtClean="0"/>
              <a:t>myristic</a:t>
            </a:r>
            <a:r>
              <a:rPr lang="en-US" dirty="0" smtClean="0"/>
              <a:t> acid, </a:t>
            </a:r>
            <a:r>
              <a:rPr lang="en-US" dirty="0" err="1" smtClean="0"/>
              <a:t>lauric</a:t>
            </a:r>
            <a:r>
              <a:rPr lang="en-US" dirty="0" smtClean="0"/>
              <a:t> acid and </a:t>
            </a:r>
            <a:r>
              <a:rPr lang="en-US" dirty="0" err="1" smtClean="0"/>
              <a:t>palmitoleic</a:t>
            </a:r>
            <a:r>
              <a:rPr lang="en-US" dirty="0" smtClean="0"/>
              <a:t> acid. The termite contains 39.35% saturated fatty acids and 60.64% unsaturated fatty acids. Edible insects have more essential fatty acids than animal fats. They can provide the body with more nutrients. See Figure 32. (</a:t>
            </a:r>
            <a:r>
              <a:rPr lang="en-US" dirty="0" err="1" smtClean="0"/>
              <a:t>Felger</a:t>
            </a:r>
            <a:r>
              <a:rPr lang="en-US" dirty="0" smtClean="0"/>
              <a:t> and Moser, 1985; Banjo et al., 2006; Assist. Prof. Dr. Mehmet BEKTAŞ (Ph. D) | 44 Finke, 2008; </a:t>
            </a:r>
            <a:r>
              <a:rPr lang="en-US" dirty="0" err="1" smtClean="0"/>
              <a:t>Hatipoğlu</a:t>
            </a:r>
            <a:r>
              <a:rPr lang="en-US" dirty="0" smtClean="0"/>
              <a:t>, 2010; Caner, 2017; Akhtar and </a:t>
            </a:r>
            <a:r>
              <a:rPr lang="en-US" dirty="0" err="1" smtClean="0"/>
              <a:t>Isman</a:t>
            </a:r>
            <a:r>
              <a:rPr lang="en-US" dirty="0" smtClean="0"/>
              <a:t>, 2018; </a:t>
            </a:r>
            <a:r>
              <a:rPr lang="en-US" dirty="0" err="1" smtClean="0"/>
              <a:t>Imatu</a:t>
            </a:r>
            <a:r>
              <a:rPr lang="en-US" dirty="0" smtClean="0"/>
              <a:t>, 2020; </a:t>
            </a:r>
            <a:r>
              <a:rPr lang="en-US" dirty="0" err="1" smtClean="0"/>
              <a:t>Aksoy</a:t>
            </a:r>
            <a:r>
              <a:rPr lang="en-US" dirty="0" smtClean="0"/>
              <a:t> and El, 2021; </a:t>
            </a:r>
            <a:r>
              <a:rPr lang="en-US" dirty="0" err="1" smtClean="0"/>
              <a:t>Liceaga</a:t>
            </a:r>
            <a:r>
              <a:rPr lang="en-US" dirty="0" smtClean="0"/>
              <a:t> et al., 2022; </a:t>
            </a:r>
            <a:r>
              <a:rPr lang="en-US" dirty="0" err="1" smtClean="0"/>
              <a:t>Andaç</a:t>
            </a:r>
            <a:r>
              <a:rPr lang="en-US" dirty="0" smtClean="0"/>
              <a:t> and </a:t>
            </a:r>
            <a:r>
              <a:rPr lang="en-US" dirty="0" err="1" smtClean="0"/>
              <a:t>Tuncle</a:t>
            </a:r>
            <a:r>
              <a:rPr lang="en-US" dirty="0" smtClean="0"/>
              <a:t>, 2023). 6.3. Vitamins </a:t>
            </a:r>
            <a:r>
              <a:rPr lang="en-US" dirty="0" err="1" smtClean="0"/>
              <a:t>Vitamins</a:t>
            </a:r>
            <a:r>
              <a:rPr lang="en-US" dirty="0" smtClean="0"/>
              <a:t> are a group of organic compounds. They are necessary for metabolic activities in the human body. The human body cannot make vitamins. They must be constantly supplied with food. Edible insects have a high vitamin content. Each species contains large amounts of vitamins A, B2 and C. White ant species contain significant amounts of vitamins B1, B3, A and C. Many insect larvae contain significant amounts of vitamin A (retinol). Vitamin B12 is abundant in yellow mealworm larvae (0.47 g per 100 g). It has been observed that a caterpillar weighing 100g meets 76% of a person's protein needs and all of his vitamin needs. In research, vitamin E was found in the larvae of the red palm plant. </a:t>
            </a:r>
            <a:r>
              <a:rPr lang="en-US" dirty="0" err="1" smtClean="0"/>
              <a:t>Escamoles</a:t>
            </a:r>
            <a:r>
              <a:rPr lang="en-US" dirty="0" smtClean="0"/>
              <a:t> and </a:t>
            </a:r>
            <a:r>
              <a:rPr lang="en-US" dirty="0" err="1" smtClean="0"/>
              <a:t>Formicidae</a:t>
            </a:r>
            <a:r>
              <a:rPr lang="en-US" dirty="0" smtClean="0"/>
              <a:t> eggs have been shown to be good sources of vitamins A, D and E. Edible insects are rich in carotene and vitamins A, B1, B2, B6, D, E, K and C. Insects are generally rich in riboflavin and pantothenic acid and are seen as efficient sources of vitamins A and C. Due to their rich vitamin content, some insects are shown as foods that represent health. See Figure 32. (</a:t>
            </a:r>
            <a:r>
              <a:rPr lang="en-US" dirty="0" err="1" smtClean="0"/>
              <a:t>Felger</a:t>
            </a:r>
            <a:r>
              <a:rPr lang="en-US" dirty="0" smtClean="0"/>
              <a:t> and Moser, 1985; Banjo et al., 2006; Finke, 2008; </a:t>
            </a:r>
            <a:r>
              <a:rPr lang="en-US" dirty="0" err="1" smtClean="0"/>
              <a:t>Hatipoğlu</a:t>
            </a:r>
            <a:r>
              <a:rPr lang="en-US" dirty="0" smtClean="0"/>
              <a:t>, 2010; Caner, 2017; Akhtar and </a:t>
            </a:r>
            <a:r>
              <a:rPr lang="en-US" dirty="0" err="1" smtClean="0"/>
              <a:t>Isman</a:t>
            </a:r>
            <a:r>
              <a:rPr lang="en-US" dirty="0" smtClean="0"/>
              <a:t>, 2018; </a:t>
            </a:r>
            <a:r>
              <a:rPr lang="en-US" dirty="0" err="1" smtClean="0"/>
              <a:t>Imatu</a:t>
            </a:r>
            <a:r>
              <a:rPr lang="en-US" dirty="0" smtClean="0"/>
              <a:t>, 2020; </a:t>
            </a:r>
            <a:r>
              <a:rPr lang="en-US" dirty="0" err="1" smtClean="0"/>
              <a:t>Aksoy</a:t>
            </a:r>
            <a:r>
              <a:rPr lang="en-US" dirty="0" smtClean="0"/>
              <a:t> and El, 2021; </a:t>
            </a:r>
            <a:r>
              <a:rPr lang="en-US" dirty="0" err="1" smtClean="0"/>
              <a:t>Liceaga</a:t>
            </a:r>
            <a:r>
              <a:rPr lang="en-US" dirty="0" smtClean="0"/>
              <a:t> et al., 2022; </a:t>
            </a:r>
            <a:r>
              <a:rPr lang="en-US" dirty="0" err="1" smtClean="0"/>
              <a:t>Andaç</a:t>
            </a:r>
            <a:r>
              <a:rPr lang="en-US" dirty="0" smtClean="0"/>
              <a:t> and </a:t>
            </a:r>
            <a:r>
              <a:rPr lang="en-US" dirty="0" err="1" smtClean="0"/>
              <a:t>Tuncle</a:t>
            </a:r>
            <a:r>
              <a:rPr lang="en-US" dirty="0" smtClean="0"/>
              <a:t>, 2023). 6.4. Fiber Foods Edible insects contain significant amounts of fiber. See Figure 32. Also, chitin is the most common type of fiber found in the bodies of insects. Insects have this fiber in their exoskeletons (shells). The amount of chitin in insects has been found to vary between 2.7 and 49.8 mg per 1 kg. Chitin plays an important role in the body's defense against various parasites, infections and allergic diseases (Van </a:t>
            </a:r>
            <a:r>
              <a:rPr lang="en-US" dirty="0" err="1" smtClean="0"/>
              <a:t>Soest</a:t>
            </a:r>
            <a:r>
              <a:rPr lang="en-US" dirty="0" smtClean="0"/>
              <a:t> et al., 1991). 6.5. Mineral Nutrients Most edible insects have very rich mineral content. Insects contain many minerals such as iron (Fe), zinc (Zn), potassium (K), sodium (Na), calcium (Ca), phosphorus (P), magnesium (Mg), manganese (</a:t>
            </a:r>
            <a:r>
              <a:rPr lang="en-US" dirty="0" err="1" smtClean="0"/>
              <a:t>Mn</a:t>
            </a:r>
            <a:r>
              <a:rPr lang="en-US" dirty="0" smtClean="0"/>
              <a:t>) and copper (Cu). For example, Mopani worm, a large species of caterpillar, has a high iron content 45 | EDIBLE INSECTS (31-77 mg per 100 g of dry insect). </a:t>
            </a:r>
            <a:r>
              <a:rPr lang="en-US" dirty="0" err="1" smtClean="0"/>
              <a:t>Migratoria</a:t>
            </a:r>
            <a:r>
              <a:rPr lang="en-US" dirty="0" smtClean="0"/>
              <a:t> sp., a species of grasshopper, contains 8-20 mg of iron in 100 g of dry form. Caterpillars (14 mg per 100 g of dried insect) are a good source of zinc (Bourne, 1953; </a:t>
            </a:r>
            <a:r>
              <a:rPr lang="en-US" dirty="0" err="1" smtClean="0"/>
              <a:t>Sümer</a:t>
            </a:r>
            <a:r>
              <a:rPr lang="en-US" dirty="0" smtClean="0"/>
              <a:t>, 1987; Cheung, 1998; </a:t>
            </a:r>
            <a:r>
              <a:rPr lang="en-US" dirty="0" err="1" smtClean="0"/>
              <a:t>Rajarathnam</a:t>
            </a:r>
            <a:r>
              <a:rPr lang="en-US" dirty="0" smtClean="0"/>
              <a:t> et al., 1998; </a:t>
            </a:r>
            <a:r>
              <a:rPr lang="en-US" dirty="0" err="1" smtClean="0"/>
              <a:t>Sarıtaş</a:t>
            </a:r>
            <a:r>
              <a:rPr lang="en-US" dirty="0" smtClean="0"/>
              <a:t>, 2015; </a:t>
            </a:r>
            <a:r>
              <a:rPr lang="en-US" dirty="0" err="1" smtClean="0"/>
              <a:t>Manzi</a:t>
            </a:r>
            <a:r>
              <a:rPr lang="en-US" dirty="0" smtClean="0"/>
              <a:t> and </a:t>
            </a:r>
            <a:r>
              <a:rPr lang="en-US" dirty="0" err="1" smtClean="0"/>
              <a:t>Pizzoferrato</a:t>
            </a:r>
            <a:r>
              <a:rPr lang="en-US" dirty="0" smtClean="0"/>
              <a:t>, 2000; </a:t>
            </a:r>
            <a:r>
              <a:rPr lang="en-US" dirty="0" err="1" smtClean="0"/>
              <a:t>Kouřimská</a:t>
            </a:r>
            <a:r>
              <a:rPr lang="en-US" dirty="0" smtClean="0"/>
              <a:t> and </a:t>
            </a:r>
            <a:r>
              <a:rPr lang="en-US" dirty="0" err="1" smtClean="0"/>
              <a:t>Adámková</a:t>
            </a:r>
            <a:r>
              <a:rPr lang="en-US" dirty="0" smtClean="0"/>
              <a:t>, 2016; FAO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Żuk-Gołaszewska</a:t>
            </a:r>
            <a:r>
              <a:rPr lang="en-US" dirty="0" smtClean="0"/>
              <a:t> et al., 2022; </a:t>
            </a:r>
            <a:r>
              <a:rPr lang="en-US" dirty="0" err="1" smtClean="0"/>
              <a:t>Kępińska-Pacelik</a:t>
            </a:r>
            <a:r>
              <a:rPr lang="en-US" dirty="0" smtClean="0"/>
              <a:t> et al., 2023; </a:t>
            </a:r>
            <a:r>
              <a:rPr lang="en-US" dirty="0" err="1" smtClean="0"/>
              <a:t>Krongdang</a:t>
            </a:r>
            <a:r>
              <a:rPr lang="en-US" dirty="0" smtClean="0"/>
              <a:t> et al., 2023). Insects are important sources of iron and zinc, as well as containing phosphorus. Additionally, some edible insects contain sufficient manganese and copper for human nutrition. In addition, these insect species contain significant amounts of calcium, iron, phosphorus and magnesium. Researchers found that edible insects contain more calcium than cow's milk. It serves as an alternative solution for people with lactose intolerance. It is also for those allergic to calcium-rich foods. Edible insects contain many minerals. They can provide the nutrients needed by the human body (Bourne, 1953; </a:t>
            </a:r>
            <a:r>
              <a:rPr lang="en-US" dirty="0" err="1" smtClean="0"/>
              <a:t>Sümer</a:t>
            </a:r>
            <a:r>
              <a:rPr lang="en-US" dirty="0" smtClean="0"/>
              <a:t>, 1987; Cheung, 1998; </a:t>
            </a:r>
            <a:r>
              <a:rPr lang="en-US" dirty="0" err="1" smtClean="0"/>
              <a:t>Rajarathnam</a:t>
            </a:r>
            <a:r>
              <a:rPr lang="en-US" dirty="0" smtClean="0"/>
              <a:t> et al., 1998; </a:t>
            </a:r>
            <a:r>
              <a:rPr lang="en-US" dirty="0" err="1" smtClean="0"/>
              <a:t>Sarıtaş</a:t>
            </a:r>
            <a:r>
              <a:rPr lang="en-US" dirty="0" smtClean="0"/>
              <a:t>, 2015; </a:t>
            </a:r>
            <a:r>
              <a:rPr lang="en-US" dirty="0" err="1" smtClean="0"/>
              <a:t>Manzi</a:t>
            </a:r>
            <a:r>
              <a:rPr lang="en-US" dirty="0" smtClean="0"/>
              <a:t> and </a:t>
            </a:r>
            <a:r>
              <a:rPr lang="en-US" dirty="0" err="1" smtClean="0"/>
              <a:t>Pizzoferrato</a:t>
            </a:r>
            <a:r>
              <a:rPr lang="en-US" dirty="0" smtClean="0"/>
              <a:t>, 2000; </a:t>
            </a:r>
            <a:r>
              <a:rPr lang="en-US" dirty="0" err="1" smtClean="0"/>
              <a:t>Kouřimská</a:t>
            </a:r>
            <a:r>
              <a:rPr lang="en-US" dirty="0" smtClean="0"/>
              <a:t> and </a:t>
            </a:r>
            <a:r>
              <a:rPr lang="en-US" dirty="0" err="1" smtClean="0"/>
              <a:t>Adámková</a:t>
            </a:r>
            <a:r>
              <a:rPr lang="en-US" dirty="0" smtClean="0"/>
              <a:t>, 2016; FAO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Żuk-Gołaszewska</a:t>
            </a:r>
            <a:r>
              <a:rPr lang="en-US" dirty="0" smtClean="0"/>
              <a:t> et al., 2022; </a:t>
            </a:r>
            <a:r>
              <a:rPr lang="en-US" dirty="0" err="1" smtClean="0"/>
              <a:t>Kępińska-Pacelik</a:t>
            </a:r>
            <a:r>
              <a:rPr lang="en-US" dirty="0" smtClean="0"/>
              <a:t> et al., 2023; </a:t>
            </a:r>
            <a:r>
              <a:rPr lang="en-US" dirty="0" err="1" smtClean="0"/>
              <a:t>Krongdang</a:t>
            </a:r>
            <a:r>
              <a:rPr lang="en-US" dirty="0" smtClean="0"/>
              <a:t> et al., 2023). It has been observed that 100 g of dried termite (white ant) contains an average of 53% protein, 15% fat and 3.5% carbohydrate, in addition to a significant amount of phosphorus, iron, sodium and potassium. For example, nutritional content in 100 grams of crickets and mealworms; *436-472 calories, 55-58 grams of protein, 18-24 grams of fat (Omega6 from polyunsaturated fats 7.3-6.8 gr.),15-8 grams of carbohydrates, 149-228 milligrams of cholesterol, 620 milligrams of vitamin A, 810-1100 milligrams calcium (Ca+ ), 37-25 milligrams of iron (Fe++), 11 milligrams of potassium (K+ ), Detected as 1.8-3.1 milligrams of sodium (Na+ ) (by </a:t>
            </a:r>
            <a:r>
              <a:rPr lang="en-US" dirty="0" err="1" smtClean="0"/>
              <a:t>Kępińska-Pacelik</a:t>
            </a:r>
            <a:r>
              <a:rPr lang="en-US" dirty="0" smtClean="0"/>
              <a:t> et al., 2023 Some edible insects have good nutritional values comparable to meat and fish; They contain higher nutritional values than other protein sources in terms of protein, fat and energy values (Table 1). Research has shown that many societies have had the habit of consuming insects since ancient times. Insects are among the indispensable dishes of many countries. This eating habit, which is mostly seen in Latin America, Asia and Africa, has not yet reached a sufficient level in Europe, and it is known that insects will enter European cuisine in the coming years (Bourne, 1953; </a:t>
            </a:r>
            <a:r>
              <a:rPr lang="en-US" dirty="0" err="1" smtClean="0"/>
              <a:t>Sümer</a:t>
            </a:r>
            <a:r>
              <a:rPr lang="en-US" dirty="0" smtClean="0"/>
              <a:t>, 1987; Cheung, 1998; </a:t>
            </a:r>
            <a:r>
              <a:rPr lang="en-US" dirty="0" err="1" smtClean="0"/>
              <a:t>Rajarathnam</a:t>
            </a:r>
            <a:r>
              <a:rPr lang="en-US" dirty="0" smtClean="0"/>
              <a:t> et al., 1998; </a:t>
            </a:r>
            <a:r>
              <a:rPr lang="en-US" dirty="0" err="1" smtClean="0"/>
              <a:t>Sarıtaş</a:t>
            </a:r>
            <a:r>
              <a:rPr lang="en-US" dirty="0" smtClean="0"/>
              <a:t>, 2015; </a:t>
            </a:r>
            <a:r>
              <a:rPr lang="en-US" dirty="0" err="1" smtClean="0"/>
              <a:t>Manzi</a:t>
            </a:r>
            <a:r>
              <a:rPr lang="en-US" dirty="0" smtClean="0"/>
              <a:t> and </a:t>
            </a:r>
            <a:r>
              <a:rPr lang="en-US" dirty="0" err="1" smtClean="0"/>
              <a:t>Pizzoferrato</a:t>
            </a:r>
            <a:r>
              <a:rPr lang="en-US" dirty="0" smtClean="0"/>
              <a:t>, 2000; </a:t>
            </a:r>
            <a:r>
              <a:rPr lang="en-US" dirty="0" err="1" smtClean="0"/>
              <a:t>Kouřimská</a:t>
            </a:r>
            <a:r>
              <a:rPr lang="en-US" dirty="0" smtClean="0"/>
              <a:t> and </a:t>
            </a:r>
            <a:r>
              <a:rPr lang="en-US" dirty="0" err="1" smtClean="0"/>
              <a:t>Adámková</a:t>
            </a:r>
            <a:r>
              <a:rPr lang="en-US" dirty="0" smtClean="0"/>
              <a:t>, 2016; FAO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Żuk-Gołaszewska</a:t>
            </a:r>
            <a:r>
              <a:rPr lang="en-US" dirty="0" smtClean="0"/>
              <a:t> et al., 2022; </a:t>
            </a:r>
            <a:r>
              <a:rPr lang="en-US" dirty="0" err="1" smtClean="0"/>
              <a:t>Kępińska-Pacelik</a:t>
            </a:r>
            <a:r>
              <a:rPr lang="en-US" dirty="0" smtClean="0"/>
              <a:t> et al., 2023; </a:t>
            </a:r>
            <a:r>
              <a:rPr lang="en-US" dirty="0" err="1" smtClean="0"/>
              <a:t>Krongdang</a:t>
            </a:r>
            <a:r>
              <a:rPr lang="en-US" dirty="0" smtClean="0"/>
              <a:t> et al., 2023). Table 1. Energy value of some edible insects (by </a:t>
            </a:r>
            <a:r>
              <a:rPr lang="en-US" dirty="0" err="1" smtClean="0"/>
              <a:t>Kouřimská</a:t>
            </a:r>
            <a:r>
              <a:rPr lang="en-US" dirty="0" smtClean="0"/>
              <a:t> and </a:t>
            </a:r>
            <a:r>
              <a:rPr lang="en-US" dirty="0" err="1" smtClean="0"/>
              <a:t>Adámková</a:t>
            </a:r>
            <a:r>
              <a:rPr lang="en-US" dirty="0" smtClean="0"/>
              <a:t>, 2016; FAO 2018). Insect name Latin name Country of location Energy (</a:t>
            </a:r>
            <a:r>
              <a:rPr lang="en-US" dirty="0" err="1" smtClean="0"/>
              <a:t>kCal</a:t>
            </a:r>
            <a:r>
              <a:rPr lang="en-US" dirty="0" smtClean="0"/>
              <a:t>/100g) </a:t>
            </a:r>
            <a:r>
              <a:rPr lang="en-US" dirty="0" err="1" smtClean="0"/>
              <a:t>Sicada</a:t>
            </a:r>
            <a:r>
              <a:rPr lang="en-US" dirty="0" smtClean="0"/>
              <a:t> </a:t>
            </a:r>
            <a:r>
              <a:rPr lang="en-US" dirty="0" err="1" smtClean="0"/>
              <a:t>Chortoicetes</a:t>
            </a:r>
            <a:r>
              <a:rPr lang="en-US" dirty="0" smtClean="0"/>
              <a:t> </a:t>
            </a:r>
            <a:r>
              <a:rPr lang="en-US" dirty="0" err="1" smtClean="0"/>
              <a:t>terminifera</a:t>
            </a:r>
            <a:r>
              <a:rPr lang="en-US" dirty="0" smtClean="0"/>
              <a:t> </a:t>
            </a:r>
            <a:r>
              <a:rPr lang="en-US" dirty="0" err="1" smtClean="0"/>
              <a:t>Austraila</a:t>
            </a:r>
            <a:r>
              <a:rPr lang="en-US" dirty="0" smtClean="0"/>
              <a:t> 499 Weaver ant </a:t>
            </a:r>
            <a:r>
              <a:rPr lang="en-US" dirty="0" err="1" smtClean="0"/>
              <a:t>Oecophylla</a:t>
            </a:r>
            <a:r>
              <a:rPr lang="en-US" dirty="0" smtClean="0"/>
              <a:t> </a:t>
            </a:r>
            <a:r>
              <a:rPr lang="en-US" dirty="0" err="1" smtClean="0"/>
              <a:t>smaragdina</a:t>
            </a:r>
            <a:r>
              <a:rPr lang="en-US" dirty="0" smtClean="0"/>
              <a:t> </a:t>
            </a:r>
            <a:r>
              <a:rPr lang="en-US" dirty="0" err="1" smtClean="0"/>
              <a:t>Austraila</a:t>
            </a:r>
            <a:r>
              <a:rPr lang="en-US" dirty="0" smtClean="0"/>
              <a:t> 1272 Mealworm </a:t>
            </a:r>
            <a:r>
              <a:rPr lang="en-US" dirty="0" err="1" smtClean="0"/>
              <a:t>Tenebiro</a:t>
            </a:r>
            <a:r>
              <a:rPr lang="en-US" dirty="0" smtClean="0"/>
              <a:t> </a:t>
            </a:r>
            <a:r>
              <a:rPr lang="en-US" dirty="0" err="1" smtClean="0"/>
              <a:t>molitor</a:t>
            </a:r>
            <a:r>
              <a:rPr lang="en-US" dirty="0" smtClean="0"/>
              <a:t> USA 206 Mexican leafcutter ant Atta </a:t>
            </a:r>
            <a:r>
              <a:rPr lang="en-US" dirty="0" err="1" smtClean="0"/>
              <a:t>mexicana</a:t>
            </a:r>
            <a:r>
              <a:rPr lang="en-US" dirty="0" smtClean="0"/>
              <a:t> Mexica 404 Two-spotted grasshopper </a:t>
            </a:r>
            <a:r>
              <a:rPr lang="en-US" dirty="0" err="1" smtClean="0"/>
              <a:t>Gryllus</a:t>
            </a:r>
            <a:r>
              <a:rPr lang="en-US" dirty="0" smtClean="0"/>
              <a:t> </a:t>
            </a:r>
            <a:r>
              <a:rPr lang="en-US" dirty="0" err="1" smtClean="0"/>
              <a:t>mimaculatus</a:t>
            </a:r>
            <a:r>
              <a:rPr lang="en-US" dirty="0" smtClean="0"/>
              <a:t> </a:t>
            </a:r>
            <a:r>
              <a:rPr lang="en-US" dirty="0" err="1" smtClean="0"/>
              <a:t>Tailand</a:t>
            </a:r>
            <a:r>
              <a:rPr lang="en-US" dirty="0" smtClean="0"/>
              <a:t> 120 Japanese grasshopper </a:t>
            </a:r>
            <a:r>
              <a:rPr lang="en-US" dirty="0" err="1" smtClean="0"/>
              <a:t>Oxya</a:t>
            </a:r>
            <a:r>
              <a:rPr lang="en-US" dirty="0" smtClean="0"/>
              <a:t> japonica </a:t>
            </a:r>
            <a:r>
              <a:rPr lang="en-US" dirty="0" err="1" smtClean="0"/>
              <a:t>Tailand</a:t>
            </a:r>
            <a:r>
              <a:rPr lang="en-US" dirty="0" smtClean="0"/>
              <a:t> 149 Black-spotted cicada </a:t>
            </a:r>
            <a:r>
              <a:rPr lang="en-US" dirty="0" err="1" smtClean="0"/>
              <a:t>Cyrtacanthacris</a:t>
            </a:r>
            <a:r>
              <a:rPr lang="en-US" dirty="0" smtClean="0"/>
              <a:t> </a:t>
            </a:r>
            <a:r>
              <a:rPr lang="en-US" dirty="0" err="1" smtClean="0"/>
              <a:t>tatarica</a:t>
            </a:r>
            <a:r>
              <a:rPr lang="en-US" dirty="0" smtClean="0"/>
              <a:t> </a:t>
            </a:r>
            <a:r>
              <a:rPr lang="en-US" dirty="0" err="1" smtClean="0"/>
              <a:t>Tailand</a:t>
            </a:r>
            <a:r>
              <a:rPr lang="en-US" dirty="0" smtClean="0"/>
              <a:t> 89 Silkworm </a:t>
            </a:r>
            <a:r>
              <a:rPr lang="en-US" dirty="0" err="1" smtClean="0"/>
              <a:t>Bommyx</a:t>
            </a:r>
            <a:r>
              <a:rPr lang="en-US" dirty="0" smtClean="0"/>
              <a:t> </a:t>
            </a:r>
            <a:r>
              <a:rPr lang="en-US" dirty="0" err="1" smtClean="0"/>
              <a:t>mori</a:t>
            </a:r>
            <a:r>
              <a:rPr lang="en-US" dirty="0" smtClean="0"/>
              <a:t> </a:t>
            </a:r>
            <a:r>
              <a:rPr lang="en-US" dirty="0" err="1" smtClean="0"/>
              <a:t>Tailand</a:t>
            </a:r>
            <a:r>
              <a:rPr lang="en-US" dirty="0" smtClean="0"/>
              <a:t> 94 African immigrant cicada </a:t>
            </a:r>
            <a:r>
              <a:rPr lang="en-US" dirty="0" err="1" smtClean="0"/>
              <a:t>Locusta</a:t>
            </a:r>
            <a:r>
              <a:rPr lang="en-US" dirty="0" smtClean="0"/>
              <a:t> </a:t>
            </a:r>
            <a:r>
              <a:rPr lang="en-US" dirty="0" err="1" smtClean="0"/>
              <a:t>migratoria</a:t>
            </a:r>
            <a:r>
              <a:rPr lang="en-US" dirty="0" smtClean="0"/>
              <a:t> Holland 179</a:t>
            </a:r>
            <a:endParaRPr lang="tr-TR" dirty="0"/>
          </a:p>
        </p:txBody>
      </p:sp>
    </p:spTree>
    <p:extLst>
      <p:ext uri="{BB962C8B-B14F-4D97-AF65-F5344CB8AC3E}">
        <p14:creationId xmlns:p14="http://schemas.microsoft.com/office/powerpoint/2010/main" val="985277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2298</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6 ENTOMOPHAGY AND INSECT NUTRITIONAL VALUES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cp:revision>
  <dcterms:created xsi:type="dcterms:W3CDTF">2024-03-25T22:31:08Z</dcterms:created>
  <dcterms:modified xsi:type="dcterms:W3CDTF">2024-03-25T22:32:08Z</dcterms:modified>
</cp:coreProperties>
</file>