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6E6A527-46C9-4D78-8D9D-B489700BB81A}"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204A22-1CF5-48D1-B4FE-51438CD7B7DA}" type="slidenum">
              <a:rPr lang="tr-TR" smtClean="0"/>
              <a:t>‹#›</a:t>
            </a:fld>
            <a:endParaRPr lang="tr-TR"/>
          </a:p>
        </p:txBody>
      </p:sp>
    </p:spTree>
    <p:extLst>
      <p:ext uri="{BB962C8B-B14F-4D97-AF65-F5344CB8AC3E}">
        <p14:creationId xmlns:p14="http://schemas.microsoft.com/office/powerpoint/2010/main" val="4100056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6E6A527-46C9-4D78-8D9D-B489700BB81A}"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204A22-1CF5-48D1-B4FE-51438CD7B7DA}" type="slidenum">
              <a:rPr lang="tr-TR" smtClean="0"/>
              <a:t>‹#›</a:t>
            </a:fld>
            <a:endParaRPr lang="tr-TR"/>
          </a:p>
        </p:txBody>
      </p:sp>
    </p:spTree>
    <p:extLst>
      <p:ext uri="{BB962C8B-B14F-4D97-AF65-F5344CB8AC3E}">
        <p14:creationId xmlns:p14="http://schemas.microsoft.com/office/powerpoint/2010/main" val="785613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6E6A527-46C9-4D78-8D9D-B489700BB81A}"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204A22-1CF5-48D1-B4FE-51438CD7B7DA}" type="slidenum">
              <a:rPr lang="tr-TR" smtClean="0"/>
              <a:t>‹#›</a:t>
            </a:fld>
            <a:endParaRPr lang="tr-TR"/>
          </a:p>
        </p:txBody>
      </p:sp>
    </p:spTree>
    <p:extLst>
      <p:ext uri="{BB962C8B-B14F-4D97-AF65-F5344CB8AC3E}">
        <p14:creationId xmlns:p14="http://schemas.microsoft.com/office/powerpoint/2010/main" val="4162852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6E6A527-46C9-4D78-8D9D-B489700BB81A}"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204A22-1CF5-48D1-B4FE-51438CD7B7DA}" type="slidenum">
              <a:rPr lang="tr-TR" smtClean="0"/>
              <a:t>‹#›</a:t>
            </a:fld>
            <a:endParaRPr lang="tr-TR"/>
          </a:p>
        </p:txBody>
      </p:sp>
    </p:spTree>
    <p:extLst>
      <p:ext uri="{BB962C8B-B14F-4D97-AF65-F5344CB8AC3E}">
        <p14:creationId xmlns:p14="http://schemas.microsoft.com/office/powerpoint/2010/main" val="976616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6E6A527-46C9-4D78-8D9D-B489700BB81A}"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204A22-1CF5-48D1-B4FE-51438CD7B7DA}" type="slidenum">
              <a:rPr lang="tr-TR" smtClean="0"/>
              <a:t>‹#›</a:t>
            </a:fld>
            <a:endParaRPr lang="tr-TR"/>
          </a:p>
        </p:txBody>
      </p:sp>
    </p:spTree>
    <p:extLst>
      <p:ext uri="{BB962C8B-B14F-4D97-AF65-F5344CB8AC3E}">
        <p14:creationId xmlns:p14="http://schemas.microsoft.com/office/powerpoint/2010/main" val="4268096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6E6A527-46C9-4D78-8D9D-B489700BB81A}"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204A22-1CF5-48D1-B4FE-51438CD7B7DA}" type="slidenum">
              <a:rPr lang="tr-TR" smtClean="0"/>
              <a:t>‹#›</a:t>
            </a:fld>
            <a:endParaRPr lang="tr-TR"/>
          </a:p>
        </p:txBody>
      </p:sp>
    </p:spTree>
    <p:extLst>
      <p:ext uri="{BB962C8B-B14F-4D97-AF65-F5344CB8AC3E}">
        <p14:creationId xmlns:p14="http://schemas.microsoft.com/office/powerpoint/2010/main" val="768292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6E6A527-46C9-4D78-8D9D-B489700BB81A}" type="datetimeFigureOut">
              <a:rPr lang="tr-TR" smtClean="0"/>
              <a:t>26.03.2024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B204A22-1CF5-48D1-B4FE-51438CD7B7DA}" type="slidenum">
              <a:rPr lang="tr-TR" smtClean="0"/>
              <a:t>‹#›</a:t>
            </a:fld>
            <a:endParaRPr lang="tr-TR"/>
          </a:p>
        </p:txBody>
      </p:sp>
    </p:spTree>
    <p:extLst>
      <p:ext uri="{BB962C8B-B14F-4D97-AF65-F5344CB8AC3E}">
        <p14:creationId xmlns:p14="http://schemas.microsoft.com/office/powerpoint/2010/main" val="763508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6E6A527-46C9-4D78-8D9D-B489700BB81A}" type="datetimeFigureOut">
              <a:rPr lang="tr-TR" smtClean="0"/>
              <a:t>26.03.2024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B204A22-1CF5-48D1-B4FE-51438CD7B7DA}" type="slidenum">
              <a:rPr lang="tr-TR" smtClean="0"/>
              <a:t>‹#›</a:t>
            </a:fld>
            <a:endParaRPr lang="tr-TR"/>
          </a:p>
        </p:txBody>
      </p:sp>
    </p:spTree>
    <p:extLst>
      <p:ext uri="{BB962C8B-B14F-4D97-AF65-F5344CB8AC3E}">
        <p14:creationId xmlns:p14="http://schemas.microsoft.com/office/powerpoint/2010/main" val="1687311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6E6A527-46C9-4D78-8D9D-B489700BB81A}" type="datetimeFigureOut">
              <a:rPr lang="tr-TR" smtClean="0"/>
              <a:t>26.03.2024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B204A22-1CF5-48D1-B4FE-51438CD7B7DA}" type="slidenum">
              <a:rPr lang="tr-TR" smtClean="0"/>
              <a:t>‹#›</a:t>
            </a:fld>
            <a:endParaRPr lang="tr-TR"/>
          </a:p>
        </p:txBody>
      </p:sp>
    </p:spTree>
    <p:extLst>
      <p:ext uri="{BB962C8B-B14F-4D97-AF65-F5344CB8AC3E}">
        <p14:creationId xmlns:p14="http://schemas.microsoft.com/office/powerpoint/2010/main" val="3789606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6E6A527-46C9-4D78-8D9D-B489700BB81A}"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204A22-1CF5-48D1-B4FE-51438CD7B7DA}" type="slidenum">
              <a:rPr lang="tr-TR" smtClean="0"/>
              <a:t>‹#›</a:t>
            </a:fld>
            <a:endParaRPr lang="tr-TR"/>
          </a:p>
        </p:txBody>
      </p:sp>
    </p:spTree>
    <p:extLst>
      <p:ext uri="{BB962C8B-B14F-4D97-AF65-F5344CB8AC3E}">
        <p14:creationId xmlns:p14="http://schemas.microsoft.com/office/powerpoint/2010/main" val="1640499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6E6A527-46C9-4D78-8D9D-B489700BB81A}"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204A22-1CF5-48D1-B4FE-51438CD7B7DA}" type="slidenum">
              <a:rPr lang="tr-TR" smtClean="0"/>
              <a:t>‹#›</a:t>
            </a:fld>
            <a:endParaRPr lang="tr-TR"/>
          </a:p>
        </p:txBody>
      </p:sp>
    </p:spTree>
    <p:extLst>
      <p:ext uri="{BB962C8B-B14F-4D97-AF65-F5344CB8AC3E}">
        <p14:creationId xmlns:p14="http://schemas.microsoft.com/office/powerpoint/2010/main" val="4017006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E6A527-46C9-4D78-8D9D-B489700BB81A}" type="datetimeFigureOut">
              <a:rPr lang="tr-TR" smtClean="0"/>
              <a:t>26.03.2024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204A22-1CF5-48D1-B4FE-51438CD7B7DA}" type="slidenum">
              <a:rPr lang="tr-TR" smtClean="0"/>
              <a:t>‹#›</a:t>
            </a:fld>
            <a:endParaRPr lang="tr-TR"/>
          </a:p>
        </p:txBody>
      </p:sp>
    </p:spTree>
    <p:extLst>
      <p:ext uri="{BB962C8B-B14F-4D97-AF65-F5344CB8AC3E}">
        <p14:creationId xmlns:p14="http://schemas.microsoft.com/office/powerpoint/2010/main" val="2142828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207790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SECTION 7 BENEFITING FROM INSECTS IN FEED RATIONS OF FARM ANIMALS </a:t>
            </a:r>
            <a:endParaRPr lang="tr-TR" dirty="0"/>
          </a:p>
        </p:txBody>
      </p:sp>
      <p:sp>
        <p:nvSpPr>
          <p:cNvPr id="3" name="İçerik Yer Tutucusu 2"/>
          <p:cNvSpPr>
            <a:spLocks noGrp="1"/>
          </p:cNvSpPr>
          <p:nvPr>
            <p:ph idx="1"/>
          </p:nvPr>
        </p:nvSpPr>
        <p:spPr/>
        <p:txBody>
          <a:bodyPr>
            <a:normAutofit fontScale="32500" lnSpcReduction="20000"/>
          </a:bodyPr>
          <a:lstStyle/>
          <a:p>
            <a:r>
              <a:rPr lang="en-US" dirty="0" smtClean="0"/>
              <a:t>Chickens are omnivorous animals. They can eat and digest the living insect species they find in the places they visit (flies and larvae of other insects, maggots, grasshoppers, ticks, etc.) without digestive problems. The poultry industry has become an important sector with the developments in many areas from production to consumption, e.g. genetics, breeding, biotechnology, machinery-equipment, medicine, vaccines, feed production-additives, 47 | EDIBLE INSECTS marketing, slaughterhouse and product processing. When discussing mass production, cheap labor, low cost, high market share and profitability in today's animal husbandry; chicken farming comes to mind. Feed raw materials are the most important cost factor in the poultry industry (</a:t>
            </a:r>
            <a:r>
              <a:rPr lang="en-US" dirty="0" err="1" smtClean="0"/>
              <a:t>DeFoliart</a:t>
            </a:r>
            <a:r>
              <a:rPr lang="en-US" dirty="0" smtClean="0"/>
              <a:t>, 1989; </a:t>
            </a:r>
            <a:r>
              <a:rPr lang="en-US" dirty="0" err="1" smtClean="0"/>
              <a:t>Khusro</a:t>
            </a:r>
            <a:r>
              <a:rPr lang="en-US" dirty="0" smtClean="0"/>
              <a:t> et al., 2012; OTE, 2013; </a:t>
            </a:r>
            <a:r>
              <a:rPr lang="en-US" dirty="0" err="1" smtClean="0"/>
              <a:t>Şahin</a:t>
            </a:r>
            <a:r>
              <a:rPr lang="en-US" dirty="0" smtClean="0"/>
              <a:t> et al., 2004; </a:t>
            </a:r>
            <a:r>
              <a:rPr lang="en-US" dirty="0" err="1" smtClean="0"/>
              <a:t>Yıldırım</a:t>
            </a:r>
            <a:r>
              <a:rPr lang="en-US" dirty="0" smtClean="0"/>
              <a:t> and </a:t>
            </a:r>
            <a:r>
              <a:rPr lang="en-US" dirty="0" err="1" smtClean="0"/>
              <a:t>Eleroğlu</a:t>
            </a:r>
            <a:r>
              <a:rPr lang="en-US" dirty="0" smtClean="0"/>
              <a:t>, 2014; </a:t>
            </a:r>
            <a:r>
              <a:rPr lang="en-US" dirty="0" err="1" smtClean="0"/>
              <a:t>Türkoğlu</a:t>
            </a:r>
            <a:r>
              <a:rPr lang="en-US" dirty="0" smtClean="0"/>
              <a:t> and </a:t>
            </a:r>
            <a:r>
              <a:rPr lang="en-US" dirty="0" err="1" smtClean="0"/>
              <a:t>Sarıca</a:t>
            </a:r>
            <a:r>
              <a:rPr lang="en-US" dirty="0" smtClean="0"/>
              <a:t>, 2014; </a:t>
            </a:r>
            <a:r>
              <a:rPr lang="en-US" dirty="0" err="1" smtClean="0"/>
              <a:t>Uçar</a:t>
            </a:r>
            <a:r>
              <a:rPr lang="en-US" dirty="0" smtClean="0"/>
              <a:t> and </a:t>
            </a:r>
            <a:r>
              <a:rPr lang="en-US" dirty="0" err="1" smtClean="0"/>
              <a:t>Türkoğlu</a:t>
            </a:r>
            <a:r>
              <a:rPr lang="en-US" dirty="0" smtClean="0"/>
              <a:t>, 2018; TAGEM, 2018;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2018; </a:t>
            </a:r>
            <a:r>
              <a:rPr lang="en-US" dirty="0" err="1" smtClean="0"/>
              <a:t>Kamanlı</a:t>
            </a:r>
            <a:r>
              <a:rPr lang="en-US" dirty="0" smtClean="0"/>
              <a:t> and </a:t>
            </a:r>
            <a:r>
              <a:rPr lang="en-US" dirty="0" err="1" smtClean="0"/>
              <a:t>Türkoğlu</a:t>
            </a:r>
            <a:r>
              <a:rPr lang="en-US" dirty="0" smtClean="0"/>
              <a:t>, 2018; </a:t>
            </a:r>
            <a:r>
              <a:rPr lang="en-US" dirty="0" err="1" smtClean="0"/>
              <a:t>Bektaş</a:t>
            </a:r>
            <a:r>
              <a:rPr lang="en-US" dirty="0" smtClean="0"/>
              <a:t> and </a:t>
            </a:r>
            <a:r>
              <a:rPr lang="en-US" dirty="0" err="1" smtClean="0"/>
              <a:t>Güler</a:t>
            </a:r>
            <a:r>
              <a:rPr lang="en-US" dirty="0" smtClean="0"/>
              <a:t>, 2019; Yılmaz, 2019; </a:t>
            </a:r>
            <a:r>
              <a:rPr lang="en-US" dirty="0" err="1" smtClean="0"/>
              <a:t>Syampurnomo</a:t>
            </a:r>
            <a:r>
              <a:rPr lang="en-US" dirty="0" smtClean="0"/>
              <a:t> et al., 2019;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2021). Insects have high protein content and quality. Poultry farmers use them as an alternative feed additive. Poultry bred for egg production can also serve as an alternative protein source for some insect species. In particular, it can be mixed with different proportions of insects (</a:t>
            </a:r>
            <a:r>
              <a:rPr lang="en-US" dirty="0" err="1" smtClean="0"/>
              <a:t>Coleoptera</a:t>
            </a:r>
            <a:r>
              <a:rPr lang="en-US" dirty="0" smtClean="0"/>
              <a:t>) feed types. It is used in chicken feed rations (daily feed mixtures).In laying </a:t>
            </a:r>
            <a:r>
              <a:rPr lang="en-US" dirty="0" err="1" smtClean="0"/>
              <a:t>Lohmann</a:t>
            </a:r>
            <a:r>
              <a:rPr lang="en-US" dirty="0" smtClean="0"/>
              <a:t>-Brown hybrids, mealworm larvae, black soldier fly larvae and floating insects are used in chicken rations. It is known that these rations increase quality characteristics such as live weight, feed consumption, feed conversion ratio and egg production in chickens (</a:t>
            </a:r>
            <a:r>
              <a:rPr lang="en-US" dirty="0" err="1" smtClean="0"/>
              <a:t>DeFoliart</a:t>
            </a:r>
            <a:r>
              <a:rPr lang="en-US" dirty="0" smtClean="0"/>
              <a:t>, 1989; </a:t>
            </a:r>
            <a:r>
              <a:rPr lang="en-US" dirty="0" err="1" smtClean="0"/>
              <a:t>Khusro</a:t>
            </a:r>
            <a:r>
              <a:rPr lang="en-US" dirty="0" smtClean="0"/>
              <a:t> et al., 2012; OTE, 2013; </a:t>
            </a:r>
            <a:r>
              <a:rPr lang="en-US" dirty="0" err="1" smtClean="0"/>
              <a:t>Şahin</a:t>
            </a:r>
            <a:r>
              <a:rPr lang="en-US" dirty="0" smtClean="0"/>
              <a:t> et al., 2004; </a:t>
            </a:r>
            <a:r>
              <a:rPr lang="en-US" dirty="0" err="1" smtClean="0"/>
              <a:t>Yıldırım</a:t>
            </a:r>
            <a:r>
              <a:rPr lang="en-US" dirty="0" smtClean="0"/>
              <a:t> and </a:t>
            </a:r>
            <a:r>
              <a:rPr lang="en-US" dirty="0" err="1" smtClean="0"/>
              <a:t>Eleroğlu</a:t>
            </a:r>
            <a:r>
              <a:rPr lang="en-US" dirty="0" smtClean="0"/>
              <a:t>, 2014; </a:t>
            </a:r>
            <a:r>
              <a:rPr lang="en-US" dirty="0" err="1" smtClean="0"/>
              <a:t>Türkoğlu</a:t>
            </a:r>
            <a:r>
              <a:rPr lang="en-US" dirty="0" smtClean="0"/>
              <a:t> and </a:t>
            </a:r>
            <a:r>
              <a:rPr lang="en-US" dirty="0" err="1" smtClean="0"/>
              <a:t>Sarıca</a:t>
            </a:r>
            <a:r>
              <a:rPr lang="en-US" dirty="0" smtClean="0"/>
              <a:t>, 2014; </a:t>
            </a:r>
            <a:r>
              <a:rPr lang="en-US" dirty="0" err="1" smtClean="0"/>
              <a:t>Uçar</a:t>
            </a:r>
            <a:r>
              <a:rPr lang="en-US" dirty="0" smtClean="0"/>
              <a:t> and </a:t>
            </a:r>
            <a:r>
              <a:rPr lang="en-US" dirty="0" err="1" smtClean="0"/>
              <a:t>Türkoğlu</a:t>
            </a:r>
            <a:r>
              <a:rPr lang="en-US" dirty="0" smtClean="0"/>
              <a:t>, 2018; TAGEM, 2018;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2018; </a:t>
            </a:r>
            <a:r>
              <a:rPr lang="en-US" dirty="0" err="1" smtClean="0"/>
              <a:t>Kamanlı</a:t>
            </a:r>
            <a:r>
              <a:rPr lang="en-US" dirty="0" smtClean="0"/>
              <a:t> and </a:t>
            </a:r>
            <a:r>
              <a:rPr lang="en-US" dirty="0" err="1" smtClean="0"/>
              <a:t>Türkoğlu</a:t>
            </a:r>
            <a:r>
              <a:rPr lang="en-US" dirty="0" smtClean="0"/>
              <a:t>, 2018; </a:t>
            </a:r>
            <a:r>
              <a:rPr lang="en-US" dirty="0" err="1" smtClean="0"/>
              <a:t>Bektaş</a:t>
            </a:r>
            <a:r>
              <a:rPr lang="en-US" dirty="0" smtClean="0"/>
              <a:t> and </a:t>
            </a:r>
            <a:r>
              <a:rPr lang="en-US" dirty="0" err="1" smtClean="0"/>
              <a:t>Güler</a:t>
            </a:r>
            <a:r>
              <a:rPr lang="en-US" dirty="0" smtClean="0"/>
              <a:t>, 2019; Yılmaz, 2019; </a:t>
            </a:r>
            <a:r>
              <a:rPr lang="en-US" dirty="0" err="1" smtClean="0"/>
              <a:t>Syampurnomo</a:t>
            </a:r>
            <a:r>
              <a:rPr lang="en-US" dirty="0" smtClean="0"/>
              <a:t> et al., 2019;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2021). Insects are cheap to obtain as a food source, but it can be thought that insect consumption will be low or not at all in countries that determine their food according to religious rules, such as Muslim countries. In this context, a justification can be put forward for the use of insects as animal feed, at least in such countries, in order to indirectly meet the nutritional needs of the increasing population. In addition, the fact that poultry and humans are competitors in grain consumption leads to a more limited use of grains in poultry rations, increasing the cost of other feed components and leading to deficiencies (</a:t>
            </a:r>
            <a:r>
              <a:rPr lang="en-US" dirty="0" err="1" smtClean="0"/>
              <a:t>DeFoliart</a:t>
            </a:r>
            <a:r>
              <a:rPr lang="en-US" dirty="0" smtClean="0"/>
              <a:t>, 1989; </a:t>
            </a:r>
            <a:r>
              <a:rPr lang="en-US" dirty="0" err="1" smtClean="0"/>
              <a:t>Khusro</a:t>
            </a:r>
            <a:r>
              <a:rPr lang="en-US" dirty="0" smtClean="0"/>
              <a:t> et al., 2012; OTE, 2013; </a:t>
            </a:r>
            <a:r>
              <a:rPr lang="en-US" dirty="0" err="1" smtClean="0"/>
              <a:t>Şahin</a:t>
            </a:r>
            <a:r>
              <a:rPr lang="en-US" dirty="0" smtClean="0"/>
              <a:t> et al., 2004; </a:t>
            </a:r>
            <a:r>
              <a:rPr lang="en-US" dirty="0" err="1" smtClean="0"/>
              <a:t>Yıldırım</a:t>
            </a:r>
            <a:r>
              <a:rPr lang="en-US" dirty="0" smtClean="0"/>
              <a:t> and </a:t>
            </a:r>
            <a:r>
              <a:rPr lang="en-US" dirty="0" err="1" smtClean="0"/>
              <a:t>Eleroğlu</a:t>
            </a:r>
            <a:r>
              <a:rPr lang="en-US" dirty="0" smtClean="0"/>
              <a:t>, 2014; </a:t>
            </a:r>
            <a:r>
              <a:rPr lang="en-US" dirty="0" err="1" smtClean="0"/>
              <a:t>Türkoğlu</a:t>
            </a:r>
            <a:r>
              <a:rPr lang="en-US" dirty="0" smtClean="0"/>
              <a:t> and </a:t>
            </a:r>
            <a:r>
              <a:rPr lang="en-US" dirty="0" err="1" smtClean="0"/>
              <a:t>Sarıca</a:t>
            </a:r>
            <a:r>
              <a:rPr lang="en-US" dirty="0" smtClean="0"/>
              <a:t>, 2014; </a:t>
            </a:r>
            <a:r>
              <a:rPr lang="en-US" dirty="0" err="1" smtClean="0"/>
              <a:t>Uçar</a:t>
            </a:r>
            <a:r>
              <a:rPr lang="en-US" dirty="0" smtClean="0"/>
              <a:t> and </a:t>
            </a:r>
            <a:r>
              <a:rPr lang="en-US" dirty="0" err="1" smtClean="0"/>
              <a:t>Türkoğlu</a:t>
            </a:r>
            <a:r>
              <a:rPr lang="en-US" dirty="0" smtClean="0"/>
              <a:t>, 2018; TAGEM, 2018;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2018; Assist. Prof. Dr. Mehmet BEKTAŞ (Ph. D) | 48 </a:t>
            </a:r>
            <a:r>
              <a:rPr lang="en-US" dirty="0" err="1" smtClean="0"/>
              <a:t>Kamanlı</a:t>
            </a:r>
            <a:r>
              <a:rPr lang="en-US" dirty="0" smtClean="0"/>
              <a:t> and </a:t>
            </a:r>
            <a:r>
              <a:rPr lang="en-US" dirty="0" err="1" smtClean="0"/>
              <a:t>Türkoğlu</a:t>
            </a:r>
            <a:r>
              <a:rPr lang="en-US" dirty="0" smtClean="0"/>
              <a:t>, 2018; </a:t>
            </a:r>
            <a:r>
              <a:rPr lang="en-US" dirty="0" err="1" smtClean="0"/>
              <a:t>Bektaş</a:t>
            </a:r>
            <a:r>
              <a:rPr lang="en-US" dirty="0" smtClean="0"/>
              <a:t> and </a:t>
            </a:r>
            <a:r>
              <a:rPr lang="en-US" dirty="0" err="1" smtClean="0"/>
              <a:t>Güler</a:t>
            </a:r>
            <a:r>
              <a:rPr lang="en-US" dirty="0" smtClean="0"/>
              <a:t>, 2019; Yılmaz, 2019; </a:t>
            </a:r>
            <a:r>
              <a:rPr lang="en-US" dirty="0" err="1" smtClean="0"/>
              <a:t>Syampurnomo</a:t>
            </a:r>
            <a:r>
              <a:rPr lang="en-US" dirty="0" smtClean="0"/>
              <a:t> et al., 2019;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2021). The increase in demand for fishmeal in recent years has caused the price of fishmeal to rise rapidly. This increase continues rapidly today and the increase in fish meal prices has led breeders to search for alternative protein sources (</a:t>
            </a:r>
            <a:r>
              <a:rPr lang="en-US" dirty="0" err="1" smtClean="0"/>
              <a:t>Taşkın</a:t>
            </a:r>
            <a:r>
              <a:rPr lang="en-US" dirty="0" smtClean="0"/>
              <a:t>, 2019). A healthy digestive system in farm animals means that they are also healthy and have high productivity potential. Digestive system health depends on the balance between the presence and type of intestinal microorganisms in this system, the intestinal barrier (microscopic structure) and foreign microorganisms. It is known that edible insects make positive improvements in microbiota balance. After chemical analysis of edible insects, different rations used experimentally were found to have positive effects on productivity criteria (</a:t>
            </a:r>
            <a:r>
              <a:rPr lang="en-US" dirty="0" err="1" smtClean="0"/>
              <a:t>DeFoliart</a:t>
            </a:r>
            <a:r>
              <a:rPr lang="en-US" dirty="0" smtClean="0"/>
              <a:t>, 1989; </a:t>
            </a:r>
            <a:r>
              <a:rPr lang="en-US" dirty="0" err="1" smtClean="0"/>
              <a:t>Khusro</a:t>
            </a:r>
            <a:r>
              <a:rPr lang="en-US" dirty="0" smtClean="0"/>
              <a:t> et al., 2012; OTE, 2013; </a:t>
            </a:r>
            <a:r>
              <a:rPr lang="en-US" dirty="0" err="1" smtClean="0"/>
              <a:t>Şahin</a:t>
            </a:r>
            <a:r>
              <a:rPr lang="en-US" dirty="0" smtClean="0"/>
              <a:t> et al., 2004; </a:t>
            </a:r>
            <a:r>
              <a:rPr lang="en-US" dirty="0" err="1" smtClean="0"/>
              <a:t>Yıldırım</a:t>
            </a:r>
            <a:r>
              <a:rPr lang="en-US" dirty="0" smtClean="0"/>
              <a:t> and </a:t>
            </a:r>
            <a:r>
              <a:rPr lang="en-US" dirty="0" err="1" smtClean="0"/>
              <a:t>Eleroğlu</a:t>
            </a:r>
            <a:r>
              <a:rPr lang="en-US" dirty="0" smtClean="0"/>
              <a:t>, 2014; </a:t>
            </a:r>
            <a:r>
              <a:rPr lang="en-US" dirty="0" err="1" smtClean="0"/>
              <a:t>Türkoğlu</a:t>
            </a:r>
            <a:r>
              <a:rPr lang="en-US" dirty="0" smtClean="0"/>
              <a:t> and </a:t>
            </a:r>
            <a:r>
              <a:rPr lang="en-US" dirty="0" err="1" smtClean="0"/>
              <a:t>Sarıca</a:t>
            </a:r>
            <a:r>
              <a:rPr lang="en-US" dirty="0" smtClean="0"/>
              <a:t>, 2014; </a:t>
            </a:r>
            <a:r>
              <a:rPr lang="en-US" dirty="0" err="1" smtClean="0"/>
              <a:t>Uçar</a:t>
            </a:r>
            <a:r>
              <a:rPr lang="en-US" dirty="0" smtClean="0"/>
              <a:t> and </a:t>
            </a:r>
            <a:r>
              <a:rPr lang="en-US" dirty="0" err="1" smtClean="0"/>
              <a:t>Türkoğlu</a:t>
            </a:r>
            <a:r>
              <a:rPr lang="en-US" dirty="0" smtClean="0"/>
              <a:t>, 2018; TAGEM, 2018;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2018; </a:t>
            </a:r>
            <a:r>
              <a:rPr lang="en-US" dirty="0" err="1" smtClean="0"/>
              <a:t>Kamanlı</a:t>
            </a:r>
            <a:r>
              <a:rPr lang="en-US" dirty="0" smtClean="0"/>
              <a:t> and </a:t>
            </a:r>
            <a:r>
              <a:rPr lang="en-US" dirty="0" err="1" smtClean="0"/>
              <a:t>Türkoğlu</a:t>
            </a:r>
            <a:r>
              <a:rPr lang="en-US" dirty="0" smtClean="0"/>
              <a:t>, 2018; </a:t>
            </a:r>
            <a:r>
              <a:rPr lang="en-US" dirty="0" err="1" smtClean="0"/>
              <a:t>Bektaş</a:t>
            </a:r>
            <a:r>
              <a:rPr lang="en-US" dirty="0" smtClean="0"/>
              <a:t> and </a:t>
            </a:r>
            <a:r>
              <a:rPr lang="en-US" dirty="0" err="1" smtClean="0"/>
              <a:t>Güler</a:t>
            </a:r>
            <a:r>
              <a:rPr lang="en-US" dirty="0" smtClean="0"/>
              <a:t>, 2019; Yılmaz, 2019; </a:t>
            </a:r>
            <a:r>
              <a:rPr lang="en-US" dirty="0" err="1" smtClean="0"/>
              <a:t>Syampurnomo</a:t>
            </a:r>
            <a:r>
              <a:rPr lang="en-US" dirty="0" smtClean="0"/>
              <a:t> et al., 2019; </a:t>
            </a:r>
            <a:r>
              <a:rPr lang="en-US" dirty="0" err="1" smtClean="0"/>
              <a:t>Bektas</a:t>
            </a:r>
            <a:r>
              <a:rPr lang="en-US" dirty="0" smtClean="0"/>
              <a:t> et al., 2020;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2021; </a:t>
            </a:r>
            <a:r>
              <a:rPr lang="en-US" dirty="0" err="1" smtClean="0"/>
              <a:t>Bektas</a:t>
            </a:r>
            <a:r>
              <a:rPr lang="en-US" dirty="0" smtClean="0"/>
              <a:t> et al., 2021). The use of dried insect meal instead of fish meal in chicken diets increased egg productivity by 2.4%. At the same time, the solution to the rapidly growing environmental pollution problem caused by water, air pollution and household waste brought about by industrialization is still pending. Insect worms are known to increase the growth rate in some birds when used as a biological treatment of chicken manure. The growth of poultry enterprises by consuming the waste and feces of various insect larvae and the use of these growing maggots as poultry feed can provide effective recycling and biological cleaning of environmental waste. However, the use of poultry by-products for feeding poultry has been banned since January 2017 as part of the European Union harmonization process. The industry is concerned that this situation will increase poultry meat prices due to high production costs. It requests that the Ministry of Food, Agriculture and Livestock reconsider this ban. The main inputs in these feeds are corn and soybeans. When chicken egg parities (ratios of country currencies to each other) are examined in 2020, it is seen that the 49 | EDIBLE INSECTS egg/soy parity decreased the most. The 39.5% increase in soybean prices in 2020 explains the decrease in egg/soy parity (28.3%). Many insects, such as flies (</a:t>
            </a:r>
            <a:r>
              <a:rPr lang="en-US" dirty="0" err="1" smtClean="0"/>
              <a:t>Diptera</a:t>
            </a:r>
            <a:r>
              <a:rPr lang="en-US" dirty="0" smtClean="0"/>
              <a:t>), mealworms (</a:t>
            </a:r>
            <a:r>
              <a:rPr lang="en-US" dirty="0" err="1" smtClean="0"/>
              <a:t>Tenebrionidae</a:t>
            </a:r>
            <a:r>
              <a:rPr lang="en-US" dirty="0" smtClean="0"/>
              <a:t>), moths, silkworms (</a:t>
            </a:r>
            <a:r>
              <a:rPr lang="en-US" dirty="0" err="1" smtClean="0"/>
              <a:t>Bombyx</a:t>
            </a:r>
            <a:r>
              <a:rPr lang="en-US" dirty="0" smtClean="0"/>
              <a:t> </a:t>
            </a:r>
            <a:r>
              <a:rPr lang="en-US" dirty="0" err="1" smtClean="0"/>
              <a:t>mori</a:t>
            </a:r>
            <a:r>
              <a:rPr lang="en-US" dirty="0" smtClean="0"/>
              <a:t>), grasshoppers (</a:t>
            </a:r>
            <a:r>
              <a:rPr lang="en-US" dirty="0" err="1" smtClean="0"/>
              <a:t>Schisocerca</a:t>
            </a:r>
            <a:r>
              <a:rPr lang="en-US" dirty="0" smtClean="0"/>
              <a:t> </a:t>
            </a:r>
            <a:r>
              <a:rPr lang="en-US" dirty="0" err="1" smtClean="0"/>
              <a:t>gregaria</a:t>
            </a:r>
            <a:r>
              <a:rPr lang="en-US" dirty="0" smtClean="0"/>
              <a:t>), cockroaches (</a:t>
            </a:r>
            <a:r>
              <a:rPr lang="en-US" dirty="0" err="1" smtClean="0"/>
              <a:t>Blattodea</a:t>
            </a:r>
            <a:r>
              <a:rPr lang="en-US" dirty="0" smtClean="0"/>
              <a:t>), crickets (</a:t>
            </a:r>
            <a:r>
              <a:rPr lang="en-US" dirty="0" err="1" smtClean="0"/>
              <a:t>Gymnogryllus</a:t>
            </a:r>
            <a:r>
              <a:rPr lang="en-US" dirty="0" smtClean="0"/>
              <a:t> </a:t>
            </a:r>
            <a:r>
              <a:rPr lang="en-US" dirty="0" err="1" smtClean="0"/>
              <a:t>lucens</a:t>
            </a:r>
            <a:r>
              <a:rPr lang="en-US" dirty="0" smtClean="0"/>
              <a:t>) and termites (</a:t>
            </a:r>
            <a:r>
              <a:rPr lang="en-US" dirty="0" err="1" smtClean="0"/>
              <a:t>Macrotermes</a:t>
            </a:r>
            <a:r>
              <a:rPr lang="en-US" dirty="0" smtClean="0"/>
              <a:t> </a:t>
            </a:r>
            <a:r>
              <a:rPr lang="en-US" dirty="0" err="1" smtClean="0"/>
              <a:t>bellicocus</a:t>
            </a:r>
            <a:r>
              <a:rPr lang="en-US" dirty="0" smtClean="0"/>
              <a:t>) are used in animal feeding (</a:t>
            </a:r>
            <a:r>
              <a:rPr lang="en-US" dirty="0" err="1" smtClean="0"/>
              <a:t>DeFoliart</a:t>
            </a:r>
            <a:r>
              <a:rPr lang="en-US" dirty="0" smtClean="0"/>
              <a:t>, 1989; </a:t>
            </a:r>
            <a:r>
              <a:rPr lang="en-US" dirty="0" err="1" smtClean="0"/>
              <a:t>Khusro</a:t>
            </a:r>
            <a:r>
              <a:rPr lang="en-US" dirty="0" smtClean="0"/>
              <a:t> et al., 2012; OTE, 2013; </a:t>
            </a:r>
            <a:r>
              <a:rPr lang="en-US" dirty="0" err="1" smtClean="0"/>
              <a:t>Şahin</a:t>
            </a:r>
            <a:r>
              <a:rPr lang="en-US" dirty="0" smtClean="0"/>
              <a:t> et al., 2004; </a:t>
            </a:r>
            <a:r>
              <a:rPr lang="en-US" dirty="0" err="1" smtClean="0"/>
              <a:t>Yıldırım</a:t>
            </a:r>
            <a:r>
              <a:rPr lang="en-US" dirty="0" smtClean="0"/>
              <a:t> and </a:t>
            </a:r>
            <a:r>
              <a:rPr lang="en-US" dirty="0" err="1" smtClean="0"/>
              <a:t>Eleroğlu</a:t>
            </a:r>
            <a:r>
              <a:rPr lang="en-US" dirty="0" smtClean="0"/>
              <a:t>, 2014; </a:t>
            </a:r>
            <a:r>
              <a:rPr lang="en-US" dirty="0" err="1" smtClean="0"/>
              <a:t>Türkoğlu</a:t>
            </a:r>
            <a:r>
              <a:rPr lang="en-US" dirty="0" smtClean="0"/>
              <a:t> and </a:t>
            </a:r>
            <a:r>
              <a:rPr lang="en-US" dirty="0" err="1" smtClean="0"/>
              <a:t>Sarıca</a:t>
            </a:r>
            <a:r>
              <a:rPr lang="en-US" dirty="0" smtClean="0"/>
              <a:t>, 2014; </a:t>
            </a:r>
            <a:r>
              <a:rPr lang="en-US" dirty="0" err="1" smtClean="0"/>
              <a:t>Uçar</a:t>
            </a:r>
            <a:r>
              <a:rPr lang="en-US" dirty="0" smtClean="0"/>
              <a:t> and </a:t>
            </a:r>
            <a:r>
              <a:rPr lang="en-US" dirty="0" err="1" smtClean="0"/>
              <a:t>Türkoğlu</a:t>
            </a:r>
            <a:r>
              <a:rPr lang="en-US" dirty="0" smtClean="0"/>
              <a:t>, 2018; TAGEM, 2018;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2018; </a:t>
            </a:r>
            <a:r>
              <a:rPr lang="en-US" dirty="0" err="1" smtClean="0"/>
              <a:t>Kamanlı</a:t>
            </a:r>
            <a:r>
              <a:rPr lang="en-US" dirty="0" smtClean="0"/>
              <a:t> and </a:t>
            </a:r>
            <a:r>
              <a:rPr lang="en-US" dirty="0" err="1" smtClean="0"/>
              <a:t>Türkoğlu</a:t>
            </a:r>
            <a:r>
              <a:rPr lang="en-US" dirty="0" smtClean="0"/>
              <a:t>, 2018; </a:t>
            </a:r>
            <a:r>
              <a:rPr lang="en-US" dirty="0" err="1" smtClean="0"/>
              <a:t>Bektaş</a:t>
            </a:r>
            <a:r>
              <a:rPr lang="en-US" dirty="0" smtClean="0"/>
              <a:t> and </a:t>
            </a:r>
            <a:r>
              <a:rPr lang="en-US" dirty="0" err="1" smtClean="0"/>
              <a:t>Güler</a:t>
            </a:r>
            <a:r>
              <a:rPr lang="en-US" dirty="0" smtClean="0"/>
              <a:t>, 2019; Yılmaz, 2019; </a:t>
            </a:r>
            <a:r>
              <a:rPr lang="en-US" dirty="0" err="1" smtClean="0"/>
              <a:t>Syampurnomo</a:t>
            </a:r>
            <a:r>
              <a:rPr lang="en-US" dirty="0" smtClean="0"/>
              <a:t> et al., 2019;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2021). Insects are involved in human life in various fields, such as the food, medicine and textile sectors. It is known that insect products (E120-carmine, E904, etc.) such as </a:t>
            </a:r>
            <a:r>
              <a:rPr lang="en-US" dirty="0" err="1" smtClean="0"/>
              <a:t>Dactylopius</a:t>
            </a:r>
            <a:r>
              <a:rPr lang="en-US" dirty="0" smtClean="0"/>
              <a:t> coccus and Shellac (Coccus </a:t>
            </a:r>
            <a:r>
              <a:rPr lang="en-US" dirty="0" err="1" smtClean="0"/>
              <a:t>lacca</a:t>
            </a:r>
            <a:r>
              <a:rPr lang="en-US" dirty="0" smtClean="0"/>
              <a:t>) are used as colorants, dyes, edible films and coatings, especially in the food industry. Meat of chickens grazing in pastures with a dense population of locusts in Tibet has stronger antioxidant potential and a longer shelf life. In chickens, it has been observed that the fat content of their eggs increases due to insect consumption. The use of </a:t>
            </a:r>
            <a:r>
              <a:rPr lang="en-US" dirty="0" err="1" smtClean="0"/>
              <a:t>Cirina</a:t>
            </a:r>
            <a:r>
              <a:rPr lang="en-US" dirty="0" smtClean="0"/>
              <a:t> </a:t>
            </a:r>
            <a:r>
              <a:rPr lang="en-US" dirty="0" err="1" smtClean="0"/>
              <a:t>forda</a:t>
            </a:r>
            <a:r>
              <a:rPr lang="en-US" dirty="0" smtClean="0"/>
              <a:t> (</a:t>
            </a:r>
            <a:r>
              <a:rPr lang="en-US" dirty="0" err="1" smtClean="0"/>
              <a:t>Diptera</a:t>
            </a:r>
            <a:r>
              <a:rPr lang="en-US" dirty="0" smtClean="0"/>
              <a:t>) larva as a poultry feed raw material can replace traditional fishmeal. These fly maggots are an ideal source of protein that can be used in both poultry meat production and egg production. By including poultry in the meadow grazing system, the animals consume seeds, insects and worms, reducing the feed cost by up to 30% (</a:t>
            </a:r>
            <a:r>
              <a:rPr lang="en-US" dirty="0" err="1" smtClean="0"/>
              <a:t>DeFoliart</a:t>
            </a:r>
            <a:r>
              <a:rPr lang="en-US" dirty="0" smtClean="0"/>
              <a:t>, 1989; </a:t>
            </a:r>
            <a:r>
              <a:rPr lang="en-US" dirty="0" err="1" smtClean="0"/>
              <a:t>Khusro</a:t>
            </a:r>
            <a:r>
              <a:rPr lang="en-US" dirty="0" smtClean="0"/>
              <a:t> et al., 2012; OTE, 2013; </a:t>
            </a:r>
            <a:r>
              <a:rPr lang="en-US" dirty="0" err="1" smtClean="0"/>
              <a:t>Şahin</a:t>
            </a:r>
            <a:r>
              <a:rPr lang="en-US" dirty="0" smtClean="0"/>
              <a:t> et al., 2004; </a:t>
            </a:r>
            <a:r>
              <a:rPr lang="en-US" dirty="0" err="1" smtClean="0"/>
              <a:t>Yıldırım</a:t>
            </a:r>
            <a:r>
              <a:rPr lang="en-US" dirty="0" smtClean="0"/>
              <a:t> and </a:t>
            </a:r>
            <a:r>
              <a:rPr lang="en-US" dirty="0" err="1" smtClean="0"/>
              <a:t>Eleroğlu</a:t>
            </a:r>
            <a:r>
              <a:rPr lang="en-US" dirty="0" smtClean="0"/>
              <a:t>, 2014; </a:t>
            </a:r>
            <a:r>
              <a:rPr lang="en-US" dirty="0" err="1" smtClean="0"/>
              <a:t>Türkoğlu</a:t>
            </a:r>
            <a:r>
              <a:rPr lang="en-US" dirty="0" smtClean="0"/>
              <a:t> and </a:t>
            </a:r>
            <a:r>
              <a:rPr lang="en-US" dirty="0" err="1" smtClean="0"/>
              <a:t>Sarıca</a:t>
            </a:r>
            <a:r>
              <a:rPr lang="en-US" dirty="0" smtClean="0"/>
              <a:t>, 2014; </a:t>
            </a:r>
            <a:r>
              <a:rPr lang="en-US" dirty="0" err="1" smtClean="0"/>
              <a:t>Uçar</a:t>
            </a:r>
            <a:r>
              <a:rPr lang="en-US" dirty="0" smtClean="0"/>
              <a:t> and </a:t>
            </a:r>
            <a:r>
              <a:rPr lang="en-US" dirty="0" err="1" smtClean="0"/>
              <a:t>Türkoğlu</a:t>
            </a:r>
            <a:r>
              <a:rPr lang="en-US" dirty="0" smtClean="0"/>
              <a:t>, 2018; TAGEM, 2018;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2018; </a:t>
            </a:r>
            <a:r>
              <a:rPr lang="en-US" dirty="0" err="1" smtClean="0"/>
              <a:t>Kamanlı</a:t>
            </a:r>
            <a:r>
              <a:rPr lang="en-US" dirty="0" smtClean="0"/>
              <a:t> and </a:t>
            </a:r>
            <a:r>
              <a:rPr lang="en-US" dirty="0" err="1" smtClean="0"/>
              <a:t>Türkoğlu</a:t>
            </a:r>
            <a:r>
              <a:rPr lang="en-US" dirty="0" smtClean="0"/>
              <a:t>, 2018; </a:t>
            </a:r>
            <a:r>
              <a:rPr lang="en-US" dirty="0" err="1" smtClean="0"/>
              <a:t>Bektaş</a:t>
            </a:r>
            <a:r>
              <a:rPr lang="en-US" dirty="0" smtClean="0"/>
              <a:t> and </a:t>
            </a:r>
            <a:r>
              <a:rPr lang="en-US" dirty="0" err="1" smtClean="0"/>
              <a:t>Güler</a:t>
            </a:r>
            <a:r>
              <a:rPr lang="en-US" dirty="0" smtClean="0"/>
              <a:t>, 2019; Yılmaz, 2019; </a:t>
            </a:r>
            <a:r>
              <a:rPr lang="en-US" dirty="0" err="1" smtClean="0"/>
              <a:t>Syampurnomo</a:t>
            </a:r>
            <a:r>
              <a:rPr lang="en-US" dirty="0" smtClean="0"/>
              <a:t> et al., 2019;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2021). Additionally, when fed a diet containing 5 to 20% maggots, the chest muscles increase significantly. The necessity of using qualified feeds with high nutritional content in poultry feeds leads to higher feed costs. In our country, corn is primarily used as the feed raw material and soybean is used as the protein source in chicken mixed feeds. It creates new markets, such as insect breeding, in the economically alternative food sector to develop new alternative Assist. Prof. Dr. Mehmet BEKTAŞ (Ph. D) | 50 methods for low cost and high efficiency in poultry nutrition. With population growth, it makes some additional contributions to solving human and animal nutrition problems. It is expected to become widespread in the next century for alternative food searches and studies. As a result, the use of insects expected to be supplied by insect farms in rations and their appropriate economic results will contribute greatly to the country's economy (</a:t>
            </a:r>
            <a:r>
              <a:rPr lang="en-US" dirty="0" err="1" smtClean="0"/>
              <a:t>DeFoliart</a:t>
            </a:r>
            <a:r>
              <a:rPr lang="en-US" dirty="0" smtClean="0"/>
              <a:t>, 1989; </a:t>
            </a:r>
            <a:r>
              <a:rPr lang="en-US" dirty="0" err="1" smtClean="0"/>
              <a:t>Khusro</a:t>
            </a:r>
            <a:r>
              <a:rPr lang="en-US" dirty="0" smtClean="0"/>
              <a:t> et al., 2012; OTE, 2013; </a:t>
            </a:r>
            <a:r>
              <a:rPr lang="en-US" dirty="0" err="1" smtClean="0"/>
              <a:t>Şahin</a:t>
            </a:r>
            <a:r>
              <a:rPr lang="en-US" dirty="0" smtClean="0"/>
              <a:t> et al., 2004; </a:t>
            </a:r>
            <a:r>
              <a:rPr lang="en-US" dirty="0" err="1" smtClean="0"/>
              <a:t>Yıldırım</a:t>
            </a:r>
            <a:r>
              <a:rPr lang="en-US" dirty="0" smtClean="0"/>
              <a:t> and </a:t>
            </a:r>
            <a:r>
              <a:rPr lang="en-US" dirty="0" err="1" smtClean="0"/>
              <a:t>Eleroğlu</a:t>
            </a:r>
            <a:r>
              <a:rPr lang="en-US" dirty="0" smtClean="0"/>
              <a:t>, 2014; </a:t>
            </a:r>
            <a:r>
              <a:rPr lang="en-US" dirty="0" err="1" smtClean="0"/>
              <a:t>Türkoğlu</a:t>
            </a:r>
            <a:r>
              <a:rPr lang="en-US" dirty="0" smtClean="0"/>
              <a:t> and </a:t>
            </a:r>
            <a:r>
              <a:rPr lang="en-US" dirty="0" err="1" smtClean="0"/>
              <a:t>Sarıca</a:t>
            </a:r>
            <a:r>
              <a:rPr lang="en-US" dirty="0" smtClean="0"/>
              <a:t>, 2014; </a:t>
            </a:r>
            <a:r>
              <a:rPr lang="en-US" dirty="0" err="1" smtClean="0"/>
              <a:t>Uçar</a:t>
            </a:r>
            <a:r>
              <a:rPr lang="en-US" dirty="0" smtClean="0"/>
              <a:t> and </a:t>
            </a:r>
            <a:r>
              <a:rPr lang="en-US" dirty="0" err="1" smtClean="0"/>
              <a:t>Türkoğlu</a:t>
            </a:r>
            <a:r>
              <a:rPr lang="en-US" dirty="0" smtClean="0"/>
              <a:t>, 2018; TAGEM, 2018;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2018; </a:t>
            </a:r>
            <a:r>
              <a:rPr lang="en-US" dirty="0" err="1" smtClean="0"/>
              <a:t>Kamanlı</a:t>
            </a:r>
            <a:r>
              <a:rPr lang="en-US" dirty="0" smtClean="0"/>
              <a:t> and </a:t>
            </a:r>
            <a:r>
              <a:rPr lang="en-US" dirty="0" err="1" smtClean="0"/>
              <a:t>Türkoğlu</a:t>
            </a:r>
            <a:r>
              <a:rPr lang="en-US" dirty="0" smtClean="0"/>
              <a:t>, 2018; </a:t>
            </a:r>
            <a:r>
              <a:rPr lang="en-US" dirty="0" err="1" smtClean="0"/>
              <a:t>Bektaş</a:t>
            </a:r>
            <a:r>
              <a:rPr lang="en-US" dirty="0" smtClean="0"/>
              <a:t> and </a:t>
            </a:r>
            <a:r>
              <a:rPr lang="en-US" dirty="0" err="1" smtClean="0"/>
              <a:t>Güler</a:t>
            </a:r>
            <a:r>
              <a:rPr lang="en-US" dirty="0" smtClean="0"/>
              <a:t>, 2019; Yılmaz, 2019; </a:t>
            </a:r>
            <a:r>
              <a:rPr lang="en-US" dirty="0" err="1" smtClean="0"/>
              <a:t>Syampurnomo</a:t>
            </a:r>
            <a:r>
              <a:rPr lang="en-US" dirty="0" smtClean="0"/>
              <a:t> et al., 2019; </a:t>
            </a:r>
            <a:r>
              <a:rPr lang="en-US" dirty="0" err="1" smtClean="0"/>
              <a:t>Tarımsal</a:t>
            </a:r>
            <a:r>
              <a:rPr lang="en-US" dirty="0" smtClean="0"/>
              <a:t> </a:t>
            </a:r>
            <a:r>
              <a:rPr lang="en-US" dirty="0" err="1" smtClean="0"/>
              <a:t>Ekonomi</a:t>
            </a:r>
            <a:r>
              <a:rPr lang="en-US" dirty="0" smtClean="0"/>
              <a:t> </a:t>
            </a:r>
            <a:r>
              <a:rPr lang="en-US" dirty="0" err="1" smtClean="0"/>
              <a:t>ve</a:t>
            </a:r>
            <a:r>
              <a:rPr lang="en-US" dirty="0" smtClean="0"/>
              <a:t> </a:t>
            </a:r>
            <a:r>
              <a:rPr lang="en-US" dirty="0" err="1" smtClean="0"/>
              <a:t>Politika</a:t>
            </a:r>
            <a:r>
              <a:rPr lang="en-US" dirty="0" smtClean="0"/>
              <a:t> </a:t>
            </a:r>
            <a:r>
              <a:rPr lang="en-US" dirty="0" err="1" smtClean="0"/>
              <a:t>Geliştirme</a:t>
            </a:r>
            <a:r>
              <a:rPr lang="en-US" dirty="0" smtClean="0"/>
              <a:t> </a:t>
            </a:r>
            <a:r>
              <a:rPr lang="en-US" dirty="0" err="1" smtClean="0"/>
              <a:t>Enstitüsü</a:t>
            </a:r>
            <a:r>
              <a:rPr lang="en-US" dirty="0" smtClean="0"/>
              <a:t>, 2021).</a:t>
            </a:r>
            <a:endParaRPr lang="tr-TR" dirty="0"/>
          </a:p>
        </p:txBody>
      </p:sp>
    </p:spTree>
    <p:extLst>
      <p:ext uri="{BB962C8B-B14F-4D97-AF65-F5344CB8AC3E}">
        <p14:creationId xmlns:p14="http://schemas.microsoft.com/office/powerpoint/2010/main" val="5763957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1722</Words>
  <Application>Microsoft Office PowerPoint</Application>
  <PresentationFormat>Geniş ekran</PresentationFormat>
  <Paragraphs>2</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PowerPoint Sunusu</vt:lpstr>
      <vt:lpstr>SECTION 7 BENEFITING FROM INSECTS IN FEED RATIONS OF FARM ANIMALS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2</cp:revision>
  <dcterms:created xsi:type="dcterms:W3CDTF">2024-03-25T22:32:45Z</dcterms:created>
  <dcterms:modified xsi:type="dcterms:W3CDTF">2024-03-25T22:33:23Z</dcterms:modified>
</cp:coreProperties>
</file>