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47ABAA7-DC64-45D4-B30F-D54D103A488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1282669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7ABAA7-DC64-45D4-B30F-D54D103A488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355216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7ABAA7-DC64-45D4-B30F-D54D103A488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1149489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7ABAA7-DC64-45D4-B30F-D54D103A488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357907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47ABAA7-DC64-45D4-B30F-D54D103A488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1667960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47ABAA7-DC64-45D4-B30F-D54D103A4889}"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420842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47ABAA7-DC64-45D4-B30F-D54D103A4889}"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3644497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47ABAA7-DC64-45D4-B30F-D54D103A4889}"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3739936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47ABAA7-DC64-45D4-B30F-D54D103A4889}"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1270611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47ABAA7-DC64-45D4-B30F-D54D103A4889}"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4289295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47ABAA7-DC64-45D4-B30F-D54D103A4889}"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E9ED21-6F53-4BFF-A46E-9169AF275A08}" type="slidenum">
              <a:rPr lang="tr-TR" smtClean="0"/>
              <a:t>‹#›</a:t>
            </a:fld>
            <a:endParaRPr lang="tr-TR"/>
          </a:p>
        </p:txBody>
      </p:sp>
    </p:spTree>
    <p:extLst>
      <p:ext uri="{BB962C8B-B14F-4D97-AF65-F5344CB8AC3E}">
        <p14:creationId xmlns:p14="http://schemas.microsoft.com/office/powerpoint/2010/main" val="2689751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ABAA7-DC64-45D4-B30F-D54D103A4889}"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9ED21-6F53-4BFF-A46E-9169AF275A08}" type="slidenum">
              <a:rPr lang="tr-TR" smtClean="0"/>
              <a:t>‹#›</a:t>
            </a:fld>
            <a:endParaRPr lang="tr-TR"/>
          </a:p>
        </p:txBody>
      </p:sp>
    </p:spTree>
    <p:extLst>
      <p:ext uri="{BB962C8B-B14F-4D97-AF65-F5344CB8AC3E}">
        <p14:creationId xmlns:p14="http://schemas.microsoft.com/office/powerpoint/2010/main" val="1945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08897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smtClean="0"/>
              <a:t>SECTION 8 GROWING INSECTS AS AN ALTERNATIVE FOOD SOURCE UNDER LABORATORY CONDITIONS </a:t>
            </a:r>
            <a:endParaRPr lang="tr-TR" dirty="0"/>
          </a:p>
        </p:txBody>
      </p:sp>
      <p:sp>
        <p:nvSpPr>
          <p:cNvPr id="3" name="İçerik Yer Tutucusu 2"/>
          <p:cNvSpPr>
            <a:spLocks noGrp="1"/>
          </p:cNvSpPr>
          <p:nvPr>
            <p:ph idx="1"/>
          </p:nvPr>
        </p:nvSpPr>
        <p:spPr/>
        <p:txBody>
          <a:bodyPr>
            <a:normAutofit fontScale="40000" lnSpcReduction="20000"/>
          </a:bodyPr>
          <a:lstStyle/>
          <a:p>
            <a:r>
              <a:rPr lang="en-US" dirty="0" smtClean="0"/>
              <a:t>From an ecological perspective, via way of means of 2050, about one hundred fifty million humans can be vulnerable to nutritional protein because of growing atmospheric CO2 levels, already full-size threats to the steadiness of the worldwide meal chain were created. In this context, it's been concluded that region of breeding insects can provide an alternative method to the worldwide protein deficit (</a:t>
            </a:r>
            <a:r>
              <a:rPr lang="en-US" dirty="0" err="1" smtClean="0"/>
              <a:t>Büyükgüzel</a:t>
            </a:r>
            <a:r>
              <a:rPr lang="en-US" dirty="0" smtClean="0"/>
              <a:t> et al., 2010; </a:t>
            </a:r>
            <a:r>
              <a:rPr lang="en-US" dirty="0" err="1" smtClean="0"/>
              <a:t>Altunsoy</a:t>
            </a:r>
            <a:r>
              <a:rPr lang="en-US" dirty="0" smtClean="0"/>
              <a:t> and </a:t>
            </a:r>
            <a:r>
              <a:rPr lang="en-US" dirty="0" err="1" smtClean="0"/>
              <a:t>Başaran</a:t>
            </a:r>
            <a:r>
              <a:rPr lang="en-US" dirty="0" smtClean="0"/>
              <a:t>, 2011; </a:t>
            </a:r>
            <a:r>
              <a:rPr lang="en-US" dirty="0" err="1" smtClean="0"/>
              <a:t>Büyükgüzel</a:t>
            </a:r>
            <a:r>
              <a:rPr lang="en-US" dirty="0" smtClean="0"/>
              <a:t> and </a:t>
            </a:r>
            <a:r>
              <a:rPr lang="en-US" dirty="0" err="1" smtClean="0"/>
              <a:t>Büyükgüzel</a:t>
            </a:r>
            <a:r>
              <a:rPr lang="en-US" dirty="0" smtClean="0"/>
              <a:t>, 2016; </a:t>
            </a:r>
            <a:r>
              <a:rPr lang="en-US" dirty="0" err="1" smtClean="0"/>
              <a:t>Osimani</a:t>
            </a:r>
            <a:r>
              <a:rPr lang="en-US" dirty="0" smtClean="0"/>
              <a:t> et al., 2018; </a:t>
            </a:r>
            <a:r>
              <a:rPr lang="en-US" dirty="0" err="1" smtClean="0"/>
              <a:t>Preisinger</a:t>
            </a:r>
            <a:r>
              <a:rPr lang="en-US" dirty="0" smtClean="0"/>
              <a:t>, 2018; Mohan et al., 2022). Model bugs are used as experimental fashions in lots of fields which include medicinal drugs, forensic medicinal drugs, pharmacy and veterinary medicinal drugs because of their low manufacturing cost, moral problems and clean lifestyle in laboratory situations. Standardizing insect manufacturing regions beneath laboratory situations may be very vital in getting rid of the direct or oblique consequences of feasible infection at the improvement of larvae. The maximum not unusual place hassle at some point of the manufacturing of version bugs in synthetic meals media beneath laboratory situations is bacterial, yeast and mildew infection. Breeding bugs in laboratories takes area in 3 stages. These (</a:t>
            </a:r>
            <a:r>
              <a:rPr lang="en-US" dirty="0" err="1" smtClean="0"/>
              <a:t>Büyükgüzel</a:t>
            </a:r>
            <a:r>
              <a:rPr lang="en-US" dirty="0" smtClean="0"/>
              <a:t> et al., 2010; </a:t>
            </a:r>
            <a:r>
              <a:rPr lang="en-US" dirty="0" err="1" smtClean="0"/>
              <a:t>Altunsoy</a:t>
            </a:r>
            <a:r>
              <a:rPr lang="en-US" dirty="0" smtClean="0"/>
              <a:t> and </a:t>
            </a:r>
            <a:r>
              <a:rPr lang="en-US" dirty="0" err="1" smtClean="0"/>
              <a:t>Başaran</a:t>
            </a:r>
            <a:r>
              <a:rPr lang="en-US" dirty="0" smtClean="0"/>
              <a:t>, 2011; </a:t>
            </a:r>
            <a:r>
              <a:rPr lang="en-US" dirty="0" err="1" smtClean="0"/>
              <a:t>Büyükgüzel</a:t>
            </a:r>
            <a:r>
              <a:rPr lang="en-US" dirty="0" smtClean="0"/>
              <a:t> and </a:t>
            </a:r>
            <a:r>
              <a:rPr lang="en-US" dirty="0" err="1" smtClean="0"/>
              <a:t>Büyükgüzel</a:t>
            </a:r>
            <a:r>
              <a:rPr lang="en-US" dirty="0" smtClean="0"/>
              <a:t>, 2016; </a:t>
            </a:r>
            <a:r>
              <a:rPr lang="en-US" dirty="0" err="1" smtClean="0"/>
              <a:t>Osimani</a:t>
            </a:r>
            <a:r>
              <a:rPr lang="en-US" dirty="0" smtClean="0"/>
              <a:t> et al., 2018; </a:t>
            </a:r>
            <a:r>
              <a:rPr lang="en-US" dirty="0" err="1" smtClean="0"/>
              <a:t>Preisinger</a:t>
            </a:r>
            <a:r>
              <a:rPr lang="en-US" dirty="0" smtClean="0"/>
              <a:t>, 2018; Mohan et al., 2022); 8.1. Preparation of Stock Insect Cultures The closing instar larvae of the bugs which might be essential in forensic medicinal drugs that we need to raise (when they attain the 7th instar) are positioned in widespread ml glasses. Using synthetic food, the applicable insect larvae are raised in continuously darkish surroundings in an incubator set at certain temperature and humidity. In jars with a synthetic weight-reduction plan, a well-known weight-reduction plan 420 g of bran, one hundred fifty ml of filtered honey, one hundred fifty ml of glycerol, 20 g of floor darkish honeycomb and 30 ml of distilled water are added (</a:t>
            </a:r>
            <a:r>
              <a:rPr lang="en-US" dirty="0" err="1" smtClean="0"/>
              <a:t>Büyükgüzel</a:t>
            </a:r>
            <a:r>
              <a:rPr lang="en-US" dirty="0" smtClean="0"/>
              <a:t> et al., 2010; Assist. Prof. Dr. Mehmet BEKTAŞ (Ph. D) | 52 </a:t>
            </a:r>
            <a:r>
              <a:rPr lang="en-US" dirty="0" err="1" smtClean="0"/>
              <a:t>Altunsoy</a:t>
            </a:r>
            <a:r>
              <a:rPr lang="en-US" dirty="0" smtClean="0"/>
              <a:t> and </a:t>
            </a:r>
            <a:r>
              <a:rPr lang="en-US" dirty="0" err="1" smtClean="0"/>
              <a:t>Başaran</a:t>
            </a:r>
            <a:r>
              <a:rPr lang="en-US" dirty="0" smtClean="0"/>
              <a:t>, 2011; </a:t>
            </a:r>
            <a:r>
              <a:rPr lang="en-US" dirty="0" err="1" smtClean="0"/>
              <a:t>Büyükgüzel</a:t>
            </a:r>
            <a:r>
              <a:rPr lang="en-US" dirty="0" smtClean="0"/>
              <a:t> and </a:t>
            </a:r>
            <a:r>
              <a:rPr lang="en-US" dirty="0" err="1" smtClean="0"/>
              <a:t>Büyükgüzel</a:t>
            </a:r>
            <a:r>
              <a:rPr lang="en-US" dirty="0" smtClean="0"/>
              <a:t>, 2016; </a:t>
            </a:r>
            <a:r>
              <a:rPr lang="en-US" dirty="0" err="1" smtClean="0"/>
              <a:t>Osimani</a:t>
            </a:r>
            <a:r>
              <a:rPr lang="en-US" dirty="0" smtClean="0"/>
              <a:t> et al., 2018; </a:t>
            </a:r>
            <a:r>
              <a:rPr lang="en-US" dirty="0" err="1" smtClean="0"/>
              <a:t>Preisinger</a:t>
            </a:r>
            <a:r>
              <a:rPr lang="en-US" dirty="0" smtClean="0"/>
              <a:t>, 2018; Mohan et al., 2022). 15 newly emerged person girls are positioned in jars and a chunk of antique comb is supplied for the weight-reduction plan. The techniques used permit newly hatched larvae to put eggs and feed. To achieve eggs, their weight-reduction plan is ready and allotted into the container. Insect larva, pupa and person tiers are acquired below laboratory situations the usage the strategies utilized in preceding studies, 5 people from every larva, pupa and person tiers are taken and vortexed in 10 ml isotonic answer and samples are prepared (</a:t>
            </a:r>
            <a:r>
              <a:rPr lang="en-US" dirty="0" err="1" smtClean="0"/>
              <a:t>Büyükgüzel</a:t>
            </a:r>
            <a:r>
              <a:rPr lang="en-US" dirty="0" smtClean="0"/>
              <a:t> et al., 2010; </a:t>
            </a:r>
            <a:r>
              <a:rPr lang="en-US" dirty="0" err="1" smtClean="0"/>
              <a:t>Altunsoy</a:t>
            </a:r>
            <a:r>
              <a:rPr lang="en-US" dirty="0" smtClean="0"/>
              <a:t> and </a:t>
            </a:r>
            <a:r>
              <a:rPr lang="en-US" dirty="0" err="1" smtClean="0"/>
              <a:t>Başaran</a:t>
            </a:r>
            <a:r>
              <a:rPr lang="en-US" dirty="0" smtClean="0"/>
              <a:t>, 2011; </a:t>
            </a:r>
            <a:r>
              <a:rPr lang="en-US" dirty="0" err="1" smtClean="0"/>
              <a:t>Büyükgüzel</a:t>
            </a:r>
            <a:r>
              <a:rPr lang="en-US" dirty="0" smtClean="0"/>
              <a:t> and </a:t>
            </a:r>
            <a:r>
              <a:rPr lang="en-US" dirty="0" err="1" smtClean="0"/>
              <a:t>Büyükgüzel</a:t>
            </a:r>
            <a:r>
              <a:rPr lang="en-US" dirty="0" smtClean="0"/>
              <a:t>, 2016; </a:t>
            </a:r>
            <a:r>
              <a:rPr lang="en-US" dirty="0" err="1" smtClean="0"/>
              <a:t>Osimani</a:t>
            </a:r>
            <a:r>
              <a:rPr lang="en-US" dirty="0" smtClean="0"/>
              <a:t> et al., 2018; </a:t>
            </a:r>
            <a:r>
              <a:rPr lang="en-US" dirty="0" err="1" smtClean="0"/>
              <a:t>Preisinger</a:t>
            </a:r>
            <a:r>
              <a:rPr lang="en-US" dirty="0" smtClean="0"/>
              <a:t>, 2018; Mohan et al., 2022). 8.2. Feeding Experiments Two or three newly emerged females and males are located in plastic, and a pitcher and sieve cowl are used for egg laying (Figure 34). These cups are stored below the identical laboratory situations and ladies are allowed to put eggs inside the cups for inventory tradition. For experimental uses, all eggs are accrued and newly hatched larvae are transferred within 24 hours (</a:t>
            </a:r>
            <a:r>
              <a:rPr lang="en-US" dirty="0" err="1" smtClean="0"/>
              <a:t>Büyükgüzel</a:t>
            </a:r>
            <a:r>
              <a:rPr lang="en-US" dirty="0" smtClean="0"/>
              <a:t> et al., 2010; </a:t>
            </a:r>
            <a:r>
              <a:rPr lang="en-US" dirty="0" err="1" smtClean="0"/>
              <a:t>Büyükgüzel</a:t>
            </a:r>
            <a:r>
              <a:rPr lang="en-US" dirty="0" smtClean="0"/>
              <a:t> and </a:t>
            </a:r>
            <a:r>
              <a:rPr lang="en-US" dirty="0" err="1" smtClean="0"/>
              <a:t>Büyükgüzel</a:t>
            </a:r>
            <a:r>
              <a:rPr lang="en-US" dirty="0" smtClean="0"/>
              <a:t>, 2016; </a:t>
            </a:r>
            <a:r>
              <a:rPr lang="en-US" dirty="0" err="1" smtClean="0"/>
              <a:t>Osimani</a:t>
            </a:r>
            <a:r>
              <a:rPr lang="en-US" dirty="0" smtClean="0"/>
              <a:t> et al., 2018; </a:t>
            </a:r>
            <a:r>
              <a:rPr lang="en-US" dirty="0" err="1" smtClean="0"/>
              <a:t>Preisinger</a:t>
            </a:r>
            <a:r>
              <a:rPr lang="en-US" dirty="0" smtClean="0"/>
              <a:t>, 2018; Mohan et al., 2022).. For feeding experiments, an antiviral drug analogs are introduced to synthetic diets containing various tiers of exceptional brush and herbal diets dealing with this antiviral agent. Control larvae had been fed an </a:t>
            </a:r>
            <a:r>
              <a:rPr lang="en-US" dirty="0" err="1" smtClean="0"/>
              <a:t>aciclovirunfastened</a:t>
            </a:r>
            <a:r>
              <a:rPr lang="en-US" dirty="0" smtClean="0"/>
              <a:t> diet; For herbal diets, preferred an antiviral drug concentrations are organized as g/one hundred ml with distilled water. Concentrations are carried out through spray to a floor with attention of an antiviral drug in one hundred ml of distilled water. Each test is repeated ten to 4 instances to traditional larvae in keeping with replication below the identical laboratory situations as inside the inventory condition (</a:t>
            </a:r>
            <a:r>
              <a:rPr lang="en-US" dirty="0" err="1" smtClean="0"/>
              <a:t>Büyükgüzel</a:t>
            </a:r>
            <a:r>
              <a:rPr lang="en-US" dirty="0" smtClean="0"/>
              <a:t> et al., 2010; </a:t>
            </a:r>
            <a:r>
              <a:rPr lang="en-US" dirty="0" err="1" smtClean="0"/>
              <a:t>Altunsoy</a:t>
            </a:r>
            <a:r>
              <a:rPr lang="en-US" dirty="0" smtClean="0"/>
              <a:t> and </a:t>
            </a:r>
            <a:r>
              <a:rPr lang="en-US" dirty="0" err="1" smtClean="0"/>
              <a:t>Başaran</a:t>
            </a:r>
            <a:r>
              <a:rPr lang="en-US" dirty="0" smtClean="0"/>
              <a:t>, 2011; </a:t>
            </a:r>
            <a:r>
              <a:rPr lang="en-US" dirty="0" err="1" smtClean="0"/>
              <a:t>Büyükgüzel</a:t>
            </a:r>
            <a:r>
              <a:rPr lang="en-US" dirty="0" smtClean="0"/>
              <a:t> and </a:t>
            </a:r>
            <a:r>
              <a:rPr lang="en-US" dirty="0" err="1" smtClean="0"/>
              <a:t>Büyükgüzel</a:t>
            </a:r>
            <a:r>
              <a:rPr lang="en-US" dirty="0" smtClean="0"/>
              <a:t>, 2016; </a:t>
            </a:r>
            <a:r>
              <a:rPr lang="en-US" dirty="0" err="1" smtClean="0"/>
              <a:t>Osimani</a:t>
            </a:r>
            <a:r>
              <a:rPr lang="en-US" dirty="0" smtClean="0"/>
              <a:t> et al., 2018; </a:t>
            </a:r>
            <a:r>
              <a:rPr lang="en-US" dirty="0" err="1" smtClean="0"/>
              <a:t>Preisinger</a:t>
            </a:r>
            <a:r>
              <a:rPr lang="en-US" dirty="0" smtClean="0"/>
              <a:t>, 2018; Mohan et al., 2022). 53 | EDIBLE INSECTS Figure 34. Feeding of some edible insects (by </a:t>
            </a:r>
            <a:r>
              <a:rPr lang="en-US" dirty="0" err="1" smtClean="0"/>
              <a:t>Osimani</a:t>
            </a:r>
            <a:r>
              <a:rPr lang="en-US" dirty="0" smtClean="0"/>
              <a:t> et al., 2018). 8.3. Measuring Antimicrobial Effects of Edible Insects Substances including an antiviral drug may be used to manipulate the increase of microorganisms inside the diet. The outcomes of an antiviral drug at the microbial vegetation of synthetic vegetation and herbal diets, bacteria, yeast and molds also are determined, microbiological checks of the diets are reviewed. After the energetic feeding length of the larvae, the boxes containing the final synthetic and herbal diets are firmly covered. The glasses are wiped clean with ethanol (95%). Under aseptic conditions to prevent surface contamination, 1 g of the ambient pattern must be combined with nine ml of sterile distilled water and a pattern must be plated immediately. Additionally, the suspension of microbiological diets is suggested in the insect intestine with common for symbiotic bacteria, coliform bacteria and molds, which can be critical microbial contaminants (</a:t>
            </a:r>
            <a:r>
              <a:rPr lang="en-US" dirty="0" err="1" smtClean="0"/>
              <a:t>Büyükgüzel</a:t>
            </a:r>
            <a:r>
              <a:rPr lang="en-US" dirty="0" smtClean="0"/>
              <a:t> et al., 2010; </a:t>
            </a:r>
            <a:r>
              <a:rPr lang="en-US" dirty="0" err="1" smtClean="0"/>
              <a:t>Büyükgüzel</a:t>
            </a:r>
            <a:r>
              <a:rPr lang="en-US" dirty="0" smtClean="0"/>
              <a:t> and </a:t>
            </a:r>
            <a:r>
              <a:rPr lang="en-US" dirty="0" err="1" smtClean="0"/>
              <a:t>Büyükgüzel</a:t>
            </a:r>
            <a:r>
              <a:rPr lang="en-US" dirty="0" smtClean="0"/>
              <a:t>, 2016; </a:t>
            </a:r>
            <a:r>
              <a:rPr lang="en-US" dirty="0" err="1" smtClean="0"/>
              <a:t>Osimani</a:t>
            </a:r>
            <a:r>
              <a:rPr lang="en-US" dirty="0" smtClean="0"/>
              <a:t> et al., 2018; </a:t>
            </a:r>
            <a:r>
              <a:rPr lang="en-US" dirty="0" err="1" smtClean="0"/>
              <a:t>Preisinger</a:t>
            </a:r>
            <a:r>
              <a:rPr lang="en-US" dirty="0" smtClean="0"/>
              <a:t>, 2018; Mohan et al., 2022). </a:t>
            </a:r>
            <a:endParaRPr lang="tr-TR" dirty="0"/>
          </a:p>
        </p:txBody>
      </p:sp>
    </p:spTree>
    <p:extLst>
      <p:ext uri="{BB962C8B-B14F-4D97-AF65-F5344CB8AC3E}">
        <p14:creationId xmlns:p14="http://schemas.microsoft.com/office/powerpoint/2010/main" val="1678379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994</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SECTION 8 GROWING INSECTS AS AN ALTERNATIVE FOOD SOURCE UNDER LABORATORY CONDITIONS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cp:revision>
  <dcterms:created xsi:type="dcterms:W3CDTF">2024-03-25T22:34:15Z</dcterms:created>
  <dcterms:modified xsi:type="dcterms:W3CDTF">2024-03-25T22:34:49Z</dcterms:modified>
</cp:coreProperties>
</file>