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F11E6FC-1207-4341-8AF0-4EFB41CFCDB7}"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203361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11E6FC-1207-4341-8AF0-4EFB41CFCDB7}"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2024421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11E6FC-1207-4341-8AF0-4EFB41CFCDB7}"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3744680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F11E6FC-1207-4341-8AF0-4EFB41CFCDB7}"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121605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F11E6FC-1207-4341-8AF0-4EFB41CFCDB7}"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344904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F11E6FC-1207-4341-8AF0-4EFB41CFCDB7}"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403069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F11E6FC-1207-4341-8AF0-4EFB41CFCDB7}"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300718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F11E6FC-1207-4341-8AF0-4EFB41CFCDB7}"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270307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F11E6FC-1207-4341-8AF0-4EFB41CFCDB7}"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226804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F11E6FC-1207-4341-8AF0-4EFB41CFCDB7}"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620053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F11E6FC-1207-4341-8AF0-4EFB41CFCDB7}"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F07CEE-F6BC-4769-B0D7-5426D80DC5EF}" type="slidenum">
              <a:rPr lang="tr-TR" smtClean="0"/>
              <a:t>‹#›</a:t>
            </a:fld>
            <a:endParaRPr lang="tr-TR"/>
          </a:p>
        </p:txBody>
      </p:sp>
    </p:spTree>
    <p:extLst>
      <p:ext uri="{BB962C8B-B14F-4D97-AF65-F5344CB8AC3E}">
        <p14:creationId xmlns:p14="http://schemas.microsoft.com/office/powerpoint/2010/main" val="234689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1E6FC-1207-4341-8AF0-4EFB41CFCDB7}"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07CEE-F6BC-4769-B0D7-5426D80DC5EF}" type="slidenum">
              <a:rPr lang="tr-TR" smtClean="0"/>
              <a:t>‹#›</a:t>
            </a:fld>
            <a:endParaRPr lang="tr-TR"/>
          </a:p>
        </p:txBody>
      </p:sp>
    </p:spTree>
    <p:extLst>
      <p:ext uri="{BB962C8B-B14F-4D97-AF65-F5344CB8AC3E}">
        <p14:creationId xmlns:p14="http://schemas.microsoft.com/office/powerpoint/2010/main" val="2700086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80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10 ENTOMOTOXICOLOGY </a:t>
            </a:r>
            <a:endParaRPr lang="tr-TR" dirty="0"/>
          </a:p>
        </p:txBody>
      </p:sp>
      <p:sp>
        <p:nvSpPr>
          <p:cNvPr id="3" name="İçerik Yer Tutucusu 2"/>
          <p:cNvSpPr>
            <a:spLocks noGrp="1"/>
          </p:cNvSpPr>
          <p:nvPr>
            <p:ph idx="1"/>
          </p:nvPr>
        </p:nvSpPr>
        <p:spPr/>
        <p:txBody>
          <a:bodyPr>
            <a:normAutofit fontScale="32500" lnSpcReduction="20000"/>
          </a:bodyPr>
          <a:lstStyle/>
          <a:p>
            <a:r>
              <a:rPr lang="en-US" dirty="0" smtClean="0"/>
              <a:t>Toxicology research uses molecular and cellular biology. It helps us understand how exposure to chemical, physical, or biological agents causes phenotypic changes. It also studies how drugs, chemicals, toxins and similar substances work at the cellular and biochemical levels. </a:t>
            </a:r>
            <a:r>
              <a:rPr lang="en-US" dirty="0" err="1" smtClean="0"/>
              <a:t>Entomotoxicology</a:t>
            </a:r>
            <a:r>
              <a:rPr lang="en-US" dirty="0" smtClean="0"/>
              <a:t> is a specialized field. It deals with the exposure of toxic substances in edible insects. The history of </a:t>
            </a:r>
            <a:r>
              <a:rPr lang="en-US" dirty="0" err="1" smtClean="0"/>
              <a:t>entomotoxicology</a:t>
            </a:r>
            <a:r>
              <a:rPr lang="en-US" dirty="0" smtClean="0"/>
              <a:t> is quite dark. In 1970, </a:t>
            </a:r>
            <a:r>
              <a:rPr lang="en-US" dirty="0" err="1" smtClean="0"/>
              <a:t>Sohal</a:t>
            </a:r>
            <a:r>
              <a:rPr lang="en-US" dirty="0" smtClean="0"/>
              <a:t> and Lamb finally showed that different metals accumulate in the tissues of adult house flies (Musca </a:t>
            </a:r>
            <a:r>
              <a:rPr lang="en-US" dirty="0" err="1" smtClean="0"/>
              <a:t>domestica</a:t>
            </a:r>
            <a:r>
              <a:rPr lang="en-US" dirty="0" smtClean="0"/>
              <a:t>). They found metals such as copper, iron, zinc and calcium. </a:t>
            </a:r>
            <a:r>
              <a:rPr lang="en-US" dirty="0" err="1" smtClean="0"/>
              <a:t>Nuorteva</a:t>
            </a:r>
            <a:r>
              <a:rPr lang="en-US" dirty="0" smtClean="0"/>
              <a:t> identified mercury in the larva, pupa and adult forms of </a:t>
            </a:r>
            <a:r>
              <a:rPr lang="en-US" dirty="0" err="1" smtClean="0"/>
              <a:t>Calliphoridae</a:t>
            </a:r>
            <a:r>
              <a:rPr lang="en-US" dirty="0" smtClean="0"/>
              <a:t> species. They were feeding on fish tissues with known mercury content. In 1985, </a:t>
            </a:r>
            <a:r>
              <a:rPr lang="en-US" dirty="0" err="1" smtClean="0"/>
              <a:t>Leclerq</a:t>
            </a:r>
            <a:r>
              <a:rPr lang="en-US" dirty="0" smtClean="0"/>
              <a:t> and </a:t>
            </a:r>
            <a:r>
              <a:rPr lang="en-US" dirty="0" err="1" smtClean="0"/>
              <a:t>Brahy</a:t>
            </a:r>
            <a:r>
              <a:rPr lang="en-US" dirty="0" smtClean="0"/>
              <a:t> detected arsenic in </a:t>
            </a:r>
            <a:r>
              <a:rPr lang="en-US" dirty="0" err="1" smtClean="0"/>
              <a:t>dipters</a:t>
            </a:r>
            <a:r>
              <a:rPr lang="en-US" dirty="0" smtClean="0"/>
              <a:t>. It was from a French case of arsenic poisoning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Researchers have shown that larvae can accumulate drugs or poisons. They can check them when the amount absorbed exceeds the elimination rate. However, researchers have not yet elucidated the effects of substances on larval metabolism. Additionally, researchers have not elucidated the effects on larval development. Researchers have found that some </a:t>
            </a:r>
            <a:r>
              <a:rPr lang="en-US" dirty="0" err="1" smtClean="0"/>
              <a:t>Diptera</a:t>
            </a:r>
            <a:r>
              <a:rPr lang="en-US" dirty="0" smtClean="0"/>
              <a:t> flies contain malathion. It does not kill the maggots but it delays their development. Pioneering studies showed that metals and drugs accumulate in insects. This has led to increased research into the effects of drugs on dipteran development. True </a:t>
            </a:r>
            <a:r>
              <a:rPr lang="en-US" dirty="0" err="1" smtClean="0"/>
              <a:t>entomotoxicology</a:t>
            </a:r>
            <a:r>
              <a:rPr lang="en-US" dirty="0" smtClean="0"/>
              <a:t> refers to this. This has been happening in recent decades. Increased knowledge about drug and addictive substance metabolism in </a:t>
            </a:r>
            <a:r>
              <a:rPr lang="en-US" dirty="0" err="1" smtClean="0"/>
              <a:t>Diptera</a:t>
            </a:r>
            <a:r>
              <a:rPr lang="en-US" dirty="0" smtClean="0"/>
              <a:t> has made </a:t>
            </a:r>
            <a:r>
              <a:rPr lang="en-US" dirty="0" err="1" smtClean="0"/>
              <a:t>entomotoxicological</a:t>
            </a:r>
            <a:r>
              <a:rPr lang="en-US" dirty="0" smtClean="0"/>
              <a:t> data important in forensic entomology. This helps determine the cause of death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a:t>
            </a:r>
            <a:r>
              <a:rPr lang="en-US" dirty="0" err="1" smtClean="0"/>
              <a:t>Entomotoxicological</a:t>
            </a:r>
            <a:r>
              <a:rPr lang="en-US" dirty="0" smtClean="0"/>
              <a:t> analysis methods are performed with some devices, such as radioimmunoassay. Researchers found that antioxidant enzymes 59 | EDIBLE INSECTS regulate oxygen toxicity in the larvae of </a:t>
            </a:r>
            <a:r>
              <a:rPr lang="en-US" dirty="0" err="1" smtClean="0"/>
              <a:t>Trichoplusia</a:t>
            </a:r>
            <a:r>
              <a:rPr lang="en-US" dirty="0" smtClean="0"/>
              <a:t> </a:t>
            </a:r>
            <a:r>
              <a:rPr lang="en-US" dirty="0" err="1" smtClean="0"/>
              <a:t>ni</a:t>
            </a:r>
            <a:r>
              <a:rPr lang="en-US" dirty="0" smtClean="0"/>
              <a:t>, </a:t>
            </a:r>
            <a:r>
              <a:rPr lang="en-US" dirty="0" err="1" smtClean="0"/>
              <a:t>Spodoptera</a:t>
            </a:r>
            <a:r>
              <a:rPr lang="en-US" dirty="0" smtClean="0"/>
              <a:t> </a:t>
            </a:r>
            <a:r>
              <a:rPr lang="en-US" dirty="0" err="1" smtClean="0"/>
              <a:t>eridania</a:t>
            </a:r>
            <a:r>
              <a:rPr lang="en-US" dirty="0" smtClean="0"/>
              <a:t> and </a:t>
            </a:r>
            <a:r>
              <a:rPr lang="en-US" dirty="0" err="1" smtClean="0"/>
              <a:t>Papilio</a:t>
            </a:r>
            <a:r>
              <a:rPr lang="en-US" dirty="0" smtClean="0"/>
              <a:t> </a:t>
            </a:r>
            <a:r>
              <a:rPr lang="en-US" dirty="0" err="1" smtClean="0"/>
              <a:t>polyxenes</a:t>
            </a:r>
            <a:r>
              <a:rPr lang="en-US" dirty="0" smtClean="0"/>
              <a:t>. The insects have linked their natural feeding habits to the enzymes superoxide dismutase, catalase, glutathione transferase, peroxidase activity and glutathione reductase. It has been observed Bacillus </a:t>
            </a:r>
            <a:r>
              <a:rPr lang="en-US" dirty="0" err="1" smtClean="0"/>
              <a:t>thuringiensis</a:t>
            </a:r>
            <a:r>
              <a:rPr lang="en-US" dirty="0" smtClean="0"/>
              <a:t> isolates for their oral toxicity against silkworm larvae (</a:t>
            </a:r>
            <a:r>
              <a:rPr lang="en-US" dirty="0" err="1" smtClean="0"/>
              <a:t>Bombyx</a:t>
            </a:r>
            <a:r>
              <a:rPr lang="en-US" dirty="0" smtClean="0"/>
              <a:t> </a:t>
            </a:r>
            <a:r>
              <a:rPr lang="en-US" dirty="0" err="1" smtClean="0"/>
              <a:t>mori</a:t>
            </a:r>
            <a:r>
              <a:rPr lang="en-US" dirty="0" smtClean="0"/>
              <a:t>), mosquitoes (</a:t>
            </a:r>
            <a:r>
              <a:rPr lang="en-US" dirty="0" err="1" smtClean="0"/>
              <a:t>Aedes</a:t>
            </a:r>
            <a:r>
              <a:rPr lang="en-US" dirty="0" smtClean="0"/>
              <a:t> </a:t>
            </a:r>
            <a:r>
              <a:rPr lang="en-US" dirty="0" err="1" smtClean="0"/>
              <a:t>aegypti</a:t>
            </a:r>
            <a:r>
              <a:rPr lang="en-US" dirty="0" smtClean="0"/>
              <a:t>) and some beetle adults. In insects, heavy metals (Hg++, Fe++, etc.) harm development. After comparing the weights of larvae, pupae and adults, it has been found significant differences between the control and experimental groups. Researchers have reported that larvae accumulate toxic substances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The insect's gut is the main part where digestion occurs. It also contains a structure called the </a:t>
            </a:r>
            <a:r>
              <a:rPr lang="en-US" dirty="0" err="1" smtClean="0"/>
              <a:t>peritrophic</a:t>
            </a:r>
            <a:r>
              <a:rPr lang="en-US" dirty="0" smtClean="0"/>
              <a:t> matrix. This extends as a tube along the digestive tract and consists of chitin and protein. The </a:t>
            </a:r>
            <a:r>
              <a:rPr lang="en-US" dirty="0" err="1" smtClean="0"/>
              <a:t>peritrophic</a:t>
            </a:r>
            <a:r>
              <a:rPr lang="en-US" dirty="0" smtClean="0"/>
              <a:t> matrix protects gastric epithelial cells against food-induced mechanical damage. It also guards against toxic substance passage and pathogen entry. It also coordinates the digestive function. The analyses revealed the existence of a total of 138 proteins. Other proteins have various functions. For example, we identified all </a:t>
            </a:r>
            <a:r>
              <a:rPr lang="en-US" dirty="0" err="1" smtClean="0"/>
              <a:t>peritrophic</a:t>
            </a:r>
            <a:r>
              <a:rPr lang="en-US" dirty="0" smtClean="0"/>
              <a:t> matrix proteins in the larval stage of the potato insect using a method called liquid chromatography-tandem mass spectrometry. Additionally, insecticides are insecticidal toxic substances. Insect toxicology studies the chemical and biological relationships between insects and insecticides. Edible insects may not have insecticide residue if collected from natural environments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Insects, like other living things, have antioxidant defense systems. These systems reduce the effects of exogenous and endogenous oxidative stress agents. The defense system is divided into two: enzymatic and non-enzymatic systems. Insects have enzymes like, catalase, glutathione peroxidase, glutathione-S-transferase and superoxide dismutase. The enzymatic defense system involves these enzymes. Besides these, there are also some enzymes found only in insects. These are the ascorbate peroxidase and </a:t>
            </a:r>
            <a:r>
              <a:rPr lang="en-US" dirty="0" err="1" smtClean="0"/>
              <a:t>thioredoxin</a:t>
            </a:r>
            <a:r>
              <a:rPr lang="en-US" dirty="0" smtClean="0"/>
              <a:t> Assist. Prof. Dr. Mehmet BEKTAŞ (Ph. D) | 60 peroxidase enzymes. The cell membrane and other cellular lipid structures form aldehyde derivatives. This happens because lipid peroxidation creates </a:t>
            </a:r>
            <a:r>
              <a:rPr lang="en-US" dirty="0" err="1" smtClean="0"/>
              <a:t>malondialdehyde</a:t>
            </a:r>
            <a:r>
              <a:rPr lang="en-US" dirty="0" smtClean="0"/>
              <a:t>. Superoxide radical molecules remove a hydrogen atom from unsaturated fatty acids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Scientists have reported that extracts of the </a:t>
            </a:r>
            <a:r>
              <a:rPr lang="en-US" dirty="0" err="1" smtClean="0"/>
              <a:t>Lepisma</a:t>
            </a:r>
            <a:r>
              <a:rPr lang="en-US" dirty="0" smtClean="0"/>
              <a:t> </a:t>
            </a:r>
            <a:r>
              <a:rPr lang="en-US" dirty="0" err="1" smtClean="0"/>
              <a:t>saccharina</a:t>
            </a:r>
            <a:r>
              <a:rPr lang="en-US" dirty="0" smtClean="0"/>
              <a:t> species in the order </a:t>
            </a:r>
            <a:r>
              <a:rPr lang="en-US" dirty="0" err="1" smtClean="0"/>
              <a:t>Tysanura</a:t>
            </a:r>
            <a:r>
              <a:rPr lang="en-US" dirty="0" smtClean="0"/>
              <a:t>, also known as the paper pest, cause allergies in the respiratory system of humans. Researchers have reported that termites in tropical regions emit methane gas. This causes discomfort in the intestinal fauna of people. Some members of the </a:t>
            </a:r>
            <a:r>
              <a:rPr lang="en-US" dirty="0" err="1" smtClean="0"/>
              <a:t>Epemeroptera</a:t>
            </a:r>
            <a:r>
              <a:rPr lang="en-US" dirty="0" smtClean="0"/>
              <a:t> order cause allergies, such as asthma. Some species of cockroaches (</a:t>
            </a:r>
            <a:r>
              <a:rPr lang="en-US" dirty="0" err="1" smtClean="0"/>
              <a:t>Blattodea</a:t>
            </a:r>
            <a:r>
              <a:rPr lang="en-US" dirty="0" smtClean="0"/>
              <a:t>) are vectors of various infectious diseases. Researchers have identified these species. Some species of the order </a:t>
            </a:r>
            <a:r>
              <a:rPr lang="en-US" dirty="0" err="1" smtClean="0"/>
              <a:t>Psocoptera</a:t>
            </a:r>
            <a:r>
              <a:rPr lang="en-US" dirty="0" smtClean="0"/>
              <a:t> cause allergic reactions in humans. Some species of the </a:t>
            </a:r>
            <a:r>
              <a:rPr lang="en-US" dirty="0" err="1" smtClean="0"/>
              <a:t>Psocoptera</a:t>
            </a:r>
            <a:r>
              <a:rPr lang="en-US" dirty="0" smtClean="0"/>
              <a:t> order carry Rickettsia sp. bacteria. </a:t>
            </a:r>
            <a:r>
              <a:rPr lang="en-US" dirty="0" err="1" smtClean="0"/>
              <a:t>Tyysanoptera</a:t>
            </a:r>
            <a:r>
              <a:rPr lang="en-US" dirty="0" smtClean="0"/>
              <a:t> bites humans, causing </a:t>
            </a:r>
            <a:r>
              <a:rPr lang="en-US" dirty="0" err="1" smtClean="0"/>
              <a:t>entomodermatosis</a:t>
            </a:r>
            <a:r>
              <a:rPr lang="en-US" dirty="0" smtClean="0"/>
              <a:t>. It is a cutaneous lesion on the skin caused by insects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Researchers have shown that some members of the </a:t>
            </a:r>
            <a:r>
              <a:rPr lang="en-US" dirty="0" err="1" smtClean="0"/>
              <a:t>Cimicidae</a:t>
            </a:r>
            <a:r>
              <a:rPr lang="en-US" dirty="0" smtClean="0"/>
              <a:t> family (</a:t>
            </a:r>
            <a:r>
              <a:rPr lang="en-US" dirty="0" err="1" smtClean="0"/>
              <a:t>Cimex</a:t>
            </a:r>
            <a:r>
              <a:rPr lang="en-US" dirty="0" smtClean="0"/>
              <a:t> </a:t>
            </a:r>
            <a:r>
              <a:rPr lang="en-US" dirty="0" err="1" smtClean="0"/>
              <a:t>lectularius</a:t>
            </a:r>
            <a:r>
              <a:rPr lang="en-US" dirty="0" smtClean="0"/>
              <a:t>) cause Q-fever diseases. Forensic entomologists use some beetles to estimate the time between discovering a corpse and death. They study swelling and active decomposition. Some species of the </a:t>
            </a:r>
            <a:r>
              <a:rPr lang="en-US" dirty="0" err="1" smtClean="0"/>
              <a:t>Neuroptera</a:t>
            </a:r>
            <a:r>
              <a:rPr lang="en-US" dirty="0" smtClean="0"/>
              <a:t> order bite people in gardens, causing redness and papules that last for a few days. </a:t>
            </a:r>
            <a:r>
              <a:rPr lang="en-US" dirty="0" err="1" smtClean="0"/>
              <a:t>Hippelates</a:t>
            </a:r>
            <a:r>
              <a:rPr lang="en-US" dirty="0" smtClean="0"/>
              <a:t> </a:t>
            </a:r>
            <a:r>
              <a:rPr lang="en-US" dirty="0" err="1" smtClean="0"/>
              <a:t>pallipes</a:t>
            </a:r>
            <a:r>
              <a:rPr lang="en-US" dirty="0" smtClean="0"/>
              <a:t> (</a:t>
            </a:r>
            <a:r>
              <a:rPr lang="en-US" dirty="0" err="1" smtClean="0"/>
              <a:t>Chloropidae</a:t>
            </a:r>
            <a:r>
              <a:rPr lang="en-US" dirty="0" smtClean="0"/>
              <a:t>) is a reservoir for </a:t>
            </a:r>
            <a:r>
              <a:rPr lang="en-US" dirty="0" err="1" smtClean="0"/>
              <a:t>Treponema</a:t>
            </a:r>
            <a:r>
              <a:rPr lang="en-US" dirty="0" smtClean="0"/>
              <a:t> pallidum bacteria. This bacteria is the causative agent of Yaws disease. Some dipterans (</a:t>
            </a:r>
            <a:r>
              <a:rPr lang="en-US" dirty="0" err="1" smtClean="0"/>
              <a:t>Simuliidae</a:t>
            </a:r>
            <a:r>
              <a:rPr lang="en-US" dirty="0" smtClean="0"/>
              <a:t> and </a:t>
            </a:r>
            <a:r>
              <a:rPr lang="en-US" dirty="0" err="1" smtClean="0"/>
              <a:t>Ceratopogonidae</a:t>
            </a:r>
            <a:r>
              <a:rPr lang="en-US" dirty="0" smtClean="0"/>
              <a:t>) and </a:t>
            </a:r>
            <a:r>
              <a:rPr lang="en-US" dirty="0" err="1" smtClean="0"/>
              <a:t>Culicoides</a:t>
            </a:r>
            <a:r>
              <a:rPr lang="en-US" dirty="0" smtClean="0"/>
              <a:t> spp. Researchers have reported that sandflies transmitted </a:t>
            </a:r>
            <a:r>
              <a:rPr lang="en-US" dirty="0" err="1" smtClean="0"/>
              <a:t>Mansonella</a:t>
            </a:r>
            <a:r>
              <a:rPr lang="en-US" dirty="0" smtClean="0"/>
              <a:t> </a:t>
            </a:r>
            <a:r>
              <a:rPr lang="en-US" dirty="0" err="1" smtClean="0"/>
              <a:t>ozzardi</a:t>
            </a:r>
            <a:r>
              <a:rPr lang="en-US" dirty="0" smtClean="0"/>
              <a:t>, a filarial nematode species, to humans. Mosquito species found all over the world serve as vectors for the transmission of many pathogens to humans and some vertebrates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 61 | EDIBLE INSECTS Currently, researchers have identified approximately 700 million mosquitoes. They belong to 3500 species. They cause diseases such as malaria, yellow fever and dengue fever (Becker and </a:t>
            </a:r>
            <a:r>
              <a:rPr lang="en-US" dirty="0" err="1" smtClean="0"/>
              <a:t>Petric</a:t>
            </a:r>
            <a:r>
              <a:rPr lang="en-US" dirty="0" smtClean="0"/>
              <a:t>, 2004). For example, Anopheles species carry Plasmodium species that cause malaria. Tsetse flies are the vectors of </a:t>
            </a:r>
            <a:r>
              <a:rPr lang="en-US" dirty="0" err="1" smtClean="0"/>
              <a:t>Trypanosoma</a:t>
            </a:r>
            <a:r>
              <a:rPr lang="en-US" dirty="0" smtClean="0"/>
              <a:t> </a:t>
            </a:r>
            <a:r>
              <a:rPr lang="en-US" dirty="0" err="1" smtClean="0"/>
              <a:t>congolense</a:t>
            </a:r>
            <a:r>
              <a:rPr lang="en-US" dirty="0" smtClean="0"/>
              <a:t>, T. </a:t>
            </a:r>
            <a:r>
              <a:rPr lang="en-US" dirty="0" err="1" smtClean="0"/>
              <a:t>vivax</a:t>
            </a:r>
            <a:r>
              <a:rPr lang="en-US" dirty="0" smtClean="0"/>
              <a:t> and T. </a:t>
            </a:r>
            <a:r>
              <a:rPr lang="en-US" dirty="0" err="1" smtClean="0"/>
              <a:t>brucei</a:t>
            </a:r>
            <a:r>
              <a:rPr lang="en-US" dirty="0" smtClean="0"/>
              <a:t>. These parasites cause Nagana disease (</a:t>
            </a:r>
            <a:r>
              <a:rPr lang="en-US" dirty="0" err="1" smtClean="0"/>
              <a:t>Ohba</a:t>
            </a:r>
            <a:r>
              <a:rPr lang="en-US" dirty="0" smtClean="0"/>
              <a:t> and </a:t>
            </a:r>
            <a:r>
              <a:rPr lang="en-US" dirty="0" err="1" smtClean="0"/>
              <a:t>Aizawa</a:t>
            </a:r>
            <a:r>
              <a:rPr lang="en-US" dirty="0" smtClean="0"/>
              <a:t>, 1986; Ahmad and </a:t>
            </a:r>
            <a:r>
              <a:rPr lang="en-US" dirty="0" err="1" smtClean="0"/>
              <a:t>Pardini</a:t>
            </a:r>
            <a:r>
              <a:rPr lang="en-US" dirty="0" smtClean="0"/>
              <a:t>, 1990; </a:t>
            </a:r>
            <a:r>
              <a:rPr lang="en-US" dirty="0" err="1" smtClean="0"/>
              <a:t>Gagliano</a:t>
            </a:r>
            <a:r>
              <a:rPr lang="en-US" dirty="0" smtClean="0"/>
              <a:t>-Candela and </a:t>
            </a:r>
            <a:r>
              <a:rPr lang="en-US" dirty="0" err="1" smtClean="0"/>
              <a:t>Aventaggiato</a:t>
            </a:r>
            <a:r>
              <a:rPr lang="en-US" dirty="0" smtClean="0"/>
              <a:t>, 2001; </a:t>
            </a:r>
            <a:r>
              <a:rPr lang="en-US" dirty="0" err="1" smtClean="0"/>
              <a:t>Türkez</a:t>
            </a:r>
            <a:r>
              <a:rPr lang="en-US" dirty="0" smtClean="0"/>
              <a:t> et al., 2010; Gao et al., 2018; </a:t>
            </a:r>
            <a:r>
              <a:rPr lang="en-US" dirty="0" err="1" smtClean="0"/>
              <a:t>Çim</a:t>
            </a:r>
            <a:r>
              <a:rPr lang="en-US" dirty="0" smtClean="0"/>
              <a:t>, 2018; </a:t>
            </a:r>
            <a:r>
              <a:rPr lang="en-US" dirty="0" err="1" smtClean="0"/>
              <a:t>Şen</a:t>
            </a:r>
            <a:r>
              <a:rPr lang="en-US" dirty="0" smtClean="0"/>
              <a:t>, 2018; </a:t>
            </a:r>
            <a:r>
              <a:rPr lang="en-US" dirty="0" err="1" smtClean="0"/>
              <a:t>Kasurka</a:t>
            </a:r>
            <a:r>
              <a:rPr lang="en-US" dirty="0" smtClean="0"/>
              <a:t>, 2019; </a:t>
            </a:r>
            <a:r>
              <a:rPr lang="en-US" dirty="0" err="1" smtClean="0"/>
              <a:t>Bektaş</a:t>
            </a:r>
            <a:r>
              <a:rPr lang="en-US" dirty="0" smtClean="0"/>
              <a:t> et al., 2022).</a:t>
            </a:r>
            <a:endParaRPr lang="tr-TR" dirty="0"/>
          </a:p>
        </p:txBody>
      </p:sp>
    </p:spTree>
    <p:extLst>
      <p:ext uri="{BB962C8B-B14F-4D97-AF65-F5344CB8AC3E}">
        <p14:creationId xmlns:p14="http://schemas.microsoft.com/office/powerpoint/2010/main" val="7383361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1436</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10 ENTOMOTOXICOLOGY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2024-03-25T22:37:18Z</dcterms:created>
  <dcterms:modified xsi:type="dcterms:W3CDTF">2024-03-25T22:37:50Z</dcterms:modified>
</cp:coreProperties>
</file>