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5BB6363-2827-4266-BCF7-67C74A556F8F}"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138460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BB6363-2827-4266-BCF7-67C74A556F8F}"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16727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BB6363-2827-4266-BCF7-67C74A556F8F}"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1742180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BB6363-2827-4266-BCF7-67C74A556F8F}"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250342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5BB6363-2827-4266-BCF7-67C74A556F8F}" type="datetimeFigureOut">
              <a:rPr lang="tr-TR" smtClean="0"/>
              <a:t>26.03.2024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110070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5BB6363-2827-4266-BCF7-67C74A556F8F}"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947490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5BB6363-2827-4266-BCF7-67C74A556F8F}" type="datetimeFigureOut">
              <a:rPr lang="tr-TR" smtClean="0"/>
              <a:t>26.03.2024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237767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5BB6363-2827-4266-BCF7-67C74A556F8F}" type="datetimeFigureOut">
              <a:rPr lang="tr-TR" smtClean="0"/>
              <a:t>26.03.2024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3447363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5BB6363-2827-4266-BCF7-67C74A556F8F}" type="datetimeFigureOut">
              <a:rPr lang="tr-TR" smtClean="0"/>
              <a:t>26.03.2024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2371333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5BB6363-2827-4266-BCF7-67C74A556F8F}"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3689061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5BB6363-2827-4266-BCF7-67C74A556F8F}" type="datetimeFigureOut">
              <a:rPr lang="tr-TR" smtClean="0"/>
              <a:t>26.03.2024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7AE5A-FE5E-4CC4-91E8-01ED4F9CBFD7}" type="slidenum">
              <a:rPr lang="tr-TR" smtClean="0"/>
              <a:t>‹#›</a:t>
            </a:fld>
            <a:endParaRPr lang="tr-TR"/>
          </a:p>
        </p:txBody>
      </p:sp>
    </p:spTree>
    <p:extLst>
      <p:ext uri="{BB962C8B-B14F-4D97-AF65-F5344CB8AC3E}">
        <p14:creationId xmlns:p14="http://schemas.microsoft.com/office/powerpoint/2010/main" val="1387912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B6363-2827-4266-BCF7-67C74A556F8F}" type="datetimeFigureOut">
              <a:rPr lang="tr-TR" smtClean="0"/>
              <a:t>26.03.2024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7AE5A-FE5E-4CC4-91E8-01ED4F9CBFD7}" type="slidenum">
              <a:rPr lang="tr-TR" smtClean="0"/>
              <a:t>‹#›</a:t>
            </a:fld>
            <a:endParaRPr lang="tr-TR"/>
          </a:p>
        </p:txBody>
      </p:sp>
    </p:spTree>
    <p:extLst>
      <p:ext uri="{BB962C8B-B14F-4D97-AF65-F5344CB8AC3E}">
        <p14:creationId xmlns:p14="http://schemas.microsoft.com/office/powerpoint/2010/main" val="669996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4183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SECTION 12 THE FUTURE OF ENTOMOPHAGY</a:t>
            </a:r>
            <a:endParaRPr lang="tr-TR" dirty="0"/>
          </a:p>
        </p:txBody>
      </p:sp>
      <p:sp>
        <p:nvSpPr>
          <p:cNvPr id="3" name="İçerik Yer Tutucusu 2"/>
          <p:cNvSpPr>
            <a:spLocks noGrp="1"/>
          </p:cNvSpPr>
          <p:nvPr>
            <p:ph idx="1"/>
          </p:nvPr>
        </p:nvSpPr>
        <p:spPr/>
        <p:txBody>
          <a:bodyPr>
            <a:normAutofit fontScale="25000" lnSpcReduction="20000"/>
          </a:bodyPr>
          <a:lstStyle/>
          <a:p>
            <a:r>
              <a:rPr lang="en-US" dirty="0" smtClean="0"/>
              <a:t>12.1. Latest Developments in Insect Consumption Worldwide The human population is expected to reach 10 billion in 2050, and it is evident that there will be significant challenges in meeting the future's food requirements. It is reported that due to population growth, traditional protein sources will not be sufficient, and alternative protein sources are needed to address this global problem (Ramos‐</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Chung et al., 2022; </a:t>
            </a:r>
            <a:r>
              <a:rPr lang="en-US" dirty="0" err="1" smtClean="0"/>
              <a:t>Sabri</a:t>
            </a:r>
            <a:r>
              <a:rPr lang="en-US" dirty="0" smtClean="0"/>
              <a:t> et al., 2023). Insect, microalgae and bacterial proteins are being explored as alternative protein sources due to their environmentally friendly breeding conditions and high nutritional values. According to literature reviews, insects have the potential to be used as a new ingredient due to their high protein content. In addition, if bars, crackers or baked goods are formulated with insect flours and consumers are assured that these familiar foods still contain insects and maintain the taste they are accustomed to, a positive impression can be formed about these products. Research on this subject is currently limited, but significant strides are being made in the food industry through increased studies, research and development in this area and the transition to industrial applications. According to 2023 estimates, insect consumption rates seem to be approaching today rations (Figure 38) (Ramos‐</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a:t>
            </a:r>
            <a:r>
              <a:rPr lang="en-US" dirty="0" err="1" smtClean="0"/>
              <a:t>Jongema</a:t>
            </a:r>
            <a:r>
              <a:rPr lang="en-US" dirty="0" smtClean="0"/>
              <a:t>, 2014; </a:t>
            </a:r>
            <a:r>
              <a:rPr lang="en-US" dirty="0" err="1" smtClean="0"/>
              <a:t>Mistuhashi</a:t>
            </a:r>
            <a:r>
              <a:rPr lang="en-US" dirty="0" smtClean="0"/>
              <a:t>, 2016; Costa-</a:t>
            </a:r>
            <a:r>
              <a:rPr lang="en-US" dirty="0" err="1" smtClean="0"/>
              <a:t>Neto</a:t>
            </a:r>
            <a:r>
              <a:rPr lang="en-US" dirty="0" smtClean="0"/>
              <a:t> and </a:t>
            </a:r>
            <a:r>
              <a:rPr lang="en-US" dirty="0" err="1" smtClean="0"/>
              <a:t>Dunkel</a:t>
            </a:r>
            <a:r>
              <a:rPr lang="en-US" dirty="0" smtClean="0"/>
              <a:t>, 2016; </a:t>
            </a:r>
            <a:r>
              <a:rPr lang="en-US" dirty="0" err="1" smtClean="0"/>
              <a:t>Gorbunova</a:t>
            </a:r>
            <a:r>
              <a:rPr lang="en-US" dirty="0" smtClean="0"/>
              <a:t> and </a:t>
            </a:r>
            <a:r>
              <a:rPr lang="en-US" dirty="0" err="1" smtClean="0"/>
              <a:t>Zakharov</a:t>
            </a:r>
            <a:r>
              <a:rPr lang="en-US" dirty="0" smtClean="0"/>
              <a:t>, 2021; Chung et al., 2022; </a:t>
            </a:r>
            <a:r>
              <a:rPr lang="en-US" dirty="0" err="1" smtClean="0"/>
              <a:t>Sabri</a:t>
            </a:r>
            <a:r>
              <a:rPr lang="en-US" dirty="0" smtClean="0"/>
              <a:t> et al., 2023). Assist. Prof. Dr. Mehmet BEKTAŞ (Ph. D) | 64 Figure 38. According to Bloomberg source, edible insect market in the World (by </a:t>
            </a:r>
            <a:r>
              <a:rPr lang="en-US" dirty="0" err="1" smtClean="0"/>
              <a:t>Gorbunova</a:t>
            </a:r>
            <a:r>
              <a:rPr lang="en-US" dirty="0" smtClean="0"/>
              <a:t> and </a:t>
            </a:r>
            <a:r>
              <a:rPr lang="en-US" dirty="0" err="1" smtClean="0"/>
              <a:t>Zakharov</a:t>
            </a:r>
            <a:r>
              <a:rPr lang="en-US" dirty="0" smtClean="0"/>
              <a:t>, 2021). In the recent list of edible insects published by </a:t>
            </a:r>
            <a:r>
              <a:rPr lang="en-US" dirty="0" err="1" smtClean="0"/>
              <a:t>Wageningen</a:t>
            </a:r>
            <a:r>
              <a:rPr lang="en-US" dirty="0" smtClean="0"/>
              <a:t> University and compiled by </a:t>
            </a:r>
            <a:r>
              <a:rPr lang="en-US" dirty="0" err="1" smtClean="0"/>
              <a:t>Jongema</a:t>
            </a:r>
            <a:r>
              <a:rPr lang="en-US" dirty="0" smtClean="0"/>
              <a:t> (2014), there are 2403 species. However, other literature suggests that there are 1611 species of edible insects and 81 species of medicinal insects. Striking examples have also been provided from certain arthropods, such as non-insect spiders. It has been observed that certain edible species, which are significant plant pests, can also be utilized in biological control through entomophagy. Information on 81 insect species of medicinal importance and 1611 insect species on the edible list is provided in the table 4 (Ramos‐</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a:t>
            </a:r>
            <a:r>
              <a:rPr lang="en-US" dirty="0" err="1" smtClean="0"/>
              <a:t>Jongema</a:t>
            </a:r>
            <a:r>
              <a:rPr lang="en-US" dirty="0" smtClean="0"/>
              <a:t>, 2014; </a:t>
            </a:r>
            <a:r>
              <a:rPr lang="en-US" dirty="0" err="1" smtClean="0"/>
              <a:t>Mistuhashi</a:t>
            </a:r>
            <a:r>
              <a:rPr lang="en-US" dirty="0" smtClean="0"/>
              <a:t>, 2016; Costa-</a:t>
            </a:r>
            <a:r>
              <a:rPr lang="en-US" dirty="0" err="1" smtClean="0"/>
              <a:t>Neto</a:t>
            </a:r>
            <a:r>
              <a:rPr lang="en-US" dirty="0" smtClean="0"/>
              <a:t> and </a:t>
            </a:r>
            <a:r>
              <a:rPr lang="en-US" dirty="0" err="1" smtClean="0"/>
              <a:t>Dunkel</a:t>
            </a:r>
            <a:r>
              <a:rPr lang="en-US" dirty="0" smtClean="0"/>
              <a:t>, 2016; </a:t>
            </a:r>
            <a:r>
              <a:rPr lang="en-US" dirty="0" err="1" smtClean="0"/>
              <a:t>Gorbunova</a:t>
            </a:r>
            <a:r>
              <a:rPr lang="en-US" dirty="0" smtClean="0"/>
              <a:t> and </a:t>
            </a:r>
            <a:r>
              <a:rPr lang="en-US" dirty="0" err="1" smtClean="0"/>
              <a:t>Zakharov</a:t>
            </a:r>
            <a:r>
              <a:rPr lang="en-US" dirty="0" smtClean="0"/>
              <a:t>, 2021; Chung et al., 2022; </a:t>
            </a:r>
            <a:r>
              <a:rPr lang="en-US" dirty="0" err="1" smtClean="0"/>
              <a:t>Sabri</a:t>
            </a:r>
            <a:r>
              <a:rPr lang="en-US" dirty="0" smtClean="0"/>
              <a:t> et al., 2023). In addition to insects, certain spiders and ticks also provide edible sources. From the family </a:t>
            </a:r>
            <a:r>
              <a:rPr lang="en-US" dirty="0" err="1" smtClean="0"/>
              <a:t>Nephilidae</a:t>
            </a:r>
            <a:r>
              <a:rPr lang="en-US" dirty="0" smtClean="0"/>
              <a:t> of the order </a:t>
            </a:r>
            <a:r>
              <a:rPr lang="en-US" dirty="0" err="1" smtClean="0"/>
              <a:t>Araneae</a:t>
            </a:r>
            <a:r>
              <a:rPr lang="en-US" dirty="0" smtClean="0"/>
              <a:t>, </a:t>
            </a:r>
            <a:r>
              <a:rPr lang="en-US" dirty="0" err="1" smtClean="0"/>
              <a:t>Araneus</a:t>
            </a:r>
            <a:r>
              <a:rPr lang="en-US" dirty="0" smtClean="0"/>
              <a:t> </a:t>
            </a:r>
            <a:r>
              <a:rPr lang="en-US" dirty="0" err="1" smtClean="0"/>
              <a:t>edulis</a:t>
            </a:r>
            <a:r>
              <a:rPr lang="en-US" dirty="0" smtClean="0"/>
              <a:t> (</a:t>
            </a:r>
            <a:r>
              <a:rPr lang="en-US" dirty="0" err="1" smtClean="0"/>
              <a:t>Labil</a:t>
            </a:r>
            <a:r>
              <a:rPr lang="en-US" dirty="0" smtClean="0"/>
              <a:t>.), </a:t>
            </a:r>
            <a:r>
              <a:rPr lang="en-US" dirty="0" err="1" smtClean="0"/>
              <a:t>Epeira</a:t>
            </a:r>
            <a:r>
              <a:rPr lang="en-US" dirty="0" smtClean="0"/>
              <a:t> </a:t>
            </a:r>
            <a:r>
              <a:rPr lang="en-US" dirty="0" err="1" smtClean="0"/>
              <a:t>nigra</a:t>
            </a:r>
            <a:r>
              <a:rPr lang="en-US" dirty="0" smtClean="0"/>
              <a:t> Vinson, </a:t>
            </a:r>
            <a:r>
              <a:rPr lang="en-US" dirty="0" err="1" smtClean="0"/>
              <a:t>Haplopelma</a:t>
            </a:r>
            <a:r>
              <a:rPr lang="en-US" dirty="0" smtClean="0"/>
              <a:t> </a:t>
            </a:r>
            <a:r>
              <a:rPr lang="en-US" dirty="0" err="1" smtClean="0"/>
              <a:t>albostriatum</a:t>
            </a:r>
            <a:r>
              <a:rPr lang="en-US" dirty="0" smtClean="0"/>
              <a:t> (Simon) are examples of tarantulas from the family </a:t>
            </a:r>
            <a:r>
              <a:rPr lang="en-US" dirty="0" err="1" smtClean="0"/>
              <a:t>Theraphosidae</a:t>
            </a:r>
            <a:r>
              <a:rPr lang="en-US" dirty="0" smtClean="0"/>
              <a:t>, while </a:t>
            </a:r>
            <a:r>
              <a:rPr lang="en-US" dirty="0" err="1" smtClean="0"/>
              <a:t>Heteropoda</a:t>
            </a:r>
            <a:r>
              <a:rPr lang="en-US" dirty="0" smtClean="0"/>
              <a:t> </a:t>
            </a:r>
            <a:r>
              <a:rPr lang="en-US" dirty="0" err="1" smtClean="0"/>
              <a:t>venatoria</a:t>
            </a:r>
            <a:r>
              <a:rPr lang="en-US" dirty="0" smtClean="0"/>
              <a:t> </a:t>
            </a:r>
            <a:r>
              <a:rPr lang="en-US" dirty="0" err="1" smtClean="0"/>
              <a:t>Latreille</a:t>
            </a:r>
            <a:r>
              <a:rPr lang="en-US" dirty="0" smtClean="0"/>
              <a:t> family </a:t>
            </a:r>
            <a:r>
              <a:rPr lang="en-US" dirty="0" err="1" smtClean="0"/>
              <a:t>Sparassidae</a:t>
            </a:r>
            <a:r>
              <a:rPr lang="en-US" dirty="0" smtClean="0"/>
              <a:t>. Moreover, the family </a:t>
            </a:r>
            <a:r>
              <a:rPr lang="en-US" dirty="0" err="1" smtClean="0"/>
              <a:t>Theraphosidae</a:t>
            </a:r>
            <a:r>
              <a:rPr lang="en-US" dirty="0" smtClean="0"/>
              <a:t> includes the bird-eating spider </a:t>
            </a:r>
            <a:r>
              <a:rPr lang="en-US" dirty="0" err="1" smtClean="0"/>
              <a:t>Holotele</a:t>
            </a:r>
            <a:r>
              <a:rPr lang="en-US" dirty="0" smtClean="0"/>
              <a:t> </a:t>
            </a:r>
            <a:r>
              <a:rPr lang="en-US" dirty="0" err="1" smtClean="0"/>
              <a:t>waikoshiemi</a:t>
            </a:r>
            <a:r>
              <a:rPr lang="en-US" dirty="0" smtClean="0"/>
              <a:t>, as described by </a:t>
            </a:r>
            <a:r>
              <a:rPr lang="en-US" dirty="0" err="1" smtClean="0"/>
              <a:t>Bertani</a:t>
            </a:r>
            <a:r>
              <a:rPr lang="en-US" dirty="0" smtClean="0"/>
              <a:t> and </a:t>
            </a:r>
            <a:r>
              <a:rPr lang="en-US" dirty="0" err="1" smtClean="0"/>
              <a:t>Araújo</a:t>
            </a:r>
            <a:r>
              <a:rPr lang="en-US" dirty="0" smtClean="0"/>
              <a:t> and the </a:t>
            </a:r>
            <a:r>
              <a:rPr lang="en-US" dirty="0" err="1" smtClean="0"/>
              <a:t>Melopoaeus</a:t>
            </a:r>
            <a:r>
              <a:rPr lang="en-US" dirty="0" smtClean="0"/>
              <a:t> sp. </a:t>
            </a:r>
            <a:r>
              <a:rPr lang="en-US" dirty="0" err="1" smtClean="0"/>
              <a:t>Nephila</a:t>
            </a:r>
            <a:r>
              <a:rPr lang="en-US" dirty="0" smtClean="0"/>
              <a:t> </a:t>
            </a:r>
            <a:r>
              <a:rPr lang="en-US" dirty="0" err="1" smtClean="0"/>
              <a:t>antipodiana</a:t>
            </a:r>
            <a:r>
              <a:rPr lang="en-US" dirty="0" smtClean="0"/>
              <a:t> (</a:t>
            </a:r>
            <a:r>
              <a:rPr lang="en-US" dirty="0" err="1" smtClean="0"/>
              <a:t>Walck</a:t>
            </a:r>
            <a:r>
              <a:rPr lang="en-US" dirty="0" smtClean="0"/>
              <a:t>) belongs to the family </a:t>
            </a:r>
            <a:r>
              <a:rPr lang="en-US" dirty="0" err="1" smtClean="0"/>
              <a:t>Nephilidae</a:t>
            </a:r>
            <a:r>
              <a:rPr lang="en-US" dirty="0" smtClean="0"/>
              <a:t>.), N. </a:t>
            </a:r>
            <a:r>
              <a:rPr lang="en-US" dirty="0" err="1" smtClean="0"/>
              <a:t>clavata</a:t>
            </a:r>
            <a:r>
              <a:rPr lang="en-US" dirty="0" smtClean="0"/>
              <a:t> Koch, N. </a:t>
            </a:r>
            <a:r>
              <a:rPr lang="en-US" dirty="0" err="1" smtClean="0"/>
              <a:t>edulis</a:t>
            </a:r>
            <a:r>
              <a:rPr lang="en-US" dirty="0" smtClean="0"/>
              <a:t> (</a:t>
            </a:r>
            <a:r>
              <a:rPr lang="en-US" dirty="0" err="1" smtClean="0"/>
              <a:t>Labil</a:t>
            </a:r>
            <a:r>
              <a:rPr lang="en-US" dirty="0" smtClean="0"/>
              <a:t>.), N. </a:t>
            </a:r>
            <a:r>
              <a:rPr lang="en-US" dirty="0" err="1" smtClean="0"/>
              <a:t>inaurata</a:t>
            </a:r>
            <a:r>
              <a:rPr lang="en-US" dirty="0" smtClean="0"/>
              <a:t> (</a:t>
            </a:r>
            <a:r>
              <a:rPr lang="en-US" dirty="0" err="1" smtClean="0"/>
              <a:t>Walckenaer</a:t>
            </a:r>
            <a:r>
              <a:rPr lang="en-US" dirty="0" smtClean="0"/>
              <a:t>), N. </a:t>
            </a:r>
            <a:r>
              <a:rPr lang="en-US" dirty="0" err="1" smtClean="0"/>
              <a:t>madagscariensis</a:t>
            </a:r>
            <a:r>
              <a:rPr lang="en-US" dirty="0" smtClean="0"/>
              <a:t> Vinson, N. </a:t>
            </a:r>
            <a:r>
              <a:rPr lang="en-US" dirty="0" err="1" smtClean="0"/>
              <a:t>pilipes</a:t>
            </a:r>
            <a:r>
              <a:rPr lang="en-US" dirty="0" smtClean="0"/>
              <a:t> (F.). ticks. It has been reported that some members of the </a:t>
            </a:r>
            <a:r>
              <a:rPr lang="en-US" dirty="0" err="1" smtClean="0"/>
              <a:t>Ixodidae</a:t>
            </a:r>
            <a:r>
              <a:rPr lang="en-US" dirty="0" smtClean="0"/>
              <a:t> family are edible (Ramos‐</a:t>
            </a:r>
            <a:r>
              <a:rPr lang="en-US" dirty="0" err="1" smtClean="0"/>
              <a:t>Elorduy</a:t>
            </a:r>
            <a:r>
              <a:rPr lang="en-US" dirty="0" smtClean="0"/>
              <a:t>, 1997; Ramos- 65 | EDIBLE INSECTS </a:t>
            </a:r>
            <a:r>
              <a:rPr lang="en-US" dirty="0" err="1" smtClean="0"/>
              <a:t>Elorduy</a:t>
            </a:r>
            <a:r>
              <a:rPr lang="en-US" dirty="0" smtClean="0"/>
              <a:t> et al., 1998; Ramos-</a:t>
            </a:r>
            <a:r>
              <a:rPr lang="en-US" dirty="0" err="1" smtClean="0"/>
              <a:t>Elorduy</a:t>
            </a:r>
            <a:r>
              <a:rPr lang="en-US" dirty="0" smtClean="0"/>
              <a:t> et al., 1998; </a:t>
            </a:r>
            <a:r>
              <a:rPr lang="en-US" dirty="0" err="1" smtClean="0"/>
              <a:t>Jongema</a:t>
            </a:r>
            <a:r>
              <a:rPr lang="en-US" dirty="0" smtClean="0"/>
              <a:t>, 2014; </a:t>
            </a:r>
            <a:r>
              <a:rPr lang="en-US" dirty="0" err="1" smtClean="0"/>
              <a:t>Mistuhashi</a:t>
            </a:r>
            <a:r>
              <a:rPr lang="en-US" dirty="0" smtClean="0"/>
              <a:t>, 2016; Chung et al., 2022; </a:t>
            </a:r>
            <a:r>
              <a:rPr lang="en-US" dirty="0" err="1" smtClean="0"/>
              <a:t>Sabri</a:t>
            </a:r>
            <a:r>
              <a:rPr lang="en-US" dirty="0" smtClean="0"/>
              <a:t> et al., 2023). The list of edible insects includes several important and noteworthy families and species, such as follows: from some species (</a:t>
            </a:r>
            <a:r>
              <a:rPr lang="en-US" dirty="0" err="1" smtClean="0"/>
              <a:t>Forficula</a:t>
            </a:r>
            <a:r>
              <a:rPr lang="en-US" dirty="0" smtClean="0"/>
              <a:t> sp. earwig) of </a:t>
            </a:r>
            <a:r>
              <a:rPr lang="en-US" dirty="0" err="1" smtClean="0"/>
              <a:t>Dermoptera</a:t>
            </a:r>
            <a:r>
              <a:rPr lang="en-US" dirty="0" smtClean="0"/>
              <a:t>; from the family </a:t>
            </a:r>
            <a:r>
              <a:rPr lang="en-US" dirty="0" err="1" smtClean="0"/>
              <a:t>Belostomatidae</a:t>
            </a:r>
            <a:r>
              <a:rPr lang="en-US" dirty="0" smtClean="0"/>
              <a:t> (</a:t>
            </a:r>
            <a:r>
              <a:rPr lang="en-US" dirty="0" err="1" smtClean="0"/>
              <a:t>Hemiptera</a:t>
            </a:r>
            <a:r>
              <a:rPr lang="en-US" dirty="0" smtClean="0"/>
              <a:t>, Giant water bug) </a:t>
            </a:r>
            <a:r>
              <a:rPr lang="en-US" dirty="0" err="1" smtClean="0"/>
              <a:t>Abedus</a:t>
            </a:r>
            <a:r>
              <a:rPr lang="en-US" dirty="0" smtClean="0"/>
              <a:t> sp., </a:t>
            </a:r>
            <a:r>
              <a:rPr lang="en-US" dirty="0" err="1" smtClean="0"/>
              <a:t>Lethorcerus</a:t>
            </a:r>
            <a:r>
              <a:rPr lang="en-US" dirty="0" smtClean="0"/>
              <a:t> </a:t>
            </a:r>
            <a:r>
              <a:rPr lang="en-US" dirty="0" err="1" smtClean="0"/>
              <a:t>americanus</a:t>
            </a:r>
            <a:r>
              <a:rPr lang="en-US" dirty="0" smtClean="0"/>
              <a:t> (Leidy), L. </a:t>
            </a:r>
            <a:r>
              <a:rPr lang="en-US" dirty="0" err="1" smtClean="0"/>
              <a:t>deyrollei</a:t>
            </a:r>
            <a:r>
              <a:rPr lang="en-US" dirty="0" smtClean="0"/>
              <a:t> (</a:t>
            </a:r>
            <a:r>
              <a:rPr lang="en-US" dirty="0" err="1" smtClean="0"/>
              <a:t>Vuillefroy</a:t>
            </a:r>
            <a:r>
              <a:rPr lang="en-US" dirty="0" smtClean="0"/>
              <a:t>), L. </a:t>
            </a:r>
            <a:r>
              <a:rPr lang="en-US" dirty="0" err="1" smtClean="0"/>
              <a:t>indicus</a:t>
            </a:r>
            <a:r>
              <a:rPr lang="en-US" dirty="0" smtClean="0"/>
              <a:t> (L. &amp; S.) and L. </a:t>
            </a:r>
            <a:r>
              <a:rPr lang="en-US" dirty="0" err="1" smtClean="0"/>
              <a:t>indicus</a:t>
            </a:r>
            <a:r>
              <a:rPr lang="en-US" dirty="0" smtClean="0"/>
              <a:t> </a:t>
            </a:r>
            <a:r>
              <a:rPr lang="en-US" dirty="0" err="1" smtClean="0"/>
              <a:t>Lep</a:t>
            </a:r>
            <a:r>
              <a:rPr lang="en-US" dirty="0" smtClean="0"/>
              <a:t>. &amp; </a:t>
            </a:r>
            <a:r>
              <a:rPr lang="en-US" dirty="0" err="1" smtClean="0"/>
              <a:t>Serv</a:t>
            </a:r>
            <a:r>
              <a:rPr lang="en-US" dirty="0" smtClean="0"/>
              <a:t> species; </a:t>
            </a:r>
            <a:r>
              <a:rPr lang="en-US" dirty="0" err="1" smtClean="0"/>
              <a:t>Corisella</a:t>
            </a:r>
            <a:r>
              <a:rPr lang="en-US" dirty="0" smtClean="0"/>
              <a:t> </a:t>
            </a:r>
            <a:r>
              <a:rPr lang="en-US" dirty="0" err="1" smtClean="0"/>
              <a:t>edulis</a:t>
            </a:r>
            <a:r>
              <a:rPr lang="en-US" dirty="0" smtClean="0"/>
              <a:t> (Champion), </a:t>
            </a:r>
            <a:r>
              <a:rPr lang="en-US" dirty="0" err="1" smtClean="0"/>
              <a:t>Graptocorixa</a:t>
            </a:r>
            <a:r>
              <a:rPr lang="en-US" dirty="0" smtClean="0"/>
              <a:t> </a:t>
            </a:r>
            <a:r>
              <a:rPr lang="en-US" dirty="0" err="1" smtClean="0"/>
              <a:t>abdominalis</a:t>
            </a:r>
            <a:r>
              <a:rPr lang="en-US" dirty="0" smtClean="0"/>
              <a:t> (Say), </a:t>
            </a:r>
            <a:r>
              <a:rPr lang="en-US" dirty="0" err="1" smtClean="0"/>
              <a:t>Graptocorixa</a:t>
            </a:r>
            <a:r>
              <a:rPr lang="en-US" dirty="0" smtClean="0"/>
              <a:t> </a:t>
            </a:r>
            <a:r>
              <a:rPr lang="en-US" dirty="0" err="1" smtClean="0"/>
              <a:t>bimaculata</a:t>
            </a:r>
            <a:r>
              <a:rPr lang="en-US" dirty="0" smtClean="0"/>
              <a:t> (</a:t>
            </a:r>
            <a:r>
              <a:rPr lang="en-US" dirty="0" err="1" smtClean="0"/>
              <a:t>Guérin</a:t>
            </a:r>
            <a:r>
              <a:rPr lang="en-US" dirty="0" smtClean="0"/>
              <a:t>), </a:t>
            </a:r>
            <a:r>
              <a:rPr lang="en-US" dirty="0" err="1" smtClean="0"/>
              <a:t>Corisella</a:t>
            </a:r>
            <a:r>
              <a:rPr lang="en-US" dirty="0" smtClean="0"/>
              <a:t> </a:t>
            </a:r>
            <a:r>
              <a:rPr lang="en-US" dirty="0" err="1" smtClean="0"/>
              <a:t>mercenaria</a:t>
            </a:r>
            <a:r>
              <a:rPr lang="en-US" dirty="0" smtClean="0"/>
              <a:t> (Say), </a:t>
            </a:r>
            <a:r>
              <a:rPr lang="en-US" dirty="0" err="1" smtClean="0"/>
              <a:t>Krizousacorixa</a:t>
            </a:r>
            <a:r>
              <a:rPr lang="en-US" dirty="0" smtClean="0"/>
              <a:t> </a:t>
            </a:r>
            <a:r>
              <a:rPr lang="en-US" dirty="0" err="1" smtClean="0"/>
              <a:t>azteca</a:t>
            </a:r>
            <a:r>
              <a:rPr lang="en-US" dirty="0" smtClean="0"/>
              <a:t> (</a:t>
            </a:r>
            <a:r>
              <a:rPr lang="en-US" dirty="0" err="1" smtClean="0"/>
              <a:t>Jacz</a:t>
            </a:r>
            <a:r>
              <a:rPr lang="en-US" dirty="0" smtClean="0"/>
              <a:t>.), </a:t>
            </a:r>
            <a:r>
              <a:rPr lang="en-US" dirty="0" err="1" smtClean="0"/>
              <a:t>Krizousacorixa</a:t>
            </a:r>
            <a:r>
              <a:rPr lang="en-US" dirty="0" smtClean="0"/>
              <a:t> </a:t>
            </a:r>
            <a:r>
              <a:rPr lang="en-US" dirty="0" err="1" smtClean="0"/>
              <a:t>femorata</a:t>
            </a:r>
            <a:r>
              <a:rPr lang="en-US" dirty="0" smtClean="0"/>
              <a:t> </a:t>
            </a:r>
            <a:r>
              <a:rPr lang="en-US" dirty="0" err="1" smtClean="0"/>
              <a:t>Guér</a:t>
            </a:r>
            <a:r>
              <a:rPr lang="en-US" dirty="0" smtClean="0"/>
              <a:t> </a:t>
            </a:r>
            <a:r>
              <a:rPr lang="en-US" dirty="0" err="1" smtClean="0"/>
              <a:t>Corixiidae</a:t>
            </a:r>
            <a:r>
              <a:rPr lang="en-US" dirty="0" smtClean="0"/>
              <a:t> family (</a:t>
            </a:r>
            <a:r>
              <a:rPr lang="en-US" dirty="0" err="1" smtClean="0"/>
              <a:t>Hemiptera</a:t>
            </a:r>
            <a:r>
              <a:rPr lang="en-US" dirty="0" smtClean="0"/>
              <a:t>, water boatman); </a:t>
            </a:r>
            <a:r>
              <a:rPr lang="en-US" dirty="0" err="1" smtClean="0"/>
              <a:t>Cylindrostethus</a:t>
            </a:r>
            <a:r>
              <a:rPr lang="en-US" dirty="0" smtClean="0"/>
              <a:t> </a:t>
            </a:r>
            <a:r>
              <a:rPr lang="en-US" dirty="0" err="1" smtClean="0"/>
              <a:t>scrutator</a:t>
            </a:r>
            <a:r>
              <a:rPr lang="en-US" dirty="0" smtClean="0"/>
              <a:t> (</a:t>
            </a:r>
            <a:r>
              <a:rPr lang="en-US" dirty="0" err="1" smtClean="0"/>
              <a:t>Kirkaldy</a:t>
            </a:r>
            <a:r>
              <a:rPr lang="en-US" dirty="0" smtClean="0"/>
              <a:t>) and </a:t>
            </a:r>
            <a:r>
              <a:rPr lang="en-US" dirty="0" err="1" smtClean="0"/>
              <a:t>Gerris</a:t>
            </a:r>
            <a:r>
              <a:rPr lang="en-US" dirty="0" smtClean="0"/>
              <a:t> </a:t>
            </a:r>
            <a:r>
              <a:rPr lang="en-US" dirty="0" err="1" smtClean="0"/>
              <a:t>spinole</a:t>
            </a:r>
            <a:r>
              <a:rPr lang="en-US" dirty="0" smtClean="0"/>
              <a:t> (</a:t>
            </a:r>
            <a:r>
              <a:rPr lang="en-US" dirty="0" err="1" smtClean="0"/>
              <a:t>Leth</a:t>
            </a:r>
            <a:r>
              <a:rPr lang="en-US" dirty="0" smtClean="0"/>
              <a:t>.) belonging to </a:t>
            </a:r>
            <a:r>
              <a:rPr lang="en-US" dirty="0" err="1" smtClean="0"/>
              <a:t>Gerridae</a:t>
            </a:r>
            <a:r>
              <a:rPr lang="en-US" dirty="0" smtClean="0"/>
              <a:t> family (</a:t>
            </a:r>
            <a:r>
              <a:rPr lang="en-US" dirty="0" err="1" smtClean="0"/>
              <a:t>Hemiptera</a:t>
            </a:r>
            <a:r>
              <a:rPr lang="en-US" dirty="0" smtClean="0"/>
              <a:t>), the water strider is represented by </a:t>
            </a:r>
            <a:r>
              <a:rPr lang="en-US" dirty="0" err="1" smtClean="0"/>
              <a:t>Nepa</a:t>
            </a:r>
            <a:r>
              <a:rPr lang="en-US" dirty="0" smtClean="0"/>
              <a:t> sp., </a:t>
            </a:r>
            <a:r>
              <a:rPr lang="en-US" dirty="0" err="1" smtClean="0"/>
              <a:t>Laccotrephes</a:t>
            </a:r>
            <a:r>
              <a:rPr lang="en-US" dirty="0" smtClean="0"/>
              <a:t> </a:t>
            </a:r>
            <a:r>
              <a:rPr lang="en-US" dirty="0" err="1" smtClean="0"/>
              <a:t>griseus</a:t>
            </a:r>
            <a:r>
              <a:rPr lang="en-US" dirty="0" smtClean="0"/>
              <a:t> (</a:t>
            </a:r>
            <a:r>
              <a:rPr lang="en-US" dirty="0" err="1" smtClean="0"/>
              <a:t>Guer</a:t>
            </a:r>
            <a:r>
              <a:rPr lang="en-US" dirty="0" smtClean="0"/>
              <a:t>.), L. </a:t>
            </a:r>
            <a:r>
              <a:rPr lang="en-US" dirty="0" err="1" smtClean="0"/>
              <a:t>japonensis</a:t>
            </a:r>
            <a:r>
              <a:rPr lang="en-US" dirty="0" smtClean="0"/>
              <a:t> (Scott), L. </a:t>
            </a:r>
            <a:r>
              <a:rPr lang="en-US" dirty="0" err="1" smtClean="0"/>
              <a:t>maculatus</a:t>
            </a:r>
            <a:r>
              <a:rPr lang="en-US" dirty="0" smtClean="0"/>
              <a:t> (F.), L. </a:t>
            </a:r>
            <a:r>
              <a:rPr lang="en-US" dirty="0" err="1" smtClean="0"/>
              <a:t>robustus</a:t>
            </a:r>
            <a:r>
              <a:rPr lang="en-US" dirty="0" smtClean="0"/>
              <a:t> </a:t>
            </a:r>
            <a:r>
              <a:rPr lang="en-US" dirty="0" err="1" smtClean="0"/>
              <a:t>Stal</a:t>
            </a:r>
            <a:r>
              <a:rPr lang="en-US" dirty="0" smtClean="0"/>
              <a:t>, L. </a:t>
            </a:r>
            <a:r>
              <a:rPr lang="en-US" dirty="0" err="1" smtClean="0"/>
              <a:t>ruber</a:t>
            </a:r>
            <a:r>
              <a:rPr lang="en-US" dirty="0" smtClean="0"/>
              <a:t> (L.) form </a:t>
            </a:r>
            <a:r>
              <a:rPr lang="en-US" dirty="0" err="1" smtClean="0"/>
              <a:t>Nepidae</a:t>
            </a:r>
            <a:r>
              <a:rPr lang="en-US" dirty="0" smtClean="0"/>
              <a:t> (</a:t>
            </a:r>
            <a:r>
              <a:rPr lang="en-US" dirty="0" err="1" smtClean="0"/>
              <a:t>Hemiptera</a:t>
            </a:r>
            <a:r>
              <a:rPr lang="en-US" dirty="0" smtClean="0"/>
              <a:t>, water scorpion), </a:t>
            </a:r>
            <a:r>
              <a:rPr lang="en-US" dirty="0" err="1" smtClean="0"/>
              <a:t>Ranatra</a:t>
            </a:r>
            <a:r>
              <a:rPr lang="en-US" dirty="0" smtClean="0"/>
              <a:t> </a:t>
            </a:r>
            <a:r>
              <a:rPr lang="en-US" dirty="0" err="1" smtClean="0"/>
              <a:t>chinensis</a:t>
            </a:r>
            <a:r>
              <a:rPr lang="en-US" dirty="0" smtClean="0"/>
              <a:t> </a:t>
            </a:r>
            <a:r>
              <a:rPr lang="en-US" dirty="0" err="1" smtClean="0"/>
              <a:t>Mayr</a:t>
            </a:r>
            <a:r>
              <a:rPr lang="en-US" dirty="0" smtClean="0"/>
              <a:t>, R. </a:t>
            </a:r>
            <a:r>
              <a:rPr lang="en-US" dirty="0" err="1" smtClean="0"/>
              <a:t>longipes</a:t>
            </a:r>
            <a:r>
              <a:rPr lang="en-US" dirty="0" smtClean="0"/>
              <a:t> Lansbury, R. unicolor Scott, R. </a:t>
            </a:r>
            <a:r>
              <a:rPr lang="en-US" dirty="0" err="1" smtClean="0"/>
              <a:t>varipes</a:t>
            </a:r>
            <a:r>
              <a:rPr lang="en-US" dirty="0" smtClean="0"/>
              <a:t> </a:t>
            </a:r>
            <a:r>
              <a:rPr lang="en-US" dirty="0" err="1" smtClean="0"/>
              <a:t>Stal</a:t>
            </a:r>
            <a:r>
              <a:rPr lang="en-US" dirty="0" smtClean="0"/>
              <a:t> from the subfamily </a:t>
            </a:r>
            <a:r>
              <a:rPr lang="en-US" dirty="0" err="1" smtClean="0"/>
              <a:t>Ranatrinae</a:t>
            </a:r>
            <a:r>
              <a:rPr lang="en-US" dirty="0" smtClean="0"/>
              <a:t> (</a:t>
            </a:r>
            <a:r>
              <a:rPr lang="en-US" dirty="0" err="1" smtClean="0"/>
              <a:t>Hemiptera</a:t>
            </a:r>
            <a:r>
              <a:rPr lang="en-US" dirty="0" smtClean="0"/>
              <a:t>, water stick insect) (</a:t>
            </a:r>
            <a:r>
              <a:rPr lang="en-US" dirty="0" err="1" smtClean="0"/>
              <a:t>Jongema</a:t>
            </a:r>
            <a:r>
              <a:rPr lang="en-US" dirty="0" smtClean="0"/>
              <a:t>, 2014; </a:t>
            </a:r>
            <a:r>
              <a:rPr lang="en-US" dirty="0" err="1" smtClean="0"/>
              <a:t>Mistuhashi</a:t>
            </a:r>
            <a:r>
              <a:rPr lang="en-US" dirty="0" smtClean="0"/>
              <a:t>, 2016). In the order </a:t>
            </a:r>
            <a:r>
              <a:rPr lang="en-US" dirty="0" err="1" smtClean="0"/>
              <a:t>Diptera</a:t>
            </a:r>
            <a:r>
              <a:rPr lang="en-US" dirty="0" smtClean="0"/>
              <a:t>, the species include </a:t>
            </a:r>
            <a:r>
              <a:rPr lang="en-US" dirty="0" err="1" smtClean="0"/>
              <a:t>Tephritidae</a:t>
            </a:r>
            <a:r>
              <a:rPr lang="en-US" dirty="0" smtClean="0"/>
              <a:t> </a:t>
            </a:r>
            <a:r>
              <a:rPr lang="en-US" dirty="0" err="1" smtClean="0"/>
              <a:t>Anastrepha</a:t>
            </a:r>
            <a:r>
              <a:rPr lang="en-US" dirty="0" smtClean="0"/>
              <a:t> </a:t>
            </a:r>
            <a:r>
              <a:rPr lang="en-US" dirty="0" err="1" smtClean="0"/>
              <a:t>ludens</a:t>
            </a:r>
            <a:r>
              <a:rPr lang="en-US" dirty="0" smtClean="0"/>
              <a:t> (Loew), known as the Mexican fruit fly, used for biological control, as well as Drosophila melanogaster and Musca </a:t>
            </a:r>
            <a:r>
              <a:rPr lang="en-US" dirty="0" err="1" smtClean="0"/>
              <a:t>domestica</a:t>
            </a:r>
            <a:r>
              <a:rPr lang="en-US" dirty="0" smtClean="0"/>
              <a:t> (L.), the common fruit fly, used for genetic biomaterial (Ramos‐</a:t>
            </a:r>
            <a:r>
              <a:rPr lang="en-US" dirty="0" err="1" smtClean="0"/>
              <a:t>Elorduy</a:t>
            </a:r>
            <a:r>
              <a:rPr lang="en-US" dirty="0" smtClean="0"/>
              <a:t>, 1997; </a:t>
            </a:r>
            <a:r>
              <a:rPr lang="en-US" dirty="0" err="1" smtClean="0"/>
              <a:t>RamosElorduy</a:t>
            </a:r>
            <a:r>
              <a:rPr lang="en-US" dirty="0" smtClean="0"/>
              <a:t> et al., 1998; Ramos-</a:t>
            </a:r>
            <a:r>
              <a:rPr lang="en-US" dirty="0" err="1" smtClean="0"/>
              <a:t>Elorduy</a:t>
            </a:r>
            <a:r>
              <a:rPr lang="en-US" dirty="0" smtClean="0"/>
              <a:t> et al., 1998; </a:t>
            </a:r>
            <a:r>
              <a:rPr lang="en-US" dirty="0" err="1" smtClean="0"/>
              <a:t>Jongema</a:t>
            </a:r>
            <a:r>
              <a:rPr lang="en-US" dirty="0" smtClean="0"/>
              <a:t>, 2014; </a:t>
            </a:r>
            <a:r>
              <a:rPr lang="en-US" dirty="0" err="1" smtClean="0"/>
              <a:t>Mistuhashi</a:t>
            </a:r>
            <a:r>
              <a:rPr lang="en-US" dirty="0" smtClean="0"/>
              <a:t>, 2016; Chung et al., 2022; </a:t>
            </a:r>
            <a:r>
              <a:rPr lang="en-US" dirty="0" err="1" smtClean="0"/>
              <a:t>Sabri</a:t>
            </a:r>
            <a:r>
              <a:rPr lang="en-US" dirty="0" smtClean="0"/>
              <a:t> et al., 2023). In the order </a:t>
            </a:r>
            <a:r>
              <a:rPr lang="en-US" dirty="0" err="1" smtClean="0"/>
              <a:t>Coleoptera</a:t>
            </a:r>
            <a:r>
              <a:rPr lang="en-US" dirty="0" smtClean="0"/>
              <a:t>, primarily from terrestrial habitats, </a:t>
            </a:r>
            <a:r>
              <a:rPr lang="en-US" dirty="0" err="1" smtClean="0"/>
              <a:t>Algarobius</a:t>
            </a:r>
            <a:r>
              <a:rPr lang="en-US" dirty="0" smtClean="0"/>
              <a:t> sp. from the family </a:t>
            </a:r>
            <a:r>
              <a:rPr lang="en-US" dirty="0" err="1" smtClean="0"/>
              <a:t>Buprestidae</a:t>
            </a:r>
            <a:r>
              <a:rPr lang="en-US" dirty="0" smtClean="0"/>
              <a:t>. Seed beetles for biological control, </a:t>
            </a:r>
            <a:r>
              <a:rPr lang="en-US" dirty="0" err="1" smtClean="0"/>
              <a:t>Eugnoristus</a:t>
            </a:r>
            <a:r>
              <a:rPr lang="en-US" dirty="0" smtClean="0"/>
              <a:t> </a:t>
            </a:r>
            <a:r>
              <a:rPr lang="en-US" dirty="0" err="1" smtClean="0"/>
              <a:t>monachus</a:t>
            </a:r>
            <a:r>
              <a:rPr lang="en-US" dirty="0" smtClean="0"/>
              <a:t> (</a:t>
            </a:r>
            <a:r>
              <a:rPr lang="en-US" dirty="0" err="1" smtClean="0"/>
              <a:t>Oliv</a:t>
            </a:r>
            <a:r>
              <a:rPr lang="en-US" dirty="0" smtClean="0"/>
              <a:t>.) Species from the </a:t>
            </a:r>
            <a:r>
              <a:rPr lang="en-US" dirty="0" err="1" smtClean="0"/>
              <a:t>Dryophthoridae</a:t>
            </a:r>
            <a:r>
              <a:rPr lang="en-US" dirty="0" smtClean="0"/>
              <a:t> family, known for their biological struggle, are listed. In aquatic </a:t>
            </a:r>
            <a:r>
              <a:rPr lang="en-US" dirty="0" err="1" smtClean="0"/>
              <a:t>Coleoptera</a:t>
            </a:r>
            <a:r>
              <a:rPr lang="en-US" dirty="0" smtClean="0"/>
              <a:t>, from the family </a:t>
            </a:r>
            <a:r>
              <a:rPr lang="en-US" dirty="0" err="1" smtClean="0"/>
              <a:t>Dytiscidae</a:t>
            </a:r>
            <a:r>
              <a:rPr lang="en-US" dirty="0" smtClean="0"/>
              <a:t> (diving beetles), the species include </a:t>
            </a:r>
            <a:r>
              <a:rPr lang="en-US" dirty="0" err="1" smtClean="0"/>
              <a:t>Acilius</a:t>
            </a:r>
            <a:r>
              <a:rPr lang="en-US" dirty="0" smtClean="0"/>
              <a:t> sp., </a:t>
            </a:r>
            <a:r>
              <a:rPr lang="en-US" dirty="0" err="1" smtClean="0"/>
              <a:t>Agabus</a:t>
            </a:r>
            <a:r>
              <a:rPr lang="en-US" dirty="0" smtClean="0"/>
              <a:t> </a:t>
            </a:r>
            <a:r>
              <a:rPr lang="en-US" dirty="0" err="1" smtClean="0"/>
              <a:t>fulvipennis</a:t>
            </a:r>
            <a:r>
              <a:rPr lang="en-US" dirty="0" smtClean="0"/>
              <a:t> </a:t>
            </a:r>
            <a:r>
              <a:rPr lang="en-US" dirty="0" err="1" smtClean="0"/>
              <a:t>Régimbart</a:t>
            </a:r>
            <a:r>
              <a:rPr lang="en-US" dirty="0" smtClean="0"/>
              <a:t>, </a:t>
            </a:r>
            <a:r>
              <a:rPr lang="en-US" dirty="0" err="1" smtClean="0"/>
              <a:t>Copelatus</a:t>
            </a:r>
            <a:r>
              <a:rPr lang="en-US" dirty="0" smtClean="0"/>
              <a:t> sp., </a:t>
            </a:r>
            <a:r>
              <a:rPr lang="en-US" dirty="0" err="1" smtClean="0"/>
              <a:t>Cybister</a:t>
            </a:r>
            <a:r>
              <a:rPr lang="en-US" dirty="0" smtClean="0"/>
              <a:t> sp., </a:t>
            </a:r>
            <a:r>
              <a:rPr lang="en-US" dirty="0" err="1" smtClean="0"/>
              <a:t>Dytiscus</a:t>
            </a:r>
            <a:r>
              <a:rPr lang="en-US" dirty="0" smtClean="0"/>
              <a:t> sp., D. </a:t>
            </a:r>
            <a:r>
              <a:rPr lang="en-US" dirty="0" err="1" smtClean="0"/>
              <a:t>habilis</a:t>
            </a:r>
            <a:r>
              <a:rPr lang="en-US" dirty="0" smtClean="0"/>
              <a:t> Say, D. </a:t>
            </a:r>
            <a:r>
              <a:rPr lang="en-US" dirty="0" err="1" smtClean="0"/>
              <a:t>marginalis</a:t>
            </a:r>
            <a:r>
              <a:rPr lang="en-US" dirty="0" smtClean="0"/>
              <a:t> L., D. </a:t>
            </a:r>
            <a:r>
              <a:rPr lang="en-US" dirty="0" err="1" smtClean="0"/>
              <a:t>marginicollis</a:t>
            </a:r>
            <a:r>
              <a:rPr lang="en-US" dirty="0" smtClean="0"/>
              <a:t> </a:t>
            </a:r>
            <a:r>
              <a:rPr lang="en-US" dirty="0" err="1" smtClean="0"/>
              <a:t>LeConte</a:t>
            </a:r>
            <a:r>
              <a:rPr lang="en-US" dirty="0" smtClean="0"/>
              <a:t>, D. </a:t>
            </a:r>
            <a:r>
              <a:rPr lang="en-US" dirty="0" err="1" smtClean="0"/>
              <a:t>validus</a:t>
            </a:r>
            <a:r>
              <a:rPr lang="en-US" dirty="0" smtClean="0"/>
              <a:t> </a:t>
            </a:r>
            <a:r>
              <a:rPr lang="en-US" dirty="0" err="1" smtClean="0"/>
              <a:t>Régimbart</a:t>
            </a:r>
            <a:r>
              <a:rPr lang="en-US" dirty="0" smtClean="0"/>
              <a:t>, </a:t>
            </a:r>
            <a:r>
              <a:rPr lang="en-US" dirty="0" err="1" smtClean="0"/>
              <a:t>Eretes</a:t>
            </a:r>
            <a:r>
              <a:rPr lang="en-US" dirty="0" smtClean="0"/>
              <a:t> </a:t>
            </a:r>
            <a:r>
              <a:rPr lang="en-US" dirty="0" err="1" smtClean="0"/>
              <a:t>sticticus</a:t>
            </a:r>
            <a:r>
              <a:rPr lang="en-US" dirty="0" smtClean="0"/>
              <a:t> (L.), </a:t>
            </a:r>
            <a:r>
              <a:rPr lang="en-US" dirty="0" err="1" smtClean="0"/>
              <a:t>Hydaticus</a:t>
            </a:r>
            <a:r>
              <a:rPr lang="en-US" dirty="0" smtClean="0"/>
              <a:t> </a:t>
            </a:r>
            <a:r>
              <a:rPr lang="en-US" dirty="0" err="1" smtClean="0"/>
              <a:t>rhantoides</a:t>
            </a:r>
            <a:r>
              <a:rPr lang="en-US" dirty="0" smtClean="0"/>
              <a:t> Sharp, </a:t>
            </a:r>
            <a:r>
              <a:rPr lang="en-US" dirty="0" err="1" smtClean="0"/>
              <a:t>Laccophilus</a:t>
            </a:r>
            <a:r>
              <a:rPr lang="en-US" dirty="0" smtClean="0"/>
              <a:t> </a:t>
            </a:r>
            <a:r>
              <a:rPr lang="en-US" dirty="0" err="1" smtClean="0"/>
              <a:t>apicalis</a:t>
            </a:r>
            <a:r>
              <a:rPr lang="en-US" dirty="0" smtClean="0"/>
              <a:t> Sharp, L. </a:t>
            </a:r>
            <a:r>
              <a:rPr lang="en-US" dirty="0" err="1" smtClean="0"/>
              <a:t>fasciatus</a:t>
            </a:r>
            <a:r>
              <a:rPr lang="en-US" dirty="0" smtClean="0"/>
              <a:t> </a:t>
            </a:r>
            <a:r>
              <a:rPr lang="en-US" dirty="0" err="1" smtClean="0"/>
              <a:t>Aubé</a:t>
            </a:r>
            <a:r>
              <a:rPr lang="en-US" dirty="0" smtClean="0"/>
              <a:t>, L. </a:t>
            </a:r>
            <a:r>
              <a:rPr lang="en-US" dirty="0" err="1" smtClean="0"/>
              <a:t>pulicarius</a:t>
            </a:r>
            <a:r>
              <a:rPr lang="en-US" dirty="0" smtClean="0"/>
              <a:t> Sharp diving beetle, </a:t>
            </a:r>
            <a:r>
              <a:rPr lang="en-US" dirty="0" err="1" smtClean="0"/>
              <a:t>Megadytus</a:t>
            </a:r>
            <a:r>
              <a:rPr lang="en-US" dirty="0" smtClean="0"/>
              <a:t> sp., </a:t>
            </a:r>
            <a:r>
              <a:rPr lang="en-US" dirty="0" err="1" smtClean="0"/>
              <a:t>Platambus</a:t>
            </a:r>
            <a:r>
              <a:rPr lang="en-US" dirty="0" smtClean="0"/>
              <a:t> </a:t>
            </a:r>
            <a:r>
              <a:rPr lang="en-US" dirty="0" err="1" smtClean="0"/>
              <a:t>guttulus</a:t>
            </a:r>
            <a:r>
              <a:rPr lang="en-US" dirty="0" smtClean="0"/>
              <a:t> (</a:t>
            </a:r>
            <a:r>
              <a:rPr lang="en-US" dirty="0" err="1" smtClean="0"/>
              <a:t>Régimbart</a:t>
            </a:r>
            <a:r>
              <a:rPr lang="en-US" dirty="0" smtClean="0"/>
              <a:t>), </a:t>
            </a:r>
            <a:r>
              <a:rPr lang="en-US" dirty="0" err="1" smtClean="0"/>
              <a:t>Rhantaticus</a:t>
            </a:r>
            <a:r>
              <a:rPr lang="en-US" dirty="0" smtClean="0"/>
              <a:t> </a:t>
            </a:r>
            <a:r>
              <a:rPr lang="en-US" dirty="0" err="1" smtClean="0"/>
              <a:t>congestus</a:t>
            </a:r>
            <a:r>
              <a:rPr lang="en-US" dirty="0" smtClean="0"/>
              <a:t> (Klug), </a:t>
            </a:r>
            <a:r>
              <a:rPr lang="en-US" dirty="0" err="1" smtClean="0"/>
              <a:t>Rhantus</a:t>
            </a:r>
            <a:r>
              <a:rPr lang="en-US" dirty="0" smtClean="0"/>
              <a:t> </a:t>
            </a:r>
            <a:r>
              <a:rPr lang="en-US" dirty="0" err="1" smtClean="0"/>
              <a:t>atricolor</a:t>
            </a:r>
            <a:r>
              <a:rPr lang="en-US" dirty="0" smtClean="0"/>
              <a:t> (</a:t>
            </a:r>
            <a:r>
              <a:rPr lang="en-US" dirty="0" err="1" smtClean="0"/>
              <a:t>Aubé</a:t>
            </a:r>
            <a:r>
              <a:rPr lang="en-US" dirty="0" smtClean="0"/>
              <a:t>), R. </a:t>
            </a:r>
            <a:r>
              <a:rPr lang="en-US" dirty="0" err="1" smtClean="0"/>
              <a:t>consimilis</a:t>
            </a:r>
            <a:r>
              <a:rPr lang="en-US" dirty="0" smtClean="0"/>
              <a:t> </a:t>
            </a:r>
            <a:r>
              <a:rPr lang="en-US" dirty="0" err="1" smtClean="0"/>
              <a:t>Motsch</a:t>
            </a:r>
            <a:r>
              <a:rPr lang="en-US" dirty="0" smtClean="0"/>
              <a:t>., R. latus (</a:t>
            </a:r>
            <a:r>
              <a:rPr lang="en-US" dirty="0" err="1" smtClean="0"/>
              <a:t>Fairm</a:t>
            </a:r>
            <a:r>
              <a:rPr lang="en-US" dirty="0" smtClean="0"/>
              <a:t>.), </a:t>
            </a:r>
            <a:r>
              <a:rPr lang="en-US" dirty="0" err="1" smtClean="0"/>
              <a:t>Rhantus</a:t>
            </a:r>
            <a:r>
              <a:rPr lang="en-US" dirty="0" smtClean="0"/>
              <a:t> </a:t>
            </a:r>
            <a:r>
              <a:rPr lang="en-US" dirty="0" err="1" smtClean="0"/>
              <a:t>pulverosus</a:t>
            </a:r>
            <a:r>
              <a:rPr lang="en-US" dirty="0" smtClean="0"/>
              <a:t> (Stephens), </a:t>
            </a:r>
            <a:r>
              <a:rPr lang="en-US" dirty="0" err="1" smtClean="0"/>
              <a:t>Thermonectus</a:t>
            </a:r>
            <a:r>
              <a:rPr lang="en-US" dirty="0" smtClean="0"/>
              <a:t> </a:t>
            </a:r>
            <a:r>
              <a:rPr lang="en-US" dirty="0" err="1" smtClean="0"/>
              <a:t>basilaris</a:t>
            </a:r>
            <a:r>
              <a:rPr lang="en-US" dirty="0" smtClean="0"/>
              <a:t> (Harris), T. </a:t>
            </a:r>
            <a:r>
              <a:rPr lang="en-US" dirty="0" err="1" smtClean="0"/>
              <a:t>marmoratus</a:t>
            </a:r>
            <a:r>
              <a:rPr lang="en-US" dirty="0" smtClean="0"/>
              <a:t> (Gray) and other Assist. Prof. Dr. Mehmet BEKTAŞ (Ph. D) | 66 </a:t>
            </a:r>
            <a:r>
              <a:rPr lang="en-US" dirty="0" err="1" smtClean="0"/>
              <a:t>Thermonectus</a:t>
            </a:r>
            <a:r>
              <a:rPr lang="en-US" dirty="0" smtClean="0"/>
              <a:t> sp. types can be provided as examples. From the </a:t>
            </a:r>
            <a:r>
              <a:rPr lang="en-US" dirty="0" err="1" smtClean="0"/>
              <a:t>Hydrophilidae</a:t>
            </a:r>
            <a:r>
              <a:rPr lang="en-US" dirty="0" smtClean="0"/>
              <a:t> family, specifically the water scavenger beetles, are </a:t>
            </a:r>
            <a:r>
              <a:rPr lang="en-US" dirty="0" err="1" smtClean="0"/>
              <a:t>Helephorus</a:t>
            </a:r>
            <a:r>
              <a:rPr lang="en-US" dirty="0" smtClean="0"/>
              <a:t> </a:t>
            </a:r>
            <a:r>
              <a:rPr lang="en-US" dirty="0" err="1" smtClean="0"/>
              <a:t>olivaceus</a:t>
            </a:r>
            <a:r>
              <a:rPr lang="en-US" dirty="0" smtClean="0"/>
              <a:t> F., H. </a:t>
            </a:r>
            <a:r>
              <a:rPr lang="en-US" dirty="0" err="1" smtClean="0"/>
              <a:t>picicornis</a:t>
            </a:r>
            <a:r>
              <a:rPr lang="en-US" dirty="0" smtClean="0"/>
              <a:t> </a:t>
            </a:r>
            <a:r>
              <a:rPr lang="en-US" dirty="0" err="1" smtClean="0"/>
              <a:t>Chevr</a:t>
            </a:r>
            <a:r>
              <a:rPr lang="en-US" dirty="0" smtClean="0"/>
              <a:t>., H. </a:t>
            </a:r>
            <a:r>
              <a:rPr lang="en-US" dirty="0" err="1" smtClean="0"/>
              <a:t>senegalensis</a:t>
            </a:r>
            <a:r>
              <a:rPr lang="en-US" dirty="0" smtClean="0"/>
              <a:t> (</a:t>
            </a:r>
            <a:r>
              <a:rPr lang="en-US" dirty="0" err="1" smtClean="0"/>
              <a:t>Percheron</a:t>
            </a:r>
            <a:r>
              <a:rPr lang="en-US" dirty="0" smtClean="0"/>
              <a:t>), H. </a:t>
            </a:r>
            <a:r>
              <a:rPr lang="en-US" dirty="0" err="1" smtClean="0"/>
              <a:t>pallidipalpes</a:t>
            </a:r>
            <a:r>
              <a:rPr lang="en-US" dirty="0" smtClean="0"/>
              <a:t> (</a:t>
            </a:r>
            <a:r>
              <a:rPr lang="en-US" dirty="0" err="1" smtClean="0"/>
              <a:t>MacLeay</a:t>
            </a:r>
            <a:r>
              <a:rPr lang="en-US" dirty="0" smtClean="0"/>
              <a:t>), </a:t>
            </a:r>
            <a:r>
              <a:rPr lang="en-US" dirty="0" err="1" smtClean="0"/>
              <a:t>Sternolophus</a:t>
            </a:r>
            <a:r>
              <a:rPr lang="en-US" dirty="0" smtClean="0"/>
              <a:t> </a:t>
            </a:r>
            <a:r>
              <a:rPr lang="en-US" dirty="0" err="1" smtClean="0"/>
              <a:t>rufipes</a:t>
            </a:r>
            <a:r>
              <a:rPr lang="en-US" dirty="0" smtClean="0"/>
              <a:t> (F.), </a:t>
            </a:r>
            <a:r>
              <a:rPr lang="en-US" dirty="0" err="1" smtClean="0"/>
              <a:t>Tropisternus</a:t>
            </a:r>
            <a:r>
              <a:rPr lang="en-US" dirty="0" smtClean="0"/>
              <a:t> </a:t>
            </a:r>
            <a:r>
              <a:rPr lang="en-US" dirty="0" err="1" smtClean="0"/>
              <a:t>mexicanus</a:t>
            </a:r>
            <a:r>
              <a:rPr lang="en-US" dirty="0" smtClean="0"/>
              <a:t> Lap., T. </a:t>
            </a:r>
            <a:r>
              <a:rPr lang="en-US" dirty="0" err="1" smtClean="0"/>
              <a:t>sublaevis</a:t>
            </a:r>
            <a:r>
              <a:rPr lang="en-US" dirty="0" smtClean="0"/>
              <a:t> (</a:t>
            </a:r>
            <a:r>
              <a:rPr lang="en-US" dirty="0" err="1" smtClean="0"/>
              <a:t>LeC</a:t>
            </a:r>
            <a:r>
              <a:rPr lang="en-US" dirty="0" smtClean="0"/>
              <a:t>.), </a:t>
            </a:r>
            <a:r>
              <a:rPr lang="en-US" dirty="0" err="1" smtClean="0"/>
              <a:t>Tropisternus</a:t>
            </a:r>
            <a:r>
              <a:rPr lang="en-US" dirty="0" smtClean="0"/>
              <a:t> </a:t>
            </a:r>
            <a:r>
              <a:rPr lang="en-US" dirty="0" err="1" smtClean="0"/>
              <a:t>tinctus</a:t>
            </a:r>
            <a:r>
              <a:rPr lang="en-US" dirty="0" smtClean="0"/>
              <a:t> Sharp and T. </a:t>
            </a:r>
            <a:r>
              <a:rPr lang="en-US" dirty="0" err="1" smtClean="0"/>
              <a:t>collaris</a:t>
            </a:r>
            <a:r>
              <a:rPr lang="en-US" dirty="0" smtClean="0"/>
              <a:t> (F.). Additionally, the list of edible insects includes </a:t>
            </a:r>
            <a:r>
              <a:rPr lang="en-US" dirty="0" err="1" smtClean="0"/>
              <a:t>Haliplus</a:t>
            </a:r>
            <a:r>
              <a:rPr lang="en-US" dirty="0" smtClean="0"/>
              <a:t> punctatus </a:t>
            </a:r>
            <a:r>
              <a:rPr lang="en-US" dirty="0" err="1" smtClean="0"/>
              <a:t>Aubé</a:t>
            </a:r>
            <a:r>
              <a:rPr lang="en-US" dirty="0" smtClean="0"/>
              <a:t> from the </a:t>
            </a:r>
            <a:r>
              <a:rPr lang="en-US" dirty="0" err="1" smtClean="0"/>
              <a:t>Haliplidae</a:t>
            </a:r>
            <a:r>
              <a:rPr lang="en-US" dirty="0" smtClean="0"/>
              <a:t> family, </a:t>
            </a:r>
            <a:r>
              <a:rPr lang="en-US" dirty="0" err="1" smtClean="0"/>
              <a:t>Suphisellus</a:t>
            </a:r>
            <a:r>
              <a:rPr lang="en-US" dirty="0" smtClean="0"/>
              <a:t> sp. from the </a:t>
            </a:r>
            <a:r>
              <a:rPr lang="en-US" dirty="0" err="1" smtClean="0"/>
              <a:t>Noteridae</a:t>
            </a:r>
            <a:r>
              <a:rPr lang="en-US" dirty="0" smtClean="0"/>
              <a:t> family; </a:t>
            </a:r>
            <a:r>
              <a:rPr lang="en-US" dirty="0" err="1" smtClean="0"/>
              <a:t>Austrelmis</a:t>
            </a:r>
            <a:r>
              <a:rPr lang="en-US" dirty="0" smtClean="0"/>
              <a:t> </a:t>
            </a:r>
            <a:r>
              <a:rPr lang="en-US" dirty="0" err="1" smtClean="0"/>
              <a:t>chilensis</a:t>
            </a:r>
            <a:r>
              <a:rPr lang="en-US" dirty="0" smtClean="0"/>
              <a:t> (</a:t>
            </a:r>
            <a:r>
              <a:rPr lang="en-US" dirty="0" err="1" smtClean="0"/>
              <a:t>Germain</a:t>
            </a:r>
            <a:r>
              <a:rPr lang="en-US" dirty="0" smtClean="0"/>
              <a:t>), A. </a:t>
            </a:r>
            <a:r>
              <a:rPr lang="en-US" dirty="0" err="1" smtClean="0"/>
              <a:t>condimentarius</a:t>
            </a:r>
            <a:r>
              <a:rPr lang="en-US" dirty="0" smtClean="0"/>
              <a:t> (Philippi) from the family </a:t>
            </a:r>
            <a:r>
              <a:rPr lang="en-US" dirty="0" err="1" smtClean="0"/>
              <a:t>Elmidae</a:t>
            </a:r>
            <a:r>
              <a:rPr lang="en-US" dirty="0" smtClean="0"/>
              <a:t> and </a:t>
            </a:r>
            <a:r>
              <a:rPr lang="en-US" dirty="0" err="1" smtClean="0"/>
              <a:t>Berosus</a:t>
            </a:r>
            <a:r>
              <a:rPr lang="en-US" dirty="0" smtClean="0"/>
              <a:t> from the family </a:t>
            </a:r>
            <a:r>
              <a:rPr lang="en-US" dirty="0" err="1" smtClean="0"/>
              <a:t>Hydrophilidae</a:t>
            </a:r>
            <a:r>
              <a:rPr lang="en-US" dirty="0" smtClean="0"/>
              <a:t>. It also includes </a:t>
            </a:r>
            <a:r>
              <a:rPr lang="en-US" dirty="0" err="1" smtClean="0"/>
              <a:t>Aulonogyrus</a:t>
            </a:r>
            <a:r>
              <a:rPr lang="en-US" dirty="0" smtClean="0"/>
              <a:t> </a:t>
            </a:r>
            <a:r>
              <a:rPr lang="en-US" dirty="0" err="1" smtClean="0"/>
              <a:t>strigosus</a:t>
            </a:r>
            <a:r>
              <a:rPr lang="en-US" dirty="0" smtClean="0"/>
              <a:t> F. and </a:t>
            </a:r>
            <a:r>
              <a:rPr lang="en-US" dirty="0" err="1" smtClean="0"/>
              <a:t>Dineutes</a:t>
            </a:r>
            <a:r>
              <a:rPr lang="en-US" dirty="0" smtClean="0"/>
              <a:t> </a:t>
            </a:r>
            <a:r>
              <a:rPr lang="en-US" dirty="0" err="1" smtClean="0"/>
              <a:t>marginatus</a:t>
            </a:r>
            <a:r>
              <a:rPr lang="en-US" dirty="0" smtClean="0"/>
              <a:t> Sharp species from the </a:t>
            </a:r>
            <a:r>
              <a:rPr lang="en-US" dirty="0" err="1" smtClean="0"/>
              <a:t>Gyrinidae</a:t>
            </a:r>
            <a:r>
              <a:rPr lang="en-US" dirty="0" smtClean="0"/>
              <a:t> family (Ramos‐</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a:t>
            </a:r>
            <a:r>
              <a:rPr lang="en-US" dirty="0" err="1" smtClean="0"/>
              <a:t>Jongema</a:t>
            </a:r>
            <a:r>
              <a:rPr lang="en-US" dirty="0" smtClean="0"/>
              <a:t>, 2014; </a:t>
            </a:r>
            <a:r>
              <a:rPr lang="en-US" dirty="0" err="1" smtClean="0"/>
              <a:t>Mistuhashi</a:t>
            </a:r>
            <a:r>
              <a:rPr lang="en-US" dirty="0" smtClean="0"/>
              <a:t>, 2016; Chung et al., 2022; </a:t>
            </a:r>
            <a:r>
              <a:rPr lang="en-US" dirty="0" err="1" smtClean="0"/>
              <a:t>Aydoğan</a:t>
            </a:r>
            <a:r>
              <a:rPr lang="en-US" dirty="0" smtClean="0"/>
              <a:t>, 2023; </a:t>
            </a:r>
            <a:r>
              <a:rPr lang="en-US" dirty="0" err="1" smtClean="0"/>
              <a:t>Sabri</a:t>
            </a:r>
            <a:r>
              <a:rPr lang="en-US" dirty="0" smtClean="0"/>
              <a:t> et al., 2023). Finally, </a:t>
            </a:r>
            <a:r>
              <a:rPr lang="en-US" dirty="0" err="1" smtClean="0"/>
              <a:t>Atractomorpha</a:t>
            </a:r>
            <a:r>
              <a:rPr lang="en-US" dirty="0" smtClean="0"/>
              <a:t> </a:t>
            </a:r>
            <a:r>
              <a:rPr lang="en-US" dirty="0" err="1" smtClean="0"/>
              <a:t>psittacina</a:t>
            </a:r>
            <a:r>
              <a:rPr lang="en-US" dirty="0" smtClean="0"/>
              <a:t> (de </a:t>
            </a:r>
            <a:r>
              <a:rPr lang="en-US" dirty="0" err="1" smtClean="0"/>
              <a:t>Haan</a:t>
            </a:r>
            <a:r>
              <a:rPr lang="en-US" dirty="0" smtClean="0"/>
              <a:t>) (spotted grasshopper for control struggle) from the family and </a:t>
            </a:r>
            <a:r>
              <a:rPr lang="en-US" dirty="0" err="1" smtClean="0"/>
              <a:t>Schizodactylus</a:t>
            </a:r>
            <a:r>
              <a:rPr lang="en-US" dirty="0" smtClean="0"/>
              <a:t> </a:t>
            </a:r>
            <a:r>
              <a:rPr lang="en-US" dirty="0" err="1" smtClean="0"/>
              <a:t>monstrosus</a:t>
            </a:r>
            <a:r>
              <a:rPr lang="en-US" dirty="0" smtClean="0"/>
              <a:t> (Drury) (sand cricket) and S. </a:t>
            </a:r>
            <a:r>
              <a:rPr lang="en-US" dirty="0" err="1" smtClean="0"/>
              <a:t>tuberculatus</a:t>
            </a:r>
            <a:r>
              <a:rPr lang="en-US" dirty="0" smtClean="0"/>
              <a:t> Ander species from the </a:t>
            </a:r>
            <a:r>
              <a:rPr lang="en-US" dirty="0" err="1" smtClean="0"/>
              <a:t>Schizodactylidae</a:t>
            </a:r>
            <a:r>
              <a:rPr lang="en-US" dirty="0" smtClean="0"/>
              <a:t> family can cited given as examples in the </a:t>
            </a:r>
            <a:r>
              <a:rPr lang="en-US" dirty="0" err="1" smtClean="0"/>
              <a:t>Orthoptera</a:t>
            </a:r>
            <a:r>
              <a:rPr lang="en-US" dirty="0" smtClean="0"/>
              <a:t> (Ramos‐</a:t>
            </a:r>
            <a:r>
              <a:rPr lang="en-US" dirty="0" err="1" smtClean="0"/>
              <a:t>Elorduy</a:t>
            </a:r>
            <a:r>
              <a:rPr lang="en-US" dirty="0" smtClean="0"/>
              <a:t>, 1997; </a:t>
            </a:r>
            <a:r>
              <a:rPr lang="en-US" dirty="0" err="1" smtClean="0"/>
              <a:t>RamosElorduy</a:t>
            </a:r>
            <a:r>
              <a:rPr lang="en-US" dirty="0" smtClean="0"/>
              <a:t> et al., 1998; Ramos-</a:t>
            </a:r>
            <a:r>
              <a:rPr lang="en-US" dirty="0" err="1" smtClean="0"/>
              <a:t>Elorduy</a:t>
            </a:r>
            <a:r>
              <a:rPr lang="en-US" dirty="0" smtClean="0"/>
              <a:t> et al., 1998; </a:t>
            </a:r>
            <a:r>
              <a:rPr lang="en-US" dirty="0" err="1" smtClean="0"/>
              <a:t>Jongema</a:t>
            </a:r>
            <a:r>
              <a:rPr lang="en-US" dirty="0" smtClean="0"/>
              <a:t>, 2014; Chung et al., 2022; </a:t>
            </a:r>
            <a:r>
              <a:rPr lang="en-US" dirty="0" err="1" smtClean="0"/>
              <a:t>Sabri</a:t>
            </a:r>
            <a:r>
              <a:rPr lang="en-US" dirty="0" smtClean="0"/>
              <a:t> et al., 2023). 12.2. Biological Control And </a:t>
            </a:r>
            <a:r>
              <a:rPr lang="en-US" dirty="0" err="1" smtClean="0"/>
              <a:t>Insectageddon</a:t>
            </a:r>
            <a:r>
              <a:rPr lang="en-US" dirty="0" smtClean="0"/>
              <a:t> Biological control involves using living organisms to decrease pest populations instead of relying on chemicals. In order to reduce the population of harmful insects, organisms such as viruses, rickettsia, bacteria, fungi and protozoa are used because they cause the death of infested species. Even though </a:t>
            </a:r>
            <a:r>
              <a:rPr lang="en-US" dirty="0" err="1" smtClean="0"/>
              <a:t>entomopathogens</a:t>
            </a:r>
            <a:r>
              <a:rPr lang="en-US" dirty="0" smtClean="0"/>
              <a:t> are effective in the biological control of many invertebrates, arthropods, especially insects, have developed various and effective defense mechanisms against these pathogens. It is understood that the body is protected by defense mechanisms such as cuticle thickness, melanin content in the skin and resistance mechanisms in the intestinal structure (Van Den Bosch, 1971; Masahiro et al., 1992; Hawkins et al., 1999; </a:t>
            </a:r>
            <a:r>
              <a:rPr lang="en-US" dirty="0" err="1" smtClean="0"/>
              <a:t>Atay</a:t>
            </a:r>
            <a:r>
              <a:rPr lang="en-US" dirty="0" smtClean="0"/>
              <a:t> and </a:t>
            </a:r>
            <a:r>
              <a:rPr lang="en-US" dirty="0" err="1" smtClean="0"/>
              <a:t>Oğur</a:t>
            </a:r>
            <a:r>
              <a:rPr lang="en-US" dirty="0" smtClean="0"/>
              <a:t>, 2011; Costa-</a:t>
            </a:r>
            <a:r>
              <a:rPr lang="en-US" dirty="0" err="1" smtClean="0"/>
              <a:t>Neto</a:t>
            </a:r>
            <a:r>
              <a:rPr lang="en-US" dirty="0" smtClean="0"/>
              <a:t> and </a:t>
            </a:r>
            <a:r>
              <a:rPr lang="en-US" dirty="0" err="1" smtClean="0"/>
              <a:t>Dunkel</a:t>
            </a:r>
            <a:r>
              <a:rPr lang="en-US" dirty="0" smtClean="0"/>
              <a:t>, 2016; </a:t>
            </a:r>
            <a:r>
              <a:rPr lang="en-US" dirty="0" err="1" smtClean="0"/>
              <a:t>Bektaş</a:t>
            </a:r>
            <a:r>
              <a:rPr lang="en-US" dirty="0" smtClean="0"/>
              <a:t>, 2018; </a:t>
            </a:r>
            <a:r>
              <a:rPr lang="en-US" dirty="0" err="1" smtClean="0"/>
              <a:t>Bektaş</a:t>
            </a:r>
            <a:r>
              <a:rPr lang="en-US" dirty="0" smtClean="0"/>
              <a:t> et al., 2019; </a:t>
            </a:r>
            <a:r>
              <a:rPr lang="en-US" dirty="0" err="1" smtClean="0"/>
              <a:t>Bektaş</a:t>
            </a:r>
            <a:r>
              <a:rPr lang="en-US" dirty="0" smtClean="0"/>
              <a:t>, 2020; </a:t>
            </a:r>
            <a:r>
              <a:rPr lang="en-US" dirty="0" err="1" smtClean="0"/>
              <a:t>ReynosoVelasco</a:t>
            </a:r>
            <a:r>
              <a:rPr lang="en-US" dirty="0" smtClean="0"/>
              <a:t> and Arce-Pérez, 2020; Wang et al., 2005; </a:t>
            </a:r>
            <a:r>
              <a:rPr lang="en-US" dirty="0" err="1" smtClean="0"/>
              <a:t>Gorbunova</a:t>
            </a:r>
            <a:r>
              <a:rPr lang="en-US" dirty="0" smtClean="0"/>
              <a:t> and </a:t>
            </a:r>
            <a:r>
              <a:rPr lang="en-US" dirty="0" err="1" smtClean="0"/>
              <a:t>Zakharov</a:t>
            </a:r>
            <a:r>
              <a:rPr lang="en-US" dirty="0" smtClean="0"/>
              <a:t>, 67 | EDIBLE INSECTS 2021; </a:t>
            </a:r>
            <a:r>
              <a:rPr lang="en-US" dirty="0" err="1" smtClean="0"/>
              <a:t>Bektaş</a:t>
            </a:r>
            <a:r>
              <a:rPr lang="en-US" dirty="0" smtClean="0"/>
              <a:t>, 2021; Lange and Nakamura, 2021; Parra and Coelho, 2022; Van </a:t>
            </a:r>
            <a:r>
              <a:rPr lang="en-US" dirty="0" err="1" smtClean="0"/>
              <a:t>Itterbeeck</a:t>
            </a:r>
            <a:r>
              <a:rPr lang="en-US" dirty="0" smtClean="0"/>
              <a:t> and </a:t>
            </a:r>
            <a:r>
              <a:rPr lang="en-US" dirty="0" err="1" smtClean="0"/>
              <a:t>Pelozuelo</a:t>
            </a:r>
            <a:r>
              <a:rPr lang="en-US" dirty="0" smtClean="0"/>
              <a:t>, 2022; Chung et al., 2022). In addition, the </a:t>
            </a:r>
            <a:r>
              <a:rPr lang="en-US" dirty="0" err="1" smtClean="0"/>
              <a:t>hemolymph</a:t>
            </a:r>
            <a:r>
              <a:rPr lang="en-US" dirty="0" smtClean="0"/>
              <a:t> fluid and specialized cells in insects contribute to their immunological resistance. Of course, these protection methods provide the opportunity for new ideas to be generated in the field of entomophagy, as well as the development of medical drugs (Table 3). Microorganisms are utilized to decrease the population of harmful insects in specific regions. With the microbial control method and </a:t>
            </a:r>
            <a:r>
              <a:rPr lang="en-US" dirty="0" err="1" smtClean="0"/>
              <a:t>entomophagic</a:t>
            </a:r>
            <a:r>
              <a:rPr lang="en-US" dirty="0" smtClean="0"/>
              <a:t> approaches for animal feeds that do not cause technical irritation, the use of insecticides can be minimized. For example, stink bugs (</a:t>
            </a:r>
            <a:r>
              <a:rPr lang="en-US" dirty="0" err="1" smtClean="0"/>
              <a:t>Bathycoelia</a:t>
            </a:r>
            <a:r>
              <a:rPr lang="en-US" dirty="0" smtClean="0"/>
              <a:t> </a:t>
            </a:r>
            <a:r>
              <a:rPr lang="en-US" dirty="0" err="1" smtClean="0"/>
              <a:t>disticnta</a:t>
            </a:r>
            <a:r>
              <a:rPr lang="en-US" dirty="0" smtClean="0"/>
              <a:t>) (</a:t>
            </a:r>
            <a:r>
              <a:rPr lang="en-US" dirty="0" err="1" smtClean="0"/>
              <a:t>Hemiptera</a:t>
            </a:r>
            <a:r>
              <a:rPr lang="en-US" dirty="0" smtClean="0"/>
              <a:t>: </a:t>
            </a:r>
            <a:r>
              <a:rPr lang="en-US" dirty="0" err="1" smtClean="0"/>
              <a:t>Pentatomidae</a:t>
            </a:r>
            <a:r>
              <a:rPr lang="en-US" dirty="0" smtClean="0"/>
              <a:t>) are a hazardous pest in South African orchid gardens. This pest is primarily managed using insecticides, making alternative control methods important. A PCR-based </a:t>
            </a:r>
            <a:r>
              <a:rPr lang="en-US" dirty="0" err="1" smtClean="0"/>
              <a:t>metabarcoding</a:t>
            </a:r>
            <a:r>
              <a:rPr lang="en-US" dirty="0" smtClean="0"/>
              <a:t> test was developed to identify plant material in the gut of stink bugs (Masahiro et al., 1992; Ramos‐ </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Van Huis, 2003; </a:t>
            </a:r>
            <a:r>
              <a:rPr lang="en-US" dirty="0" err="1" smtClean="0"/>
              <a:t>Atay</a:t>
            </a:r>
            <a:r>
              <a:rPr lang="en-US" dirty="0" smtClean="0"/>
              <a:t> and </a:t>
            </a:r>
            <a:r>
              <a:rPr lang="en-US" dirty="0" err="1" smtClean="0"/>
              <a:t>Oğur</a:t>
            </a:r>
            <a:r>
              <a:rPr lang="en-US" dirty="0" smtClean="0"/>
              <a:t>, 2011; </a:t>
            </a:r>
            <a:r>
              <a:rPr lang="en-US" dirty="0" err="1" smtClean="0"/>
              <a:t>Jongema</a:t>
            </a:r>
            <a:r>
              <a:rPr lang="en-US" dirty="0" smtClean="0"/>
              <a:t>, 2014; </a:t>
            </a:r>
            <a:r>
              <a:rPr lang="en-US" dirty="0" err="1" smtClean="0"/>
              <a:t>Mistuhashi</a:t>
            </a:r>
            <a:r>
              <a:rPr lang="en-US" dirty="0" smtClean="0"/>
              <a:t>, 2016; </a:t>
            </a:r>
            <a:r>
              <a:rPr lang="en-US" dirty="0" err="1" smtClean="0"/>
              <a:t>CostaNeto</a:t>
            </a:r>
            <a:r>
              <a:rPr lang="en-US" dirty="0" smtClean="0"/>
              <a:t> and </a:t>
            </a:r>
            <a:r>
              <a:rPr lang="en-US" dirty="0" err="1" smtClean="0"/>
              <a:t>Dunkel</a:t>
            </a:r>
            <a:r>
              <a:rPr lang="en-US" dirty="0" smtClean="0"/>
              <a:t>, 2016; </a:t>
            </a:r>
            <a:r>
              <a:rPr lang="en-US" dirty="0" err="1" smtClean="0"/>
              <a:t>Bektaş</a:t>
            </a:r>
            <a:r>
              <a:rPr lang="en-US" dirty="0" smtClean="0"/>
              <a:t>, 2018; </a:t>
            </a:r>
            <a:r>
              <a:rPr lang="en-US" dirty="0" err="1" smtClean="0"/>
              <a:t>Bektaş</a:t>
            </a:r>
            <a:r>
              <a:rPr lang="en-US" dirty="0" smtClean="0"/>
              <a:t> et al., 2019; </a:t>
            </a:r>
            <a:r>
              <a:rPr lang="en-US" dirty="0" err="1" smtClean="0"/>
              <a:t>Bektaş</a:t>
            </a:r>
            <a:r>
              <a:rPr lang="en-US" dirty="0" smtClean="0"/>
              <a:t>, 2020; Reynoso-Velasco and Arce-Pérez, 2020; Wang et al., 2005; Wang and Yao, 2011; </a:t>
            </a:r>
            <a:r>
              <a:rPr lang="en-US" dirty="0" err="1" smtClean="0"/>
              <a:t>Gorbunova</a:t>
            </a:r>
            <a:r>
              <a:rPr lang="en-US" dirty="0" smtClean="0"/>
              <a:t> and </a:t>
            </a:r>
            <a:r>
              <a:rPr lang="en-US" dirty="0" err="1" smtClean="0"/>
              <a:t>Zakharov</a:t>
            </a:r>
            <a:r>
              <a:rPr lang="en-US" dirty="0" smtClean="0"/>
              <a:t>, 2021; </a:t>
            </a:r>
            <a:r>
              <a:rPr lang="en-US" dirty="0" err="1" smtClean="0"/>
              <a:t>Bektaş</a:t>
            </a:r>
            <a:r>
              <a:rPr lang="en-US" dirty="0" smtClean="0"/>
              <a:t>, 2021; Lange and Nakamura, 2021; Parra and Coelho, 2022; Van </a:t>
            </a:r>
            <a:r>
              <a:rPr lang="en-US" dirty="0" err="1" smtClean="0"/>
              <a:t>Itterbeeck</a:t>
            </a:r>
            <a:r>
              <a:rPr lang="en-US" dirty="0" smtClean="0"/>
              <a:t> and </a:t>
            </a:r>
            <a:r>
              <a:rPr lang="en-US" dirty="0" err="1" smtClean="0"/>
              <a:t>Pelozuelo</a:t>
            </a:r>
            <a:r>
              <a:rPr lang="en-US" dirty="0" smtClean="0"/>
              <a:t>, 2022; Chung et al., 2022; </a:t>
            </a:r>
            <a:r>
              <a:rPr lang="en-US" dirty="0" err="1" smtClean="0"/>
              <a:t>Sabri</a:t>
            </a:r>
            <a:r>
              <a:rPr lang="en-US" dirty="0" smtClean="0"/>
              <a:t> et al., 2023). Climate change triggers stressors that influence ecosystems, making it a prominent and concerning issue for ecosystems worldwide. The long-term monitoring of the impact of global warming on aquatic insects in ecosystems offers the advantage of providing important insights into the prediction of changes in insect populations, including invasive or endangered species, and potential ecosystem mechanisms. In addition to impacting climate change, which also affects edible insects, the use of agricultural chemicals such as pesticides accelerates insect losses. For this reason, the use of pesticides is unavoidable in modern agriculture (Masahiro et al., 1992; Ramos‐</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Van Huis, 2003; </a:t>
            </a:r>
            <a:r>
              <a:rPr lang="en-US" dirty="0" err="1" smtClean="0"/>
              <a:t>Atay</a:t>
            </a:r>
            <a:r>
              <a:rPr lang="en-US" dirty="0" smtClean="0"/>
              <a:t> and </a:t>
            </a:r>
            <a:r>
              <a:rPr lang="en-US" dirty="0" err="1" smtClean="0"/>
              <a:t>Oğur</a:t>
            </a:r>
            <a:r>
              <a:rPr lang="en-US" dirty="0" smtClean="0"/>
              <a:t>, 2011; </a:t>
            </a:r>
            <a:r>
              <a:rPr lang="en-US" dirty="0" err="1" smtClean="0"/>
              <a:t>Jongema</a:t>
            </a:r>
            <a:r>
              <a:rPr lang="en-US" dirty="0" smtClean="0"/>
              <a:t>, 2014; </a:t>
            </a:r>
            <a:r>
              <a:rPr lang="en-US" dirty="0" err="1" smtClean="0"/>
              <a:t>Mistuhashi</a:t>
            </a:r>
            <a:r>
              <a:rPr lang="en-US" dirty="0" smtClean="0"/>
              <a:t>, 2016; Costa-</a:t>
            </a:r>
            <a:r>
              <a:rPr lang="en-US" dirty="0" err="1" smtClean="0"/>
              <a:t>Neto</a:t>
            </a:r>
            <a:r>
              <a:rPr lang="en-US" dirty="0" smtClean="0"/>
              <a:t> and </a:t>
            </a:r>
            <a:r>
              <a:rPr lang="en-US" dirty="0" err="1" smtClean="0"/>
              <a:t>Dunkel</a:t>
            </a:r>
            <a:r>
              <a:rPr lang="en-US" dirty="0" smtClean="0"/>
              <a:t>, 2016; </a:t>
            </a:r>
            <a:r>
              <a:rPr lang="en-US" dirty="0" err="1" smtClean="0"/>
              <a:t>Bektaş</a:t>
            </a:r>
            <a:r>
              <a:rPr lang="en-US" dirty="0" smtClean="0"/>
              <a:t>, 2018; </a:t>
            </a:r>
            <a:r>
              <a:rPr lang="en-US" dirty="0" err="1" smtClean="0"/>
              <a:t>Bektaş</a:t>
            </a:r>
            <a:r>
              <a:rPr lang="en-US" dirty="0" smtClean="0"/>
              <a:t> et al., 2019; </a:t>
            </a:r>
            <a:r>
              <a:rPr lang="en-US" dirty="0" err="1" smtClean="0"/>
              <a:t>Bektaş</a:t>
            </a:r>
            <a:r>
              <a:rPr lang="en-US" dirty="0" smtClean="0"/>
              <a:t>, 2020; </a:t>
            </a:r>
            <a:r>
              <a:rPr lang="en-US" dirty="0" err="1" smtClean="0"/>
              <a:t>ReynosoVelasco</a:t>
            </a:r>
            <a:r>
              <a:rPr lang="en-US" dirty="0" smtClean="0"/>
              <a:t> and Arce-Pérez, 2020; Wang et al., 2005; </a:t>
            </a:r>
            <a:r>
              <a:rPr lang="en-US" dirty="0" err="1" smtClean="0"/>
              <a:t>Gorbunova</a:t>
            </a:r>
            <a:r>
              <a:rPr lang="en-US" dirty="0" smtClean="0"/>
              <a:t> and </a:t>
            </a:r>
            <a:r>
              <a:rPr lang="en-US" dirty="0" err="1" smtClean="0"/>
              <a:t>Zakharov</a:t>
            </a:r>
            <a:r>
              <a:rPr lang="en-US" dirty="0" smtClean="0"/>
              <a:t>, Assist. Prof. Dr. Mehmet BEKTAŞ (Ph. D) | 68 2021; </a:t>
            </a:r>
            <a:r>
              <a:rPr lang="en-US" dirty="0" err="1" smtClean="0"/>
              <a:t>Bektaş</a:t>
            </a:r>
            <a:r>
              <a:rPr lang="en-US" dirty="0" smtClean="0"/>
              <a:t>, 2021; Lange and Nakamura, 2021; Parra and Coelho, 2022; Van </a:t>
            </a:r>
            <a:r>
              <a:rPr lang="en-US" dirty="0" err="1" smtClean="0"/>
              <a:t>Itterbeeck</a:t>
            </a:r>
            <a:r>
              <a:rPr lang="en-US" dirty="0" smtClean="0"/>
              <a:t> and </a:t>
            </a:r>
            <a:r>
              <a:rPr lang="en-US" dirty="0" err="1" smtClean="0"/>
              <a:t>Pelozuelo</a:t>
            </a:r>
            <a:r>
              <a:rPr lang="en-US" dirty="0" smtClean="0"/>
              <a:t>, 2022; Chung et al., 2022; </a:t>
            </a:r>
            <a:r>
              <a:rPr lang="en-US" dirty="0" err="1" smtClean="0"/>
              <a:t>Sabri</a:t>
            </a:r>
            <a:r>
              <a:rPr lang="en-US" dirty="0" smtClean="0"/>
              <a:t> et al., 2023; </a:t>
            </a:r>
            <a:r>
              <a:rPr lang="en-US" dirty="0" err="1" smtClean="0"/>
              <a:t>Bektaş</a:t>
            </a:r>
            <a:r>
              <a:rPr lang="en-US" dirty="0" smtClean="0"/>
              <a:t>, 2023). When using pesticides, it is important to evaluate both the protection of the product against diseases, pests and weeds, as well as the potential negative effects on humans and the environment. In this system, also known as Integrated Pest Management, agricultural yields can be improved in terms of both quality and quantity, while ensuring food safety and the sustainability of the agricultural ecosystem. In this approach, it is important to take care not to harm insects outside the agricultural area (Masahiro et al., 1992; Ramos‐ </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Van Huis, 2003; </a:t>
            </a:r>
            <a:r>
              <a:rPr lang="en-US" dirty="0" err="1" smtClean="0"/>
              <a:t>Atay</a:t>
            </a:r>
            <a:r>
              <a:rPr lang="en-US" dirty="0" smtClean="0"/>
              <a:t> and </a:t>
            </a:r>
            <a:r>
              <a:rPr lang="en-US" dirty="0" err="1" smtClean="0"/>
              <a:t>Oğur</a:t>
            </a:r>
            <a:r>
              <a:rPr lang="en-US" dirty="0" smtClean="0"/>
              <a:t>, 2011; </a:t>
            </a:r>
            <a:r>
              <a:rPr lang="en-US" dirty="0" err="1" smtClean="0"/>
              <a:t>Jongema</a:t>
            </a:r>
            <a:r>
              <a:rPr lang="en-US" dirty="0" smtClean="0"/>
              <a:t>, 2014; </a:t>
            </a:r>
            <a:r>
              <a:rPr lang="en-US" dirty="0" err="1" smtClean="0"/>
              <a:t>Mistuhashi</a:t>
            </a:r>
            <a:r>
              <a:rPr lang="en-US" dirty="0" smtClean="0"/>
              <a:t>, 2016; </a:t>
            </a:r>
            <a:r>
              <a:rPr lang="en-US" dirty="0" err="1" smtClean="0"/>
              <a:t>CostaNeto</a:t>
            </a:r>
            <a:r>
              <a:rPr lang="en-US" dirty="0" smtClean="0"/>
              <a:t> and </a:t>
            </a:r>
            <a:r>
              <a:rPr lang="en-US" dirty="0" err="1" smtClean="0"/>
              <a:t>Dunkel</a:t>
            </a:r>
            <a:r>
              <a:rPr lang="en-US" dirty="0" smtClean="0"/>
              <a:t>, 2016; FAO, 2018; </a:t>
            </a:r>
            <a:r>
              <a:rPr lang="en-US" dirty="0" err="1" smtClean="0"/>
              <a:t>Bektaş</a:t>
            </a:r>
            <a:r>
              <a:rPr lang="en-US" dirty="0" smtClean="0"/>
              <a:t>, 2018; </a:t>
            </a:r>
            <a:r>
              <a:rPr lang="en-US" dirty="0" err="1" smtClean="0"/>
              <a:t>Bektaş</a:t>
            </a:r>
            <a:r>
              <a:rPr lang="en-US" dirty="0" smtClean="0"/>
              <a:t> et al., 2019; </a:t>
            </a:r>
            <a:r>
              <a:rPr lang="en-US" dirty="0" err="1" smtClean="0"/>
              <a:t>Bektaş</a:t>
            </a:r>
            <a:r>
              <a:rPr lang="en-US" dirty="0" smtClean="0"/>
              <a:t>, 2020; Reynoso-Velasco and Arce-Pérez, 2020; Wang et al., 2005; </a:t>
            </a:r>
            <a:r>
              <a:rPr lang="en-US" dirty="0" err="1" smtClean="0"/>
              <a:t>Gorbunova</a:t>
            </a:r>
            <a:r>
              <a:rPr lang="en-US" dirty="0" smtClean="0"/>
              <a:t> and </a:t>
            </a:r>
            <a:r>
              <a:rPr lang="en-US" dirty="0" err="1" smtClean="0"/>
              <a:t>Zakharov</a:t>
            </a:r>
            <a:r>
              <a:rPr lang="en-US" dirty="0" smtClean="0"/>
              <a:t>, 2021; </a:t>
            </a:r>
            <a:r>
              <a:rPr lang="en-US" dirty="0" err="1" smtClean="0"/>
              <a:t>Bektaş</a:t>
            </a:r>
            <a:r>
              <a:rPr lang="en-US" dirty="0" smtClean="0"/>
              <a:t>, 2021; Lange and Nakamura, 2021; Parra and Coelho, 2022; Van </a:t>
            </a:r>
            <a:r>
              <a:rPr lang="en-US" dirty="0" err="1" smtClean="0"/>
              <a:t>Itterbeeck</a:t>
            </a:r>
            <a:r>
              <a:rPr lang="en-US" dirty="0" smtClean="0"/>
              <a:t> and </a:t>
            </a:r>
            <a:r>
              <a:rPr lang="en-US" dirty="0" err="1" smtClean="0"/>
              <a:t>Pelozuelo</a:t>
            </a:r>
            <a:r>
              <a:rPr lang="en-US" dirty="0" smtClean="0"/>
              <a:t>, 2022; Chung et al., 2022; </a:t>
            </a:r>
            <a:r>
              <a:rPr lang="en-US" dirty="0" err="1" smtClean="0"/>
              <a:t>Sabri</a:t>
            </a:r>
            <a:r>
              <a:rPr lang="en-US" dirty="0" smtClean="0"/>
              <a:t> et al., 2023; FAO, 2024). Today, most insect species are considered edible, including ants, grasshoppers, bees, wasps, crickets, and more. It has been listed that more than 1,900 insect species in the world are edible. These edible hexapods are used as human food, and approximately 2 billion people worldwide consume insects. Therefore, when comparing plant and animal proteins with insect proteins, edible insects are valuable sources in terms of essential amino acid profile, total protein level and other nutritional values. The design was intended to incorporate natural plants that have the ability to attract pollinator insects, with a focus on the sustainability of insect species. In addition, populations of edible insects will also be preserved (Masahiro et al., 1992; Ramos‐</a:t>
            </a:r>
            <a:r>
              <a:rPr lang="en-US" dirty="0" err="1" smtClean="0"/>
              <a:t>Elorduy</a:t>
            </a:r>
            <a:r>
              <a:rPr lang="en-US" dirty="0" smtClean="0"/>
              <a:t>, 1997; Ramos-</a:t>
            </a:r>
            <a:r>
              <a:rPr lang="en-US" dirty="0" err="1" smtClean="0"/>
              <a:t>Elorduy</a:t>
            </a:r>
            <a:r>
              <a:rPr lang="en-US" dirty="0" smtClean="0"/>
              <a:t> et al., 1998; Ramos-</a:t>
            </a:r>
            <a:r>
              <a:rPr lang="en-US" dirty="0" err="1" smtClean="0"/>
              <a:t>Elorduy</a:t>
            </a:r>
            <a:r>
              <a:rPr lang="en-US" dirty="0" smtClean="0"/>
              <a:t> et al., 1998; Van Huis, 2003; </a:t>
            </a:r>
            <a:r>
              <a:rPr lang="en-US" dirty="0" err="1" smtClean="0"/>
              <a:t>Atay</a:t>
            </a:r>
            <a:r>
              <a:rPr lang="en-US" dirty="0" smtClean="0"/>
              <a:t> and </a:t>
            </a:r>
            <a:r>
              <a:rPr lang="en-US" dirty="0" err="1" smtClean="0"/>
              <a:t>Oğur</a:t>
            </a:r>
            <a:r>
              <a:rPr lang="en-US" dirty="0" smtClean="0"/>
              <a:t>, 2011; </a:t>
            </a:r>
            <a:r>
              <a:rPr lang="en-US" dirty="0" err="1" smtClean="0"/>
              <a:t>Jongema</a:t>
            </a:r>
            <a:r>
              <a:rPr lang="en-US" dirty="0" smtClean="0"/>
              <a:t>, 2014; </a:t>
            </a:r>
            <a:r>
              <a:rPr lang="en-US" dirty="0" err="1" smtClean="0"/>
              <a:t>Mistuhashi</a:t>
            </a:r>
            <a:r>
              <a:rPr lang="en-US" dirty="0" smtClean="0"/>
              <a:t>, 2016; Costa-</a:t>
            </a:r>
            <a:r>
              <a:rPr lang="en-US" dirty="0" err="1" smtClean="0"/>
              <a:t>Neto</a:t>
            </a:r>
            <a:r>
              <a:rPr lang="en-US" dirty="0" smtClean="0"/>
              <a:t> and </a:t>
            </a:r>
            <a:r>
              <a:rPr lang="en-US" dirty="0" err="1" smtClean="0"/>
              <a:t>Dunkel</a:t>
            </a:r>
            <a:r>
              <a:rPr lang="en-US" dirty="0" smtClean="0"/>
              <a:t>, 2016; </a:t>
            </a:r>
            <a:r>
              <a:rPr lang="en-US" dirty="0" err="1" smtClean="0"/>
              <a:t>Bektaş</a:t>
            </a:r>
            <a:r>
              <a:rPr lang="en-US" dirty="0" smtClean="0"/>
              <a:t>, 2018; </a:t>
            </a:r>
            <a:r>
              <a:rPr lang="en-US" dirty="0" err="1" smtClean="0"/>
              <a:t>Bektaş</a:t>
            </a:r>
            <a:r>
              <a:rPr lang="en-US" dirty="0" smtClean="0"/>
              <a:t> et al., 2019; </a:t>
            </a:r>
            <a:r>
              <a:rPr lang="en-US" dirty="0" err="1" smtClean="0"/>
              <a:t>Bektaş</a:t>
            </a:r>
            <a:r>
              <a:rPr lang="en-US" dirty="0" smtClean="0"/>
              <a:t>, 2020; Reynoso-Velasco and Arce-Pérez, 2020; Wang et al., 2005; </a:t>
            </a:r>
            <a:r>
              <a:rPr lang="en-US" dirty="0" err="1" smtClean="0"/>
              <a:t>Gorbunova</a:t>
            </a:r>
            <a:r>
              <a:rPr lang="en-US" dirty="0" smtClean="0"/>
              <a:t> and </a:t>
            </a:r>
            <a:r>
              <a:rPr lang="en-US" dirty="0" err="1" smtClean="0"/>
              <a:t>Zakharov</a:t>
            </a:r>
            <a:r>
              <a:rPr lang="en-US" dirty="0" smtClean="0"/>
              <a:t>, 2021; </a:t>
            </a:r>
            <a:r>
              <a:rPr lang="en-US" dirty="0" err="1" smtClean="0"/>
              <a:t>Bektaş</a:t>
            </a:r>
            <a:r>
              <a:rPr lang="en-US" dirty="0" smtClean="0"/>
              <a:t>, 2021; Lange and Nakamura, 2021; Parra and Coelho, 2022; Van </a:t>
            </a:r>
            <a:r>
              <a:rPr lang="en-US" dirty="0" err="1" smtClean="0"/>
              <a:t>Itterbeeck</a:t>
            </a:r>
            <a:r>
              <a:rPr lang="en-US" dirty="0" smtClean="0"/>
              <a:t> and </a:t>
            </a:r>
            <a:r>
              <a:rPr lang="en-US" dirty="0" err="1" smtClean="0"/>
              <a:t>Pelozuelo</a:t>
            </a:r>
            <a:r>
              <a:rPr lang="en-US" dirty="0" smtClean="0"/>
              <a:t>, 2022; Chung et al., 2022; </a:t>
            </a:r>
            <a:r>
              <a:rPr lang="en-US" dirty="0" err="1" smtClean="0"/>
              <a:t>Sabri</a:t>
            </a:r>
            <a:r>
              <a:rPr lang="en-US" dirty="0" smtClean="0"/>
              <a:t> et al., 2023; </a:t>
            </a:r>
            <a:r>
              <a:rPr lang="en-US" dirty="0" err="1" smtClean="0"/>
              <a:t>Bektaş</a:t>
            </a:r>
            <a:r>
              <a:rPr lang="en-US" dirty="0" smtClean="0"/>
              <a:t>, 2023).</a:t>
            </a:r>
            <a:endParaRPr lang="tr-TR" dirty="0"/>
          </a:p>
        </p:txBody>
      </p:sp>
    </p:spTree>
    <p:extLst>
      <p:ext uri="{BB962C8B-B14F-4D97-AF65-F5344CB8AC3E}">
        <p14:creationId xmlns:p14="http://schemas.microsoft.com/office/powerpoint/2010/main" val="29902091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2552</Words>
  <Application>Microsoft Office PowerPoint</Application>
  <PresentationFormat>Geniş ekran</PresentationFormat>
  <Paragraphs>2</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PowerPoint Sunusu</vt:lpstr>
      <vt:lpstr>SECTION 12 THE FUTURE OF ENTOMOPHAGY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cp:revision>
  <dcterms:created xsi:type="dcterms:W3CDTF">2024-03-25T22:39:57Z</dcterms:created>
  <dcterms:modified xsi:type="dcterms:W3CDTF">2024-03-25T22:40:42Z</dcterms:modified>
</cp:coreProperties>
</file>