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Lst>
  <p:notesMasterIdLst>
    <p:notesMasterId r:id="rId14"/>
  </p:notesMasterIdLst>
  <p:sldIdLst>
    <p:sldId id="264" r:id="rId3"/>
    <p:sldId id="256" r:id="rId4"/>
    <p:sldId id="257" r:id="rId5"/>
    <p:sldId id="258" r:id="rId6"/>
    <p:sldId id="259" r:id="rId7"/>
    <p:sldId id="260" r:id="rId8"/>
    <p:sldId id="261" r:id="rId9"/>
    <p:sldId id="262" r:id="rId10"/>
    <p:sldId id="266" r:id="rId11"/>
    <p:sldId id="267" r:id="rId12"/>
    <p:sldId id="263" r:id="rId13"/>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p:scale>
          <a:sx n="100" d="100"/>
          <a:sy n="100" d="100"/>
        </p:scale>
        <p:origin x="1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3425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1007746" y="548640"/>
            <a:ext cx="4718684" cy="1920240"/>
          </a:xfrm>
        </p:spPr>
        <p:txBody>
          <a:bodyPr anchor="b"/>
          <a:lstStyle>
            <a:lvl1pPr>
              <a:defRPr sz="3840"/>
            </a:lvl1pPr>
          </a:lstStyle>
          <a:p>
            <a:r>
              <a:rPr lang="tr-TR" smtClean="0"/>
              <a:t>Asıl başlık stili için tıklatın</a:t>
            </a:r>
            <a:endParaRPr lang="tr-TR"/>
          </a:p>
        </p:txBody>
      </p:sp>
      <p:sp>
        <p:nvSpPr>
          <p:cNvPr id="3" name="Resim Yer Tutucusu 2"/>
          <p:cNvSpPr>
            <a:spLocks noGrp="1"/>
          </p:cNvSpPr>
          <p:nvPr>
            <p:ph type="pic" idx="1"/>
          </p:nvPr>
        </p:nvSpPr>
        <p:spPr>
          <a:xfrm>
            <a:off x="6219826" y="1184911"/>
            <a:ext cx="7406640" cy="5848350"/>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tr-TR"/>
          </a:p>
        </p:txBody>
      </p:sp>
      <p:sp>
        <p:nvSpPr>
          <p:cNvPr id="4" name="Metin Yer Tutucusu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109728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2167428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109728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3550935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10469880" y="438150"/>
            <a:ext cx="3154680" cy="6974206"/>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1005840" y="438150"/>
            <a:ext cx="9281160" cy="6974206"/>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109728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3376510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828800" y="1346836"/>
            <a:ext cx="10972800" cy="2865120"/>
          </a:xfrm>
        </p:spPr>
        <p:txBody>
          <a:bodyPr anchor="b"/>
          <a:lstStyle>
            <a:lvl1pPr algn="ctr">
              <a:defRPr sz="7200"/>
            </a:lvl1pPr>
          </a:lstStyle>
          <a:p>
            <a:r>
              <a:rPr lang="tr-TR" smtClean="0"/>
              <a:t>Asıl başlık stili için tıklatın</a:t>
            </a:r>
            <a:endParaRPr lang="tr-TR"/>
          </a:p>
        </p:txBody>
      </p:sp>
      <p:sp>
        <p:nvSpPr>
          <p:cNvPr id="3" name="Alt Başlık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109728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912709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109728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2998251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998220" y="2051686"/>
            <a:ext cx="12618720" cy="3423284"/>
          </a:xfrm>
        </p:spPr>
        <p:txBody>
          <a:bodyPr anchor="b"/>
          <a:lstStyle>
            <a:lvl1pPr>
              <a:defRPr sz="7200"/>
            </a:lvl1pPr>
          </a:lstStyle>
          <a:p>
            <a:r>
              <a:rPr lang="tr-TR" smtClean="0"/>
              <a:t>Asıl başlık stili için tıklatın</a:t>
            </a:r>
            <a:endParaRPr lang="tr-TR"/>
          </a:p>
        </p:txBody>
      </p:sp>
      <p:sp>
        <p:nvSpPr>
          <p:cNvPr id="3" name="Metin Yer Tutucusu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pPr defTabSz="1097280"/>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2640516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1005840" y="2190750"/>
            <a:ext cx="6217920" cy="522160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7406640" y="2190750"/>
            <a:ext cx="6217920" cy="522160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109728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195150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1007746" y="438150"/>
            <a:ext cx="12618720" cy="1590676"/>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tr-TR" smtClean="0"/>
              <a:t>Asıl metin stillerini düzenle</a:t>
            </a:r>
          </a:p>
        </p:txBody>
      </p:sp>
      <p:sp>
        <p:nvSpPr>
          <p:cNvPr id="4" name="İçerik Yer Tutucusu 3"/>
          <p:cNvSpPr>
            <a:spLocks noGrp="1"/>
          </p:cNvSpPr>
          <p:nvPr>
            <p:ph sz="half" idx="2"/>
          </p:nvPr>
        </p:nvSpPr>
        <p:spPr>
          <a:xfrm>
            <a:off x="1007746" y="3006090"/>
            <a:ext cx="6189344" cy="442150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tr-TR" smtClean="0"/>
              <a:t>Asıl metin stillerini düzenle</a:t>
            </a:r>
          </a:p>
        </p:txBody>
      </p:sp>
      <p:sp>
        <p:nvSpPr>
          <p:cNvPr id="6" name="İçerik Yer Tutucusu 5"/>
          <p:cNvSpPr>
            <a:spLocks noGrp="1"/>
          </p:cNvSpPr>
          <p:nvPr>
            <p:ph sz="quarter" idx="4"/>
          </p:nvPr>
        </p:nvSpPr>
        <p:spPr>
          <a:xfrm>
            <a:off x="7406640" y="3006090"/>
            <a:ext cx="6219826" cy="4421506"/>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pPr defTabSz="1097280"/>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3428062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pPr defTabSz="1097280"/>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1119446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pPr defTabSz="1097280"/>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353905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1007746" y="548640"/>
            <a:ext cx="4718684" cy="1920240"/>
          </a:xfrm>
        </p:spPr>
        <p:txBody>
          <a:bodyPr anchor="b"/>
          <a:lstStyle>
            <a:lvl1pPr>
              <a:defRPr sz="3840"/>
            </a:lvl1pPr>
          </a:lstStyle>
          <a:p>
            <a:r>
              <a:rPr lang="tr-TR" smtClean="0"/>
              <a:t>Asıl başlık stili için tıklatın</a:t>
            </a:r>
            <a:endParaRPr lang="tr-TR"/>
          </a:p>
        </p:txBody>
      </p:sp>
      <p:sp>
        <p:nvSpPr>
          <p:cNvPr id="3" name="İçerik Yer Tutucusu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tr-TR" smtClean="0"/>
              <a:t>Asıl metin stillerini düzenle</a:t>
            </a:r>
          </a:p>
        </p:txBody>
      </p:sp>
      <p:sp>
        <p:nvSpPr>
          <p:cNvPr id="5" name="Veri Yer Tutucusu 4"/>
          <p:cNvSpPr>
            <a:spLocks noGrp="1"/>
          </p:cNvSpPr>
          <p:nvPr>
            <p:ph type="dt" sz="half" idx="10"/>
          </p:nvPr>
        </p:nvSpPr>
        <p:spPr/>
        <p:txBody>
          <a:body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pPr defTabSz="1097280"/>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299906961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pPr defTabSz="1097280"/>
            <a:fld id="{BD67FC34-BB7B-45B5-BC4B-394BE23EEBFF}" type="datetimeFigureOut">
              <a:rPr lang="tr-TR" smtClean="0">
                <a:solidFill>
                  <a:prstClr val="black">
                    <a:tint val="75000"/>
                  </a:prstClr>
                </a:solidFill>
              </a:rPr>
              <a:pPr defTabSz="1097280"/>
              <a:t>28.03.2024</a:t>
            </a:fld>
            <a:endParaRPr lang="tr-TR">
              <a:solidFill>
                <a:prstClr val="black">
                  <a:tint val="75000"/>
                </a:prstClr>
              </a:solidFill>
            </a:endParaRPr>
          </a:p>
        </p:txBody>
      </p:sp>
      <p:sp>
        <p:nvSpPr>
          <p:cNvPr id="5" name="Altbilgi Yer Tutucusu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pPr defTabSz="1097280"/>
            <a:endParaRPr lang="tr-TR">
              <a:solidFill>
                <a:prstClr val="black">
                  <a:tint val="75000"/>
                </a:prstClr>
              </a:solidFill>
            </a:endParaRPr>
          </a:p>
        </p:txBody>
      </p:sp>
      <p:sp>
        <p:nvSpPr>
          <p:cNvPr id="6" name="Slayt Numarası Yer Tutucusu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pPr defTabSz="1097280"/>
            <a:fld id="{56F39E0D-47AE-40B1-9A36-5C0CBCA20311}" type="slidenum">
              <a:rPr lang="tr-TR" smtClean="0">
                <a:solidFill>
                  <a:prstClr val="black">
                    <a:tint val="75000"/>
                  </a:prstClr>
                </a:solidFill>
              </a:rPr>
              <a:pPr defTabSz="1097280"/>
              <a:t>‹#›</a:t>
            </a:fld>
            <a:endParaRPr lang="tr-TR">
              <a:solidFill>
                <a:prstClr val="black">
                  <a:tint val="75000"/>
                </a:prstClr>
              </a:solidFill>
            </a:endParaRPr>
          </a:p>
        </p:txBody>
      </p:sp>
    </p:spTree>
    <p:extLst>
      <p:ext uri="{BB962C8B-B14F-4D97-AF65-F5344CB8AC3E}">
        <p14:creationId xmlns:p14="http://schemas.microsoft.com/office/powerpoint/2010/main" val="79521176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tr-TR"/>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010328" y="2342508"/>
            <a:ext cx="9185097" cy="3785652"/>
          </a:xfrm>
          <a:prstGeom prst="rect">
            <a:avLst/>
          </a:prstGeom>
          <a:noFill/>
        </p:spPr>
        <p:txBody>
          <a:bodyPr wrap="square" rtlCol="0">
            <a:spAutoFit/>
          </a:bodyPr>
          <a:lstStyle/>
          <a:p>
            <a:pPr algn="ctr"/>
            <a:r>
              <a:rPr lang="en-US" sz="6000" b="1" dirty="0">
                <a:latin typeface="Arial Black" panose="020B0A04020102020204" pitchFamily="34" charset="0"/>
              </a:rPr>
              <a:t>INCREASING HUMAN POPULATION AND THE SEARCHING OF ALTERNATIVE FOOD </a:t>
            </a:r>
            <a:endParaRPr lang="tr-TR" sz="6000" b="1" dirty="0">
              <a:latin typeface="Arial Black" panose="020B0A04020102020204" pitchFamily="34" charset="0"/>
            </a:endParaRPr>
          </a:p>
        </p:txBody>
      </p:sp>
      <p:pic>
        <p:nvPicPr>
          <p:cNvPr id="1026" name="Picture 2" descr="ATAUNI-O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18" y="0"/>
            <a:ext cx="5473558" cy="3261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784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5840" y="1104900"/>
            <a:ext cx="12618720" cy="6307456"/>
          </a:xfrm>
        </p:spPr>
        <p:txBody>
          <a:bodyPr>
            <a:normAutofit fontScale="55000" lnSpcReduction="20000"/>
          </a:bodyPr>
          <a:lstStyle/>
          <a:p>
            <a:pPr algn="just"/>
            <a:r>
              <a:rPr lang="en-US" dirty="0"/>
              <a:t>An analysis of fossils from caves in the USA and Mexico revealed that coprolites from caves in Mexico contained ants, beetle larvae, lice, ticks and mites. This provides further evidence of entomophagy in human history. At least 2 billion people now include insects in their traditional diet, experts estimate. </a:t>
            </a:r>
            <a:endParaRPr lang="tr-TR" dirty="0" smtClean="0"/>
          </a:p>
          <a:p>
            <a:pPr algn="just"/>
            <a:r>
              <a:rPr lang="en-US" dirty="0" smtClean="0"/>
              <a:t>They </a:t>
            </a:r>
            <a:r>
              <a:rPr lang="en-US" dirty="0"/>
              <a:t>have reported using more than 1900 species as food. Researchers report that beetles (</a:t>
            </a:r>
            <a:r>
              <a:rPr lang="en-US" dirty="0" err="1"/>
              <a:t>Coleoptera</a:t>
            </a:r>
            <a:r>
              <a:rPr lang="en-US" dirty="0"/>
              <a:t>) are the most consumed insects worldwide, accounting for 31% of consumption. </a:t>
            </a:r>
            <a:endParaRPr lang="tr-TR" dirty="0" smtClean="0"/>
          </a:p>
          <a:p>
            <a:pPr algn="just"/>
            <a:r>
              <a:rPr lang="en-US" dirty="0" smtClean="0"/>
              <a:t>Caterpillars </a:t>
            </a:r>
            <a:r>
              <a:rPr lang="en-US" dirty="0"/>
              <a:t>(Lepidoptera) follow at 18%; and bees, wasps, and ants (Hymenoptera) at 14%. Locusts, grasshoppers, and crickets (</a:t>
            </a:r>
            <a:r>
              <a:rPr lang="en-US" dirty="0" err="1"/>
              <a:t>Orthoptera</a:t>
            </a:r>
            <a:r>
              <a:rPr lang="en-US" dirty="0"/>
              <a:t>) make up thirteen percent of the total. Cicadas, leafhoppers, grasshoppers, scale insects and bugs (</a:t>
            </a:r>
            <a:r>
              <a:rPr lang="en-US" dirty="0" err="1"/>
              <a:t>Hemiptera</a:t>
            </a:r>
            <a:r>
              <a:rPr lang="en-US" dirty="0"/>
              <a:t>) make up 10%; termites (</a:t>
            </a:r>
            <a:r>
              <a:rPr lang="en-US" dirty="0" err="1"/>
              <a:t>Isoptera</a:t>
            </a:r>
            <a:r>
              <a:rPr lang="en-US" dirty="0"/>
              <a:t>) make up 3%; dragonflies (</a:t>
            </a:r>
            <a:r>
              <a:rPr lang="en-US" dirty="0" err="1"/>
              <a:t>Odonata</a:t>
            </a:r>
            <a:r>
              <a:rPr lang="en-US" dirty="0"/>
              <a:t>) make up 3%; flies (</a:t>
            </a:r>
            <a:r>
              <a:rPr lang="en-US" dirty="0" err="1"/>
              <a:t>Diptera</a:t>
            </a:r>
            <a:r>
              <a:rPr lang="en-US" dirty="0"/>
              <a:t>) make up 2%; and other orders make up 5%. </a:t>
            </a:r>
            <a:endParaRPr lang="tr-TR" dirty="0" smtClean="0"/>
          </a:p>
          <a:p>
            <a:pPr algn="just"/>
            <a:r>
              <a:rPr lang="en-US" dirty="0" smtClean="0"/>
              <a:t>Countries </a:t>
            </a:r>
            <a:r>
              <a:rPr lang="en-US" dirty="0"/>
              <a:t>in Africa, Asia and Latin America limit the consumption of edible insect species as a food source, despite their wide variety. In Western countries, the idea of eating insects is often met with disgust (by Anonymous, b; </a:t>
            </a:r>
            <a:r>
              <a:rPr lang="en-US" dirty="0" err="1"/>
              <a:t>Özkan</a:t>
            </a:r>
            <a:r>
              <a:rPr lang="en-US" dirty="0"/>
              <a:t>, 2019; </a:t>
            </a:r>
            <a:r>
              <a:rPr lang="en-US" dirty="0" err="1"/>
              <a:t>Chakravorty</a:t>
            </a:r>
            <a:r>
              <a:rPr lang="en-US" dirty="0"/>
              <a:t> et al., 2013; </a:t>
            </a:r>
            <a:r>
              <a:rPr lang="en-US" dirty="0" err="1"/>
              <a:t>Wikispecies</a:t>
            </a:r>
            <a:r>
              <a:rPr lang="en-US" dirty="0"/>
              <a:t>, 2021; 7 | EDIBLE INSECTS </a:t>
            </a:r>
            <a:r>
              <a:rPr lang="en-US" dirty="0" err="1"/>
              <a:t>Worldometers</a:t>
            </a:r>
            <a:r>
              <a:rPr lang="en-US" dirty="0"/>
              <a:t>, 2021; </a:t>
            </a:r>
            <a:r>
              <a:rPr lang="en-US" dirty="0" err="1"/>
              <a:t>Sabri</a:t>
            </a:r>
            <a:r>
              <a:rPr lang="en-US" dirty="0"/>
              <a:t> et al., 2023; O’Connor et al., 2023; </a:t>
            </a:r>
            <a:r>
              <a:rPr lang="en-US" dirty="0" err="1"/>
              <a:t>Krongdang</a:t>
            </a:r>
            <a:r>
              <a:rPr lang="en-US" dirty="0"/>
              <a:t> et al., 2023). Trends for the year 2050 predict a durable increase in population to 9 billion people (Figure 1). This will increase demand for food and feed from agro-ecosystems. It will put even greater pressure on the environment. </a:t>
            </a:r>
            <a:endParaRPr lang="tr-TR" dirty="0" smtClean="0"/>
          </a:p>
          <a:p>
            <a:pPr algn="just"/>
            <a:r>
              <a:rPr lang="en-US" dirty="0" smtClean="0"/>
              <a:t>Agricultural </a:t>
            </a:r>
            <a:r>
              <a:rPr lang="en-US" dirty="0"/>
              <a:t>land, water, forests, fisheries resources and biodiversity are expected to become scarce. So are nutrients and non-renewable energy sources (by Anonymous e, f; </a:t>
            </a:r>
            <a:r>
              <a:rPr lang="en-US" dirty="0" err="1"/>
              <a:t>Prosekov</a:t>
            </a:r>
            <a:r>
              <a:rPr lang="en-US" dirty="0"/>
              <a:t> and </a:t>
            </a:r>
            <a:r>
              <a:rPr lang="en-US" dirty="0" err="1"/>
              <a:t>Ivanova</a:t>
            </a:r>
            <a:r>
              <a:rPr lang="en-US" dirty="0"/>
              <a:t>, 2018; </a:t>
            </a:r>
            <a:r>
              <a:rPr lang="en-US" dirty="0" err="1"/>
              <a:t>Krongdang</a:t>
            </a:r>
            <a:r>
              <a:rPr lang="en-US" dirty="0"/>
              <a:t> et al., 2023</a:t>
            </a:r>
            <a:r>
              <a:rPr lang="en-US" dirty="0" smtClean="0"/>
              <a:t>). </a:t>
            </a:r>
            <a:endParaRPr lang="tr-TR" dirty="0" smtClean="0"/>
          </a:p>
          <a:p>
            <a:pPr algn="just"/>
            <a:r>
              <a:rPr lang="en-US" dirty="0" smtClean="0"/>
              <a:t>Shown </a:t>
            </a:r>
            <a:r>
              <a:rPr lang="en-US" dirty="0"/>
              <a:t>is the total populations since 1950 and the medium variant </a:t>
            </a:r>
            <a:r>
              <a:rPr lang="en-US" dirty="0" err="1"/>
              <a:t>projecitons</a:t>
            </a:r>
            <a:r>
              <a:rPr lang="en-US" dirty="0"/>
              <a:t> by the UN population division until 2100 (by Anonymous </a:t>
            </a:r>
            <a:r>
              <a:rPr lang="en-US" dirty="0" err="1"/>
              <a:t>i</a:t>
            </a:r>
            <a:r>
              <a:rPr lang="en-US" dirty="0"/>
              <a:t>). In 2017, the global production volume of the main food categories was set at 117 grams (g) of meat or meat products, 303 g of milk or dairy outputs, 406 g of cereals and 117 g of fat per person per day. To maintain the current rate of food production and feed the growing population, production will need to increase by 75% by 2050 (</a:t>
            </a:r>
            <a:r>
              <a:rPr lang="en-US" dirty="0" err="1"/>
              <a:t>Prosekov</a:t>
            </a:r>
            <a:r>
              <a:rPr lang="en-US" dirty="0"/>
              <a:t> and </a:t>
            </a:r>
            <a:r>
              <a:rPr lang="en-US" dirty="0" err="1"/>
              <a:t>Ivanova</a:t>
            </a:r>
            <a:r>
              <a:rPr lang="en-US" dirty="0"/>
              <a:t>, 2018; </a:t>
            </a:r>
            <a:r>
              <a:rPr lang="en-US" dirty="0" err="1"/>
              <a:t>Krongdang</a:t>
            </a:r>
            <a:r>
              <a:rPr lang="en-US" dirty="0"/>
              <a:t> et al., 2023). This implies the need to increase global food reserves by 14% overall, 8% in Latin American countries, 14% in developing countries, 14% in Asian countries and 30% in African countries (by Anonymous e, f; </a:t>
            </a:r>
            <a:r>
              <a:rPr lang="en-US" dirty="0" err="1"/>
              <a:t>Özkan</a:t>
            </a:r>
            <a:r>
              <a:rPr lang="en-US" dirty="0"/>
              <a:t>, 2019; </a:t>
            </a:r>
            <a:r>
              <a:rPr lang="en-US" dirty="0" err="1"/>
              <a:t>Chakravorty</a:t>
            </a:r>
            <a:r>
              <a:rPr lang="en-US" dirty="0"/>
              <a:t> et al., 2013; </a:t>
            </a:r>
            <a:r>
              <a:rPr lang="en-US" dirty="0" err="1"/>
              <a:t>Wikispecies</a:t>
            </a:r>
            <a:r>
              <a:rPr lang="en-US" dirty="0"/>
              <a:t>, 2021; </a:t>
            </a:r>
            <a:r>
              <a:rPr lang="en-US" dirty="0" err="1"/>
              <a:t>Worldometers</a:t>
            </a:r>
            <a:r>
              <a:rPr lang="en-US" dirty="0"/>
              <a:t>, 2021; </a:t>
            </a:r>
            <a:r>
              <a:rPr lang="en-US" dirty="0" err="1"/>
              <a:t>Sabri</a:t>
            </a:r>
            <a:r>
              <a:rPr lang="en-US" dirty="0"/>
              <a:t> et al., 2023; O’Connor et al., 2023; </a:t>
            </a:r>
            <a:r>
              <a:rPr lang="en-US" dirty="0" err="1"/>
              <a:t>Krongdang</a:t>
            </a:r>
            <a:r>
              <a:rPr lang="en-US" dirty="0"/>
              <a:t> et al., 2023).</a:t>
            </a:r>
            <a:endParaRPr lang="tr-TR" dirty="0"/>
          </a:p>
        </p:txBody>
      </p:sp>
    </p:spTree>
    <p:extLst>
      <p:ext uri="{BB962C8B-B14F-4D97-AF65-F5344CB8AC3E}">
        <p14:creationId xmlns:p14="http://schemas.microsoft.com/office/powerpoint/2010/main" val="3612922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3091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30910"/>
          </a:xfrm>
          <a:prstGeom prst="rect">
            <a:avLst/>
          </a:prstGeom>
        </p:spPr>
      </p:pic>
      <p:sp>
        <p:nvSpPr>
          <p:cNvPr id="5" name="Text 1"/>
          <p:cNvSpPr/>
          <p:nvPr/>
        </p:nvSpPr>
        <p:spPr>
          <a:xfrm>
            <a:off x="1060490" y="544473"/>
            <a:ext cx="8851702" cy="1237298"/>
          </a:xfrm>
          <a:prstGeom prst="rect">
            <a:avLst/>
          </a:prstGeom>
          <a:noFill/>
          <a:ln/>
        </p:spPr>
        <p:txBody>
          <a:bodyPr wrap="square" rtlCol="0" anchor="t"/>
          <a:lstStyle/>
          <a:p>
            <a:pPr marL="0" indent="0">
              <a:lnSpc>
                <a:spcPts val="4872"/>
              </a:lnSpc>
              <a:buNone/>
            </a:pPr>
            <a:r>
              <a:rPr lang="en-US" sz="3898" b="1" dirty="0">
                <a:solidFill>
                  <a:srgbClr val="00002E"/>
                </a:solidFill>
                <a:latin typeface="Nunito" pitchFamily="34" charset="0"/>
                <a:ea typeface="Nunito" pitchFamily="34" charset="-122"/>
                <a:cs typeface="Nunito" pitchFamily="34" charset="-120"/>
              </a:rPr>
              <a:t>Embracing Innovation for Food Security</a:t>
            </a:r>
            <a:endParaRPr lang="en-US" sz="3898" dirty="0"/>
          </a:p>
        </p:txBody>
      </p:sp>
      <p:pic>
        <p:nvPicPr>
          <p:cNvPr id="6" name="Image 2" descr="preencoded.png"/>
          <p:cNvPicPr>
            <a:picLocks noChangeAspect="1"/>
          </p:cNvPicPr>
          <p:nvPr/>
        </p:nvPicPr>
        <p:blipFill>
          <a:blip r:embed="rId5"/>
          <a:stretch>
            <a:fillRect/>
          </a:stretch>
        </p:blipFill>
        <p:spPr>
          <a:xfrm>
            <a:off x="1060490" y="2078712"/>
            <a:ext cx="989886" cy="1583888"/>
          </a:xfrm>
          <a:prstGeom prst="rect">
            <a:avLst/>
          </a:prstGeom>
        </p:spPr>
      </p:pic>
      <p:sp>
        <p:nvSpPr>
          <p:cNvPr id="7" name="Text 2"/>
          <p:cNvSpPr/>
          <p:nvPr/>
        </p:nvSpPr>
        <p:spPr>
          <a:xfrm>
            <a:off x="2347317" y="2276594"/>
            <a:ext cx="2567940" cy="309324"/>
          </a:xfrm>
          <a:prstGeom prst="rect">
            <a:avLst/>
          </a:prstGeom>
          <a:noFill/>
          <a:ln/>
        </p:spPr>
        <p:txBody>
          <a:bodyPr wrap="none" rtlCol="0" anchor="t"/>
          <a:lstStyle/>
          <a:p>
            <a:pPr marL="0" indent="0" algn="l">
              <a:lnSpc>
                <a:spcPts val="2436"/>
              </a:lnSpc>
              <a:buNone/>
            </a:pPr>
            <a:r>
              <a:rPr lang="en-US" sz="1949" b="1" dirty="0">
                <a:solidFill>
                  <a:srgbClr val="2D4DF2"/>
                </a:solidFill>
                <a:latin typeface="Nunito" pitchFamily="34" charset="0"/>
                <a:ea typeface="Nunito" pitchFamily="34" charset="-122"/>
                <a:cs typeface="Nunito" pitchFamily="34" charset="-120"/>
              </a:rPr>
              <a:t>Diversify Food Sources</a:t>
            </a:r>
            <a:endParaRPr lang="en-US" sz="1949" dirty="0"/>
          </a:p>
        </p:txBody>
      </p:sp>
      <p:sp>
        <p:nvSpPr>
          <p:cNvPr id="8" name="Text 3"/>
          <p:cNvSpPr/>
          <p:nvPr/>
        </p:nvSpPr>
        <p:spPr>
          <a:xfrm>
            <a:off x="2347317" y="2704624"/>
            <a:ext cx="7564874" cy="633413"/>
          </a:xfrm>
          <a:prstGeom prst="rect">
            <a:avLst/>
          </a:prstGeom>
          <a:noFill/>
          <a:ln/>
        </p:spPr>
        <p:txBody>
          <a:bodyPr wrap="square" rtlCol="0" anchor="t"/>
          <a:lstStyle/>
          <a:p>
            <a:pPr marL="0" indent="0" algn="l">
              <a:lnSpc>
                <a:spcPts val="2494"/>
              </a:lnSpc>
              <a:buNone/>
            </a:pPr>
            <a:r>
              <a:rPr lang="en-US" sz="1559" dirty="0">
                <a:solidFill>
                  <a:srgbClr val="00002E"/>
                </a:solidFill>
                <a:latin typeface="PT Sans" pitchFamily="34" charset="0"/>
                <a:ea typeface="PT Sans" pitchFamily="34" charset="-122"/>
                <a:cs typeface="PT Sans" pitchFamily="34" charset="-120"/>
              </a:rPr>
              <a:t>Explore a wider range of alternative protein options to supplement traditional agriculture.</a:t>
            </a:r>
            <a:endParaRPr lang="en-US" sz="1559" dirty="0"/>
          </a:p>
        </p:txBody>
      </p:sp>
      <p:pic>
        <p:nvPicPr>
          <p:cNvPr id="9" name="Image 3" descr="preencoded.png"/>
          <p:cNvPicPr>
            <a:picLocks noChangeAspect="1"/>
          </p:cNvPicPr>
          <p:nvPr/>
        </p:nvPicPr>
        <p:blipFill>
          <a:blip r:embed="rId6"/>
          <a:stretch>
            <a:fillRect/>
          </a:stretch>
        </p:blipFill>
        <p:spPr>
          <a:xfrm>
            <a:off x="1060490" y="3662601"/>
            <a:ext cx="989886" cy="1583888"/>
          </a:xfrm>
          <a:prstGeom prst="rect">
            <a:avLst/>
          </a:prstGeom>
        </p:spPr>
      </p:pic>
      <p:sp>
        <p:nvSpPr>
          <p:cNvPr id="10" name="Text 4"/>
          <p:cNvSpPr/>
          <p:nvPr/>
        </p:nvSpPr>
        <p:spPr>
          <a:xfrm>
            <a:off x="2347317" y="3860483"/>
            <a:ext cx="2474952" cy="309324"/>
          </a:xfrm>
          <a:prstGeom prst="rect">
            <a:avLst/>
          </a:prstGeom>
          <a:noFill/>
          <a:ln/>
        </p:spPr>
        <p:txBody>
          <a:bodyPr wrap="none" rtlCol="0" anchor="t"/>
          <a:lstStyle/>
          <a:p>
            <a:pPr marL="0" indent="0" algn="l">
              <a:lnSpc>
                <a:spcPts val="2436"/>
              </a:lnSpc>
              <a:buNone/>
            </a:pPr>
            <a:r>
              <a:rPr lang="en-US" sz="1949" b="1" dirty="0">
                <a:solidFill>
                  <a:srgbClr val="015F98"/>
                </a:solidFill>
                <a:latin typeface="Nunito" pitchFamily="34" charset="0"/>
                <a:ea typeface="Nunito" pitchFamily="34" charset="-122"/>
                <a:cs typeface="Nunito" pitchFamily="34" charset="-120"/>
              </a:rPr>
              <a:t>Invest in Technology</a:t>
            </a:r>
            <a:endParaRPr lang="en-US" sz="1949" dirty="0"/>
          </a:p>
        </p:txBody>
      </p:sp>
      <p:sp>
        <p:nvSpPr>
          <p:cNvPr id="11" name="Text 5"/>
          <p:cNvSpPr/>
          <p:nvPr/>
        </p:nvSpPr>
        <p:spPr>
          <a:xfrm>
            <a:off x="2347317" y="4288512"/>
            <a:ext cx="7564874" cy="316706"/>
          </a:xfrm>
          <a:prstGeom prst="rect">
            <a:avLst/>
          </a:prstGeom>
          <a:noFill/>
          <a:ln/>
        </p:spPr>
        <p:txBody>
          <a:bodyPr wrap="none" rtlCol="0" anchor="t"/>
          <a:lstStyle/>
          <a:p>
            <a:pPr marL="0" indent="0" algn="l">
              <a:lnSpc>
                <a:spcPts val="2494"/>
              </a:lnSpc>
              <a:buNone/>
            </a:pPr>
            <a:r>
              <a:rPr lang="en-US" sz="1559" dirty="0">
                <a:solidFill>
                  <a:srgbClr val="00002E"/>
                </a:solidFill>
                <a:latin typeface="PT Sans" pitchFamily="34" charset="0"/>
                <a:ea typeface="PT Sans" pitchFamily="34" charset="-122"/>
                <a:cs typeface="PT Sans" pitchFamily="34" charset="-120"/>
              </a:rPr>
              <a:t>Leverage advancements in food technology to improve efficiency and sustainability.</a:t>
            </a:r>
            <a:endParaRPr lang="en-US" sz="1559" dirty="0"/>
          </a:p>
        </p:txBody>
      </p:sp>
      <p:pic>
        <p:nvPicPr>
          <p:cNvPr id="12" name="Image 4" descr="preencoded.png"/>
          <p:cNvPicPr>
            <a:picLocks noChangeAspect="1"/>
          </p:cNvPicPr>
          <p:nvPr/>
        </p:nvPicPr>
        <p:blipFill>
          <a:blip r:embed="rId7"/>
          <a:stretch>
            <a:fillRect/>
          </a:stretch>
        </p:blipFill>
        <p:spPr>
          <a:xfrm>
            <a:off x="1060490" y="5246489"/>
            <a:ext cx="989886" cy="1583888"/>
          </a:xfrm>
          <a:prstGeom prst="rect">
            <a:avLst/>
          </a:prstGeom>
        </p:spPr>
      </p:pic>
      <p:sp>
        <p:nvSpPr>
          <p:cNvPr id="13" name="Text 6"/>
          <p:cNvSpPr/>
          <p:nvPr/>
        </p:nvSpPr>
        <p:spPr>
          <a:xfrm>
            <a:off x="2347317" y="5444371"/>
            <a:ext cx="3431858" cy="309324"/>
          </a:xfrm>
          <a:prstGeom prst="rect">
            <a:avLst/>
          </a:prstGeom>
          <a:noFill/>
          <a:ln/>
        </p:spPr>
        <p:txBody>
          <a:bodyPr wrap="none" rtlCol="0" anchor="t"/>
          <a:lstStyle/>
          <a:p>
            <a:pPr marL="0" indent="0" algn="l">
              <a:lnSpc>
                <a:spcPts val="2436"/>
              </a:lnSpc>
              <a:buNone/>
            </a:pPr>
            <a:r>
              <a:rPr lang="en-US" sz="1949" b="1" dirty="0">
                <a:solidFill>
                  <a:srgbClr val="AD1F96"/>
                </a:solidFill>
                <a:latin typeface="Nunito" pitchFamily="34" charset="0"/>
                <a:ea typeface="Nunito" pitchFamily="34" charset="-122"/>
                <a:cs typeface="Nunito" pitchFamily="34" charset="-120"/>
              </a:rPr>
              <a:t>Promote Sustainable Practices</a:t>
            </a:r>
            <a:endParaRPr lang="en-US" sz="1949" dirty="0"/>
          </a:p>
        </p:txBody>
      </p:sp>
      <p:sp>
        <p:nvSpPr>
          <p:cNvPr id="14" name="Text 7"/>
          <p:cNvSpPr/>
          <p:nvPr/>
        </p:nvSpPr>
        <p:spPr>
          <a:xfrm>
            <a:off x="2347317" y="5872401"/>
            <a:ext cx="7564874" cy="633413"/>
          </a:xfrm>
          <a:prstGeom prst="rect">
            <a:avLst/>
          </a:prstGeom>
          <a:noFill/>
          <a:ln/>
        </p:spPr>
        <p:txBody>
          <a:bodyPr wrap="square" rtlCol="0" anchor="t"/>
          <a:lstStyle/>
          <a:p>
            <a:pPr marL="0" indent="0" algn="l">
              <a:lnSpc>
                <a:spcPts val="2494"/>
              </a:lnSpc>
              <a:buNone/>
            </a:pPr>
            <a:r>
              <a:rPr lang="en-US" sz="1559" dirty="0">
                <a:solidFill>
                  <a:srgbClr val="00002E"/>
                </a:solidFill>
                <a:latin typeface="PT Sans" pitchFamily="34" charset="0"/>
                <a:ea typeface="PT Sans" pitchFamily="34" charset="-122"/>
                <a:cs typeface="PT Sans" pitchFamily="34" charset="-120"/>
              </a:rPr>
              <a:t>Adopt farming methods that prioritize environmental preservation and resource conservation.</a:t>
            </a:r>
            <a:endParaRPr lang="en-US" sz="1559" dirty="0"/>
          </a:p>
        </p:txBody>
      </p:sp>
      <p:sp>
        <p:nvSpPr>
          <p:cNvPr id="15" name="Text 8"/>
          <p:cNvSpPr/>
          <p:nvPr/>
        </p:nvSpPr>
        <p:spPr>
          <a:xfrm>
            <a:off x="1060490" y="7053024"/>
            <a:ext cx="8851702" cy="633413"/>
          </a:xfrm>
          <a:prstGeom prst="rect">
            <a:avLst/>
          </a:prstGeom>
          <a:noFill/>
          <a:ln/>
        </p:spPr>
        <p:txBody>
          <a:bodyPr wrap="square" rtlCol="0" anchor="t"/>
          <a:lstStyle/>
          <a:p>
            <a:pPr marL="0" indent="0">
              <a:lnSpc>
                <a:spcPts val="2494"/>
              </a:lnSpc>
              <a:buNone/>
            </a:pPr>
            <a:r>
              <a:rPr lang="en-US" sz="1559" dirty="0">
                <a:solidFill>
                  <a:srgbClr val="00002E"/>
                </a:solidFill>
                <a:latin typeface="PT Sans" pitchFamily="34" charset="0"/>
                <a:ea typeface="PT Sans" pitchFamily="34" charset="-122"/>
                <a:cs typeface="PT Sans" pitchFamily="34" charset="-120"/>
              </a:rPr>
              <a:t>By embracing innovative solutions and sustainable practices, we can ensure a future where everyone has access to nutritious and affordable food.</a:t>
            </a:r>
            <a:endParaRPr lang="en-US" sz="1559"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pic>
        <p:nvPicPr>
          <p:cNvPr id="4" name="Image 1" descr="preencoded.png"/>
          <p:cNvPicPr>
            <a:picLocks noChangeAspect="1"/>
          </p:cNvPicPr>
          <p:nvPr/>
        </p:nvPicPr>
        <p:blipFill>
          <a:blip r:embed="rId4"/>
          <a:stretch>
            <a:fillRect/>
          </a:stretch>
        </p:blipFill>
        <p:spPr>
          <a:xfrm>
            <a:off x="0" y="0"/>
            <a:ext cx="5486400" cy="8229600"/>
          </a:xfrm>
          <a:prstGeom prst="rect">
            <a:avLst/>
          </a:prstGeom>
        </p:spPr>
      </p:pic>
      <p:sp>
        <p:nvSpPr>
          <p:cNvPr id="5" name="Text 1"/>
          <p:cNvSpPr/>
          <p:nvPr/>
        </p:nvSpPr>
        <p:spPr>
          <a:xfrm>
            <a:off x="6319599" y="2084784"/>
            <a:ext cx="7477601" cy="1666399"/>
          </a:xfrm>
          <a:prstGeom prst="rect">
            <a:avLst/>
          </a:prstGeom>
          <a:noFill/>
          <a:ln/>
        </p:spPr>
        <p:txBody>
          <a:bodyPr wrap="square" rtlCol="0" anchor="t"/>
          <a:lstStyle/>
          <a:p>
            <a:pPr marL="0" indent="0">
              <a:lnSpc>
                <a:spcPts val="6561"/>
              </a:lnSpc>
              <a:buNone/>
            </a:pPr>
            <a:r>
              <a:rPr lang="en-US" sz="5249" b="1" dirty="0">
                <a:solidFill>
                  <a:srgbClr val="00002E"/>
                </a:solidFill>
                <a:latin typeface="Nunito" pitchFamily="34" charset="0"/>
                <a:ea typeface="Nunito" pitchFamily="34" charset="-122"/>
                <a:cs typeface="Nunito" pitchFamily="34" charset="-120"/>
              </a:rPr>
              <a:t>Feeding a Growing World</a:t>
            </a:r>
            <a:endParaRPr lang="en-US" sz="5249" dirty="0"/>
          </a:p>
        </p:txBody>
      </p:sp>
      <p:sp>
        <p:nvSpPr>
          <p:cNvPr id="6" name="Text 2"/>
          <p:cNvSpPr/>
          <p:nvPr/>
        </p:nvSpPr>
        <p:spPr>
          <a:xfrm>
            <a:off x="6319599" y="4084439"/>
            <a:ext cx="7477601"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As the world's population continues to rise, the challenge of providing enough food for everyone has become increasingly critical. Innovative solutions are needed to address the limitations of traditional agriculture and ensure long-term food security.</a:t>
            </a:r>
            <a:endParaRPr lang="en-US" sz="1750" dirty="0"/>
          </a:p>
        </p:txBody>
      </p:sp>
      <p:sp>
        <p:nvSpPr>
          <p:cNvPr id="7" name="Shape 3"/>
          <p:cNvSpPr/>
          <p:nvPr/>
        </p:nvSpPr>
        <p:spPr>
          <a:xfrm>
            <a:off x="6319599" y="5772626"/>
            <a:ext cx="355402" cy="355402"/>
          </a:xfrm>
          <a:prstGeom prst="roundRect">
            <a:avLst>
              <a:gd name="adj" fmla="val 25726039"/>
            </a:avLst>
          </a:prstGeom>
          <a:noFill/>
          <a:ln w="7620">
            <a:solidFill>
              <a:srgbClr val="FFFFFF"/>
            </a:solidFill>
            <a:prstDash val="solid"/>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10972800" y="0"/>
            <a:ext cx="3657600" cy="8229600"/>
          </a:xfrm>
          <a:prstGeom prst="rect">
            <a:avLst/>
          </a:prstGeom>
        </p:spPr>
      </p:pic>
      <p:sp>
        <p:nvSpPr>
          <p:cNvPr id="5" name="Text 1"/>
          <p:cNvSpPr/>
          <p:nvPr/>
        </p:nvSpPr>
        <p:spPr>
          <a:xfrm>
            <a:off x="833199" y="1871067"/>
            <a:ext cx="7528322"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The Rise in Global Population</a:t>
            </a:r>
            <a:endParaRPr lang="en-US" sz="4374" dirty="0"/>
          </a:p>
        </p:txBody>
      </p:sp>
      <p:sp>
        <p:nvSpPr>
          <p:cNvPr id="6" name="Shape 2"/>
          <p:cNvSpPr/>
          <p:nvPr/>
        </p:nvSpPr>
        <p:spPr>
          <a:xfrm>
            <a:off x="833199" y="3072289"/>
            <a:ext cx="499943" cy="499943"/>
          </a:xfrm>
          <a:prstGeom prst="roundRect">
            <a:avLst>
              <a:gd name="adj" fmla="val 80001"/>
            </a:avLst>
          </a:prstGeom>
          <a:solidFill>
            <a:srgbClr val="F3F3FF"/>
          </a:solidFill>
          <a:ln w="22860">
            <a:solidFill>
              <a:srgbClr val="00002E"/>
            </a:solidFill>
            <a:prstDash val="solid"/>
          </a:ln>
        </p:spPr>
      </p:sp>
      <p:sp>
        <p:nvSpPr>
          <p:cNvPr id="7" name="Text 3"/>
          <p:cNvSpPr/>
          <p:nvPr/>
        </p:nvSpPr>
        <p:spPr>
          <a:xfrm>
            <a:off x="983099" y="3113961"/>
            <a:ext cx="200025" cy="416481"/>
          </a:xfrm>
          <a:prstGeom prst="rect">
            <a:avLst/>
          </a:prstGeom>
          <a:noFill/>
          <a:ln/>
        </p:spPr>
        <p:txBody>
          <a:bodyPr wrap="none" rtlCol="0" anchor="t"/>
          <a:lstStyle/>
          <a:p>
            <a:pPr marL="0" indent="0" algn="ctr">
              <a:lnSpc>
                <a:spcPts val="3281"/>
              </a:lnSpc>
              <a:buNone/>
            </a:pPr>
            <a:r>
              <a:rPr lang="en-US" sz="2624" b="1" dirty="0">
                <a:solidFill>
                  <a:srgbClr val="2D4DF2"/>
                </a:solidFill>
                <a:latin typeface="Nunito" pitchFamily="34" charset="0"/>
                <a:ea typeface="Nunito" pitchFamily="34" charset="-122"/>
                <a:cs typeface="Nunito" pitchFamily="34" charset="-120"/>
              </a:rPr>
              <a:t>1</a:t>
            </a:r>
            <a:endParaRPr lang="en-US" sz="2624" dirty="0"/>
          </a:p>
        </p:txBody>
      </p:sp>
      <p:sp>
        <p:nvSpPr>
          <p:cNvPr id="8" name="Text 4"/>
          <p:cNvSpPr/>
          <p:nvPr/>
        </p:nvSpPr>
        <p:spPr>
          <a:xfrm>
            <a:off x="1555313" y="3148608"/>
            <a:ext cx="2777490" cy="347186"/>
          </a:xfrm>
          <a:prstGeom prst="rect">
            <a:avLst/>
          </a:prstGeom>
          <a:noFill/>
          <a:ln/>
        </p:spPr>
        <p:txBody>
          <a:bodyPr wrap="none" rtlCol="0" anchor="t"/>
          <a:lstStyle/>
          <a:p>
            <a:pPr marL="0" indent="0">
              <a:lnSpc>
                <a:spcPts val="2734"/>
              </a:lnSpc>
              <a:buNone/>
            </a:pPr>
            <a:r>
              <a:rPr lang="en-US" sz="2187" b="1" dirty="0">
                <a:solidFill>
                  <a:srgbClr val="2D4DF2"/>
                </a:solidFill>
                <a:latin typeface="Nunito" pitchFamily="34" charset="0"/>
                <a:ea typeface="Nunito" pitchFamily="34" charset="-122"/>
                <a:cs typeface="Nunito" pitchFamily="34" charset="-120"/>
              </a:rPr>
              <a:t>7.9 Billion People</a:t>
            </a:r>
            <a:endParaRPr lang="en-US" sz="2187" dirty="0"/>
          </a:p>
        </p:txBody>
      </p:sp>
      <p:sp>
        <p:nvSpPr>
          <p:cNvPr id="9" name="Text 5"/>
          <p:cNvSpPr/>
          <p:nvPr/>
        </p:nvSpPr>
        <p:spPr>
          <a:xfrm>
            <a:off x="1555313" y="3629025"/>
            <a:ext cx="3820001"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The global population has surpassed 7.9 billion, with the majority living in developing countries.</a:t>
            </a:r>
            <a:endParaRPr lang="en-US" sz="1750" dirty="0"/>
          </a:p>
        </p:txBody>
      </p:sp>
      <p:sp>
        <p:nvSpPr>
          <p:cNvPr id="10" name="Shape 6"/>
          <p:cNvSpPr/>
          <p:nvPr/>
        </p:nvSpPr>
        <p:spPr>
          <a:xfrm>
            <a:off x="5597485" y="3072289"/>
            <a:ext cx="499943" cy="499943"/>
          </a:xfrm>
          <a:prstGeom prst="roundRect">
            <a:avLst>
              <a:gd name="adj" fmla="val 80001"/>
            </a:avLst>
          </a:prstGeom>
          <a:solidFill>
            <a:srgbClr val="F3F3FF"/>
          </a:solidFill>
          <a:ln w="22860">
            <a:solidFill>
              <a:srgbClr val="00002E"/>
            </a:solidFill>
            <a:prstDash val="solid"/>
          </a:ln>
        </p:spPr>
      </p:sp>
      <p:sp>
        <p:nvSpPr>
          <p:cNvPr id="11" name="Text 7"/>
          <p:cNvSpPr/>
          <p:nvPr/>
        </p:nvSpPr>
        <p:spPr>
          <a:xfrm>
            <a:off x="5747385" y="3113961"/>
            <a:ext cx="200025" cy="416481"/>
          </a:xfrm>
          <a:prstGeom prst="rect">
            <a:avLst/>
          </a:prstGeom>
          <a:noFill/>
          <a:ln/>
        </p:spPr>
        <p:txBody>
          <a:bodyPr wrap="none" rtlCol="0" anchor="t"/>
          <a:lstStyle/>
          <a:p>
            <a:pPr marL="0" indent="0" algn="ctr">
              <a:lnSpc>
                <a:spcPts val="3281"/>
              </a:lnSpc>
              <a:buNone/>
            </a:pPr>
            <a:r>
              <a:rPr lang="en-US" sz="2624" b="1" dirty="0">
                <a:solidFill>
                  <a:srgbClr val="015F98"/>
                </a:solidFill>
                <a:latin typeface="Nunito" pitchFamily="34" charset="0"/>
                <a:ea typeface="Nunito" pitchFamily="34" charset="-122"/>
                <a:cs typeface="Nunito" pitchFamily="34" charset="-120"/>
              </a:rPr>
              <a:t>2</a:t>
            </a:r>
            <a:endParaRPr lang="en-US" sz="2624" dirty="0"/>
          </a:p>
        </p:txBody>
      </p:sp>
      <p:sp>
        <p:nvSpPr>
          <p:cNvPr id="12" name="Text 8"/>
          <p:cNvSpPr/>
          <p:nvPr/>
        </p:nvSpPr>
        <p:spPr>
          <a:xfrm>
            <a:off x="6319599" y="3148608"/>
            <a:ext cx="2777490" cy="347186"/>
          </a:xfrm>
          <a:prstGeom prst="rect">
            <a:avLst/>
          </a:prstGeom>
          <a:noFill/>
          <a:ln/>
        </p:spPr>
        <p:txBody>
          <a:bodyPr wrap="none" rtlCol="0" anchor="t"/>
          <a:lstStyle/>
          <a:p>
            <a:pPr marL="0" indent="0">
              <a:lnSpc>
                <a:spcPts val="2734"/>
              </a:lnSpc>
              <a:buNone/>
            </a:pPr>
            <a:r>
              <a:rPr lang="en-US" sz="2187" b="1" dirty="0">
                <a:solidFill>
                  <a:srgbClr val="015F98"/>
                </a:solidFill>
                <a:latin typeface="Nunito" pitchFamily="34" charset="0"/>
                <a:ea typeface="Nunito" pitchFamily="34" charset="-122"/>
                <a:cs typeface="Nunito" pitchFamily="34" charset="-120"/>
              </a:rPr>
              <a:t>Rapid Growth</a:t>
            </a:r>
            <a:endParaRPr lang="en-US" sz="2187" dirty="0"/>
          </a:p>
        </p:txBody>
      </p:sp>
      <p:sp>
        <p:nvSpPr>
          <p:cNvPr id="13" name="Text 9"/>
          <p:cNvSpPr/>
          <p:nvPr/>
        </p:nvSpPr>
        <p:spPr>
          <a:xfrm>
            <a:off x="6319599" y="3629025"/>
            <a:ext cx="3820001"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The world's population has more than doubled in the last 50 years, putting immense pressure on food production.</a:t>
            </a:r>
            <a:endParaRPr lang="en-US" sz="1750" dirty="0"/>
          </a:p>
        </p:txBody>
      </p:sp>
      <p:sp>
        <p:nvSpPr>
          <p:cNvPr id="14" name="Shape 10"/>
          <p:cNvSpPr/>
          <p:nvPr/>
        </p:nvSpPr>
        <p:spPr>
          <a:xfrm>
            <a:off x="833199" y="5090993"/>
            <a:ext cx="499943" cy="499943"/>
          </a:xfrm>
          <a:prstGeom prst="roundRect">
            <a:avLst>
              <a:gd name="adj" fmla="val 80001"/>
            </a:avLst>
          </a:prstGeom>
          <a:solidFill>
            <a:srgbClr val="F3F3FF"/>
          </a:solidFill>
          <a:ln w="22860">
            <a:solidFill>
              <a:srgbClr val="00002E"/>
            </a:solidFill>
            <a:prstDash val="solid"/>
          </a:ln>
        </p:spPr>
      </p:sp>
      <p:sp>
        <p:nvSpPr>
          <p:cNvPr id="15" name="Text 11"/>
          <p:cNvSpPr/>
          <p:nvPr/>
        </p:nvSpPr>
        <p:spPr>
          <a:xfrm>
            <a:off x="983099" y="5132665"/>
            <a:ext cx="200025" cy="416481"/>
          </a:xfrm>
          <a:prstGeom prst="rect">
            <a:avLst/>
          </a:prstGeom>
          <a:noFill/>
          <a:ln/>
        </p:spPr>
        <p:txBody>
          <a:bodyPr wrap="none" rtlCol="0" anchor="t"/>
          <a:lstStyle/>
          <a:p>
            <a:pPr marL="0" indent="0" algn="ctr">
              <a:lnSpc>
                <a:spcPts val="3281"/>
              </a:lnSpc>
              <a:buNone/>
            </a:pPr>
            <a:r>
              <a:rPr lang="en-US" sz="2624" b="1" dirty="0">
                <a:solidFill>
                  <a:srgbClr val="AD1F96"/>
                </a:solidFill>
                <a:latin typeface="Nunito" pitchFamily="34" charset="0"/>
                <a:ea typeface="Nunito" pitchFamily="34" charset="-122"/>
                <a:cs typeface="Nunito" pitchFamily="34" charset="-120"/>
              </a:rPr>
              <a:t>3</a:t>
            </a:r>
            <a:endParaRPr lang="en-US" sz="2624" dirty="0"/>
          </a:p>
        </p:txBody>
      </p:sp>
      <p:sp>
        <p:nvSpPr>
          <p:cNvPr id="16" name="Text 12"/>
          <p:cNvSpPr/>
          <p:nvPr/>
        </p:nvSpPr>
        <p:spPr>
          <a:xfrm>
            <a:off x="1555313" y="5167313"/>
            <a:ext cx="2777490" cy="347186"/>
          </a:xfrm>
          <a:prstGeom prst="rect">
            <a:avLst/>
          </a:prstGeom>
          <a:noFill/>
          <a:ln/>
        </p:spPr>
        <p:txBody>
          <a:bodyPr wrap="none" rtlCol="0" anchor="t"/>
          <a:lstStyle/>
          <a:p>
            <a:pPr marL="0" indent="0">
              <a:lnSpc>
                <a:spcPts val="2734"/>
              </a:lnSpc>
              <a:buNone/>
            </a:pPr>
            <a:r>
              <a:rPr lang="en-US" sz="2187" b="1" dirty="0">
                <a:solidFill>
                  <a:srgbClr val="AD1F96"/>
                </a:solidFill>
                <a:latin typeface="Nunito" pitchFamily="34" charset="0"/>
                <a:ea typeface="Nunito" pitchFamily="34" charset="-122"/>
                <a:cs typeface="Nunito" pitchFamily="34" charset="-120"/>
              </a:rPr>
              <a:t>Urbanization Trends</a:t>
            </a:r>
            <a:endParaRPr lang="en-US" sz="2187" dirty="0"/>
          </a:p>
        </p:txBody>
      </p:sp>
      <p:sp>
        <p:nvSpPr>
          <p:cNvPr id="17" name="Text 13"/>
          <p:cNvSpPr/>
          <p:nvPr/>
        </p:nvSpPr>
        <p:spPr>
          <a:xfrm>
            <a:off x="1555313" y="5647730"/>
            <a:ext cx="8584287"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The increasing urbanization of the global population further complicates food distribution and availability.</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2394466"/>
            <a:ext cx="9292352"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Limitations of Traditional Agriculture</a:t>
            </a:r>
            <a:endParaRPr lang="en-US" sz="4374" dirty="0"/>
          </a:p>
        </p:txBody>
      </p:sp>
      <p:sp>
        <p:nvSpPr>
          <p:cNvPr id="5" name="Text 2"/>
          <p:cNvSpPr/>
          <p:nvPr/>
        </p:nvSpPr>
        <p:spPr>
          <a:xfrm>
            <a:off x="2348389" y="3644265"/>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Land Scarcity</a:t>
            </a:r>
            <a:endParaRPr lang="en-US" sz="2187" dirty="0"/>
          </a:p>
        </p:txBody>
      </p:sp>
      <p:sp>
        <p:nvSpPr>
          <p:cNvPr id="6" name="Text 3"/>
          <p:cNvSpPr/>
          <p:nvPr/>
        </p:nvSpPr>
        <p:spPr>
          <a:xfrm>
            <a:off x="2348389" y="4213622"/>
            <a:ext cx="2949416"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Arable land suitable for agriculture is limited, especially in densely populated regions.</a:t>
            </a:r>
            <a:endParaRPr lang="en-US" sz="1750" dirty="0"/>
          </a:p>
        </p:txBody>
      </p:sp>
      <p:sp>
        <p:nvSpPr>
          <p:cNvPr id="7" name="Text 4"/>
          <p:cNvSpPr/>
          <p:nvPr/>
        </p:nvSpPr>
        <p:spPr>
          <a:xfrm>
            <a:off x="5847398" y="3644265"/>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Water Shortages</a:t>
            </a:r>
            <a:endParaRPr lang="en-US" sz="2187" dirty="0"/>
          </a:p>
        </p:txBody>
      </p:sp>
      <p:sp>
        <p:nvSpPr>
          <p:cNvPr id="8" name="Text 5"/>
          <p:cNvSpPr/>
          <p:nvPr/>
        </p:nvSpPr>
        <p:spPr>
          <a:xfrm>
            <a:off x="5847398" y="4213622"/>
            <a:ext cx="2949416"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Increasing water scarcity due to climate change and overexploitation of groundwater resources.</a:t>
            </a:r>
            <a:endParaRPr lang="en-US" sz="1750" dirty="0"/>
          </a:p>
        </p:txBody>
      </p:sp>
      <p:sp>
        <p:nvSpPr>
          <p:cNvPr id="9" name="Text 6"/>
          <p:cNvSpPr/>
          <p:nvPr/>
        </p:nvSpPr>
        <p:spPr>
          <a:xfrm>
            <a:off x="9346406" y="3644265"/>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Environmental Impact</a:t>
            </a:r>
            <a:endParaRPr lang="en-US" sz="2187" dirty="0"/>
          </a:p>
        </p:txBody>
      </p:sp>
      <p:sp>
        <p:nvSpPr>
          <p:cNvPr id="10" name="Text 7"/>
          <p:cNvSpPr/>
          <p:nvPr/>
        </p:nvSpPr>
        <p:spPr>
          <a:xfrm>
            <a:off x="9346406" y="4213622"/>
            <a:ext cx="2949416" cy="1421606"/>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Conventional farming practices can lead to soil degradation, biodiversity loss, and greenhouse gas emissions.</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1405890"/>
            <a:ext cx="9933503" cy="1388745"/>
          </a:xfrm>
          <a:prstGeom prst="rect">
            <a:avLst/>
          </a:prstGeom>
          <a:noFill/>
          <a:ln/>
        </p:spPr>
        <p:txBody>
          <a:bodyPr wrap="squar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The Search for Alternative Food Sources</a:t>
            </a:r>
            <a:endParaRPr lang="en-US" sz="4374" dirty="0"/>
          </a:p>
        </p:txBody>
      </p:sp>
      <p:sp>
        <p:nvSpPr>
          <p:cNvPr id="5" name="Shape 2"/>
          <p:cNvSpPr/>
          <p:nvPr/>
        </p:nvSpPr>
        <p:spPr>
          <a:xfrm>
            <a:off x="2348389" y="3238976"/>
            <a:ext cx="4855726" cy="1681282"/>
          </a:xfrm>
          <a:prstGeom prst="roundRect">
            <a:avLst>
              <a:gd name="adj" fmla="val 23789"/>
            </a:avLst>
          </a:prstGeom>
          <a:solidFill>
            <a:srgbClr val="F3F3FF"/>
          </a:solidFill>
          <a:ln w="22860">
            <a:solidFill>
              <a:srgbClr val="00002E"/>
            </a:solidFill>
            <a:prstDash val="solid"/>
          </a:ln>
        </p:spPr>
      </p:sp>
      <p:sp>
        <p:nvSpPr>
          <p:cNvPr id="6" name="Text 3"/>
          <p:cNvSpPr/>
          <p:nvPr/>
        </p:nvSpPr>
        <p:spPr>
          <a:xfrm>
            <a:off x="2593419" y="3484007"/>
            <a:ext cx="2777490" cy="347186"/>
          </a:xfrm>
          <a:prstGeom prst="rect">
            <a:avLst/>
          </a:prstGeom>
          <a:noFill/>
          <a:ln/>
        </p:spPr>
        <p:txBody>
          <a:bodyPr wrap="none" rtlCol="0" anchor="t"/>
          <a:lstStyle/>
          <a:p>
            <a:pPr marL="0" indent="0">
              <a:lnSpc>
                <a:spcPts val="2734"/>
              </a:lnSpc>
              <a:buNone/>
            </a:pPr>
            <a:r>
              <a:rPr lang="en-US" sz="2187" b="1" dirty="0">
                <a:solidFill>
                  <a:srgbClr val="2D4DF2"/>
                </a:solidFill>
                <a:latin typeface="Nunito" pitchFamily="34" charset="0"/>
                <a:ea typeface="Nunito" pitchFamily="34" charset="-122"/>
                <a:cs typeface="Nunito" pitchFamily="34" charset="-120"/>
              </a:rPr>
              <a:t>Plant-Based Proteins</a:t>
            </a:r>
            <a:endParaRPr lang="en-US" sz="2187" dirty="0"/>
          </a:p>
        </p:txBody>
      </p:sp>
      <p:sp>
        <p:nvSpPr>
          <p:cNvPr id="7" name="Text 4"/>
          <p:cNvSpPr/>
          <p:nvPr/>
        </p:nvSpPr>
        <p:spPr>
          <a:xfrm>
            <a:off x="2593419" y="3964424"/>
            <a:ext cx="4365665"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Innovations in plant-based meat alternatives and protein-rich crops.</a:t>
            </a:r>
            <a:endParaRPr lang="en-US" sz="1750" dirty="0"/>
          </a:p>
        </p:txBody>
      </p:sp>
      <p:sp>
        <p:nvSpPr>
          <p:cNvPr id="8" name="Shape 5"/>
          <p:cNvSpPr/>
          <p:nvPr/>
        </p:nvSpPr>
        <p:spPr>
          <a:xfrm>
            <a:off x="7426285" y="3238976"/>
            <a:ext cx="4855726" cy="1681282"/>
          </a:xfrm>
          <a:prstGeom prst="roundRect">
            <a:avLst>
              <a:gd name="adj" fmla="val 23789"/>
            </a:avLst>
          </a:prstGeom>
          <a:solidFill>
            <a:srgbClr val="F3F3FF"/>
          </a:solidFill>
          <a:ln w="22860">
            <a:solidFill>
              <a:srgbClr val="00002E"/>
            </a:solidFill>
            <a:prstDash val="solid"/>
          </a:ln>
        </p:spPr>
      </p:sp>
      <p:sp>
        <p:nvSpPr>
          <p:cNvPr id="9" name="Text 6"/>
          <p:cNvSpPr/>
          <p:nvPr/>
        </p:nvSpPr>
        <p:spPr>
          <a:xfrm>
            <a:off x="7671316" y="3484007"/>
            <a:ext cx="2777490" cy="347186"/>
          </a:xfrm>
          <a:prstGeom prst="rect">
            <a:avLst/>
          </a:prstGeom>
          <a:noFill/>
          <a:ln/>
        </p:spPr>
        <p:txBody>
          <a:bodyPr wrap="none" rtlCol="0" anchor="t"/>
          <a:lstStyle/>
          <a:p>
            <a:pPr marL="0" indent="0">
              <a:lnSpc>
                <a:spcPts val="2734"/>
              </a:lnSpc>
              <a:buNone/>
            </a:pPr>
            <a:r>
              <a:rPr lang="en-US" sz="2187" b="1" dirty="0">
                <a:solidFill>
                  <a:srgbClr val="015F98"/>
                </a:solidFill>
                <a:latin typeface="Nunito" pitchFamily="34" charset="0"/>
                <a:ea typeface="Nunito" pitchFamily="34" charset="-122"/>
                <a:cs typeface="Nunito" pitchFamily="34" charset="-120"/>
              </a:rPr>
              <a:t>Cultured Meat</a:t>
            </a:r>
            <a:endParaRPr lang="en-US" sz="2187" dirty="0"/>
          </a:p>
        </p:txBody>
      </p:sp>
      <p:sp>
        <p:nvSpPr>
          <p:cNvPr id="10" name="Text 7"/>
          <p:cNvSpPr/>
          <p:nvPr/>
        </p:nvSpPr>
        <p:spPr>
          <a:xfrm>
            <a:off x="7671316" y="3964424"/>
            <a:ext cx="4365665"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The development of lab-grown meat to reduce dependence on traditional livestock.</a:t>
            </a:r>
            <a:endParaRPr lang="en-US" sz="1750" dirty="0"/>
          </a:p>
        </p:txBody>
      </p:sp>
      <p:sp>
        <p:nvSpPr>
          <p:cNvPr id="11" name="Shape 8"/>
          <p:cNvSpPr/>
          <p:nvPr/>
        </p:nvSpPr>
        <p:spPr>
          <a:xfrm>
            <a:off x="2348389" y="5142428"/>
            <a:ext cx="4855726" cy="1681282"/>
          </a:xfrm>
          <a:prstGeom prst="roundRect">
            <a:avLst>
              <a:gd name="adj" fmla="val 23789"/>
            </a:avLst>
          </a:prstGeom>
          <a:solidFill>
            <a:srgbClr val="F3F3FF"/>
          </a:solidFill>
          <a:ln w="22860">
            <a:solidFill>
              <a:srgbClr val="00002E"/>
            </a:solidFill>
            <a:prstDash val="solid"/>
          </a:ln>
        </p:spPr>
      </p:sp>
      <p:sp>
        <p:nvSpPr>
          <p:cNvPr id="12" name="Text 9"/>
          <p:cNvSpPr/>
          <p:nvPr/>
        </p:nvSpPr>
        <p:spPr>
          <a:xfrm>
            <a:off x="2593419" y="5387459"/>
            <a:ext cx="2777490" cy="347186"/>
          </a:xfrm>
          <a:prstGeom prst="rect">
            <a:avLst/>
          </a:prstGeom>
          <a:noFill/>
          <a:ln/>
        </p:spPr>
        <p:txBody>
          <a:bodyPr wrap="none" rtlCol="0" anchor="t"/>
          <a:lstStyle/>
          <a:p>
            <a:pPr marL="0" indent="0">
              <a:lnSpc>
                <a:spcPts val="2734"/>
              </a:lnSpc>
              <a:buNone/>
            </a:pPr>
            <a:r>
              <a:rPr lang="en-US" sz="2187" b="1" dirty="0">
                <a:solidFill>
                  <a:srgbClr val="AD1F96"/>
                </a:solidFill>
                <a:latin typeface="Nunito" pitchFamily="34" charset="0"/>
                <a:ea typeface="Nunito" pitchFamily="34" charset="-122"/>
                <a:cs typeface="Nunito" pitchFamily="34" charset="-120"/>
              </a:rPr>
              <a:t>Insect Farming</a:t>
            </a:r>
            <a:endParaRPr lang="en-US" sz="2187" dirty="0"/>
          </a:p>
        </p:txBody>
      </p:sp>
      <p:sp>
        <p:nvSpPr>
          <p:cNvPr id="13" name="Text 10"/>
          <p:cNvSpPr/>
          <p:nvPr/>
        </p:nvSpPr>
        <p:spPr>
          <a:xfrm>
            <a:off x="2593419" y="5867876"/>
            <a:ext cx="4365665"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Exploring the potential of insects as a sustainable source of protein.</a:t>
            </a:r>
            <a:endParaRPr lang="en-US" sz="1750" dirty="0"/>
          </a:p>
        </p:txBody>
      </p:sp>
      <p:sp>
        <p:nvSpPr>
          <p:cNvPr id="14" name="Shape 11"/>
          <p:cNvSpPr/>
          <p:nvPr/>
        </p:nvSpPr>
        <p:spPr>
          <a:xfrm>
            <a:off x="7426285" y="5142428"/>
            <a:ext cx="4855726" cy="1681282"/>
          </a:xfrm>
          <a:prstGeom prst="roundRect">
            <a:avLst>
              <a:gd name="adj" fmla="val 23789"/>
            </a:avLst>
          </a:prstGeom>
          <a:solidFill>
            <a:srgbClr val="F3F3FF"/>
          </a:solidFill>
          <a:ln w="22860">
            <a:solidFill>
              <a:srgbClr val="00002E"/>
            </a:solidFill>
            <a:prstDash val="solid"/>
          </a:ln>
        </p:spPr>
      </p:sp>
      <p:sp>
        <p:nvSpPr>
          <p:cNvPr id="15" name="Text 12"/>
          <p:cNvSpPr/>
          <p:nvPr/>
        </p:nvSpPr>
        <p:spPr>
          <a:xfrm>
            <a:off x="7671316" y="5387459"/>
            <a:ext cx="2777490" cy="347186"/>
          </a:xfrm>
          <a:prstGeom prst="rect">
            <a:avLst/>
          </a:prstGeom>
          <a:noFill/>
          <a:ln/>
        </p:spPr>
        <p:txBody>
          <a:bodyPr wrap="none" rtlCol="0" anchor="t"/>
          <a:lstStyle/>
          <a:p>
            <a:pPr marL="0" indent="0">
              <a:lnSpc>
                <a:spcPts val="2734"/>
              </a:lnSpc>
              <a:buNone/>
            </a:pPr>
            <a:r>
              <a:rPr lang="en-US" sz="2187" b="1" dirty="0">
                <a:solidFill>
                  <a:srgbClr val="2D4DF2"/>
                </a:solidFill>
                <a:latin typeface="Nunito" pitchFamily="34" charset="0"/>
                <a:ea typeface="Nunito" pitchFamily="34" charset="-122"/>
                <a:cs typeface="Nunito" pitchFamily="34" charset="-120"/>
              </a:rPr>
              <a:t>Aquaculture</a:t>
            </a:r>
            <a:endParaRPr lang="en-US" sz="2187" dirty="0"/>
          </a:p>
        </p:txBody>
      </p:sp>
      <p:sp>
        <p:nvSpPr>
          <p:cNvPr id="16" name="Text 13"/>
          <p:cNvSpPr/>
          <p:nvPr/>
        </p:nvSpPr>
        <p:spPr>
          <a:xfrm>
            <a:off x="7671316" y="5867876"/>
            <a:ext cx="4365665" cy="710803"/>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Expanding the production of seafood through controlled farming methods.</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pic>
        <p:nvPicPr>
          <p:cNvPr id="4" name="Image 1" descr="preencoded.png"/>
          <p:cNvPicPr>
            <a:picLocks noChangeAspect="1"/>
          </p:cNvPicPr>
          <p:nvPr/>
        </p:nvPicPr>
        <p:blipFill>
          <a:blip r:embed="rId4"/>
          <a:stretch>
            <a:fillRect/>
          </a:stretch>
        </p:blipFill>
        <p:spPr>
          <a:xfrm>
            <a:off x="0" y="0"/>
            <a:ext cx="14630400" cy="8229600"/>
          </a:xfrm>
          <a:prstGeom prst="rect">
            <a:avLst/>
          </a:prstGeom>
        </p:spPr>
      </p:pic>
      <p:sp>
        <p:nvSpPr>
          <p:cNvPr id="5" name="Shape 1"/>
          <p:cNvSpPr/>
          <p:nvPr/>
        </p:nvSpPr>
        <p:spPr>
          <a:xfrm>
            <a:off x="0" y="0"/>
            <a:ext cx="14630400" cy="8229600"/>
          </a:xfrm>
          <a:prstGeom prst="rect">
            <a:avLst/>
          </a:prstGeom>
          <a:solidFill>
            <a:srgbClr val="F3F3FF">
              <a:alpha val="85000"/>
            </a:srgbClr>
          </a:solidFill>
          <a:ln/>
        </p:spPr>
      </p:sp>
      <p:sp>
        <p:nvSpPr>
          <p:cNvPr id="6" name="Text 2"/>
          <p:cNvSpPr/>
          <p:nvPr/>
        </p:nvSpPr>
        <p:spPr>
          <a:xfrm>
            <a:off x="2348389" y="1498878"/>
            <a:ext cx="8814078"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Advancements in Food Technology</a:t>
            </a:r>
            <a:endParaRPr lang="en-US" sz="4374" dirty="0"/>
          </a:p>
        </p:txBody>
      </p:sp>
      <p:sp>
        <p:nvSpPr>
          <p:cNvPr id="7" name="Shape 3"/>
          <p:cNvSpPr/>
          <p:nvPr/>
        </p:nvSpPr>
        <p:spPr>
          <a:xfrm>
            <a:off x="7301270" y="2526506"/>
            <a:ext cx="27742" cy="4204097"/>
          </a:xfrm>
          <a:prstGeom prst="rect">
            <a:avLst/>
          </a:prstGeom>
          <a:solidFill>
            <a:srgbClr val="DFDFEB"/>
          </a:solidFill>
          <a:ln/>
        </p:spPr>
      </p:sp>
      <p:sp>
        <p:nvSpPr>
          <p:cNvPr id="8" name="Shape 4"/>
          <p:cNvSpPr/>
          <p:nvPr/>
        </p:nvSpPr>
        <p:spPr>
          <a:xfrm>
            <a:off x="6287512" y="2936141"/>
            <a:ext cx="777597" cy="27742"/>
          </a:xfrm>
          <a:prstGeom prst="rect">
            <a:avLst/>
          </a:prstGeom>
          <a:solidFill>
            <a:srgbClr val="2D4DF2"/>
          </a:solidFill>
          <a:ln/>
        </p:spPr>
      </p:sp>
      <p:sp>
        <p:nvSpPr>
          <p:cNvPr id="9" name="Shape 5"/>
          <p:cNvSpPr/>
          <p:nvPr/>
        </p:nvSpPr>
        <p:spPr>
          <a:xfrm>
            <a:off x="7065109" y="2700099"/>
            <a:ext cx="499943" cy="499943"/>
          </a:xfrm>
          <a:prstGeom prst="roundRect">
            <a:avLst>
              <a:gd name="adj" fmla="val 80001"/>
            </a:avLst>
          </a:prstGeom>
          <a:solidFill>
            <a:srgbClr val="F3F3FF"/>
          </a:solidFill>
          <a:ln w="22860">
            <a:solidFill>
              <a:srgbClr val="00002E"/>
            </a:solidFill>
            <a:prstDash val="solid"/>
          </a:ln>
        </p:spPr>
      </p:sp>
      <p:sp>
        <p:nvSpPr>
          <p:cNvPr id="10" name="Text 6"/>
          <p:cNvSpPr/>
          <p:nvPr/>
        </p:nvSpPr>
        <p:spPr>
          <a:xfrm>
            <a:off x="7215009" y="2741771"/>
            <a:ext cx="200025" cy="416481"/>
          </a:xfrm>
          <a:prstGeom prst="rect">
            <a:avLst/>
          </a:prstGeom>
          <a:noFill/>
          <a:ln/>
        </p:spPr>
        <p:txBody>
          <a:bodyPr wrap="none" rtlCol="0" anchor="t"/>
          <a:lstStyle/>
          <a:p>
            <a:pPr marL="0" indent="0" algn="ctr">
              <a:lnSpc>
                <a:spcPts val="3281"/>
              </a:lnSpc>
              <a:buNone/>
            </a:pPr>
            <a:r>
              <a:rPr lang="en-US" sz="2624" b="1" dirty="0">
                <a:solidFill>
                  <a:srgbClr val="2D4DF2"/>
                </a:solidFill>
                <a:latin typeface="Nunito" pitchFamily="34" charset="0"/>
                <a:ea typeface="Nunito" pitchFamily="34" charset="-122"/>
                <a:cs typeface="Nunito" pitchFamily="34" charset="-120"/>
              </a:rPr>
              <a:t>1</a:t>
            </a:r>
            <a:endParaRPr lang="en-US" sz="2624" dirty="0"/>
          </a:p>
        </p:txBody>
      </p:sp>
      <p:sp>
        <p:nvSpPr>
          <p:cNvPr id="11" name="Text 7"/>
          <p:cNvSpPr/>
          <p:nvPr/>
        </p:nvSpPr>
        <p:spPr>
          <a:xfrm>
            <a:off x="3315533" y="2748677"/>
            <a:ext cx="2777490" cy="347186"/>
          </a:xfrm>
          <a:prstGeom prst="rect">
            <a:avLst/>
          </a:prstGeom>
          <a:noFill/>
          <a:ln/>
        </p:spPr>
        <p:txBody>
          <a:bodyPr wrap="none" rtlCol="0" anchor="t"/>
          <a:lstStyle/>
          <a:p>
            <a:pPr marL="0" indent="0" algn="r">
              <a:lnSpc>
                <a:spcPts val="2734"/>
              </a:lnSpc>
              <a:buNone/>
            </a:pPr>
            <a:r>
              <a:rPr lang="en-US" sz="2187" b="1" dirty="0">
                <a:solidFill>
                  <a:srgbClr val="2D4DF2"/>
                </a:solidFill>
                <a:latin typeface="Nunito" pitchFamily="34" charset="0"/>
                <a:ea typeface="Nunito" pitchFamily="34" charset="-122"/>
                <a:cs typeface="Nunito" pitchFamily="34" charset="-120"/>
              </a:rPr>
              <a:t>Precision Farming</a:t>
            </a:r>
            <a:endParaRPr lang="en-US" sz="2187" dirty="0"/>
          </a:p>
        </p:txBody>
      </p:sp>
      <p:sp>
        <p:nvSpPr>
          <p:cNvPr id="12" name="Text 8"/>
          <p:cNvSpPr/>
          <p:nvPr/>
        </p:nvSpPr>
        <p:spPr>
          <a:xfrm>
            <a:off x="2348389" y="3229094"/>
            <a:ext cx="3744635" cy="1066205"/>
          </a:xfrm>
          <a:prstGeom prst="rect">
            <a:avLst/>
          </a:prstGeom>
          <a:noFill/>
          <a:ln/>
        </p:spPr>
        <p:txBody>
          <a:bodyPr wrap="square" rtlCol="0" anchor="t"/>
          <a:lstStyle/>
          <a:p>
            <a:pPr marL="0" indent="0" algn="r">
              <a:lnSpc>
                <a:spcPts val="2799"/>
              </a:lnSpc>
              <a:buNone/>
            </a:pPr>
            <a:r>
              <a:rPr lang="en-US" sz="1750" dirty="0">
                <a:solidFill>
                  <a:srgbClr val="00002E"/>
                </a:solidFill>
                <a:latin typeface="PT Sans" pitchFamily="34" charset="0"/>
                <a:ea typeface="PT Sans" pitchFamily="34" charset="-122"/>
                <a:cs typeface="PT Sans" pitchFamily="34" charset="-120"/>
              </a:rPr>
              <a:t>Using data-driven techniques to optimize crop yields and resource efficiency.</a:t>
            </a:r>
            <a:endParaRPr lang="en-US" sz="1750" dirty="0"/>
          </a:p>
        </p:txBody>
      </p:sp>
      <p:sp>
        <p:nvSpPr>
          <p:cNvPr id="13" name="Shape 9"/>
          <p:cNvSpPr/>
          <p:nvPr/>
        </p:nvSpPr>
        <p:spPr>
          <a:xfrm>
            <a:off x="7565053" y="4046994"/>
            <a:ext cx="777597" cy="27742"/>
          </a:xfrm>
          <a:prstGeom prst="rect">
            <a:avLst/>
          </a:prstGeom>
          <a:solidFill>
            <a:srgbClr val="015F98"/>
          </a:solidFill>
          <a:ln/>
        </p:spPr>
      </p:sp>
      <p:sp>
        <p:nvSpPr>
          <p:cNvPr id="14" name="Shape 10"/>
          <p:cNvSpPr/>
          <p:nvPr/>
        </p:nvSpPr>
        <p:spPr>
          <a:xfrm>
            <a:off x="7065109" y="3810953"/>
            <a:ext cx="499943" cy="499943"/>
          </a:xfrm>
          <a:prstGeom prst="roundRect">
            <a:avLst>
              <a:gd name="adj" fmla="val 80001"/>
            </a:avLst>
          </a:prstGeom>
          <a:solidFill>
            <a:srgbClr val="F3F3FF"/>
          </a:solidFill>
          <a:ln w="22860">
            <a:solidFill>
              <a:srgbClr val="00002E"/>
            </a:solidFill>
            <a:prstDash val="solid"/>
          </a:ln>
        </p:spPr>
      </p:sp>
      <p:sp>
        <p:nvSpPr>
          <p:cNvPr id="15" name="Text 11"/>
          <p:cNvSpPr/>
          <p:nvPr/>
        </p:nvSpPr>
        <p:spPr>
          <a:xfrm>
            <a:off x="7215009" y="3852624"/>
            <a:ext cx="200025" cy="416481"/>
          </a:xfrm>
          <a:prstGeom prst="rect">
            <a:avLst/>
          </a:prstGeom>
          <a:noFill/>
          <a:ln/>
        </p:spPr>
        <p:txBody>
          <a:bodyPr wrap="none" rtlCol="0" anchor="t"/>
          <a:lstStyle/>
          <a:p>
            <a:pPr marL="0" indent="0" algn="ctr">
              <a:lnSpc>
                <a:spcPts val="3281"/>
              </a:lnSpc>
              <a:buNone/>
            </a:pPr>
            <a:r>
              <a:rPr lang="en-US" sz="2624" b="1" dirty="0">
                <a:solidFill>
                  <a:srgbClr val="015F98"/>
                </a:solidFill>
                <a:latin typeface="Nunito" pitchFamily="34" charset="0"/>
                <a:ea typeface="Nunito" pitchFamily="34" charset="-122"/>
                <a:cs typeface="Nunito" pitchFamily="34" charset="-120"/>
              </a:rPr>
              <a:t>2</a:t>
            </a:r>
            <a:endParaRPr lang="en-US" sz="2624" dirty="0"/>
          </a:p>
        </p:txBody>
      </p:sp>
      <p:sp>
        <p:nvSpPr>
          <p:cNvPr id="16" name="Text 12"/>
          <p:cNvSpPr/>
          <p:nvPr/>
        </p:nvSpPr>
        <p:spPr>
          <a:xfrm>
            <a:off x="8537138" y="3859530"/>
            <a:ext cx="2777490" cy="347186"/>
          </a:xfrm>
          <a:prstGeom prst="rect">
            <a:avLst/>
          </a:prstGeom>
          <a:noFill/>
          <a:ln/>
        </p:spPr>
        <p:txBody>
          <a:bodyPr wrap="none" rtlCol="0" anchor="t"/>
          <a:lstStyle/>
          <a:p>
            <a:pPr marL="0" indent="0" algn="l">
              <a:lnSpc>
                <a:spcPts val="2734"/>
              </a:lnSpc>
              <a:buNone/>
            </a:pPr>
            <a:r>
              <a:rPr lang="en-US" sz="2187" b="1" dirty="0">
                <a:solidFill>
                  <a:srgbClr val="015F98"/>
                </a:solidFill>
                <a:latin typeface="Nunito" pitchFamily="34" charset="0"/>
                <a:ea typeface="Nunito" pitchFamily="34" charset="-122"/>
                <a:cs typeface="Nunito" pitchFamily="34" charset="-120"/>
              </a:rPr>
              <a:t>Vertical Farming</a:t>
            </a:r>
            <a:endParaRPr lang="en-US" sz="2187" dirty="0"/>
          </a:p>
        </p:txBody>
      </p:sp>
      <p:sp>
        <p:nvSpPr>
          <p:cNvPr id="17" name="Text 13"/>
          <p:cNvSpPr/>
          <p:nvPr/>
        </p:nvSpPr>
        <p:spPr>
          <a:xfrm>
            <a:off x="8537138" y="4339947"/>
            <a:ext cx="3744754" cy="710803"/>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Cultivating crops in controlled indoor environments to increase production.</a:t>
            </a:r>
            <a:endParaRPr lang="en-US" sz="1750" dirty="0"/>
          </a:p>
        </p:txBody>
      </p:sp>
      <p:sp>
        <p:nvSpPr>
          <p:cNvPr id="18" name="Shape 14"/>
          <p:cNvSpPr/>
          <p:nvPr/>
        </p:nvSpPr>
        <p:spPr>
          <a:xfrm>
            <a:off x="6287512" y="5149275"/>
            <a:ext cx="777597" cy="27742"/>
          </a:xfrm>
          <a:prstGeom prst="rect">
            <a:avLst/>
          </a:prstGeom>
          <a:solidFill>
            <a:srgbClr val="AD1F96"/>
          </a:solidFill>
          <a:ln/>
        </p:spPr>
      </p:sp>
      <p:sp>
        <p:nvSpPr>
          <p:cNvPr id="19" name="Shape 15"/>
          <p:cNvSpPr/>
          <p:nvPr/>
        </p:nvSpPr>
        <p:spPr>
          <a:xfrm>
            <a:off x="7065109" y="4913233"/>
            <a:ext cx="499943" cy="499943"/>
          </a:xfrm>
          <a:prstGeom prst="roundRect">
            <a:avLst>
              <a:gd name="adj" fmla="val 80001"/>
            </a:avLst>
          </a:prstGeom>
          <a:solidFill>
            <a:srgbClr val="F3F3FF"/>
          </a:solidFill>
          <a:ln w="22860">
            <a:solidFill>
              <a:srgbClr val="00002E"/>
            </a:solidFill>
            <a:prstDash val="solid"/>
          </a:ln>
        </p:spPr>
      </p:sp>
      <p:sp>
        <p:nvSpPr>
          <p:cNvPr id="20" name="Text 16"/>
          <p:cNvSpPr/>
          <p:nvPr/>
        </p:nvSpPr>
        <p:spPr>
          <a:xfrm>
            <a:off x="7215009" y="4954905"/>
            <a:ext cx="200025" cy="416481"/>
          </a:xfrm>
          <a:prstGeom prst="rect">
            <a:avLst/>
          </a:prstGeom>
          <a:noFill/>
          <a:ln/>
        </p:spPr>
        <p:txBody>
          <a:bodyPr wrap="none" rtlCol="0" anchor="t"/>
          <a:lstStyle/>
          <a:p>
            <a:pPr marL="0" indent="0" algn="ctr">
              <a:lnSpc>
                <a:spcPts val="3281"/>
              </a:lnSpc>
              <a:buNone/>
            </a:pPr>
            <a:r>
              <a:rPr lang="en-US" sz="2624" b="1" dirty="0">
                <a:solidFill>
                  <a:srgbClr val="AD1F96"/>
                </a:solidFill>
                <a:latin typeface="Nunito" pitchFamily="34" charset="0"/>
                <a:ea typeface="Nunito" pitchFamily="34" charset="-122"/>
                <a:cs typeface="Nunito" pitchFamily="34" charset="-120"/>
              </a:rPr>
              <a:t>3</a:t>
            </a:r>
            <a:endParaRPr lang="en-US" sz="2624" dirty="0"/>
          </a:p>
        </p:txBody>
      </p:sp>
      <p:sp>
        <p:nvSpPr>
          <p:cNvPr id="21" name="Text 17"/>
          <p:cNvSpPr/>
          <p:nvPr/>
        </p:nvSpPr>
        <p:spPr>
          <a:xfrm>
            <a:off x="3197543" y="4961811"/>
            <a:ext cx="2895481" cy="347186"/>
          </a:xfrm>
          <a:prstGeom prst="rect">
            <a:avLst/>
          </a:prstGeom>
          <a:noFill/>
          <a:ln/>
        </p:spPr>
        <p:txBody>
          <a:bodyPr wrap="none" rtlCol="0" anchor="t"/>
          <a:lstStyle/>
          <a:p>
            <a:pPr marL="0" indent="0" algn="r">
              <a:lnSpc>
                <a:spcPts val="2734"/>
              </a:lnSpc>
              <a:buNone/>
            </a:pPr>
            <a:r>
              <a:rPr lang="en-US" sz="2187" b="1" dirty="0">
                <a:solidFill>
                  <a:srgbClr val="AD1F96"/>
                </a:solidFill>
                <a:latin typeface="Nunito" pitchFamily="34" charset="0"/>
                <a:ea typeface="Nunito" pitchFamily="34" charset="-122"/>
                <a:cs typeface="Nunito" pitchFamily="34" charset="-120"/>
              </a:rPr>
              <a:t>Blockchain Traceability</a:t>
            </a:r>
            <a:endParaRPr lang="en-US" sz="2187" dirty="0"/>
          </a:p>
        </p:txBody>
      </p:sp>
      <p:sp>
        <p:nvSpPr>
          <p:cNvPr id="22" name="Text 18"/>
          <p:cNvSpPr/>
          <p:nvPr/>
        </p:nvSpPr>
        <p:spPr>
          <a:xfrm>
            <a:off x="2348389" y="5442228"/>
            <a:ext cx="3744635" cy="1066205"/>
          </a:xfrm>
          <a:prstGeom prst="rect">
            <a:avLst/>
          </a:prstGeom>
          <a:noFill/>
          <a:ln/>
        </p:spPr>
        <p:txBody>
          <a:bodyPr wrap="square" rtlCol="0" anchor="t"/>
          <a:lstStyle/>
          <a:p>
            <a:pPr marL="0" indent="0" algn="r">
              <a:lnSpc>
                <a:spcPts val="2799"/>
              </a:lnSpc>
              <a:buNone/>
            </a:pPr>
            <a:r>
              <a:rPr lang="en-US" sz="1750" dirty="0">
                <a:solidFill>
                  <a:srgbClr val="00002E"/>
                </a:solidFill>
                <a:latin typeface="PT Sans" pitchFamily="34" charset="0"/>
                <a:ea typeface="PT Sans" pitchFamily="34" charset="-122"/>
                <a:cs typeface="PT Sans" pitchFamily="34" charset="-120"/>
              </a:rPr>
              <a:t>Leveraging blockchain technology to enhance food safety and supply chain transparency.</a:t>
            </a:r>
            <a:endParaRPr lang="en-US" sz="17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2398514"/>
            <a:ext cx="7613809" cy="694373"/>
          </a:xfrm>
          <a:prstGeom prst="rect">
            <a:avLst/>
          </a:prstGeom>
          <a:noFill/>
          <a:ln/>
        </p:spPr>
        <p:txBody>
          <a:bodyPr wrap="non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Sustainable Farming Practices</a:t>
            </a:r>
            <a:endParaRPr lang="en-US" sz="4374" dirty="0"/>
          </a:p>
        </p:txBody>
      </p:sp>
      <p:sp>
        <p:nvSpPr>
          <p:cNvPr id="5" name="Text 2"/>
          <p:cNvSpPr/>
          <p:nvPr/>
        </p:nvSpPr>
        <p:spPr>
          <a:xfrm>
            <a:off x="2348389" y="3648313"/>
            <a:ext cx="2949416" cy="694373"/>
          </a:xfrm>
          <a:prstGeom prst="rect">
            <a:avLst/>
          </a:prstGeom>
          <a:noFill/>
          <a:ln/>
        </p:spPr>
        <p:txBody>
          <a:bodyPr wrap="squar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Regenerative Agriculture</a:t>
            </a:r>
            <a:endParaRPr lang="en-US" sz="2187" dirty="0"/>
          </a:p>
        </p:txBody>
      </p:sp>
      <p:sp>
        <p:nvSpPr>
          <p:cNvPr id="6" name="Text 3"/>
          <p:cNvSpPr/>
          <p:nvPr/>
        </p:nvSpPr>
        <p:spPr>
          <a:xfrm>
            <a:off x="2348389" y="4564856"/>
            <a:ext cx="2949416"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Farming methods that restore soil health and biodiversity, while sequestering carbon.</a:t>
            </a:r>
            <a:endParaRPr lang="en-US" sz="1750" dirty="0"/>
          </a:p>
        </p:txBody>
      </p:sp>
      <p:sp>
        <p:nvSpPr>
          <p:cNvPr id="7" name="Text 4"/>
          <p:cNvSpPr/>
          <p:nvPr/>
        </p:nvSpPr>
        <p:spPr>
          <a:xfrm>
            <a:off x="5847398" y="3648313"/>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Agroforestry</a:t>
            </a:r>
            <a:endParaRPr lang="en-US" sz="2187" dirty="0"/>
          </a:p>
        </p:txBody>
      </p:sp>
      <p:sp>
        <p:nvSpPr>
          <p:cNvPr id="8" name="Text 5"/>
          <p:cNvSpPr/>
          <p:nvPr/>
        </p:nvSpPr>
        <p:spPr>
          <a:xfrm>
            <a:off x="5847398" y="4217670"/>
            <a:ext cx="2949416"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Integrating the cultivation of trees and crops to mimic natural ecosystems.</a:t>
            </a:r>
            <a:endParaRPr lang="en-US" sz="1750" dirty="0"/>
          </a:p>
        </p:txBody>
      </p:sp>
      <p:sp>
        <p:nvSpPr>
          <p:cNvPr id="9" name="Text 6"/>
          <p:cNvSpPr/>
          <p:nvPr/>
        </p:nvSpPr>
        <p:spPr>
          <a:xfrm>
            <a:off x="9346406" y="3648313"/>
            <a:ext cx="2777490" cy="347186"/>
          </a:xfrm>
          <a:prstGeom prst="rect">
            <a:avLst/>
          </a:prstGeom>
          <a:noFill/>
          <a:ln/>
        </p:spPr>
        <p:txBody>
          <a:bodyPr wrap="none" rtlCol="0" anchor="t"/>
          <a:lstStyle/>
          <a:p>
            <a:pPr marL="0" indent="0">
              <a:lnSpc>
                <a:spcPts val="2734"/>
              </a:lnSpc>
              <a:buNone/>
            </a:pPr>
            <a:r>
              <a:rPr lang="en-US" sz="2187" b="1" dirty="0">
                <a:solidFill>
                  <a:srgbClr val="00002E"/>
                </a:solidFill>
                <a:latin typeface="Nunito" pitchFamily="34" charset="0"/>
                <a:ea typeface="Nunito" pitchFamily="34" charset="-122"/>
                <a:cs typeface="Nunito" pitchFamily="34" charset="-120"/>
              </a:rPr>
              <a:t>Organic Farming</a:t>
            </a:r>
            <a:endParaRPr lang="en-US" sz="2187" dirty="0"/>
          </a:p>
        </p:txBody>
      </p:sp>
      <p:sp>
        <p:nvSpPr>
          <p:cNvPr id="10" name="Text 7"/>
          <p:cNvSpPr/>
          <p:nvPr/>
        </p:nvSpPr>
        <p:spPr>
          <a:xfrm>
            <a:off x="9346406" y="4217670"/>
            <a:ext cx="2949416" cy="1066205"/>
          </a:xfrm>
          <a:prstGeom prst="rect">
            <a:avLst/>
          </a:prstGeom>
          <a:noFill/>
          <a:ln/>
        </p:spPr>
        <p:txBody>
          <a:bodyPr wrap="square" rtlCol="0" anchor="t"/>
          <a:lstStyle/>
          <a:p>
            <a:pPr marL="0" indent="0">
              <a:lnSpc>
                <a:spcPts val="2799"/>
              </a:lnSpc>
              <a:buNone/>
            </a:pPr>
            <a:r>
              <a:rPr lang="en-US" sz="1750" dirty="0">
                <a:solidFill>
                  <a:srgbClr val="00002E"/>
                </a:solidFill>
                <a:latin typeface="PT Sans" pitchFamily="34" charset="0"/>
                <a:ea typeface="PT Sans" pitchFamily="34" charset="-122"/>
                <a:cs typeface="PT Sans" pitchFamily="34" charset="-120"/>
              </a:rPr>
              <a:t>Cultivating crops without the use of synthetic fertilizers and pesticides.</a:t>
            </a:r>
            <a:endParaRPr lang="en-US" sz="17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3F3FF">
              <a:alpha val="75000"/>
            </a:srgbClr>
          </a:solidFill>
          <a:ln/>
        </p:spPr>
      </p:sp>
      <p:sp>
        <p:nvSpPr>
          <p:cNvPr id="4" name="Text 1"/>
          <p:cNvSpPr/>
          <p:nvPr/>
        </p:nvSpPr>
        <p:spPr>
          <a:xfrm>
            <a:off x="2348389" y="1913930"/>
            <a:ext cx="9933503" cy="1388745"/>
          </a:xfrm>
          <a:prstGeom prst="rect">
            <a:avLst/>
          </a:prstGeom>
          <a:noFill/>
          <a:ln/>
        </p:spPr>
        <p:txBody>
          <a:bodyPr wrap="square" rtlCol="0" anchor="t"/>
          <a:lstStyle/>
          <a:p>
            <a:pPr marL="0" indent="0">
              <a:lnSpc>
                <a:spcPts val="5468"/>
              </a:lnSpc>
              <a:buNone/>
            </a:pPr>
            <a:r>
              <a:rPr lang="en-US" sz="4374" b="1" dirty="0">
                <a:solidFill>
                  <a:srgbClr val="00002E"/>
                </a:solidFill>
                <a:latin typeface="Nunito" pitchFamily="34" charset="0"/>
                <a:ea typeface="Nunito" pitchFamily="34" charset="-122"/>
                <a:cs typeface="Nunito" pitchFamily="34" charset="-120"/>
              </a:rPr>
              <a:t>Insect-Based Protein: A Promising Alternative</a:t>
            </a:r>
            <a:endParaRPr lang="en-US" sz="4374" dirty="0"/>
          </a:p>
        </p:txBody>
      </p:sp>
      <p:pic>
        <p:nvPicPr>
          <p:cNvPr id="5" name="Image 1" descr="preencoded.png"/>
          <p:cNvPicPr>
            <a:picLocks noChangeAspect="1"/>
          </p:cNvPicPr>
          <p:nvPr/>
        </p:nvPicPr>
        <p:blipFill>
          <a:blip r:embed="rId4"/>
          <a:stretch>
            <a:fillRect/>
          </a:stretch>
        </p:blipFill>
        <p:spPr>
          <a:xfrm>
            <a:off x="2348389" y="3747016"/>
            <a:ext cx="444341" cy="444341"/>
          </a:xfrm>
          <a:prstGeom prst="rect">
            <a:avLst/>
          </a:prstGeom>
        </p:spPr>
      </p:pic>
      <p:sp>
        <p:nvSpPr>
          <p:cNvPr id="6" name="Text 2"/>
          <p:cNvSpPr/>
          <p:nvPr/>
        </p:nvSpPr>
        <p:spPr>
          <a:xfrm>
            <a:off x="2348389" y="4413528"/>
            <a:ext cx="2233374" cy="347186"/>
          </a:xfrm>
          <a:prstGeom prst="rect">
            <a:avLst/>
          </a:prstGeom>
          <a:noFill/>
          <a:ln/>
        </p:spPr>
        <p:txBody>
          <a:bodyPr wrap="none" rtlCol="0" anchor="t"/>
          <a:lstStyle/>
          <a:p>
            <a:pPr marL="0" indent="0" algn="l">
              <a:lnSpc>
                <a:spcPts val="2734"/>
              </a:lnSpc>
              <a:buNone/>
            </a:pPr>
            <a:r>
              <a:rPr lang="en-US" sz="2187" b="1" dirty="0">
                <a:solidFill>
                  <a:srgbClr val="2D4DF2"/>
                </a:solidFill>
                <a:latin typeface="Nunito" pitchFamily="34" charset="0"/>
                <a:ea typeface="Nunito" pitchFamily="34" charset="-122"/>
                <a:cs typeface="Nunito" pitchFamily="34" charset="-120"/>
              </a:rPr>
              <a:t>Nutritious</a:t>
            </a:r>
            <a:endParaRPr lang="en-US" sz="2187" dirty="0"/>
          </a:p>
        </p:txBody>
      </p:sp>
      <p:sp>
        <p:nvSpPr>
          <p:cNvPr id="7" name="Text 3"/>
          <p:cNvSpPr/>
          <p:nvPr/>
        </p:nvSpPr>
        <p:spPr>
          <a:xfrm>
            <a:off x="2348389" y="4893945"/>
            <a:ext cx="2233374" cy="1066205"/>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Insects are rich in protein, vitamins, and minerals.</a:t>
            </a:r>
            <a:endParaRPr lang="en-US" sz="1750" dirty="0"/>
          </a:p>
        </p:txBody>
      </p:sp>
      <p:pic>
        <p:nvPicPr>
          <p:cNvPr id="8" name="Image 2" descr="preencoded.png"/>
          <p:cNvPicPr>
            <a:picLocks noChangeAspect="1"/>
          </p:cNvPicPr>
          <p:nvPr/>
        </p:nvPicPr>
        <p:blipFill>
          <a:blip r:embed="rId5"/>
          <a:stretch>
            <a:fillRect/>
          </a:stretch>
        </p:blipFill>
        <p:spPr>
          <a:xfrm>
            <a:off x="4915019" y="3747016"/>
            <a:ext cx="444341" cy="444341"/>
          </a:xfrm>
          <a:prstGeom prst="rect">
            <a:avLst/>
          </a:prstGeom>
        </p:spPr>
      </p:pic>
      <p:sp>
        <p:nvSpPr>
          <p:cNvPr id="9" name="Text 4"/>
          <p:cNvSpPr/>
          <p:nvPr/>
        </p:nvSpPr>
        <p:spPr>
          <a:xfrm>
            <a:off x="4915019" y="4413528"/>
            <a:ext cx="2233493" cy="347186"/>
          </a:xfrm>
          <a:prstGeom prst="rect">
            <a:avLst/>
          </a:prstGeom>
          <a:noFill/>
          <a:ln/>
        </p:spPr>
        <p:txBody>
          <a:bodyPr wrap="none" rtlCol="0" anchor="t"/>
          <a:lstStyle/>
          <a:p>
            <a:pPr marL="0" indent="0" algn="l">
              <a:lnSpc>
                <a:spcPts val="2734"/>
              </a:lnSpc>
              <a:buNone/>
            </a:pPr>
            <a:r>
              <a:rPr lang="en-US" sz="2187" b="1" dirty="0">
                <a:solidFill>
                  <a:srgbClr val="015F98"/>
                </a:solidFill>
                <a:latin typeface="Nunito" pitchFamily="34" charset="0"/>
                <a:ea typeface="Nunito" pitchFamily="34" charset="-122"/>
                <a:cs typeface="Nunito" pitchFamily="34" charset="-120"/>
              </a:rPr>
              <a:t>Sustainable</a:t>
            </a:r>
            <a:endParaRPr lang="en-US" sz="2187" dirty="0"/>
          </a:p>
        </p:txBody>
      </p:sp>
      <p:sp>
        <p:nvSpPr>
          <p:cNvPr id="10" name="Text 5"/>
          <p:cNvSpPr/>
          <p:nvPr/>
        </p:nvSpPr>
        <p:spPr>
          <a:xfrm>
            <a:off x="4915019" y="4893945"/>
            <a:ext cx="2233493" cy="1421606"/>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Insect farming requires far less land, water, and feed compared to traditional livestock.</a:t>
            </a:r>
            <a:endParaRPr lang="en-US" sz="1750" dirty="0"/>
          </a:p>
        </p:txBody>
      </p:sp>
      <p:pic>
        <p:nvPicPr>
          <p:cNvPr id="11" name="Image 3" descr="preencoded.png"/>
          <p:cNvPicPr>
            <a:picLocks noChangeAspect="1"/>
          </p:cNvPicPr>
          <p:nvPr/>
        </p:nvPicPr>
        <p:blipFill>
          <a:blip r:embed="rId6"/>
          <a:stretch>
            <a:fillRect/>
          </a:stretch>
        </p:blipFill>
        <p:spPr>
          <a:xfrm>
            <a:off x="7481768" y="3747016"/>
            <a:ext cx="444341" cy="444341"/>
          </a:xfrm>
          <a:prstGeom prst="rect">
            <a:avLst/>
          </a:prstGeom>
        </p:spPr>
      </p:pic>
      <p:sp>
        <p:nvSpPr>
          <p:cNvPr id="12" name="Text 6"/>
          <p:cNvSpPr/>
          <p:nvPr/>
        </p:nvSpPr>
        <p:spPr>
          <a:xfrm>
            <a:off x="7481768" y="4413528"/>
            <a:ext cx="2233374" cy="347186"/>
          </a:xfrm>
          <a:prstGeom prst="rect">
            <a:avLst/>
          </a:prstGeom>
          <a:noFill/>
          <a:ln/>
        </p:spPr>
        <p:txBody>
          <a:bodyPr wrap="none" rtlCol="0" anchor="t"/>
          <a:lstStyle/>
          <a:p>
            <a:pPr marL="0" indent="0" algn="l">
              <a:lnSpc>
                <a:spcPts val="2734"/>
              </a:lnSpc>
              <a:buNone/>
            </a:pPr>
            <a:r>
              <a:rPr lang="en-US" sz="2187" b="1" dirty="0">
                <a:solidFill>
                  <a:srgbClr val="AD1F96"/>
                </a:solidFill>
                <a:latin typeface="Nunito" pitchFamily="34" charset="0"/>
                <a:ea typeface="Nunito" pitchFamily="34" charset="-122"/>
                <a:cs typeface="Nunito" pitchFamily="34" charset="-120"/>
              </a:rPr>
              <a:t>Delicious</a:t>
            </a:r>
            <a:endParaRPr lang="en-US" sz="2187" dirty="0"/>
          </a:p>
        </p:txBody>
      </p:sp>
      <p:sp>
        <p:nvSpPr>
          <p:cNvPr id="13" name="Text 7"/>
          <p:cNvSpPr/>
          <p:nvPr/>
        </p:nvSpPr>
        <p:spPr>
          <a:xfrm>
            <a:off x="7481768" y="4893945"/>
            <a:ext cx="2233374" cy="1066205"/>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Many insect-based foods have a pleasant, nutty flavor.</a:t>
            </a:r>
            <a:endParaRPr lang="en-US" sz="1750" dirty="0"/>
          </a:p>
        </p:txBody>
      </p:sp>
      <p:pic>
        <p:nvPicPr>
          <p:cNvPr id="14" name="Image 4" descr="preencoded.png"/>
          <p:cNvPicPr>
            <a:picLocks noChangeAspect="1"/>
          </p:cNvPicPr>
          <p:nvPr/>
        </p:nvPicPr>
        <p:blipFill>
          <a:blip r:embed="rId7"/>
          <a:stretch>
            <a:fillRect/>
          </a:stretch>
        </p:blipFill>
        <p:spPr>
          <a:xfrm>
            <a:off x="10048399" y="3747016"/>
            <a:ext cx="444341" cy="444341"/>
          </a:xfrm>
          <a:prstGeom prst="rect">
            <a:avLst/>
          </a:prstGeom>
        </p:spPr>
      </p:pic>
      <p:sp>
        <p:nvSpPr>
          <p:cNvPr id="15" name="Text 8"/>
          <p:cNvSpPr/>
          <p:nvPr/>
        </p:nvSpPr>
        <p:spPr>
          <a:xfrm>
            <a:off x="10048399" y="4413528"/>
            <a:ext cx="2233493" cy="347186"/>
          </a:xfrm>
          <a:prstGeom prst="rect">
            <a:avLst/>
          </a:prstGeom>
          <a:noFill/>
          <a:ln/>
        </p:spPr>
        <p:txBody>
          <a:bodyPr wrap="none" rtlCol="0" anchor="t"/>
          <a:lstStyle/>
          <a:p>
            <a:pPr marL="0" indent="0" algn="l">
              <a:lnSpc>
                <a:spcPts val="2734"/>
              </a:lnSpc>
              <a:buNone/>
            </a:pPr>
            <a:r>
              <a:rPr lang="en-US" sz="2187" b="1" dirty="0">
                <a:solidFill>
                  <a:srgbClr val="2D4DF2"/>
                </a:solidFill>
                <a:latin typeface="Nunito" pitchFamily="34" charset="0"/>
                <a:ea typeface="Nunito" pitchFamily="34" charset="-122"/>
                <a:cs typeface="Nunito" pitchFamily="34" charset="-120"/>
              </a:rPr>
              <a:t>Healthy</a:t>
            </a:r>
            <a:endParaRPr lang="en-US" sz="2187" dirty="0"/>
          </a:p>
        </p:txBody>
      </p:sp>
      <p:sp>
        <p:nvSpPr>
          <p:cNvPr id="16" name="Text 9"/>
          <p:cNvSpPr/>
          <p:nvPr/>
        </p:nvSpPr>
        <p:spPr>
          <a:xfrm>
            <a:off x="10048399" y="4893945"/>
            <a:ext cx="2233493" cy="1421606"/>
          </a:xfrm>
          <a:prstGeom prst="rect">
            <a:avLst/>
          </a:prstGeom>
          <a:noFill/>
          <a:ln/>
        </p:spPr>
        <p:txBody>
          <a:bodyPr wrap="square" rtlCol="0" anchor="t"/>
          <a:lstStyle/>
          <a:p>
            <a:pPr marL="0" indent="0" algn="l">
              <a:lnSpc>
                <a:spcPts val="2799"/>
              </a:lnSpc>
              <a:buNone/>
            </a:pPr>
            <a:r>
              <a:rPr lang="en-US" sz="1750" dirty="0">
                <a:solidFill>
                  <a:srgbClr val="00002E"/>
                </a:solidFill>
                <a:latin typeface="PT Sans" pitchFamily="34" charset="0"/>
                <a:ea typeface="PT Sans" pitchFamily="34" charset="-122"/>
                <a:cs typeface="PT Sans" pitchFamily="34" charset="-120"/>
              </a:rPr>
              <a:t>Insects are low in fat and high in fiber, making them a nutritious choice.</a:t>
            </a:r>
            <a:endParaRPr lang="en-US" sz="17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05840" y="1314450"/>
            <a:ext cx="12618720" cy="6097906"/>
          </a:xfrm>
        </p:spPr>
        <p:txBody>
          <a:bodyPr>
            <a:normAutofit fontScale="92500" lnSpcReduction="10000"/>
          </a:bodyPr>
          <a:lstStyle/>
          <a:p>
            <a:pPr algn="just"/>
            <a:r>
              <a:rPr lang="en-US" dirty="0" smtClean="0"/>
              <a:t>Scientists estimate that there are 10 quintillion insects on earth, which corresponds to 1018. In other words, they are practically everywhere. The thought of blood-sucking parasites and venomous bites may send shivers down your spine, but the vast majority of these insects are harmless to humans. Even better, many of these abundant insects can help us survive. We just need to be open to the idea of eating them (by Anonymous, a, b, c; </a:t>
            </a:r>
            <a:r>
              <a:rPr lang="en-US" dirty="0" err="1" smtClean="0"/>
              <a:t>Özkan</a:t>
            </a:r>
            <a:r>
              <a:rPr lang="en-US" dirty="0" smtClean="0"/>
              <a:t>, 2019; </a:t>
            </a:r>
            <a:r>
              <a:rPr lang="en-US" dirty="0" err="1" smtClean="0"/>
              <a:t>Chakravorty</a:t>
            </a:r>
            <a:r>
              <a:rPr lang="en-US" dirty="0" smtClean="0"/>
              <a:t> et al., 2013; </a:t>
            </a:r>
            <a:r>
              <a:rPr lang="en-US" dirty="0" err="1" smtClean="0"/>
              <a:t>Wikispecies</a:t>
            </a:r>
            <a:r>
              <a:rPr lang="en-US" dirty="0" smtClean="0"/>
              <a:t>, 2021; </a:t>
            </a:r>
            <a:r>
              <a:rPr lang="en-US" dirty="0" err="1" smtClean="0"/>
              <a:t>Worldometers</a:t>
            </a:r>
            <a:r>
              <a:rPr lang="en-US" dirty="0" smtClean="0"/>
              <a:t>, 2021; </a:t>
            </a:r>
            <a:r>
              <a:rPr lang="en-US" dirty="0" err="1" smtClean="0"/>
              <a:t>Sabri</a:t>
            </a:r>
            <a:r>
              <a:rPr lang="en-US" dirty="0" smtClean="0"/>
              <a:t> et al., 2023; O’Connor et al., 2023; </a:t>
            </a:r>
            <a:r>
              <a:rPr lang="en-US" dirty="0" err="1" smtClean="0"/>
              <a:t>Krongdang</a:t>
            </a:r>
            <a:r>
              <a:rPr lang="en-US" dirty="0" smtClean="0"/>
              <a:t> et al., 2023). </a:t>
            </a:r>
            <a:endParaRPr lang="tr-TR" dirty="0" smtClean="0"/>
          </a:p>
          <a:p>
            <a:pPr algn="just"/>
            <a:r>
              <a:rPr lang="en-US" dirty="0" smtClean="0"/>
              <a:t>Many </a:t>
            </a:r>
            <a:r>
              <a:rPr lang="en-US" dirty="0" smtClean="0"/>
              <a:t>foods containing insects are already sold daily in some countries such as Thailand and Cambodia. Tequila-</a:t>
            </a:r>
            <a:r>
              <a:rPr lang="en-US" dirty="0" err="1" smtClean="0"/>
              <a:t>flavoured</a:t>
            </a:r>
            <a:r>
              <a:rPr lang="en-US" dirty="0" smtClean="0"/>
              <a:t> worm candies and sugarcoated ants are readily available in these areas. Australopithecines' bones and tooth enamel show marked enrichment of the isotope 13C. This appears in stable carbon isotope analysis. This suggests that their diet consisted of animals that fed on grasses. It also included insects. Termites are also reported to have been part of the diet of </a:t>
            </a:r>
            <a:r>
              <a:rPr lang="en-US" dirty="0" err="1" smtClean="0"/>
              <a:t>Plio</a:t>
            </a:r>
            <a:r>
              <a:rPr lang="en-US" dirty="0" smtClean="0"/>
              <a:t>-Pleistocene hominins. </a:t>
            </a:r>
            <a:endParaRPr lang="tr-TR" dirty="0" smtClean="0"/>
          </a:p>
          <a:p>
            <a:pPr algn="just"/>
            <a:endParaRPr lang="tr-TR" dirty="0"/>
          </a:p>
        </p:txBody>
      </p:sp>
    </p:spTree>
    <p:extLst>
      <p:ext uri="{BB962C8B-B14F-4D97-AF65-F5344CB8AC3E}">
        <p14:creationId xmlns:p14="http://schemas.microsoft.com/office/powerpoint/2010/main" val="40893880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1199</Words>
  <Application>Microsoft Office PowerPoint</Application>
  <PresentationFormat>Özel</PresentationFormat>
  <Paragraphs>79</Paragraphs>
  <Slides>11</Slides>
  <Notes>8</Notes>
  <HiddenSlides>0</HiddenSlides>
  <MMClips>0</MMClips>
  <ScaleCrop>false</ScaleCrop>
  <HeadingPairs>
    <vt:vector size="6" baseType="variant">
      <vt:variant>
        <vt:lpstr>Kullanılan Yazı Tipleri</vt:lpstr>
      </vt:variant>
      <vt:variant>
        <vt:i4>6</vt:i4>
      </vt:variant>
      <vt:variant>
        <vt:lpstr>Tema</vt:lpstr>
      </vt:variant>
      <vt:variant>
        <vt:i4>2</vt:i4>
      </vt:variant>
      <vt:variant>
        <vt:lpstr>Slayt Başlıkları</vt:lpstr>
      </vt:variant>
      <vt:variant>
        <vt:i4>11</vt:i4>
      </vt:variant>
    </vt:vector>
  </HeadingPairs>
  <TitlesOfParts>
    <vt:vector size="19" baseType="lpstr">
      <vt:lpstr>Arial</vt:lpstr>
      <vt:lpstr>Arial Black</vt:lpstr>
      <vt:lpstr>Calibri</vt:lpstr>
      <vt:lpstr>Calibri Light</vt:lpstr>
      <vt:lpstr>Nunito</vt:lpstr>
      <vt:lpstr>PT Sans</vt:lpstr>
      <vt:lpstr>Office Theme</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cp:lastModifiedBy>
  <cp:revision>7</cp:revision>
  <dcterms:created xsi:type="dcterms:W3CDTF">2024-03-27T21:40:35Z</dcterms:created>
  <dcterms:modified xsi:type="dcterms:W3CDTF">2024-03-27T22:11:24Z</dcterms:modified>
</cp:coreProperties>
</file>