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sldIdLst>
    <p:sldId id="281" r:id="rId4"/>
    <p:sldId id="271" r:id="rId5"/>
    <p:sldId id="272" r:id="rId6"/>
    <p:sldId id="273" r:id="rId7"/>
    <p:sldId id="274" r:id="rId8"/>
    <p:sldId id="275" r:id="rId9"/>
    <p:sldId id="276" r:id="rId10"/>
    <p:sldId id="277" r:id="rId11"/>
    <p:sldId id="278" r:id="rId12"/>
    <p:sldId id="27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8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D6B1786-794F-46AF-8651-8D296DF72230}"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405496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B1786-794F-46AF-8651-8D296DF72230}"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377339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B1786-794F-46AF-8651-8D296DF72230}"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199185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solidFill>
                <a:srgbClr val="575F6D"/>
              </a:solidFill>
            </a:endParaRP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ayt Numarası Yer Tutucusu 28"/>
          <p:cNvSpPr>
            <a:spLocks noGrp="1"/>
          </p:cNvSpPr>
          <p:nvPr>
            <p:ph type="sldNum" sz="quarter" idx="12"/>
          </p:nvPr>
        </p:nvSpPr>
        <p:spPr bwMode="auto">
          <a:xfrm>
            <a:off x="1767392" y="4928702"/>
            <a:ext cx="812800" cy="517524"/>
          </a:xfrm>
        </p:spPr>
        <p:txBody>
          <a:bodyPr/>
          <a:lstStyle/>
          <a:p>
            <a:fld id="{D8F6FA07-C82F-4B16-BFD7-40490C7A0662}" type="slidenum">
              <a:rPr lang="tr-TR" smtClean="0"/>
              <a:pPr/>
              <a:t>‹#›</a:t>
            </a:fld>
            <a:endParaRPr lang="tr-TR"/>
          </a:p>
        </p:txBody>
      </p:sp>
    </p:spTree>
    <p:extLst>
      <p:ext uri="{BB962C8B-B14F-4D97-AF65-F5344CB8AC3E}">
        <p14:creationId xmlns:p14="http://schemas.microsoft.com/office/powerpoint/2010/main" val="74442129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824B1C0D-3F02-4B8D-ACB3-7316C38E925F}" type="datetimeFigureOut">
              <a:rPr lang="tr-TR" smtClean="0">
                <a:solidFill>
                  <a:srgbClr val="575F6D"/>
                </a:solidFill>
              </a:rPr>
              <a:pPr/>
              <a:t>28.03.2024</a:t>
            </a:fld>
            <a:endParaRPr lang="tr-TR">
              <a:solidFill>
                <a:srgbClr val="575F6D"/>
              </a:solidFill>
            </a:endParaRPr>
          </a:p>
        </p:txBody>
      </p:sp>
      <p:sp>
        <p:nvSpPr>
          <p:cNvPr id="9" name="Slayt Numarası Yer Tutucusu 8"/>
          <p:cNvSpPr>
            <a:spLocks noGrp="1"/>
          </p:cNvSpPr>
          <p:nvPr>
            <p:ph type="sldNum" sz="quarter" idx="15"/>
          </p:nvPr>
        </p:nvSpPr>
        <p:spPr/>
        <p:txBody>
          <a:bodyPr rtlCol="0"/>
          <a:lstStyle/>
          <a:p>
            <a:fld id="{D8F6FA07-C82F-4B16-BFD7-40490C7A0662}"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solidFill>
                <a:srgbClr val="575F6D"/>
              </a:solidFill>
            </a:endParaRPr>
          </a:p>
        </p:txBody>
      </p:sp>
    </p:spTree>
    <p:extLst>
      <p:ext uri="{BB962C8B-B14F-4D97-AF65-F5344CB8AC3E}">
        <p14:creationId xmlns:p14="http://schemas.microsoft.com/office/powerpoint/2010/main" val="110947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824B1C0D-3F02-4B8D-ACB3-7316C38E925F}" type="datetimeFigureOut">
              <a:rPr lang="tr-TR" smtClean="0">
                <a:solidFill>
                  <a:srgbClr val="FFF39D"/>
                </a:solidFill>
              </a:rPr>
              <a:pPr/>
              <a:t>28.03.2024</a:t>
            </a:fld>
            <a:endParaRPr lang="tr-TR">
              <a:solidFill>
                <a:srgbClr val="FFF39D"/>
              </a:solidFill>
            </a:endParaRP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solidFill>
                <a:srgbClr val="FFF39D"/>
              </a:solidFill>
            </a:endParaRP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Slayt Numarası Yer Tutucusu 5"/>
          <p:cNvSpPr>
            <a:spLocks noGrp="1"/>
          </p:cNvSpPr>
          <p:nvPr>
            <p:ph type="sldNum" sz="quarter" idx="12"/>
          </p:nvPr>
        </p:nvSpPr>
        <p:spPr bwMode="auto">
          <a:xfrm>
            <a:off x="1787488" y="4928702"/>
            <a:ext cx="812800" cy="517524"/>
          </a:xfrm>
        </p:spPr>
        <p:txBody>
          <a:bodyPr/>
          <a:lstStyle/>
          <a:p>
            <a:fld id="{D8F6FA07-C82F-4B16-BFD7-40490C7A0662}" type="slidenum">
              <a:rPr lang="tr-TR" smtClean="0"/>
              <a:pPr/>
              <a:t>‹#›</a:t>
            </a:fld>
            <a:endParaRPr lang="tr-TR"/>
          </a:p>
        </p:txBody>
      </p:sp>
    </p:spTree>
    <p:extLst>
      <p:ext uri="{BB962C8B-B14F-4D97-AF65-F5344CB8AC3E}">
        <p14:creationId xmlns:p14="http://schemas.microsoft.com/office/powerpoint/2010/main" val="57218690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6" name="Altbilgi Yer Tutucusu 5"/>
          <p:cNvSpPr>
            <a:spLocks noGrp="1"/>
          </p:cNvSpPr>
          <p:nvPr>
            <p:ph type="ftr" sz="quarter" idx="11"/>
          </p:nvPr>
        </p:nvSpPr>
        <p:spPr/>
        <p:txBody>
          <a:bodyPr/>
          <a:lstStyle/>
          <a:p>
            <a:endParaRPr lang="tr-TR">
              <a:solidFill>
                <a:srgbClr val="575F6D"/>
              </a:solidFill>
            </a:endParaRPr>
          </a:p>
        </p:txBody>
      </p:sp>
      <p:sp>
        <p:nvSpPr>
          <p:cNvPr id="7" name="Slayt Numarası Yer Tutucusu 6"/>
          <p:cNvSpPr>
            <a:spLocks noGrp="1"/>
          </p:cNvSpPr>
          <p:nvPr>
            <p:ph type="sldNum" sz="quarter" idx="12"/>
          </p:nvPr>
        </p:nvSpPr>
        <p:spPr/>
        <p:txBody>
          <a:bodyPr/>
          <a:lstStyle/>
          <a:p>
            <a:fld id="{D8F6FA07-C82F-4B16-BFD7-40490C7A0662}" type="slidenum">
              <a:rPr lang="tr-TR" smtClean="0"/>
              <a:pPr/>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30849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8" name="Altbilgi Yer Tutucusu 7"/>
          <p:cNvSpPr>
            <a:spLocks noGrp="1"/>
          </p:cNvSpPr>
          <p:nvPr>
            <p:ph type="ftr" sz="quarter" idx="11"/>
          </p:nvPr>
        </p:nvSpPr>
        <p:spPr/>
        <p:txBody>
          <a:bodyPr/>
          <a:lstStyle/>
          <a:p>
            <a:endParaRPr lang="tr-TR">
              <a:solidFill>
                <a:srgbClr val="575F6D"/>
              </a:solidFill>
            </a:endParaRPr>
          </a:p>
        </p:txBody>
      </p:sp>
      <p:sp>
        <p:nvSpPr>
          <p:cNvPr id="9" name="Slayt Numarası Yer Tutucusu 8"/>
          <p:cNvSpPr>
            <a:spLocks noGrp="1"/>
          </p:cNvSpPr>
          <p:nvPr>
            <p:ph type="sldNum" sz="quarter" idx="12"/>
          </p:nvPr>
        </p:nvSpPr>
        <p:spPr/>
        <p:txBody>
          <a:bodyPr/>
          <a:lstStyle/>
          <a:p>
            <a:fld id="{D8F6FA07-C82F-4B16-BFD7-40490C7A0662}" type="slidenum">
              <a:rPr lang="tr-TR" smtClean="0"/>
              <a:pPr/>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1263873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824B1C0D-3F02-4B8D-ACB3-7316C38E925F}" type="datetimeFigureOut">
              <a:rPr lang="tr-TR" smtClean="0">
                <a:solidFill>
                  <a:srgbClr val="575F6D"/>
                </a:solidFill>
              </a:rPr>
              <a:pPr/>
              <a:t>28.03.2024</a:t>
            </a:fld>
            <a:endParaRPr lang="tr-TR">
              <a:solidFill>
                <a:srgbClr val="575F6D"/>
              </a:solidFill>
            </a:endParaRPr>
          </a:p>
        </p:txBody>
      </p:sp>
      <p:sp>
        <p:nvSpPr>
          <p:cNvPr id="7" name="Slayt Numarası Yer Tutucusu 6"/>
          <p:cNvSpPr>
            <a:spLocks noGrp="1"/>
          </p:cNvSpPr>
          <p:nvPr>
            <p:ph type="sldNum" sz="quarter" idx="11"/>
          </p:nvPr>
        </p:nvSpPr>
        <p:spPr/>
        <p:txBody>
          <a:bodyPr rtlCol="0"/>
          <a:lstStyle/>
          <a:p>
            <a:fld id="{D8F6FA07-C82F-4B16-BFD7-40490C7A0662}"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solidFill>
                <a:srgbClr val="575F6D"/>
              </a:solidFill>
            </a:endParaRPr>
          </a:p>
        </p:txBody>
      </p:sp>
    </p:spTree>
    <p:extLst>
      <p:ext uri="{BB962C8B-B14F-4D97-AF65-F5344CB8AC3E}">
        <p14:creationId xmlns:p14="http://schemas.microsoft.com/office/powerpoint/2010/main" val="123869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3" name="Altbilgi Yer Tutucusu 2"/>
          <p:cNvSpPr>
            <a:spLocks noGrp="1"/>
          </p:cNvSpPr>
          <p:nvPr>
            <p:ph type="ftr" sz="quarter" idx="11"/>
          </p:nvPr>
        </p:nvSpPr>
        <p:spPr/>
        <p:txBody>
          <a:bodyPr/>
          <a:lstStyle/>
          <a:p>
            <a:endParaRPr lang="tr-TR">
              <a:solidFill>
                <a:srgbClr val="575F6D"/>
              </a:solidFill>
            </a:endParaRPr>
          </a:p>
        </p:txBody>
      </p:sp>
      <p:sp>
        <p:nvSpPr>
          <p:cNvPr id="4" name="Slayt Numarası Yer Tutucusu 3"/>
          <p:cNvSpPr>
            <a:spLocks noGrp="1"/>
          </p:cNvSpPr>
          <p:nvPr>
            <p:ph type="sldNum" sz="quarter" idx="12"/>
          </p:nvPr>
        </p:nvSpPr>
        <p:spPr/>
        <p:txBody>
          <a:bodyPr/>
          <a:lstStyle/>
          <a:p>
            <a:fld id="{D8F6FA07-C82F-4B16-BFD7-40490C7A0662}" type="slidenum">
              <a:rPr lang="tr-TR" smtClean="0"/>
              <a:pPr/>
              <a:t>‹#›</a:t>
            </a:fld>
            <a:endParaRPr lang="tr-TR"/>
          </a:p>
        </p:txBody>
      </p:sp>
    </p:spTree>
    <p:extLst>
      <p:ext uri="{BB962C8B-B14F-4D97-AF65-F5344CB8AC3E}">
        <p14:creationId xmlns:p14="http://schemas.microsoft.com/office/powerpoint/2010/main" val="204680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824B1C0D-3F02-4B8D-ACB3-7316C38E925F}" type="datetimeFigureOut">
              <a:rPr lang="tr-TR" smtClean="0">
                <a:solidFill>
                  <a:srgbClr val="575F6D"/>
                </a:solidFill>
              </a:rPr>
              <a:pPr/>
              <a:t>28.03.2024</a:t>
            </a:fld>
            <a:endParaRPr lang="tr-TR">
              <a:solidFill>
                <a:srgbClr val="575F6D"/>
              </a:solidFill>
            </a:endParaRPr>
          </a:p>
        </p:txBody>
      </p:sp>
      <p:sp>
        <p:nvSpPr>
          <p:cNvPr id="22" name="Slayt Numarası Yer Tutucusu 21"/>
          <p:cNvSpPr>
            <a:spLocks noGrp="1"/>
          </p:cNvSpPr>
          <p:nvPr>
            <p:ph type="sldNum" sz="quarter" idx="15"/>
          </p:nvPr>
        </p:nvSpPr>
        <p:spPr/>
        <p:txBody>
          <a:bodyPr rtlCol="0"/>
          <a:lstStyle/>
          <a:p>
            <a:fld id="{D8F6FA07-C82F-4B16-BFD7-40490C7A0662}"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solidFill>
                <a:srgbClr val="575F6D"/>
              </a:solidFill>
            </a:endParaRPr>
          </a:p>
        </p:txBody>
      </p:sp>
    </p:spTree>
    <p:extLst>
      <p:ext uri="{BB962C8B-B14F-4D97-AF65-F5344CB8AC3E}">
        <p14:creationId xmlns:p14="http://schemas.microsoft.com/office/powerpoint/2010/main" val="5773606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D6B1786-794F-46AF-8651-8D296DF72230}"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1104216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Veri Yer Tutucusu 16"/>
          <p:cNvSpPr>
            <a:spLocks noGrp="1"/>
          </p:cNvSpPr>
          <p:nvPr>
            <p:ph type="dt" sz="half" idx="10"/>
          </p:nvPr>
        </p:nvSpPr>
        <p:spPr/>
        <p:txBody>
          <a:bodyPr rtlCol="0"/>
          <a:lstStyle/>
          <a:p>
            <a:fld id="{824B1C0D-3F02-4B8D-ACB3-7316C38E925F}" type="datetimeFigureOut">
              <a:rPr lang="tr-TR" smtClean="0">
                <a:solidFill>
                  <a:srgbClr val="575F6D"/>
                </a:solidFill>
              </a:rPr>
              <a:pPr/>
              <a:t>28.03.2024</a:t>
            </a:fld>
            <a:endParaRPr lang="tr-TR">
              <a:solidFill>
                <a:srgbClr val="575F6D"/>
              </a:solidFill>
            </a:endParaRPr>
          </a:p>
        </p:txBody>
      </p:sp>
      <p:sp>
        <p:nvSpPr>
          <p:cNvPr id="18" name="Slayt Numarası Yer Tutucusu 17"/>
          <p:cNvSpPr>
            <a:spLocks noGrp="1"/>
          </p:cNvSpPr>
          <p:nvPr>
            <p:ph type="sldNum" sz="quarter" idx="11"/>
          </p:nvPr>
        </p:nvSpPr>
        <p:spPr/>
        <p:txBody>
          <a:bodyPr rtlCol="0"/>
          <a:lstStyle/>
          <a:p>
            <a:fld id="{D8F6FA07-C82F-4B16-BFD7-40490C7A0662}"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solidFill>
                <a:srgbClr val="575F6D"/>
              </a:solidFill>
            </a:endParaRPr>
          </a:p>
        </p:txBody>
      </p:sp>
    </p:spTree>
    <p:extLst>
      <p:ext uri="{BB962C8B-B14F-4D97-AF65-F5344CB8AC3E}">
        <p14:creationId xmlns:p14="http://schemas.microsoft.com/office/powerpoint/2010/main" val="3866986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5" name="Altbilgi Yer Tutucusu 4"/>
          <p:cNvSpPr>
            <a:spLocks noGrp="1"/>
          </p:cNvSpPr>
          <p:nvPr>
            <p:ph type="ftr" sz="quarter" idx="11"/>
          </p:nvPr>
        </p:nvSpPr>
        <p:spPr/>
        <p:txBody>
          <a:bodyPr/>
          <a:lstStyle/>
          <a:p>
            <a:endParaRPr lang="tr-TR">
              <a:solidFill>
                <a:srgbClr val="575F6D"/>
              </a:solidFill>
            </a:endParaRPr>
          </a:p>
        </p:txBody>
      </p:sp>
      <p:sp>
        <p:nvSpPr>
          <p:cNvPr id="6" name="Slayt Numarası Yer Tutucusu 5"/>
          <p:cNvSpPr>
            <a:spLocks noGrp="1"/>
          </p:cNvSpPr>
          <p:nvPr>
            <p:ph type="sldNum" sz="quarter" idx="12"/>
          </p:nvPr>
        </p:nvSpPr>
        <p:spPr/>
        <p:txBody>
          <a:bodyPr/>
          <a:lstStyle/>
          <a:p>
            <a:fld id="{D8F6FA07-C82F-4B16-BFD7-40490C7A0662}" type="slidenum">
              <a:rPr lang="tr-TR" smtClean="0"/>
              <a:pPr/>
              <a:t>‹#›</a:t>
            </a:fld>
            <a:endParaRPr lang="tr-TR"/>
          </a:p>
        </p:txBody>
      </p:sp>
    </p:spTree>
    <p:extLst>
      <p:ext uri="{BB962C8B-B14F-4D97-AF65-F5344CB8AC3E}">
        <p14:creationId xmlns:p14="http://schemas.microsoft.com/office/powerpoint/2010/main" val="22730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5" name="Altbilgi Yer Tutucusu 4"/>
          <p:cNvSpPr>
            <a:spLocks noGrp="1"/>
          </p:cNvSpPr>
          <p:nvPr>
            <p:ph type="ftr" sz="quarter" idx="11"/>
          </p:nvPr>
        </p:nvSpPr>
        <p:spPr/>
        <p:txBody>
          <a:bodyPr/>
          <a:lstStyle/>
          <a:p>
            <a:endParaRPr lang="tr-TR">
              <a:solidFill>
                <a:srgbClr val="575F6D"/>
              </a:solidFill>
            </a:endParaRPr>
          </a:p>
        </p:txBody>
      </p:sp>
      <p:sp>
        <p:nvSpPr>
          <p:cNvPr id="6" name="Slayt Numarası Yer Tutucusu 5"/>
          <p:cNvSpPr>
            <a:spLocks noGrp="1"/>
          </p:cNvSpPr>
          <p:nvPr>
            <p:ph type="sldNum" sz="quarter" idx="12"/>
          </p:nvPr>
        </p:nvSpPr>
        <p:spPr/>
        <p:txBody>
          <a:bodyPr/>
          <a:lstStyle/>
          <a:p>
            <a:fld id="{D8F6FA07-C82F-4B16-BFD7-40490C7A0662}" type="slidenum">
              <a:rPr lang="tr-TR" smtClean="0"/>
              <a:pPr/>
              <a:t>‹#›</a:t>
            </a:fld>
            <a:endParaRPr lang="tr-TR"/>
          </a:p>
        </p:txBody>
      </p:sp>
    </p:spTree>
    <p:extLst>
      <p:ext uri="{BB962C8B-B14F-4D97-AF65-F5344CB8AC3E}">
        <p14:creationId xmlns:p14="http://schemas.microsoft.com/office/powerpoint/2010/main" val="2561473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7" name="Altbilgi Yer Tutucusu 16"/>
          <p:cNvSpPr>
            <a:spLocks noGrp="1"/>
          </p:cNvSpPr>
          <p:nvPr>
            <p:ph type="ftr" sz="quarter" idx="11"/>
          </p:nvPr>
        </p:nvSpPr>
        <p:spPr bwMode="auto">
          <a:xfrm rot="5400000">
            <a:off x="10045959" y="4117661"/>
            <a:ext cx="3657600" cy="51206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ayt Numarası Yer Tutucusu 28"/>
          <p:cNvSpPr>
            <a:spLocks noGrp="1"/>
          </p:cNvSpPr>
          <p:nvPr>
            <p:ph type="sldNum" sz="quarter" idx="12"/>
          </p:nvPr>
        </p:nvSpPr>
        <p:spPr bwMode="auto">
          <a:xfrm>
            <a:off x="1767392" y="4928702"/>
            <a:ext cx="8128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17310664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Slayt Numarası Yer Tutucusu 8"/>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0" name="Altbilgi Yer Tutucusu 9"/>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4225135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FFF39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5" name="Altbilgi Yer Tutucusu 4"/>
          <p:cNvSpPr>
            <a:spLocks noGrp="1"/>
          </p:cNvSpPr>
          <p:nvPr>
            <p:ph type="ftr" sz="quarter" idx="11"/>
          </p:nvPr>
        </p:nvSpPr>
        <p:spPr bwMode="auto">
          <a:xfrm rot="5400000">
            <a:off x="10046208" y="4114800"/>
            <a:ext cx="3657600" cy="51206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FFF39D"/>
              </a:solidFill>
              <a:effectLst/>
              <a:uLnTx/>
              <a:uFillTx/>
              <a:latin typeface="Century Schoolbook"/>
              <a:ea typeface="+mn-ea"/>
              <a:cs typeface="+mn-cs"/>
            </a:endParaRP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Slayt Numarası Yer Tutucusu 5"/>
          <p:cNvSpPr>
            <a:spLocks noGrp="1"/>
          </p:cNvSpPr>
          <p:nvPr>
            <p:ph type="sldNum" sz="quarter" idx="12"/>
          </p:nvPr>
        </p:nvSpPr>
        <p:spPr bwMode="auto">
          <a:xfrm>
            <a:off x="1787488" y="4928702"/>
            <a:ext cx="812800" cy="5175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34990627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Altbilgi Yer Tutucusu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Slayt Numarası Yer Tutucusu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3383891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8" name="Altbilgi Yer Tutucusu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9" name="Slayt Numarası Yer Tutucusu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3617412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Slayt Numarası Yer Tutucusu 6"/>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8" name="Altbilgi Yer Tutucusu 7"/>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764600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Altbilgi Yer Tutucusu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4" name="Slayt Numarası Yer Tutucusu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87825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D6B1786-794F-46AF-8651-8D296DF72230}" type="datetimeFigureOut">
              <a:rPr lang="tr-TR" smtClean="0"/>
              <a:t>28.03.2024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4254714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22" name="Slayt Numarası Yer Tutucusu 21"/>
          <p:cNvSpPr>
            <a:spLocks noGrp="1"/>
          </p:cNvSpPr>
          <p:nvPr>
            <p:ph type="sldNum" sz="quarter" idx="15"/>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3" name="Altbilgi Yer Tutucusu 22"/>
          <p:cNvSpPr>
            <a:spLocks noGrp="1"/>
          </p:cNvSpPr>
          <p:nvPr>
            <p:ph type="ftr" sz="quarter" idx="16"/>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278873007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Veri Yer Tutucusu 16"/>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18" name="Slayt Numarası Yer Tutucusu 17"/>
          <p:cNvSpPr>
            <a:spLocks noGrp="1"/>
          </p:cNvSpPr>
          <p:nvPr>
            <p:ph type="sldNum"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21" name="Altbilgi Yer Tutucusu 20"/>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Tree>
    <p:extLst>
      <p:ext uri="{BB962C8B-B14F-4D97-AF65-F5344CB8AC3E}">
        <p14:creationId xmlns:p14="http://schemas.microsoft.com/office/powerpoint/2010/main" val="141695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Altbilgi Yer Tutucusu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Slayt Numarası Yer Tutucusu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84197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5" name="Altbilgi Yer Tutucusu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6" name="Slayt Numarası Yer Tutucusu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4177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D6B1786-794F-46AF-8651-8D296DF72230}" type="datetimeFigureOut">
              <a:rPr lang="tr-TR" smtClean="0"/>
              <a:t>28.03.2024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424017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D6B1786-794F-46AF-8651-8D296DF72230}" type="datetimeFigureOut">
              <a:rPr lang="tr-TR" smtClean="0"/>
              <a:t>28.03.2024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16769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D6B1786-794F-46AF-8651-8D296DF72230}" type="datetimeFigureOut">
              <a:rPr lang="tr-TR" smtClean="0"/>
              <a:t>28.03.2024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181992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6B1786-794F-46AF-8651-8D296DF72230}" type="datetimeFigureOut">
              <a:rPr lang="tr-TR" smtClean="0"/>
              <a:t>28.03.2024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423651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6B1786-794F-46AF-8651-8D296DF72230}" type="datetimeFigureOut">
              <a:rPr lang="tr-TR" smtClean="0"/>
              <a:t>28.03.2024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345307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D6B1786-794F-46AF-8651-8D296DF72230}" type="datetimeFigureOut">
              <a:rPr lang="tr-TR" smtClean="0"/>
              <a:t>28.03.2024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12532-48C5-459A-B137-9C33AA4FC74B}" type="slidenum">
              <a:rPr lang="tr-TR" smtClean="0"/>
              <a:t>‹#›</a:t>
            </a:fld>
            <a:endParaRPr lang="tr-TR"/>
          </a:p>
        </p:txBody>
      </p:sp>
    </p:spTree>
    <p:extLst>
      <p:ext uri="{BB962C8B-B14F-4D97-AF65-F5344CB8AC3E}">
        <p14:creationId xmlns:p14="http://schemas.microsoft.com/office/powerpoint/2010/main" val="37605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B1786-794F-46AF-8651-8D296DF72230}" type="datetimeFigureOut">
              <a:rPr lang="tr-TR" smtClean="0"/>
              <a:t>28.03.2024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12532-48C5-459A-B137-9C33AA4FC74B}" type="slidenum">
              <a:rPr lang="tr-TR" smtClean="0"/>
              <a:t>‹#›</a:t>
            </a:fld>
            <a:endParaRPr lang="tr-TR"/>
          </a:p>
        </p:txBody>
      </p:sp>
    </p:spTree>
    <p:extLst>
      <p:ext uri="{BB962C8B-B14F-4D97-AF65-F5344CB8AC3E}">
        <p14:creationId xmlns:p14="http://schemas.microsoft.com/office/powerpoint/2010/main" val="359005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824B1C0D-3F02-4B8D-ACB3-7316C38E925F}" type="datetimeFigureOut">
              <a:rPr lang="tr-TR" smtClean="0">
                <a:solidFill>
                  <a:srgbClr val="575F6D"/>
                </a:solidFill>
              </a:rPr>
              <a:pPr/>
              <a:t>28.03.2024</a:t>
            </a:fld>
            <a:endParaRPr lang="tr-TR">
              <a:solidFill>
                <a:srgbClr val="575F6D"/>
              </a:solidFill>
            </a:endParaRP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solidFill>
                <a:srgbClr val="575F6D"/>
              </a:solidFill>
            </a:endParaRP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F6FA07-C82F-4B16-BFD7-40490C7A0662}" type="slidenum">
              <a:rPr lang="tr-TR" smtClean="0"/>
              <a:pPr/>
              <a:t>‹#›</a:t>
            </a:fld>
            <a:endParaRPr lang="tr-TR"/>
          </a:p>
        </p:txBody>
      </p:sp>
    </p:spTree>
    <p:extLst>
      <p:ext uri="{BB962C8B-B14F-4D97-AF65-F5344CB8AC3E}">
        <p14:creationId xmlns:p14="http://schemas.microsoft.com/office/powerpoint/2010/main" val="167699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4B1C0D-3F02-4B8D-ACB3-7316C38E925F}" type="datetimeFigureOut">
              <a:rPr kumimoji="0" lang="tr-TR" sz="1200" b="0" i="0" u="none" strike="noStrike" kern="1200" cap="none" spc="0" normalizeH="0" baseline="0" noProof="0" smtClean="0">
                <a:ln>
                  <a:noFill/>
                </a:ln>
                <a:solidFill>
                  <a:srgbClr val="575F6D"/>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28.03.2024</a:t>
            </a:fld>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575F6D"/>
              </a:solidFill>
              <a:effectLst/>
              <a:uLnTx/>
              <a:uFillTx/>
              <a:latin typeface="Century Schoolbook"/>
              <a:ea typeface="+mn-ea"/>
              <a:cs typeface="+mn-cs"/>
            </a:endParaRP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8F6FA07-C82F-4B16-BFD7-40490C7A0662}" type="slidenum">
              <a:rPr kumimoji="0" lang="tr-T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tr-T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4120884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nuhungemisi.tarimorman.gov.tr/public/istatisti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791744" y="3752167"/>
            <a:ext cx="68762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BİYOLOJİK ÇEŞİTLİLİK</a:t>
            </a:r>
          </a:p>
        </p:txBody>
      </p:sp>
      <p:sp>
        <p:nvSpPr>
          <p:cNvPr id="6" name="Alt Başlık 5"/>
          <p:cNvSpPr>
            <a:spLocks noGrp="1"/>
          </p:cNvSpPr>
          <p:nvPr>
            <p:ph type="subTitle" idx="1"/>
          </p:nvPr>
        </p:nvSpPr>
        <p:spPr>
          <a:xfrm>
            <a:off x="4295800" y="4725144"/>
            <a:ext cx="6172200" cy="1371600"/>
          </a:xfrm>
        </p:spPr>
        <p:txBody>
          <a:bodyPr>
            <a:normAutofit/>
          </a:bodyPr>
          <a:lstStyle/>
          <a:p>
            <a:r>
              <a:rPr lang="tr-TR" sz="2400" dirty="0">
                <a:solidFill>
                  <a:schemeClr val="tx1"/>
                </a:solidFill>
                <a:latin typeface="Times New Roman" pitchFamily="18" charset="0"/>
                <a:cs typeface="Times New Roman" pitchFamily="18" charset="0"/>
              </a:rPr>
              <a:t>Dr. </a:t>
            </a:r>
            <a:r>
              <a:rPr lang="tr-TR" sz="2400" dirty="0" err="1">
                <a:solidFill>
                  <a:schemeClr val="tx1"/>
                </a:solidFill>
                <a:latin typeface="Times New Roman" pitchFamily="18" charset="0"/>
                <a:cs typeface="Times New Roman" pitchFamily="18" charset="0"/>
              </a:rPr>
              <a:t>Öğr</a:t>
            </a:r>
            <a:r>
              <a:rPr lang="tr-TR" sz="2400" dirty="0">
                <a:solidFill>
                  <a:schemeClr val="tx1"/>
                </a:solidFill>
                <a:latin typeface="Times New Roman" pitchFamily="18" charset="0"/>
                <a:cs typeface="Times New Roman" pitchFamily="18" charset="0"/>
              </a:rPr>
              <a:t>. Üyesi Zeynep SÖNMEZ</a:t>
            </a:r>
          </a:p>
        </p:txBody>
      </p:sp>
    </p:spTree>
    <p:extLst>
      <p:ext uri="{BB962C8B-B14F-4D97-AF65-F5344CB8AC3E}">
        <p14:creationId xmlns:p14="http://schemas.microsoft.com/office/powerpoint/2010/main" val="137180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1504" y="692697"/>
            <a:ext cx="8640960" cy="4524315"/>
          </a:xfrm>
          <a:prstGeom prst="rect">
            <a:avLst/>
          </a:prstGeom>
        </p:spPr>
        <p:txBody>
          <a:bodyPr wrap="square">
            <a:spAutoFit/>
          </a:bodyPr>
          <a:lstStyle/>
          <a:p>
            <a:r>
              <a:rPr lang="tr-TR" b="1" dirty="0">
                <a:solidFill>
                  <a:prstClr val="black"/>
                </a:solidFill>
                <a:latin typeface="Times New Roman" pitchFamily="18" charset="0"/>
                <a:cs typeface="Times New Roman" pitchFamily="18" charset="0"/>
              </a:rPr>
              <a:t>Tohum </a:t>
            </a:r>
            <a:r>
              <a:rPr lang="tr-TR" b="1" dirty="0" err="1">
                <a:solidFill>
                  <a:prstClr val="black"/>
                </a:solidFill>
                <a:latin typeface="Times New Roman" pitchFamily="18" charset="0"/>
                <a:cs typeface="Times New Roman" pitchFamily="18" charset="0"/>
              </a:rPr>
              <a:t>Meşcereleri</a:t>
            </a:r>
            <a:r>
              <a:rPr lang="tr-TR" b="1" dirty="0">
                <a:solidFill>
                  <a:prstClr val="black"/>
                </a:solidFill>
                <a:latin typeface="Times New Roman" pitchFamily="18" charset="0"/>
                <a:cs typeface="Times New Roman" pitchFamily="18" charset="0"/>
              </a:rPr>
              <a:t> ve Gen Koruma Ormanları </a:t>
            </a:r>
          </a:p>
          <a:p>
            <a:endParaRPr lang="tr-TR" b="1"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Mevcut koşullar altında istenilen karakterler bakımından üstün özelliklere sahip ağaçların bulunduğu, belirli bir coğrafik bölgede yer alan ve tohum üretimi için özel bir yönetim ve işletmeye tabi tutulan </a:t>
            </a:r>
            <a:r>
              <a:rPr lang="tr-TR" dirty="0" err="1">
                <a:solidFill>
                  <a:prstClr val="black"/>
                </a:solidFill>
                <a:latin typeface="Times New Roman" pitchFamily="18" charset="0"/>
                <a:cs typeface="Times New Roman" pitchFamily="18" charset="0"/>
              </a:rPr>
              <a:t>meşcerelerdir</a:t>
            </a:r>
            <a:r>
              <a:rPr lang="tr-TR" dirty="0">
                <a:solidFill>
                  <a:prstClr val="black"/>
                </a:solidFill>
                <a:latin typeface="Times New Roman" pitchFamily="18" charset="0"/>
                <a:cs typeface="Times New Roman" pitchFamily="18" charset="0"/>
              </a:rPr>
              <a:t>.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Tohum </a:t>
            </a:r>
            <a:r>
              <a:rPr lang="tr-TR" dirty="0" err="1">
                <a:solidFill>
                  <a:prstClr val="black"/>
                </a:solidFill>
                <a:latin typeface="Times New Roman" pitchFamily="18" charset="0"/>
                <a:cs typeface="Times New Roman" pitchFamily="18" charset="0"/>
              </a:rPr>
              <a:t>Meşcereleri</a:t>
            </a:r>
            <a:r>
              <a:rPr lang="tr-TR" dirty="0">
                <a:solidFill>
                  <a:prstClr val="black"/>
                </a:solidFill>
                <a:latin typeface="Times New Roman" pitchFamily="18" charset="0"/>
                <a:cs typeface="Times New Roman" pitchFamily="18" charset="0"/>
              </a:rPr>
              <a:t> ile kaliteli ve kaynağı belli tohum elde etmek amaçlanmaktadır. Ülkemizde şimdiye kadar seçilen Tohum </a:t>
            </a:r>
            <a:r>
              <a:rPr lang="tr-TR" dirty="0" err="1">
                <a:solidFill>
                  <a:prstClr val="black"/>
                </a:solidFill>
                <a:latin typeface="Times New Roman" pitchFamily="18" charset="0"/>
                <a:cs typeface="Times New Roman" pitchFamily="18" charset="0"/>
              </a:rPr>
              <a:t>Meşcereleri</a:t>
            </a:r>
            <a:r>
              <a:rPr lang="tr-TR" dirty="0">
                <a:solidFill>
                  <a:prstClr val="black"/>
                </a:solidFill>
                <a:latin typeface="Times New Roman" pitchFamily="18" charset="0"/>
                <a:cs typeface="Times New Roman" pitchFamily="18" charset="0"/>
              </a:rPr>
              <a:t>, 27 türde 339 adettir.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Gen Koruma Ormanları bir türün genetik çeşitliliğinin doğal ortamında (in-</a:t>
            </a:r>
            <a:r>
              <a:rPr lang="tr-TR" dirty="0" err="1">
                <a:solidFill>
                  <a:prstClr val="black"/>
                </a:solidFill>
                <a:latin typeface="Times New Roman" pitchFamily="18" charset="0"/>
                <a:cs typeface="Times New Roman" pitchFamily="18" charset="0"/>
              </a:rPr>
              <a:t>situ</a:t>
            </a:r>
            <a:r>
              <a:rPr lang="tr-TR" dirty="0">
                <a:solidFill>
                  <a:prstClr val="black"/>
                </a:solidFill>
                <a:latin typeface="Times New Roman" pitchFamily="18" charset="0"/>
                <a:cs typeface="Times New Roman" pitchFamily="18" charset="0"/>
              </a:rPr>
              <a:t>) korunması amacıyla seçilen ve yönetilen doğal </a:t>
            </a:r>
            <a:r>
              <a:rPr lang="tr-TR" dirty="0" err="1">
                <a:solidFill>
                  <a:prstClr val="black"/>
                </a:solidFill>
                <a:latin typeface="Times New Roman" pitchFamily="18" charset="0"/>
                <a:cs typeface="Times New Roman" pitchFamily="18" charset="0"/>
              </a:rPr>
              <a:t>meşcerelerdir</a:t>
            </a:r>
            <a:r>
              <a:rPr lang="tr-TR" dirty="0">
                <a:solidFill>
                  <a:prstClr val="black"/>
                </a:solidFill>
                <a:latin typeface="Times New Roman" pitchFamily="18" charset="0"/>
                <a:cs typeface="Times New Roman" pitchFamily="18" charset="0"/>
              </a:rPr>
              <a:t>.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Gen Koruma Ormanları ile; doğada var olan genetik zenginliğin korunması ve gelecek kuşaklara aktarılması amaçlanmaktadır. Ülkemizde şimdiye kadar 28 türde 214 Gen Koruma Ormanı seçilmiştir. </a:t>
            </a:r>
          </a:p>
          <a:p>
            <a:endParaRPr lang="tr-TR" dirty="0">
              <a:solidFill>
                <a:prstClr val="black"/>
              </a:solidFill>
              <a:latin typeface="Century Schoolbook"/>
            </a:endParaRPr>
          </a:p>
        </p:txBody>
      </p:sp>
    </p:spTree>
    <p:extLst>
      <p:ext uri="{BB962C8B-B14F-4D97-AF65-F5344CB8AC3E}">
        <p14:creationId xmlns:p14="http://schemas.microsoft.com/office/powerpoint/2010/main" val="284988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6F210CA-25B6-44F2-A8A7-059A5B406F19}"/>
              </a:ext>
            </a:extLst>
          </p:cNvPr>
          <p:cNvSpPr/>
          <p:nvPr/>
        </p:nvSpPr>
        <p:spPr>
          <a:xfrm>
            <a:off x="1739516" y="1055690"/>
            <a:ext cx="8712968" cy="4746620"/>
          </a:xfrm>
          <a:prstGeom prst="rect">
            <a:avLst/>
          </a:prstGeom>
        </p:spPr>
        <p:txBody>
          <a:bodyPr wrap="square">
            <a:spAutoFit/>
          </a:bodyPr>
          <a:lstStyle/>
          <a:p>
            <a:pPr algn="just">
              <a:lnSpc>
                <a:spcPct val="150000"/>
              </a:lnSpc>
              <a:spcAft>
                <a:spcPts val="10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Yavaş büyüme tekniği kullanarak muhafaza :</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Bu tekniğin esası in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vitro</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depolamada kültürlerin büyüme hızını en aza indirmektir. Bu amaçla olgunlaşmamış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zigotik</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embriyo kullanma, depolama sıcaklığını düşürme, kültür ortamındaki oksijen basıncını azaltma ortam bileşimini düzenleme yoluyla başarılı sonuçlar alınabilmektedir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Dondurarak depolama : </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Uzun süreli depolama amacıyla geliştirilen bu yöntemin esası, genetik materyalin çok düşük sıcaklıklarda dondurulmasına dayanmaktadır. Ancak bu yöntem hücre veya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embriyonik</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süspansiyon kültürleri için uygundur. Çünkü bu materyallerin depolama sonrası yeniden üreme potansiyelleri yüksektir. Dondurarak muhafazada kültürler sıvı (-1960C) veya gaz (-1500C) azotla dondurulmaktadır. Muhafaza sonunda sıcaklık yükseltilerek canlı hale gelen materyalde çoğaltma çalışmaları yapılabilmektedir.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a:extLst>
              <a:ext uri="{FF2B5EF4-FFF2-40B4-BE49-F238E27FC236}">
                <a16:creationId xmlns:a16="http://schemas.microsoft.com/office/drawing/2014/main" id="{910D7BC7-347E-424A-B718-96D5273EA7F6}"/>
              </a:ext>
            </a:extLst>
          </p:cNvPr>
          <p:cNvSpPr/>
          <p:nvPr/>
        </p:nvSpPr>
        <p:spPr>
          <a:xfrm>
            <a:off x="1919536" y="332657"/>
            <a:ext cx="7272808" cy="463397"/>
          </a:xfrm>
          <a:prstGeom prst="rect">
            <a:avLst/>
          </a:prstGeom>
        </p:spPr>
        <p:txBody>
          <a:bodyPr wrap="square">
            <a:spAutoFit/>
          </a:bodyPr>
          <a:lstStyle/>
          <a:p>
            <a:pPr algn="just">
              <a:lnSpc>
                <a:spcPct val="150000"/>
              </a:lnSpc>
              <a:spcAft>
                <a:spcPts val="10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GEN KAYNAKLARINI KORUMA YÖNTEMLERİ</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36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DD0671C-56B1-431C-A9CD-96679AF29CE4}"/>
              </a:ext>
            </a:extLst>
          </p:cNvPr>
          <p:cNvSpPr/>
          <p:nvPr/>
        </p:nvSpPr>
        <p:spPr>
          <a:xfrm>
            <a:off x="1703512" y="620688"/>
            <a:ext cx="8280920" cy="5184576"/>
          </a:xfrm>
          <a:prstGeom prst="rect">
            <a:avLst/>
          </a:prstGeom>
        </p:spPr>
        <p:txBody>
          <a:bodyPr wrap="square">
            <a:spAutoFit/>
          </a:bodyPr>
          <a:lstStyle/>
          <a:p>
            <a:pPr algn="just">
              <a:lnSpc>
                <a:spcPct val="150000"/>
              </a:lnSpc>
              <a:spcAft>
                <a:spcPts val="1000"/>
              </a:spcAft>
            </a:pPr>
            <a:r>
              <a:rPr lang="tr-TR" b="1" dirty="0">
                <a:solidFill>
                  <a:prstClr val="black"/>
                </a:solidFill>
                <a:latin typeface="Times New Roman" panose="02020603050405020304" pitchFamily="18" charset="0"/>
                <a:cs typeface="Times New Roman" panose="02020603050405020304" pitchFamily="18" charset="0"/>
              </a:rPr>
              <a:t>Yapay tohum depolaması : </a:t>
            </a:r>
            <a:r>
              <a:rPr lang="tr-TR" dirty="0">
                <a:solidFill>
                  <a:prstClr val="black"/>
                </a:solidFill>
                <a:latin typeface="Times New Roman" panose="02020603050405020304" pitchFamily="18" charset="0"/>
                <a:cs typeface="Times New Roman" panose="02020603050405020304" pitchFamily="18" charset="0"/>
              </a:rPr>
              <a:t>Bu yöntem daha çok tohumları kurutmaya ve saklamaya dayanıksız olan türlerin muhafazasında kullanılmaktadır. Bu yöntemde sürgün uçları veya somatik embriyolar tohum kabuğu ve </a:t>
            </a:r>
            <a:r>
              <a:rPr lang="tr-TR" dirty="0" err="1">
                <a:solidFill>
                  <a:prstClr val="black"/>
                </a:solidFill>
                <a:latin typeface="Times New Roman" panose="02020603050405020304" pitchFamily="18" charset="0"/>
                <a:cs typeface="Times New Roman" panose="02020603050405020304" pitchFamily="18" charset="0"/>
              </a:rPr>
              <a:t>endosperm</a:t>
            </a:r>
            <a:r>
              <a:rPr lang="tr-TR" dirty="0">
                <a:solidFill>
                  <a:prstClr val="black"/>
                </a:solidFill>
                <a:latin typeface="Times New Roman" panose="02020603050405020304" pitchFamily="18" charset="0"/>
                <a:cs typeface="Times New Roman" panose="02020603050405020304" pitchFamily="18" charset="0"/>
              </a:rPr>
              <a:t> görevi yapan yarı katı bir materyal yardımıyla kapsül haline getirilmekte, havada kurutulduktan sonra hızla dondurularak uzun yıllar saklanabilmektedir. yolla muhafaza edilen materyalde muhafaza sonrası canlılık Bu faaliyetlerinin yüksek düzeyde olmasına karşılık yapısal bozulmanın düşük düzeyde olduğu belirtilmektedir.</a:t>
            </a:r>
            <a:endParaRPr lang="tr-TR" b="1" dirty="0">
              <a:solidFill>
                <a:prstClr val="black"/>
              </a:solidFill>
              <a:latin typeface="Times New Roman" panose="02020603050405020304" pitchFamily="18" charset="0"/>
              <a:cs typeface="Times New Roman" panose="02020603050405020304" pitchFamily="18" charset="0"/>
            </a:endParaRPr>
          </a:p>
          <a:p>
            <a:pPr algn="just">
              <a:lnSpc>
                <a:spcPct val="150000"/>
              </a:lnSpc>
              <a:spcAft>
                <a:spcPts val="1000"/>
              </a:spcAft>
            </a:pPr>
            <a:r>
              <a:rPr lang="tr-TR" b="1" dirty="0">
                <a:solidFill>
                  <a:prstClr val="black"/>
                </a:solidFill>
                <a:latin typeface="Times New Roman" panose="02020603050405020304" pitchFamily="18" charset="0"/>
                <a:cs typeface="Times New Roman" panose="02020603050405020304" pitchFamily="18" charset="0"/>
              </a:rPr>
              <a:t>DNA'nın depolanması </a:t>
            </a:r>
            <a:r>
              <a:rPr lang="tr-TR" dirty="0">
                <a:solidFill>
                  <a:prstClr val="black"/>
                </a:solidFill>
                <a:latin typeface="Times New Roman" panose="02020603050405020304" pitchFamily="18" charset="0"/>
                <a:cs typeface="Times New Roman" panose="02020603050405020304" pitchFamily="18" charset="0"/>
              </a:rPr>
              <a:t>: DNA depolama tekniklerinin geliştirilmesi ile ıslah çalışmaları için değerli genler saklanabildiğinden, ayrıca cansız materyalden de DNA dizilerinin belirlenmesi ile yok olmuş genlerin yeniden kazanılması mümkün olacağından gen kaynaklarının muhafazası kolaylaşacaktır.</a:t>
            </a:r>
          </a:p>
          <a:p>
            <a:endParaRPr lang="tr-TR" dirty="0">
              <a:solidFill>
                <a:prstClr val="black"/>
              </a:solidFill>
              <a:latin typeface="Century Schoolbook"/>
            </a:endParaRPr>
          </a:p>
        </p:txBody>
      </p:sp>
    </p:spTree>
    <p:extLst>
      <p:ext uri="{BB962C8B-B14F-4D97-AF65-F5344CB8AC3E}">
        <p14:creationId xmlns:p14="http://schemas.microsoft.com/office/powerpoint/2010/main" val="177449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0D22431-488A-4337-AA9B-2EBD9A00554D}"/>
              </a:ext>
            </a:extLst>
          </p:cNvPr>
          <p:cNvPicPr/>
          <p:nvPr/>
        </p:nvPicPr>
        <p:blipFill>
          <a:blip r:embed="rId2" cstate="print"/>
          <a:srcRect/>
          <a:stretch>
            <a:fillRect/>
          </a:stretch>
        </p:blipFill>
        <p:spPr bwMode="auto">
          <a:xfrm>
            <a:off x="1524000" y="404664"/>
            <a:ext cx="8748464" cy="5904656"/>
          </a:xfrm>
          <a:prstGeom prst="rect">
            <a:avLst/>
          </a:prstGeom>
          <a:noFill/>
          <a:ln w="9525">
            <a:noFill/>
            <a:miter lim="800000"/>
            <a:headEnd/>
            <a:tailEnd/>
          </a:ln>
        </p:spPr>
      </p:pic>
    </p:spTree>
    <p:extLst>
      <p:ext uri="{BB962C8B-B14F-4D97-AF65-F5344CB8AC3E}">
        <p14:creationId xmlns:p14="http://schemas.microsoft.com/office/powerpoint/2010/main" val="289532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52F85B5-CA1C-46C8-818A-7C70FB1F59A4}"/>
              </a:ext>
            </a:extLst>
          </p:cNvPr>
          <p:cNvSpPr/>
          <p:nvPr/>
        </p:nvSpPr>
        <p:spPr>
          <a:xfrm>
            <a:off x="2351584" y="35062"/>
            <a:ext cx="3210944" cy="464871"/>
          </a:xfrm>
          <a:prstGeom prst="rect">
            <a:avLst/>
          </a:prstGeom>
        </p:spPr>
        <p:txBody>
          <a:bodyPr wrap="none">
            <a:spAutoFit/>
          </a:bodyPr>
          <a:lstStyle/>
          <a:p>
            <a:pPr>
              <a:lnSpc>
                <a:spcPct val="150000"/>
              </a:lnSpc>
              <a:spcAft>
                <a:spcPts val="1000"/>
              </a:spcAft>
            </a:pPr>
            <a:r>
              <a:rPr lang="tr-TR" b="1" dirty="0">
                <a:solidFill>
                  <a:prstClr val="black"/>
                </a:solidFill>
                <a:latin typeface="Calibri" panose="020F0502020204030204" pitchFamily="34" charset="0"/>
                <a:ea typeface="Calibri" panose="020F0502020204030204" pitchFamily="34" charset="0"/>
              </a:rPr>
              <a:t>FAO’nun Kullandığı Risk Sınıfları</a:t>
            </a:r>
            <a:endParaRPr lang="tr-TR" dirty="0">
              <a:solidFill>
                <a:prstClr val="black"/>
              </a:solidFill>
              <a:latin typeface="Calibri" panose="020F0502020204030204" pitchFamily="34" charset="0"/>
              <a:ea typeface="Calibri" panose="020F0502020204030204" pitchFamily="34" charset="0"/>
            </a:endParaRPr>
          </a:p>
        </p:txBody>
      </p:sp>
      <p:graphicFrame>
        <p:nvGraphicFramePr>
          <p:cNvPr id="4" name="Tablo 3">
            <a:extLst>
              <a:ext uri="{FF2B5EF4-FFF2-40B4-BE49-F238E27FC236}">
                <a16:creationId xmlns:a16="http://schemas.microsoft.com/office/drawing/2014/main" id="{3B672109-FA98-4156-9AE4-D80DDAE38FFD}"/>
              </a:ext>
            </a:extLst>
          </p:cNvPr>
          <p:cNvGraphicFramePr>
            <a:graphicFrameLocks noGrp="1"/>
          </p:cNvGraphicFramePr>
          <p:nvPr>
            <p:extLst/>
          </p:nvPr>
        </p:nvGraphicFramePr>
        <p:xfrm>
          <a:off x="1919536" y="764813"/>
          <a:ext cx="8352929" cy="5426262"/>
        </p:xfrm>
        <a:graphic>
          <a:graphicData uri="http://schemas.openxmlformats.org/drawingml/2006/table">
            <a:tbl>
              <a:tblPr/>
              <a:tblGrid>
                <a:gridCol w="1570592">
                  <a:extLst>
                    <a:ext uri="{9D8B030D-6E8A-4147-A177-3AD203B41FA5}">
                      <a16:colId xmlns:a16="http://schemas.microsoft.com/office/drawing/2014/main" val="2794580032"/>
                    </a:ext>
                  </a:extLst>
                </a:gridCol>
                <a:gridCol w="785295">
                  <a:extLst>
                    <a:ext uri="{9D8B030D-6E8A-4147-A177-3AD203B41FA5}">
                      <a16:colId xmlns:a16="http://schemas.microsoft.com/office/drawing/2014/main" val="1135673148"/>
                    </a:ext>
                  </a:extLst>
                </a:gridCol>
                <a:gridCol w="742542">
                  <a:extLst>
                    <a:ext uri="{9D8B030D-6E8A-4147-A177-3AD203B41FA5}">
                      <a16:colId xmlns:a16="http://schemas.microsoft.com/office/drawing/2014/main" val="1615367573"/>
                    </a:ext>
                  </a:extLst>
                </a:gridCol>
                <a:gridCol w="2398642">
                  <a:extLst>
                    <a:ext uri="{9D8B030D-6E8A-4147-A177-3AD203B41FA5}">
                      <a16:colId xmlns:a16="http://schemas.microsoft.com/office/drawing/2014/main" val="3357455190"/>
                    </a:ext>
                  </a:extLst>
                </a:gridCol>
                <a:gridCol w="2855858">
                  <a:extLst>
                    <a:ext uri="{9D8B030D-6E8A-4147-A177-3AD203B41FA5}">
                      <a16:colId xmlns:a16="http://schemas.microsoft.com/office/drawing/2014/main" val="1938131021"/>
                    </a:ext>
                  </a:extLst>
                </a:gridCol>
              </a:tblGrid>
              <a:tr h="306605">
                <a:tc gridSpan="3">
                  <a:txBody>
                    <a:bodyPr/>
                    <a:lstStyle/>
                    <a:p>
                      <a:pPr>
                        <a:lnSpc>
                          <a:spcPct val="115000"/>
                        </a:lnSpc>
                        <a:spcAft>
                          <a:spcPts val="0"/>
                        </a:spcAft>
                      </a:pPr>
                      <a:r>
                        <a:rPr lang="tr-TR" sz="2000" b="1">
                          <a:effectLst/>
                          <a:latin typeface="Calibri" panose="020F0502020204030204" pitchFamily="34" charset="0"/>
                          <a:ea typeface="Calibri" panose="020F0502020204030204" pitchFamily="34" charset="0"/>
                          <a:cs typeface="Times New Roman" panose="02020603050405020304" pitchFamily="18" charset="0"/>
                        </a:rPr>
                        <a:t>Sınıf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15000"/>
                        </a:lnSpc>
                        <a:spcAft>
                          <a:spcPts val="1000"/>
                        </a:spcAft>
                      </a:pPr>
                      <a:r>
                        <a:rPr lang="tr-TR" sz="20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7476456"/>
                  </a:ext>
                </a:extLst>
              </a:tr>
              <a:tr h="277319">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Risk Sınıfı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Dişi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Erkek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Toplam Yetiştirilen Hayvan</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İlave Kriter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813004"/>
                  </a:ext>
                </a:extLst>
              </a:tr>
              <a:tr h="277319">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Yok Oluyor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Irk yeniden oluşturulur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483271"/>
                  </a:ext>
                </a:extLst>
              </a:tr>
              <a:tr h="573410">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Kritik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&lt;100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&lt;5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120’den küçük azalıyor ve % 80’den azı saf yetiştirme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786724"/>
                  </a:ext>
                </a:extLst>
              </a:tr>
              <a:tr h="869502">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Kritik (sürdürülebilir)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Kritik+koruma veya ticari yetiştirme programlarına yer verilir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270170"/>
                  </a:ext>
                </a:extLst>
              </a:tr>
              <a:tr h="1165595">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Tehlike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&lt;1000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&lt;20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Veya 80-100 arası artıyor % 80’den fazlası saf ırk yada ırk veya 1000-1200 arası azalıyor ve&lt;% 80 saf ırk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517382"/>
                  </a:ext>
                </a:extLst>
              </a:tr>
              <a:tr h="573410">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Tehlike(sürdürülebilir)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Tehlike + koruma /ticari yetiştirme programlarına yer verilir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664666"/>
                  </a:ext>
                </a:extLst>
              </a:tr>
              <a:tr h="277319">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Risk yok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&gt;1000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&gt;20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Times New Roman" panose="02020603050405020304" pitchFamily="18" charset="0"/>
                          <a:ea typeface="Calibri" panose="020F0502020204030204" pitchFamily="34" charset="0"/>
                          <a:cs typeface="Times New Roman" panose="02020603050405020304" pitchFamily="18" charset="0"/>
                        </a:rPr>
                        <a:t>Veya 1200 artıyor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Diğer kategoriler uygulanmaz</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637875"/>
                  </a:ext>
                </a:extLst>
              </a:tr>
            </a:tbl>
          </a:graphicData>
        </a:graphic>
      </p:graphicFrame>
    </p:spTree>
    <p:extLst>
      <p:ext uri="{BB962C8B-B14F-4D97-AF65-F5344CB8AC3E}">
        <p14:creationId xmlns:p14="http://schemas.microsoft.com/office/powerpoint/2010/main" val="165115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92398CB-84EB-4B57-82AD-1095BE01C291}"/>
              </a:ext>
            </a:extLst>
          </p:cNvPr>
          <p:cNvPicPr/>
          <p:nvPr/>
        </p:nvPicPr>
        <p:blipFill>
          <a:blip r:embed="rId2" cstate="print"/>
          <a:srcRect/>
          <a:stretch>
            <a:fillRect/>
          </a:stretch>
        </p:blipFill>
        <p:spPr bwMode="auto">
          <a:xfrm>
            <a:off x="1703512" y="692696"/>
            <a:ext cx="8478688" cy="4824536"/>
          </a:xfrm>
          <a:prstGeom prst="rect">
            <a:avLst/>
          </a:prstGeom>
          <a:noFill/>
          <a:ln w="9525">
            <a:noFill/>
            <a:miter lim="800000"/>
            <a:headEnd/>
            <a:tailEnd/>
          </a:ln>
        </p:spPr>
      </p:pic>
    </p:spTree>
    <p:extLst>
      <p:ext uri="{BB962C8B-B14F-4D97-AF65-F5344CB8AC3E}">
        <p14:creationId xmlns:p14="http://schemas.microsoft.com/office/powerpoint/2010/main" val="403725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F295395-FBF7-4417-81E7-E414904915D6}"/>
              </a:ext>
            </a:extLst>
          </p:cNvPr>
          <p:cNvSpPr/>
          <p:nvPr/>
        </p:nvSpPr>
        <p:spPr>
          <a:xfrm>
            <a:off x="1847528" y="620689"/>
            <a:ext cx="7992888" cy="5700535"/>
          </a:xfrm>
          <a:prstGeom prst="rect">
            <a:avLst/>
          </a:prstGeom>
        </p:spPr>
        <p:txBody>
          <a:bodyPr wrap="square">
            <a:spAutoFit/>
          </a:bodyPr>
          <a:lstStyle/>
          <a:p>
            <a:pPr algn="just">
              <a:lnSpc>
                <a:spcPct val="150000"/>
              </a:lnSpc>
              <a:spcAft>
                <a:spcPts val="10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EX SİTU KORUMA</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Ex-situ</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koruma, genetik materyalin doğal habitatları veya üretim sistemleri dışında, özel olarak yapılmış mekânlarda saklanmasıdır. Yöntemin temelinde  korunması düşünülen belli bir bölgenin veya ülkenin genetik çeşitliliğini , özel bir çeşidi veya ırkı olabildiğince çok çeşitli materyaller toplayarak özel saklama koşullarında muhafaza etmek esastır. Korunacak materyale göre farklı </a:t>
            </a:r>
            <a:r>
              <a:rPr lang="tr-TR"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ex-situ</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metotları bulunmaktadır.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dirty="0">
                <a:solidFill>
                  <a:prstClr val="black"/>
                </a:solidFill>
                <a:latin typeface="Times New Roman" panose="02020603050405020304" pitchFamily="18" charset="0"/>
                <a:cs typeface="Times New Roman" panose="02020603050405020304" pitchFamily="18" charset="0"/>
              </a:rPr>
              <a:t>Bu koruma yönteminin esası semen, yumurta veya embriyoların uygun yöntemlerle dondurularak saklanması olarak tanımlanan in-</a:t>
            </a:r>
            <a:r>
              <a:rPr lang="tr-TR" dirty="0" err="1">
                <a:solidFill>
                  <a:prstClr val="black"/>
                </a:solidFill>
                <a:latin typeface="Times New Roman" panose="02020603050405020304" pitchFamily="18" charset="0"/>
                <a:cs typeface="Times New Roman" panose="02020603050405020304" pitchFamily="18" charset="0"/>
              </a:rPr>
              <a:t>vivo</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ex-situ</a:t>
            </a:r>
            <a:r>
              <a:rPr lang="tr-TR" dirty="0">
                <a:solidFill>
                  <a:prstClr val="black"/>
                </a:solidFill>
                <a:latin typeface="Times New Roman" panose="02020603050405020304" pitchFamily="18" charset="0"/>
                <a:cs typeface="Times New Roman" panose="02020603050405020304" pitchFamily="18" charset="0"/>
              </a:rPr>
              <a:t> koruma ve canlı dokuların genetik materyalin türüne ve kaynağına bağlı olarak, botanik bahçelerinde, hayvanat bahçelerinde, orijin ve döl deneme alanlarında, tohum bahçelerinde, klon arşivlerinde, doku kültürü, tohum, polen ve DNA saklama bankalarında korunma altına alınan </a:t>
            </a:r>
            <a:r>
              <a:rPr lang="tr-TR" dirty="0" err="1">
                <a:solidFill>
                  <a:prstClr val="black"/>
                </a:solidFill>
                <a:latin typeface="Times New Roman" panose="02020603050405020304" pitchFamily="18" charset="0"/>
                <a:cs typeface="Times New Roman" panose="02020603050405020304" pitchFamily="18" charset="0"/>
              </a:rPr>
              <a:t>ex-situ</a:t>
            </a:r>
            <a:r>
              <a:rPr lang="tr-TR" dirty="0">
                <a:solidFill>
                  <a:prstClr val="black"/>
                </a:solidFill>
                <a:latin typeface="Times New Roman" panose="02020603050405020304" pitchFamily="18" charset="0"/>
                <a:cs typeface="Times New Roman" panose="02020603050405020304" pitchFamily="18" charset="0"/>
              </a:rPr>
              <a:t> in-</a:t>
            </a:r>
            <a:r>
              <a:rPr lang="tr-TR" dirty="0" err="1">
                <a:solidFill>
                  <a:prstClr val="black"/>
                </a:solidFill>
                <a:latin typeface="Times New Roman" panose="02020603050405020304" pitchFamily="18" charset="0"/>
                <a:cs typeface="Times New Roman" panose="02020603050405020304" pitchFamily="18" charset="0"/>
              </a:rPr>
              <a:t>vivo</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metodları</a:t>
            </a:r>
            <a:r>
              <a:rPr lang="tr-TR" dirty="0">
                <a:solidFill>
                  <a:prstClr val="black"/>
                </a:solidFill>
                <a:latin typeface="Times New Roman" panose="02020603050405020304" pitchFamily="18" charset="0"/>
                <a:cs typeface="Times New Roman" panose="02020603050405020304" pitchFamily="18" charset="0"/>
              </a:rPr>
              <a:t> bulunmaktadır.</a:t>
            </a:r>
          </a:p>
        </p:txBody>
      </p:sp>
    </p:spTree>
    <p:extLst>
      <p:ext uri="{BB962C8B-B14F-4D97-AF65-F5344CB8AC3E}">
        <p14:creationId xmlns:p14="http://schemas.microsoft.com/office/powerpoint/2010/main" val="410079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6EF10C0-2EE7-4642-993F-2B51B2D98C11}"/>
              </a:ext>
            </a:extLst>
          </p:cNvPr>
          <p:cNvSpPr/>
          <p:nvPr/>
        </p:nvSpPr>
        <p:spPr>
          <a:xfrm>
            <a:off x="1631504" y="17864"/>
            <a:ext cx="8712968" cy="5987793"/>
          </a:xfrm>
          <a:prstGeom prst="rect">
            <a:avLst/>
          </a:prstGeom>
        </p:spPr>
        <p:txBody>
          <a:bodyPr wrap="square">
            <a:spAutoFit/>
          </a:bodyPr>
          <a:lstStyle/>
          <a:p>
            <a:pPr algn="just">
              <a:lnSpc>
                <a:spcPct val="150000"/>
              </a:lnSpc>
              <a:spcAft>
                <a:spcPts val="1000"/>
              </a:spcAft>
            </a:pPr>
            <a:r>
              <a:rPr lang="tr-TR" dirty="0">
                <a:solidFill>
                  <a:prstClr val="black"/>
                </a:solidFill>
                <a:latin typeface="Times New Roman" panose="02020603050405020304" pitchFamily="18" charset="0"/>
                <a:cs typeface="Times New Roman" panose="02020603050405020304" pitchFamily="18" charset="0"/>
              </a:rPr>
              <a:t>Bu koruma yönteminin esası semen, yumurta veya embriyoların uygun yöntemlerle dondurularak saklanması olarak tanımlanan in-</a:t>
            </a:r>
            <a:r>
              <a:rPr lang="tr-TR" dirty="0" err="1">
                <a:solidFill>
                  <a:prstClr val="black"/>
                </a:solidFill>
                <a:latin typeface="Times New Roman" panose="02020603050405020304" pitchFamily="18" charset="0"/>
                <a:cs typeface="Times New Roman" panose="02020603050405020304" pitchFamily="18" charset="0"/>
              </a:rPr>
              <a:t>vivo</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ex-situ</a:t>
            </a:r>
            <a:r>
              <a:rPr lang="tr-TR" dirty="0">
                <a:solidFill>
                  <a:prstClr val="black"/>
                </a:solidFill>
                <a:latin typeface="Times New Roman" panose="02020603050405020304" pitchFamily="18" charset="0"/>
                <a:cs typeface="Times New Roman" panose="02020603050405020304" pitchFamily="18" charset="0"/>
              </a:rPr>
              <a:t> koruma ve canlı dokuların genetik materyalin türüne ve kaynağına bağlı olarak, botanik bahçelerinde, hayvanat bahçelerinde, orijin ve döl deneme alanlarında, tohum bahçelerinde, klon arşivlerinde, doku kültürü, tohum, polen ve DNA saklama bankalarında korunma altına alınan </a:t>
            </a:r>
            <a:r>
              <a:rPr lang="tr-TR" dirty="0" err="1">
                <a:solidFill>
                  <a:prstClr val="black"/>
                </a:solidFill>
                <a:latin typeface="Times New Roman" panose="02020603050405020304" pitchFamily="18" charset="0"/>
                <a:cs typeface="Times New Roman" panose="02020603050405020304" pitchFamily="18" charset="0"/>
              </a:rPr>
              <a:t>ex-situ</a:t>
            </a:r>
            <a:r>
              <a:rPr lang="tr-TR" dirty="0">
                <a:solidFill>
                  <a:prstClr val="black"/>
                </a:solidFill>
                <a:latin typeface="Times New Roman" panose="02020603050405020304" pitchFamily="18" charset="0"/>
                <a:cs typeface="Times New Roman" panose="02020603050405020304" pitchFamily="18" charset="0"/>
              </a:rPr>
              <a:t> in-</a:t>
            </a:r>
            <a:r>
              <a:rPr lang="tr-TR" dirty="0" err="1">
                <a:solidFill>
                  <a:prstClr val="black"/>
                </a:solidFill>
                <a:latin typeface="Times New Roman" panose="02020603050405020304" pitchFamily="18" charset="0"/>
                <a:cs typeface="Times New Roman" panose="02020603050405020304" pitchFamily="18" charset="0"/>
              </a:rPr>
              <a:t>vivo</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metodları</a:t>
            </a:r>
            <a:r>
              <a:rPr lang="tr-TR" dirty="0">
                <a:solidFill>
                  <a:prstClr val="black"/>
                </a:solidFill>
                <a:latin typeface="Times New Roman" panose="02020603050405020304" pitchFamily="18" charset="0"/>
                <a:cs typeface="Times New Roman" panose="02020603050405020304" pitchFamily="18" charset="0"/>
              </a:rPr>
              <a:t> bulunmaktadır.</a:t>
            </a:r>
          </a:p>
          <a:p>
            <a:pPr algn="just">
              <a:lnSpc>
                <a:spcPct val="150000"/>
              </a:lnSpc>
              <a:spcAft>
                <a:spcPts val="1000"/>
              </a:spcAft>
            </a:pPr>
            <a:r>
              <a:rPr lang="tr-TR" dirty="0">
                <a:solidFill>
                  <a:prstClr val="black"/>
                </a:solidFill>
                <a:latin typeface="Times New Roman" panose="02020603050405020304" pitchFamily="18" charset="0"/>
                <a:cs typeface="Times New Roman" panose="02020603050405020304" pitchFamily="18" charset="0"/>
              </a:rPr>
              <a:t>Bu yöntemin zorluğu teknik ve ekonomik açıdan gelişmiş bir seviye gerektirmesidir. Genetik kaynakların </a:t>
            </a: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koşullarda uzun vadeli korunabilmesi için ihtiyaç duyulan maddi kaynaklar çoğu kez yetersiz ya da istikrarsız olmaktadır. Ayrıca, </a:t>
            </a: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yöntemlerle, hedef türün tüm </a:t>
            </a:r>
            <a:r>
              <a:rPr lang="tr-TR" dirty="0" err="1">
                <a:solidFill>
                  <a:prstClr val="black"/>
                </a:solidFill>
                <a:latin typeface="Times New Roman" panose="02020603050405020304" pitchFamily="18" charset="0"/>
                <a:cs typeface="Times New Roman" panose="02020603050405020304" pitchFamily="18" charset="0"/>
              </a:rPr>
              <a:t>populasyonları</a:t>
            </a:r>
            <a:r>
              <a:rPr lang="tr-TR" dirty="0">
                <a:solidFill>
                  <a:prstClr val="black"/>
                </a:solidFill>
                <a:latin typeface="Times New Roman" panose="02020603050405020304" pitchFamily="18" charset="0"/>
                <a:cs typeface="Times New Roman" panose="02020603050405020304" pitchFamily="18" charset="0"/>
              </a:rPr>
              <a:t>, yeterli sayı ve oranda koruma altına alınamamakta; ancak sınırlı sayıda korunabilen birey ya da örneklerde türün gen havuzu yeterli ölçüde temsil edilememektedir. Yapay koşullar altında korunan ve üretilen genetik materyal, zamanla kendiliğinden bir seçilime uğramakta; bu seçilimin nitelikleri, çoğu kez doğal koşullarda olan seçilimden tamamen farklı olmaktadır. </a:t>
            </a:r>
          </a:p>
        </p:txBody>
      </p:sp>
    </p:spTree>
    <p:extLst>
      <p:ext uri="{BB962C8B-B14F-4D97-AF65-F5344CB8AC3E}">
        <p14:creationId xmlns:p14="http://schemas.microsoft.com/office/powerpoint/2010/main" val="61237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31B367-E1CE-474D-A647-99941204BC20}"/>
              </a:ext>
            </a:extLst>
          </p:cNvPr>
          <p:cNvSpPr/>
          <p:nvPr/>
        </p:nvSpPr>
        <p:spPr>
          <a:xfrm>
            <a:off x="1631504" y="370984"/>
            <a:ext cx="8640960" cy="6116033"/>
          </a:xfrm>
          <a:prstGeom prst="rect">
            <a:avLst/>
          </a:prstGeom>
        </p:spPr>
        <p:txBody>
          <a:bodyPr wrap="square">
            <a:spAutoFit/>
          </a:bodyPr>
          <a:lstStyle/>
          <a:p>
            <a:pPr algn="just">
              <a:lnSpc>
                <a:spcPct val="150000"/>
              </a:lnSpc>
              <a:spcAft>
                <a:spcPts val="1000"/>
              </a:spcAft>
            </a:pP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koruma koşullarında korunmuş olarak elde kalabilen genetik materyal, tamamen insana bağımlı olan, ancak insanın onlara sağladığı yapay koşullar altında gelişip yaşayabilen, doğaya bırakılınca kısa sürede nesli tükenebilen gruplar olabilmektedir.</a:t>
            </a:r>
          </a:p>
          <a:p>
            <a:pPr algn="just">
              <a:lnSpc>
                <a:spcPct val="150000"/>
              </a:lnSpc>
              <a:spcAft>
                <a:spcPts val="1000"/>
              </a:spcAft>
            </a:pPr>
            <a:r>
              <a:rPr lang="tr-TR" dirty="0">
                <a:solidFill>
                  <a:prstClr val="black"/>
                </a:solidFill>
                <a:latin typeface="Times New Roman" panose="02020603050405020304" pitchFamily="18" charset="0"/>
                <a:cs typeface="Times New Roman" panose="02020603050405020304" pitchFamily="18" charset="0"/>
              </a:rPr>
              <a:t>Bu nedenlerle, in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gen koruma yöntemleri, </a:t>
            </a: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gen koruma yöntemlerine göre hem daha güvenilir, hem de daha ucuz olmaktadır. Bununla birlikte, </a:t>
            </a: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yöntemler, in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alanların herhangi bir nedenle yok olmasına karşı bir güvence olarak, mümkün olan her durumda, yine de uygulanmalıdır İn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koruma yönteminde değinilen avantajlar </a:t>
            </a:r>
            <a:r>
              <a:rPr lang="tr-TR" dirty="0" err="1">
                <a:solidFill>
                  <a:prstClr val="black"/>
                </a:solidFill>
                <a:latin typeface="Times New Roman" panose="02020603050405020304" pitchFamily="18" charset="0"/>
                <a:cs typeface="Times New Roman" panose="02020603050405020304" pitchFamily="18" charset="0"/>
              </a:rPr>
              <a:t>ex</a:t>
            </a:r>
            <a:r>
              <a:rPr lang="tr-TR" dirty="0">
                <a:solidFill>
                  <a:prstClr val="black"/>
                </a:solidFill>
                <a:latin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cs typeface="Times New Roman" panose="02020603050405020304" pitchFamily="18" charset="0"/>
              </a:rPr>
              <a:t>situ</a:t>
            </a:r>
            <a:r>
              <a:rPr lang="tr-TR" dirty="0">
                <a:solidFill>
                  <a:prstClr val="black"/>
                </a:solidFill>
                <a:latin typeface="Times New Roman" panose="02020603050405020304" pitchFamily="18" charset="0"/>
                <a:cs typeface="Times New Roman" panose="02020603050405020304" pitchFamily="18" charset="0"/>
              </a:rPr>
              <a:t> koruma yönteminin dezavantajları, dezavantajlar ise avantajları olarak sıralanabilir.</a:t>
            </a:r>
          </a:p>
          <a:p>
            <a:pPr algn="just">
              <a:lnSpc>
                <a:spcPct val="150000"/>
              </a:lnSpc>
              <a:spcAft>
                <a:spcPts val="1000"/>
              </a:spcAft>
            </a:pPr>
            <a:r>
              <a:rPr lang="tr-TR" dirty="0">
                <a:solidFill>
                  <a:prstClr val="black"/>
                </a:solidFill>
                <a:latin typeface="Times New Roman" panose="02020603050405020304" pitchFamily="18" charset="0"/>
                <a:cs typeface="Times New Roman" panose="02020603050405020304" pitchFamily="18" charset="0"/>
              </a:rPr>
              <a:t>Koruma altına alınacak tür, ırk veya bireye ait gen veya genlerin DNA </a:t>
            </a:r>
            <a:r>
              <a:rPr lang="tr-TR" dirty="0" err="1">
                <a:solidFill>
                  <a:prstClr val="black"/>
                </a:solidFill>
                <a:latin typeface="Times New Roman" panose="02020603050405020304" pitchFamily="18" charset="0"/>
                <a:cs typeface="Times New Roman" panose="02020603050405020304" pitchFamily="18" charset="0"/>
              </a:rPr>
              <a:t>segmentleri</a:t>
            </a:r>
            <a:r>
              <a:rPr lang="tr-TR" dirty="0">
                <a:solidFill>
                  <a:prstClr val="black"/>
                </a:solidFill>
                <a:latin typeface="Times New Roman" panose="02020603050405020304" pitchFamily="18" charset="0"/>
                <a:cs typeface="Times New Roman" panose="02020603050405020304" pitchFamily="18" charset="0"/>
              </a:rPr>
              <a:t> şeklindeki kan veya diğer hayvan dokularında dondurularak saklanması da mümkündür. Yine son yıllarda </a:t>
            </a:r>
            <a:r>
              <a:rPr lang="tr-TR" dirty="0" err="1">
                <a:solidFill>
                  <a:prstClr val="black"/>
                </a:solidFill>
                <a:latin typeface="Times New Roman" panose="02020603050405020304" pitchFamily="18" charset="0"/>
                <a:cs typeface="Times New Roman" panose="02020603050405020304" pitchFamily="18" charset="0"/>
              </a:rPr>
              <a:t>rekombinant</a:t>
            </a:r>
            <a:r>
              <a:rPr lang="tr-TR" dirty="0">
                <a:solidFill>
                  <a:prstClr val="black"/>
                </a:solidFill>
                <a:latin typeface="Times New Roman" panose="02020603050405020304" pitchFamily="18" charset="0"/>
                <a:cs typeface="Times New Roman" panose="02020603050405020304" pitchFamily="18" charset="0"/>
              </a:rPr>
              <a:t> DNA teknolojisindeki ilerlemelere bağlı olarak genlerin belirlenmesi, izole edilmesi, klonlanması ve belirtilen bu genlerin tür içinde veya türler arasında aktarımı ile belirli özelliği olan bu genin veya genlerin sürekli olarak korunması da olanaklı hale gelmiştir.</a:t>
            </a:r>
          </a:p>
        </p:txBody>
      </p:sp>
    </p:spTree>
    <p:extLst>
      <p:ext uri="{BB962C8B-B14F-4D97-AF65-F5344CB8AC3E}">
        <p14:creationId xmlns:p14="http://schemas.microsoft.com/office/powerpoint/2010/main" val="223308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249920E-6612-46BD-8B89-BD450D895E1E}"/>
              </a:ext>
            </a:extLst>
          </p:cNvPr>
          <p:cNvSpPr/>
          <p:nvPr/>
        </p:nvSpPr>
        <p:spPr>
          <a:xfrm>
            <a:off x="1703512" y="404664"/>
            <a:ext cx="8496944" cy="4783810"/>
          </a:xfrm>
          <a:prstGeom prst="rect">
            <a:avLst/>
          </a:prstGeom>
        </p:spPr>
        <p:txBody>
          <a:bodyPr wrap="square">
            <a:spAutoFit/>
          </a:bodyPr>
          <a:lstStyle/>
          <a:p>
            <a:pPr algn="just">
              <a:lnSpc>
                <a:spcPct val="200000"/>
              </a:lnSpc>
              <a:spcBef>
                <a:spcPts val="600"/>
              </a:spcBef>
              <a:spcAft>
                <a:spcPts val="600"/>
              </a:spcAft>
            </a:pP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Konvensiyonal</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(in-vivo)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metodlar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genetik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kaynakları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koruma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bitki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hayvan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çeşitleri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bunların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yabani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akrabaları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yaşayan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örneklerini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çoğaltma,üretim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alanlarındaki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biyoçeşitliliği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artırarak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çiftçiler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bitki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yetiştiricileri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araştırmacılar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tarafından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kullanılma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olanağı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sunması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gen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bankalarının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uzun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vadede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güvenli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kullanılabilir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olduğunun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göstergesidir</a:t>
            </a:r>
            <a:r>
              <a:rPr lang="hi-IN"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Bir gen bankası en temel faaliyeti,</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koruma altındaki gen kaynaklarının </a:t>
            </a:r>
            <a:r>
              <a:rPr lang="hi-IN"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yeni bir örnek ile</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türün</a:t>
            </a:r>
            <a:r>
              <a:rPr lang="hi-IN"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uygulanabilirliği mümkün olduğu sürece uzatır</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böylece ölen dokuların yenilenmesi sağlanır.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209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19536" y="620688"/>
            <a:ext cx="8352928" cy="5355312"/>
          </a:xfrm>
          <a:prstGeom prst="rect">
            <a:avLst/>
          </a:prstGeom>
        </p:spPr>
        <p:txBody>
          <a:bodyPr wrap="square">
            <a:spAutoFit/>
          </a:bodyPr>
          <a:lstStyle/>
          <a:p>
            <a:endParaRPr lang="tr-TR" dirty="0">
              <a:solidFill>
                <a:prstClr val="black"/>
              </a:solidFill>
              <a:latin typeface="Century Schoolbook"/>
            </a:endParaRPr>
          </a:p>
          <a:p>
            <a:r>
              <a:rPr lang="tr-TR" dirty="0">
                <a:solidFill>
                  <a:prstClr val="black"/>
                </a:solidFill>
                <a:latin typeface="Times New Roman" pitchFamily="18" charset="0"/>
                <a:cs typeface="Times New Roman" pitchFamily="18" charset="0"/>
              </a:rPr>
              <a:t>BİYOLOJİK </a:t>
            </a:r>
            <a:r>
              <a:rPr lang="tr-TR" dirty="0">
                <a:solidFill>
                  <a:prstClr val="black"/>
                </a:solidFill>
                <a:latin typeface="Times New Roman" pitchFamily="18" charset="0"/>
                <a:cs typeface="Times New Roman" pitchFamily="18" charset="0"/>
              </a:rPr>
              <a:t>ÇEŞİTLİLİĞİ KORUMA YÖNTEMLERİ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err="1">
                <a:solidFill>
                  <a:prstClr val="black"/>
                </a:solidFill>
                <a:latin typeface="Times New Roman" pitchFamily="18" charset="0"/>
                <a:cs typeface="Times New Roman" pitchFamily="18" charset="0"/>
              </a:rPr>
              <a:t>Biyo</a:t>
            </a:r>
            <a:r>
              <a:rPr lang="tr-TR" dirty="0">
                <a:solidFill>
                  <a:prstClr val="black"/>
                </a:solidFill>
                <a:latin typeface="Times New Roman" pitchFamily="18" charset="0"/>
                <a:cs typeface="Times New Roman" pitchFamily="18" charset="0"/>
              </a:rPr>
              <a:t>-çeşitlilik, bir bölgedeki </a:t>
            </a:r>
            <a:r>
              <a:rPr lang="tr-TR" dirty="0">
                <a:solidFill>
                  <a:prstClr val="black"/>
                </a:solidFill>
                <a:latin typeface="Times New Roman" pitchFamily="18" charset="0"/>
                <a:cs typeface="Times New Roman" pitchFamily="18" charset="0"/>
              </a:rPr>
              <a:t>ekosistemlerin</a:t>
            </a:r>
            <a:r>
              <a:rPr lang="tr-TR" dirty="0">
                <a:solidFill>
                  <a:prstClr val="black"/>
                </a:solidFill>
                <a:latin typeface="Times New Roman" pitchFamily="18" charset="0"/>
                <a:cs typeface="Times New Roman" pitchFamily="18" charset="0"/>
              </a:rPr>
              <a:t>, türlerin, ekolojik olayların meydana getirdiği bir bütündür. </a:t>
            </a:r>
            <a:endParaRPr lang="tr-TR" dirty="0">
              <a:solidFill>
                <a:prstClr val="black"/>
              </a:solidFill>
              <a:latin typeface="Times New Roman" pitchFamily="18" charset="0"/>
              <a:cs typeface="Times New Roman" pitchFamily="18" charset="0"/>
            </a:endParaRP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İklim değişikliği, kirlenme ve kaynakların aşırı ve sürdürebilir olmayan kullanımı önüne geçilmez bir şekilde dünya </a:t>
            </a:r>
            <a:r>
              <a:rPr lang="tr-TR" dirty="0">
                <a:solidFill>
                  <a:prstClr val="black"/>
                </a:solidFill>
                <a:latin typeface="Times New Roman" pitchFamily="18" charset="0"/>
                <a:cs typeface="Times New Roman" pitchFamily="18" charset="0"/>
              </a:rPr>
              <a:t>fauna ve </a:t>
            </a:r>
            <a:r>
              <a:rPr lang="tr-TR" dirty="0">
                <a:solidFill>
                  <a:prstClr val="black"/>
                </a:solidFill>
                <a:latin typeface="Times New Roman" pitchFamily="18" charset="0"/>
                <a:cs typeface="Times New Roman" pitchFamily="18" charset="0"/>
              </a:rPr>
              <a:t>florasını olumsuz şekilde değiştirmektedir. Diğer bir anlatımla; canlı türlerinin yaşadığı habitatların bozulması, yabancı türlerin getirilmesi, aşırı tüketim, fiziksel ortamın(toprak-su-hava) kirlenmesi, küresel seviyede iklimsel değişimler ve endüstriyel tarım gibi etkenler yer küreyi çevreleyen </a:t>
            </a:r>
            <a:r>
              <a:rPr lang="tr-TR" dirty="0" err="1">
                <a:solidFill>
                  <a:prstClr val="black"/>
                </a:solidFill>
                <a:latin typeface="Times New Roman" pitchFamily="18" charset="0"/>
                <a:cs typeface="Times New Roman" pitchFamily="18" charset="0"/>
              </a:rPr>
              <a:t>biyo</a:t>
            </a:r>
            <a:r>
              <a:rPr lang="tr-TR" dirty="0">
                <a:solidFill>
                  <a:prstClr val="black"/>
                </a:solidFill>
                <a:latin typeface="Times New Roman" pitchFamily="18" charset="0"/>
                <a:cs typeface="Times New Roman" pitchFamily="18" charset="0"/>
              </a:rPr>
              <a:t>-çeşitliliğin tahrip olmasına neden olmaktadır. </a:t>
            </a:r>
            <a:endParaRPr lang="tr-TR" dirty="0">
              <a:solidFill>
                <a:prstClr val="black"/>
              </a:solidFill>
              <a:latin typeface="Times New Roman" pitchFamily="18" charset="0"/>
              <a:cs typeface="Times New Roman" pitchFamily="18" charset="0"/>
            </a:endParaRP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Günümüzde </a:t>
            </a:r>
            <a:r>
              <a:rPr lang="tr-TR" dirty="0">
                <a:solidFill>
                  <a:prstClr val="black"/>
                </a:solidFill>
                <a:latin typeface="Times New Roman" pitchFamily="18" charset="0"/>
                <a:cs typeface="Times New Roman" pitchFamily="18" charset="0"/>
              </a:rPr>
              <a:t>artan bu hızlı değişim ve olumsuz etkiler dünyada büyük bir endişeyle izlenmekte ve bu değişimin etkilerini en aza indirmek için çözüm yolları üretilmeye çalışılmaktadır. </a:t>
            </a:r>
            <a:endParaRPr lang="tr-TR" dirty="0">
              <a:solidFill>
                <a:prstClr val="black"/>
              </a:solidFill>
              <a:latin typeface="Times New Roman" pitchFamily="18" charset="0"/>
              <a:cs typeface="Times New Roman" pitchFamily="18" charset="0"/>
            </a:endParaRP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err="1">
                <a:solidFill>
                  <a:prstClr val="black"/>
                </a:solidFill>
                <a:latin typeface="Times New Roman" pitchFamily="18" charset="0"/>
                <a:cs typeface="Times New Roman" pitchFamily="18" charset="0"/>
              </a:rPr>
              <a:t>Biyoçeşitliliğin</a:t>
            </a:r>
            <a:r>
              <a:rPr lang="tr-TR" dirty="0">
                <a:solidFill>
                  <a:prstClr val="black"/>
                </a:solidFill>
                <a:latin typeface="Times New Roman" pitchFamily="18" charset="0"/>
                <a:cs typeface="Times New Roman" pitchFamily="18" charset="0"/>
              </a:rPr>
              <a:t> </a:t>
            </a:r>
            <a:r>
              <a:rPr lang="tr-TR" dirty="0">
                <a:solidFill>
                  <a:prstClr val="black"/>
                </a:solidFill>
                <a:latin typeface="Times New Roman" pitchFamily="18" charset="0"/>
                <a:cs typeface="Times New Roman" pitchFamily="18" charset="0"/>
              </a:rPr>
              <a:t>bu tür etkenlerden korunmasında </a:t>
            </a:r>
            <a:r>
              <a:rPr lang="tr-TR" b="1" dirty="0">
                <a:solidFill>
                  <a:prstClr val="black"/>
                </a:solidFill>
                <a:latin typeface="Times New Roman" pitchFamily="18" charset="0"/>
                <a:cs typeface="Times New Roman" pitchFamily="18" charset="0"/>
              </a:rPr>
              <a:t>in-</a:t>
            </a:r>
            <a:r>
              <a:rPr lang="tr-TR" b="1" dirty="0" err="1">
                <a:solidFill>
                  <a:prstClr val="black"/>
                </a:solidFill>
                <a:latin typeface="Times New Roman" pitchFamily="18" charset="0"/>
                <a:cs typeface="Times New Roman" pitchFamily="18" charset="0"/>
              </a:rPr>
              <a:t>situ</a:t>
            </a:r>
            <a:r>
              <a:rPr lang="tr-TR" b="1" dirty="0">
                <a:solidFill>
                  <a:prstClr val="black"/>
                </a:solidFill>
                <a:latin typeface="Times New Roman" pitchFamily="18" charset="0"/>
                <a:cs typeface="Times New Roman" pitchFamily="18" charset="0"/>
              </a:rPr>
              <a:t>,</a:t>
            </a:r>
            <a:r>
              <a:rPr lang="tr-TR" dirty="0">
                <a:solidFill>
                  <a:prstClr val="black"/>
                </a:solidFill>
                <a:latin typeface="Times New Roman" pitchFamily="18" charset="0"/>
                <a:cs typeface="Times New Roman" pitchFamily="18" charset="0"/>
              </a:rPr>
              <a:t> </a:t>
            </a:r>
            <a:r>
              <a:rPr lang="tr-TR" b="1" dirty="0" err="1">
                <a:solidFill>
                  <a:prstClr val="black"/>
                </a:solidFill>
                <a:latin typeface="Times New Roman" pitchFamily="18" charset="0"/>
                <a:cs typeface="Times New Roman" pitchFamily="18" charset="0"/>
              </a:rPr>
              <a:t>ex-situ</a:t>
            </a:r>
            <a:r>
              <a:rPr lang="tr-TR" b="1" dirty="0">
                <a:solidFill>
                  <a:prstClr val="black"/>
                </a:solidFill>
                <a:latin typeface="Times New Roman" pitchFamily="18" charset="0"/>
                <a:cs typeface="Times New Roman" pitchFamily="18" charset="0"/>
              </a:rPr>
              <a:t> </a:t>
            </a:r>
            <a:r>
              <a:rPr lang="tr-TR" dirty="0">
                <a:solidFill>
                  <a:prstClr val="black"/>
                </a:solidFill>
                <a:latin typeface="Times New Roman" pitchFamily="18" charset="0"/>
                <a:cs typeface="Times New Roman" pitchFamily="18" charset="0"/>
              </a:rPr>
              <a:t>ve </a:t>
            </a:r>
            <a:r>
              <a:rPr lang="tr-TR" b="1" dirty="0">
                <a:solidFill>
                  <a:prstClr val="black"/>
                </a:solidFill>
                <a:latin typeface="Times New Roman" pitchFamily="18" charset="0"/>
                <a:cs typeface="Times New Roman" pitchFamily="18" charset="0"/>
              </a:rPr>
              <a:t>in-vitro </a:t>
            </a:r>
            <a:r>
              <a:rPr lang="tr-TR" dirty="0">
                <a:solidFill>
                  <a:prstClr val="black"/>
                </a:solidFill>
                <a:latin typeface="Times New Roman" pitchFamily="18" charset="0"/>
                <a:cs typeface="Times New Roman" pitchFamily="18" charset="0"/>
              </a:rPr>
              <a:t>gibi yöntemler kullanılır. </a:t>
            </a:r>
          </a:p>
        </p:txBody>
      </p:sp>
    </p:spTree>
    <p:extLst>
      <p:ext uri="{BB962C8B-B14F-4D97-AF65-F5344CB8AC3E}">
        <p14:creationId xmlns:p14="http://schemas.microsoft.com/office/powerpoint/2010/main" val="814151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5002617-12A4-4CD9-AB06-76EC7BE8743E}"/>
              </a:ext>
            </a:extLst>
          </p:cNvPr>
          <p:cNvSpPr/>
          <p:nvPr/>
        </p:nvSpPr>
        <p:spPr>
          <a:xfrm>
            <a:off x="1631504" y="980728"/>
            <a:ext cx="8640960" cy="4445256"/>
          </a:xfrm>
          <a:prstGeom prst="rect">
            <a:avLst/>
          </a:prstGeom>
        </p:spPr>
        <p:txBody>
          <a:bodyPr wrap="square">
            <a:spAutoFit/>
          </a:bodyPr>
          <a:lstStyle/>
          <a:p>
            <a:pPr algn="just">
              <a:lnSpc>
                <a:spcPct val="200000"/>
              </a:lnSpc>
              <a:spcBef>
                <a:spcPts val="600"/>
              </a:spcBef>
              <a:spcAft>
                <a:spcPts val="600"/>
              </a:spcAft>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 bankaları</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Tehlike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altındaki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bitkiler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germplazma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aracılığıyla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korunma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altına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alınabilinir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bankalarında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bazen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belirli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türlerin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üretkenliklerini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yitirmeden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kriyojenik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laboratuarda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yüzyıl</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veya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daha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fazla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sürede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korunma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altında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tutulabiiniyor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Germplazma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koruma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in-vitro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depolama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bitkilerin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dokuları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küçük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parçalar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halinde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cam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tüpler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koruma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teknelerinde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sıkı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koşullar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altında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tutulur</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 toplama, </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rejenerasyon</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ve depolama sırasında dikkatli davranmak önemlidir, doğal seleksiyon </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sitimüle</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edilemez ve yapay seçilim kaçınılmaz olacaktır, dolayısıyla bu değişimler  genetik değişikliklere yol açacaktır.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374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aberler | Yok olan atalık tohumlar Can Yücel Tohum Merkezi'nde korunacak">
            <a:extLst>
              <a:ext uri="{FF2B5EF4-FFF2-40B4-BE49-F238E27FC236}">
                <a16:creationId xmlns:a16="http://schemas.microsoft.com/office/drawing/2014/main" id="{58EB01AE-AED4-430D-B6F6-B02027F01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781" y="216908"/>
            <a:ext cx="5904656" cy="33213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tadan TOHUM | Bornova">
            <a:extLst>
              <a:ext uri="{FF2B5EF4-FFF2-40B4-BE49-F238E27FC236}">
                <a16:creationId xmlns:a16="http://schemas.microsoft.com/office/drawing/2014/main" id="{522E8821-548E-4E12-9BCB-2C457C904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296" y="3778055"/>
            <a:ext cx="5112568" cy="286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1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93A158A-CA5F-4FCD-8743-536407AAD271}"/>
              </a:ext>
            </a:extLst>
          </p:cNvPr>
          <p:cNvSpPr/>
          <p:nvPr/>
        </p:nvSpPr>
        <p:spPr>
          <a:xfrm>
            <a:off x="1524000" y="129694"/>
            <a:ext cx="8892480" cy="2939266"/>
          </a:xfrm>
          <a:prstGeom prst="rect">
            <a:avLst/>
          </a:prstGeom>
        </p:spPr>
        <p:txBody>
          <a:bodyPr wrap="square">
            <a:spAutoFit/>
          </a:bodyPr>
          <a:lstStyle/>
          <a:p>
            <a:pPr algn="just">
              <a:lnSpc>
                <a:spcPct val="200000"/>
              </a:lnSpc>
              <a:spcBef>
                <a:spcPts val="600"/>
              </a:spcBef>
              <a:spcAft>
                <a:spcPts val="60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Toplu</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bankaları</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Toplu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tohum bankaları, ileri teknoloji ürünlerinin kullanımını gerektirmez, hükümetler ya da şirketler tarafından yönetilme zorunlulukları yoktur. Tohumlar nispeten küçük yer işgal ederler. </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en-US" dirty="0" err="1">
                <a:solidFill>
                  <a:srgbClr val="000000"/>
                </a:solidFill>
                <a:latin typeface="Times New Roman" panose="02020603050405020304" pitchFamily="18" charset="0"/>
                <a:ea typeface="Times New Roman" panose="02020603050405020304" pitchFamily="18" charset="0"/>
              </a:rPr>
              <a:t>Pek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çok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gelişmekte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olan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ülkelerde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çiftçiler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önceki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hasat</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işleme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toplumlar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arasında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alışverişi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içindedirler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yerel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yetiştiricileri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depolama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sistemlerinden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gerekli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ihtiyaçlarını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karşılayabilirler</a:t>
            </a:r>
            <a:r>
              <a:rPr lang="en-US" dirty="0">
                <a:solidFill>
                  <a:srgbClr val="000000"/>
                </a:solidFill>
                <a:latin typeface="Times New Roman" panose="02020603050405020304" pitchFamily="18" charset="0"/>
                <a:ea typeface="Times New Roman" panose="02020603050405020304" pitchFamily="18" charset="0"/>
              </a:rPr>
              <a:t>. Bu </a:t>
            </a:r>
            <a:r>
              <a:rPr lang="en-US" dirty="0" err="1">
                <a:solidFill>
                  <a:srgbClr val="000000"/>
                </a:solidFill>
                <a:latin typeface="Times New Roman" panose="02020603050405020304" pitchFamily="18" charset="0"/>
                <a:ea typeface="Times New Roman" panose="02020603050405020304" pitchFamily="18" charset="0"/>
              </a:rPr>
              <a:t>yerel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sistemi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içinde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yönetilen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tohum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bankaları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az</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kaynak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ile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topluluk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düzeyinde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küçük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ölçekte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faaliyet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göstermektedir</a:t>
            </a:r>
            <a:endParaRPr lang="tr-TR" dirty="0">
              <a:solidFill>
                <a:prstClr val="black"/>
              </a:solidFill>
              <a:latin typeface="Century Schoolbook"/>
            </a:endParaRPr>
          </a:p>
        </p:txBody>
      </p:sp>
      <p:pic>
        <p:nvPicPr>
          <p:cNvPr id="3074" name="Picture 2" descr="Etiketler| tarlasera">
            <a:extLst>
              <a:ext uri="{FF2B5EF4-FFF2-40B4-BE49-F238E27FC236}">
                <a16:creationId xmlns:a16="http://schemas.microsoft.com/office/drawing/2014/main" id="{91EA0101-A4CD-449D-A55F-408B5B85C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3106765"/>
            <a:ext cx="6840760" cy="359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6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FA83985-558A-4180-BB78-05CD047E4DE1}"/>
              </a:ext>
            </a:extLst>
          </p:cNvPr>
          <p:cNvSpPr/>
          <p:nvPr/>
        </p:nvSpPr>
        <p:spPr>
          <a:xfrm>
            <a:off x="1613756" y="147165"/>
            <a:ext cx="8964488" cy="6478697"/>
          </a:xfrm>
          <a:prstGeom prst="rect">
            <a:avLst/>
          </a:prstGeom>
        </p:spPr>
        <p:txBody>
          <a:bodyPr wrap="square">
            <a:spAutoFit/>
          </a:bodyPr>
          <a:lstStyle/>
          <a:p>
            <a:pPr algn="just">
              <a:lnSpc>
                <a:spcPct val="200000"/>
              </a:lnSpc>
              <a:spcBef>
                <a:spcPts val="600"/>
              </a:spcBef>
              <a:spcAft>
                <a:spcPts val="60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Biyoteknolojik</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metodlar</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Biyokimyasal teknikler : </a:t>
            </a: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Biyokimyasal ve moleküler tekniklerden yararlanılarak biyolojik çeşitlilik tam olarak belirlenebilmekte, canlı olmayan materyalden alınan DNA örneklerinden genetik materyalin tanımlanmasında yararlanılmaktadır. Bu amaçla RFLP, RAPD ve PCR teknikleri kullanılabilmektedir. Bu yöntemler kullanılarak kısa sürede (1 gün) gen bankasına giren örneklerin gen düzeyinde korunması ve izlenmesi sağlanabilmektedir.</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600"/>
              </a:spcBef>
              <a:spcAft>
                <a:spcPts val="60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vitro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teknikler</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Vejetatif</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çoğaltma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amacıyla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kullanılmakta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olan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doku</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kültürü</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teknikleri</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sorunlu</a:t>
            </a:r>
            <a:r>
              <a:rPr lang="en-US" dirty="0">
                <a:solidFill>
                  <a:prstClr val="black"/>
                </a:solidFill>
                <a:latin typeface="Times New Roman" panose="02020603050405020304" pitchFamily="18" charset="0"/>
                <a:ea typeface="Times New Roman" panose="02020603050405020304" pitchFamily="18" charset="0"/>
              </a:rPr>
              <a:t> gen </a:t>
            </a:r>
            <a:r>
              <a:rPr lang="en-US" dirty="0" err="1">
                <a:solidFill>
                  <a:prstClr val="black"/>
                </a:solidFill>
                <a:latin typeface="Times New Roman" panose="02020603050405020304" pitchFamily="18" charset="0"/>
                <a:ea typeface="Times New Roman" panose="02020603050405020304" pitchFamily="18" charset="0"/>
              </a:rPr>
              <a:t>kaynaklarının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uzun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yıllar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depolanmasında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kullanılmakta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ise</a:t>
            </a:r>
            <a:r>
              <a:rPr lang="en-US" dirty="0">
                <a:solidFill>
                  <a:prstClr val="black"/>
                </a:solidFill>
                <a:latin typeface="Times New Roman" panose="02020603050405020304" pitchFamily="18" charset="0"/>
                <a:ea typeface="Times New Roman" panose="02020603050405020304" pitchFamily="18" charset="0"/>
              </a:rPr>
              <a:t> de </a:t>
            </a:r>
            <a:r>
              <a:rPr lang="en-US" dirty="0" err="1">
                <a:solidFill>
                  <a:prstClr val="black"/>
                </a:solidFill>
                <a:latin typeface="Times New Roman" panose="02020603050405020304" pitchFamily="18" charset="0"/>
                <a:ea typeface="Times New Roman" panose="02020603050405020304" pitchFamily="18" charset="0"/>
              </a:rPr>
              <a:t>somatik</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teknikler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muhafazanın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hücre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düzeyinde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olmasını</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sağlamaktadır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Genetik</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materyalin</a:t>
            </a:r>
            <a:r>
              <a:rPr lang="en-US" dirty="0">
                <a:solidFill>
                  <a:prstClr val="black"/>
                </a:solidFill>
                <a:latin typeface="Times New Roman" panose="02020603050405020304" pitchFamily="18" charset="0"/>
                <a:ea typeface="Times New Roman" panose="02020603050405020304" pitchFamily="18" charset="0"/>
              </a:rPr>
              <a:t> DNA </a:t>
            </a:r>
            <a:r>
              <a:rPr lang="en-US" dirty="0" err="1">
                <a:solidFill>
                  <a:prstClr val="black"/>
                </a:solidFill>
                <a:latin typeface="Times New Roman" panose="02020603050405020304" pitchFamily="18" charset="0"/>
                <a:ea typeface="Times New Roman" panose="02020603050405020304" pitchFamily="18" charset="0"/>
              </a:rPr>
              <a:t>biçiminde</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saklanması</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ise</a:t>
            </a:r>
            <a:r>
              <a:rPr lang="en-US" dirty="0">
                <a:solidFill>
                  <a:prstClr val="black"/>
                </a:solidFill>
                <a:latin typeface="Times New Roman" panose="02020603050405020304" pitchFamily="18" charset="0"/>
                <a:ea typeface="Times New Roman" panose="02020603050405020304" pitchFamily="18" charset="0"/>
              </a:rPr>
              <a:t> bitki gen </a:t>
            </a:r>
            <a:r>
              <a:rPr lang="en-US" dirty="0" err="1">
                <a:solidFill>
                  <a:prstClr val="black"/>
                </a:solidFill>
                <a:latin typeface="Times New Roman" panose="02020603050405020304" pitchFamily="18" charset="0"/>
                <a:ea typeface="Times New Roman" panose="02020603050405020304" pitchFamily="18" charset="0"/>
              </a:rPr>
              <a:t>kaynaklarının</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korunmasında</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yeni</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olanaklar</a:t>
            </a:r>
            <a:r>
              <a:rPr lang="en-US" dirty="0">
                <a:solidFill>
                  <a:prstClr val="black"/>
                </a:solidFill>
                <a:latin typeface="Times New Roman" panose="02020603050405020304" pitchFamily="18" charset="0"/>
                <a:ea typeface="Times New Roman" panose="02020603050405020304" pitchFamily="18" charset="0"/>
              </a:rPr>
              <a:t> </a:t>
            </a:r>
            <a:r>
              <a:rPr lang="en-US" dirty="0" err="1">
                <a:solidFill>
                  <a:prstClr val="black"/>
                </a:solidFill>
                <a:latin typeface="Times New Roman" panose="02020603050405020304" pitchFamily="18" charset="0"/>
                <a:ea typeface="Times New Roman" panose="02020603050405020304" pitchFamily="18" charset="0"/>
              </a:rPr>
              <a:t>sağlanmaktadır</a:t>
            </a:r>
            <a:r>
              <a:rPr lang="en-US" dirty="0">
                <a:solidFill>
                  <a:prstClr val="black"/>
                </a:solidFill>
                <a:latin typeface="Times New Roman" panose="02020603050405020304" pitchFamily="18" charset="0"/>
                <a:ea typeface="Times New Roman" panose="02020603050405020304" pitchFamily="18" charset="0"/>
              </a:rPr>
              <a:t>.</a:t>
            </a:r>
            <a:r>
              <a:rPr lang="hi-IN" dirty="0">
                <a:solidFill>
                  <a:prstClr val="black"/>
                </a:solidFill>
                <a:latin typeface="Century Schoolbook"/>
                <a:ea typeface="Times New Roman" panose="02020603050405020304" pitchFamily="18" charset="0"/>
                <a:cs typeface="Times New Roman" panose="02020603050405020304" pitchFamily="18" charset="0"/>
              </a:rPr>
              <a:t> In vitro olarak saklanan </a:t>
            </a:r>
            <a:r>
              <a:rPr lang="tr-TR" dirty="0">
                <a:solidFill>
                  <a:prstClr val="black"/>
                </a:solidFill>
                <a:latin typeface="Times New Roman" panose="02020603050405020304" pitchFamily="18" charset="0"/>
                <a:ea typeface="Times New Roman" panose="02020603050405020304" pitchFamily="18" charset="0"/>
              </a:rPr>
              <a:t>doku </a:t>
            </a:r>
            <a:r>
              <a:rPr lang="hi-IN" dirty="0">
                <a:solidFill>
                  <a:prstClr val="black"/>
                </a:solidFill>
                <a:latin typeface="Century Schoolbook"/>
                <a:ea typeface="Times New Roman" panose="02020603050405020304" pitchFamily="18" charset="0"/>
                <a:cs typeface="Times New Roman" panose="02020603050405020304" pitchFamily="18" charset="0"/>
              </a:rPr>
              <a:t>malzeme</a:t>
            </a:r>
            <a:r>
              <a:rPr lang="tr-TR" dirty="0" err="1">
                <a:solidFill>
                  <a:prstClr val="black"/>
                </a:solidFill>
                <a:latin typeface="Times New Roman" panose="02020603050405020304" pitchFamily="18" charset="0"/>
                <a:ea typeface="Times New Roman" panose="02020603050405020304" pitchFamily="18" charset="0"/>
              </a:rPr>
              <a:t>leri</a:t>
            </a:r>
            <a:r>
              <a:rPr lang="hi-IN" dirty="0">
                <a:solidFill>
                  <a:prstClr val="black"/>
                </a:solidFill>
                <a:latin typeface="Century Schoolbook"/>
                <a:ea typeface="Times New Roman" panose="02020603050405020304" pitchFamily="18" charset="0"/>
                <a:cs typeface="Times New Roman" panose="02020603050405020304" pitchFamily="18" charset="0"/>
              </a:rPr>
              <a:t> protoplast, yarı-katı </a:t>
            </a:r>
            <a:r>
              <a:rPr lang="tr-TR" dirty="0">
                <a:solidFill>
                  <a:prstClr val="black"/>
                </a:solidFill>
                <a:latin typeface="Times New Roman" panose="02020603050405020304" pitchFamily="18" charset="0"/>
                <a:ea typeface="Times New Roman" panose="02020603050405020304" pitchFamily="18" charset="0"/>
              </a:rPr>
              <a:t>yarı sıvı </a:t>
            </a:r>
            <a:r>
              <a:rPr lang="hi-IN" dirty="0">
                <a:solidFill>
                  <a:prstClr val="black"/>
                </a:solidFill>
                <a:latin typeface="Century Schoolbook"/>
                <a:ea typeface="Times New Roman" panose="02020603050405020304" pitchFamily="18" charset="0"/>
                <a:cs typeface="Times New Roman" panose="02020603050405020304" pitchFamily="18" charset="0"/>
              </a:rPr>
              <a:t>süspansiyon</a:t>
            </a:r>
            <a:r>
              <a:rPr lang="tr-TR" dirty="0" err="1">
                <a:solidFill>
                  <a:prstClr val="black"/>
                </a:solidFill>
                <a:latin typeface="Times New Roman" panose="02020603050405020304" pitchFamily="18" charset="0"/>
                <a:ea typeface="Times New Roman" panose="02020603050405020304" pitchFamily="18" charset="0"/>
              </a:rPr>
              <a:t>lar</a:t>
            </a:r>
            <a:r>
              <a:rPr lang="tr-TR" dirty="0">
                <a:solidFill>
                  <a:prstClr val="black"/>
                </a:solidFill>
                <a:latin typeface="Times New Roman" panose="02020603050405020304" pitchFamily="18" charset="0"/>
                <a:ea typeface="Times New Roman" panose="02020603050405020304" pitchFamily="18" charset="0"/>
              </a:rPr>
              <a:t> halinde büyütülen</a:t>
            </a:r>
            <a:r>
              <a:rPr lang="hi-IN" dirty="0">
                <a:solidFill>
                  <a:prstClr val="black"/>
                </a:solidFill>
                <a:latin typeface="Century Schoolbook"/>
                <a:ea typeface="Times New Roman" panose="02020603050405020304" pitchFamily="18" charset="0"/>
                <a:cs typeface="Times New Roman" panose="02020603050405020304" pitchFamily="18" charset="0"/>
              </a:rPr>
              <a:t> izole hücreler, meristem kültürü </a:t>
            </a:r>
            <a:r>
              <a:rPr lang="tr-TR" dirty="0">
                <a:solidFill>
                  <a:prstClr val="black"/>
                </a:solidFill>
                <a:latin typeface="Times New Roman" panose="02020603050405020304" pitchFamily="18" charset="0"/>
                <a:ea typeface="Times New Roman" panose="02020603050405020304" pitchFamily="18" charset="0"/>
              </a:rPr>
              <a:t>halinde </a:t>
            </a:r>
            <a:r>
              <a:rPr lang="hi-IN" dirty="0">
                <a:solidFill>
                  <a:prstClr val="black"/>
                </a:solidFill>
                <a:latin typeface="Century Schoolbook"/>
                <a:ea typeface="Times New Roman" panose="02020603050405020304" pitchFamily="18" charset="0"/>
                <a:cs typeface="Times New Roman" panose="02020603050405020304" pitchFamily="18" charset="0"/>
              </a:rPr>
              <a:t>yetiştirilen küçük bitki</a:t>
            </a:r>
            <a:r>
              <a:rPr lang="tr-TR" dirty="0" err="1">
                <a:solidFill>
                  <a:prstClr val="black"/>
                </a:solidFill>
                <a:latin typeface="Times New Roman" panose="02020603050405020304" pitchFamily="18" charset="0"/>
                <a:ea typeface="Times New Roman" panose="02020603050405020304" pitchFamily="18" charset="0"/>
              </a:rPr>
              <a:t>ler</a:t>
            </a:r>
            <a:r>
              <a:rPr lang="tr-TR" dirty="0">
                <a:solidFill>
                  <a:prstClr val="black"/>
                </a:solidFill>
                <a:latin typeface="Times New Roman" panose="02020603050405020304" pitchFamily="18" charset="0"/>
                <a:ea typeface="Times New Roman" panose="02020603050405020304" pitchFamily="18" charset="0"/>
              </a:rPr>
              <a:t> halinde </a:t>
            </a:r>
            <a:r>
              <a:rPr lang="hi-IN" dirty="0">
                <a:solidFill>
                  <a:prstClr val="black"/>
                </a:solidFill>
                <a:latin typeface="Century Schoolbook"/>
                <a:ea typeface="Times New Roman" panose="02020603050405020304" pitchFamily="18" charset="0"/>
                <a:cs typeface="Times New Roman" panose="02020603050405020304" pitchFamily="18" charset="0"/>
              </a:rPr>
              <a:t>olabilir. </a:t>
            </a:r>
            <a:endParaRPr lang="tr-TR" dirty="0">
              <a:solidFill>
                <a:prstClr val="black"/>
              </a:solidFill>
              <a:latin typeface="Century Schoolbook"/>
            </a:endParaRPr>
          </a:p>
        </p:txBody>
      </p:sp>
    </p:spTree>
    <p:extLst>
      <p:ext uri="{BB962C8B-B14F-4D97-AF65-F5344CB8AC3E}">
        <p14:creationId xmlns:p14="http://schemas.microsoft.com/office/powerpoint/2010/main" val="403382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38AC21F-FB2E-41E6-92F8-190A71132534}"/>
              </a:ext>
            </a:extLst>
          </p:cNvPr>
          <p:cNvSpPr/>
          <p:nvPr/>
        </p:nvSpPr>
        <p:spPr>
          <a:xfrm>
            <a:off x="1775520" y="188642"/>
            <a:ext cx="8640960" cy="3267561"/>
          </a:xfrm>
          <a:prstGeom prst="rect">
            <a:avLst/>
          </a:prstGeom>
        </p:spPr>
        <p:txBody>
          <a:bodyPr wrap="square">
            <a:spAutoFit/>
          </a:bodyPr>
          <a:lstStyle/>
          <a:p>
            <a:pPr algn="just">
              <a:lnSpc>
                <a:spcPct val="200000"/>
              </a:lnSpc>
              <a:spcAft>
                <a:spcPts val="1000"/>
              </a:spcAft>
            </a:pP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Kryoprezervasyon</a:t>
            </a: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tr-TR"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Cryopreservation</a:t>
            </a:r>
            <a:r>
              <a:rPr lang="tr-TR"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tr-T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tr-TR" b="1" dirty="0">
                <a:solidFill>
                  <a:prstClr val="black"/>
                </a:solidFill>
                <a:latin typeface="Times New Roman" panose="02020603050405020304" pitchFamily="18" charset="0"/>
                <a:ea typeface="Calibri" panose="020F0502020204030204" pitchFamily="34" charset="0"/>
              </a:rPr>
              <a:t> </a:t>
            </a:r>
            <a:r>
              <a:rPr lang="hi-IN" dirty="0">
                <a:solidFill>
                  <a:prstClr val="black"/>
                </a:solidFill>
                <a:latin typeface="Century Schoolbook"/>
                <a:ea typeface="Calibri" panose="020F0502020204030204" pitchFamily="34" charset="0"/>
                <a:cs typeface="Times New Roman" panose="02020603050405020304" pitchFamily="18" charset="0"/>
              </a:rPr>
              <a:t>Bu sistem</a:t>
            </a:r>
            <a:r>
              <a:rPr lang="tr-TR" dirty="0">
                <a:solidFill>
                  <a:prstClr val="black"/>
                </a:solidFill>
                <a:latin typeface="Times New Roman" panose="02020603050405020304" pitchFamily="18" charset="0"/>
                <a:ea typeface="Calibri" panose="020F0502020204030204" pitchFamily="34" charset="0"/>
              </a:rPr>
              <a:t>de  gen kaynakları </a:t>
            </a:r>
            <a:r>
              <a:rPr lang="hi-IN" dirty="0">
                <a:solidFill>
                  <a:prstClr val="black"/>
                </a:solidFill>
                <a:latin typeface="Century Schoolbook"/>
                <a:ea typeface="Calibri" panose="020F0502020204030204" pitchFamily="34" charset="0"/>
                <a:cs typeface="Times New Roman" panose="02020603050405020304" pitchFamily="18" charset="0"/>
              </a:rPr>
              <a:t>ultra düşük sıcaklık</a:t>
            </a:r>
            <a:r>
              <a:rPr lang="tr-TR" dirty="0">
                <a:solidFill>
                  <a:prstClr val="black"/>
                </a:solidFill>
                <a:latin typeface="Times New Roman" panose="02020603050405020304" pitchFamily="18" charset="0"/>
                <a:ea typeface="Calibri" panose="020F0502020204030204" pitchFamily="34" charset="0"/>
              </a:rPr>
              <a:t>ta ki depolarda ,-196 C sıvı azot ortamında veya uygun oksijen ortamında  dondurularak korunma altına alınır. </a:t>
            </a:r>
            <a:r>
              <a:rPr lang="hi-IN" dirty="0">
                <a:solidFill>
                  <a:prstClr val="black"/>
                </a:solidFill>
                <a:latin typeface="Century Schoolbook"/>
                <a:ea typeface="Calibri" panose="020F0502020204030204" pitchFamily="34" charset="0"/>
                <a:cs typeface="Times New Roman" panose="02020603050405020304" pitchFamily="18" charset="0"/>
              </a:rPr>
              <a:t>Böyle </a:t>
            </a:r>
            <a:r>
              <a:rPr lang="tr-TR" dirty="0">
                <a:solidFill>
                  <a:prstClr val="black"/>
                </a:solidFill>
                <a:latin typeface="Times New Roman" panose="02020603050405020304" pitchFamily="18" charset="0"/>
                <a:ea typeface="Calibri" panose="020F0502020204030204" pitchFamily="34" charset="0"/>
              </a:rPr>
              <a:t>düşük </a:t>
            </a:r>
            <a:r>
              <a:rPr lang="hi-IN" dirty="0">
                <a:solidFill>
                  <a:prstClr val="black"/>
                </a:solidFill>
                <a:latin typeface="Century Schoolbook"/>
                <a:ea typeface="Calibri" panose="020F0502020204030204" pitchFamily="34" charset="0"/>
                <a:cs typeface="Times New Roman" panose="02020603050405020304" pitchFamily="18" charset="0"/>
              </a:rPr>
              <a:t>sıcaklıkta yeterli moleküler hareket sağlamak için</a:t>
            </a:r>
            <a:r>
              <a:rPr lang="tr-TR" dirty="0">
                <a:solidFill>
                  <a:prstClr val="black"/>
                </a:solidFill>
                <a:latin typeface="Times New Roman" panose="02020603050405020304" pitchFamily="18" charset="0"/>
                <a:ea typeface="Calibri" panose="020F0502020204030204" pitchFamily="34" charset="0"/>
              </a:rPr>
              <a:t> gerekli </a:t>
            </a:r>
            <a:r>
              <a:rPr lang="hi-IN" dirty="0">
                <a:solidFill>
                  <a:prstClr val="black"/>
                </a:solidFill>
                <a:latin typeface="Century Schoolbook"/>
                <a:ea typeface="Calibri" panose="020F0502020204030204" pitchFamily="34" charset="0"/>
                <a:cs typeface="Times New Roman" panose="02020603050405020304" pitchFamily="18" charset="0"/>
              </a:rPr>
              <a:t>enerji düzeyi çok düşük ol</a:t>
            </a:r>
            <a:r>
              <a:rPr lang="tr-TR" dirty="0" err="1">
                <a:solidFill>
                  <a:prstClr val="black"/>
                </a:solidFill>
                <a:latin typeface="Times New Roman" panose="02020603050405020304" pitchFamily="18" charset="0"/>
                <a:ea typeface="Calibri" panose="020F0502020204030204" pitchFamily="34" charset="0"/>
              </a:rPr>
              <a:t>acağı</a:t>
            </a:r>
            <a:r>
              <a:rPr lang="tr-TR" dirty="0">
                <a:solidFill>
                  <a:prstClr val="black"/>
                </a:solidFill>
                <a:latin typeface="Times New Roman" panose="02020603050405020304" pitchFamily="18" charset="0"/>
                <a:ea typeface="Calibri" panose="020F0502020204030204" pitchFamily="34" charset="0"/>
              </a:rPr>
              <a:t> için</a:t>
            </a:r>
            <a:r>
              <a:rPr lang="hi-IN" dirty="0">
                <a:solidFill>
                  <a:prstClr val="black"/>
                </a:solidFill>
                <a:latin typeface="Century Schoolbook"/>
                <a:ea typeface="Calibri" panose="020F0502020204030204" pitchFamily="34" charset="0"/>
                <a:cs typeface="Times New Roman" panose="02020603050405020304" pitchFamily="18" charset="0"/>
              </a:rPr>
              <a:t> normal hücresel reaksiyonlar meydana gelmez. Su ve geçirgenlik oranları </a:t>
            </a:r>
            <a:r>
              <a:rPr lang="tr-TR" dirty="0">
                <a:solidFill>
                  <a:prstClr val="black"/>
                </a:solidFill>
                <a:latin typeface="Times New Roman" panose="02020603050405020304" pitchFamily="18" charset="0"/>
                <a:ea typeface="Calibri" panose="020F0502020204030204" pitchFamily="34" charset="0"/>
              </a:rPr>
              <a:t>çok düşük olacağı </a:t>
            </a:r>
            <a:r>
              <a:rPr lang="tr-TR" dirty="0" err="1">
                <a:solidFill>
                  <a:prstClr val="black"/>
                </a:solidFill>
                <a:latin typeface="Times New Roman" panose="02020603050405020304" pitchFamily="18" charset="0"/>
                <a:ea typeface="Calibri" panose="020F0502020204030204" pitchFamily="34" charset="0"/>
              </a:rPr>
              <a:t>için,dokular</a:t>
            </a:r>
            <a:r>
              <a:rPr lang="tr-TR" dirty="0">
                <a:solidFill>
                  <a:prstClr val="black"/>
                </a:solidFill>
                <a:latin typeface="Times New Roman" panose="02020603050405020304" pitchFamily="18" charset="0"/>
                <a:ea typeface="Calibri" panose="020F0502020204030204" pitchFamily="34" charset="0"/>
              </a:rPr>
              <a:t> </a:t>
            </a:r>
            <a:r>
              <a:rPr lang="hi-IN" dirty="0">
                <a:solidFill>
                  <a:prstClr val="black"/>
                </a:solidFill>
                <a:latin typeface="Century Schoolbook"/>
                <a:ea typeface="Calibri" panose="020F0502020204030204" pitchFamily="34" charset="0"/>
                <a:cs typeface="Times New Roman" panose="02020603050405020304" pitchFamily="18" charset="0"/>
              </a:rPr>
              <a:t> yüksek viskozite (&gt; 1013 poises) </a:t>
            </a:r>
            <a:r>
              <a:rPr lang="tr-TR" dirty="0">
                <a:solidFill>
                  <a:prstClr val="black"/>
                </a:solidFill>
                <a:latin typeface="Times New Roman" panose="02020603050405020304" pitchFamily="18" charset="0"/>
                <a:ea typeface="Calibri" panose="020F0502020204030204" pitchFamily="34" charset="0"/>
              </a:rPr>
              <a:t>de </a:t>
            </a:r>
            <a:r>
              <a:rPr lang="hi-IN" dirty="0">
                <a:solidFill>
                  <a:prstClr val="black"/>
                </a:solidFill>
                <a:latin typeface="Century Schoolbook"/>
                <a:ea typeface="Calibri" panose="020F0502020204030204" pitchFamily="34" charset="0"/>
                <a:cs typeface="Times New Roman" panose="02020603050405020304" pitchFamily="18" charset="0"/>
              </a:rPr>
              <a:t>kristal ya da camsı </a:t>
            </a:r>
            <a:r>
              <a:rPr lang="tr-TR" dirty="0">
                <a:solidFill>
                  <a:prstClr val="black"/>
                </a:solidFill>
                <a:latin typeface="Times New Roman" panose="02020603050405020304" pitchFamily="18" charset="0"/>
                <a:ea typeface="Calibri" panose="020F0502020204030204" pitchFamily="34" charset="0"/>
              </a:rPr>
              <a:t>yapıda tutulurlar</a:t>
            </a:r>
            <a:r>
              <a:rPr lang="hi-IN" dirty="0">
                <a:solidFill>
                  <a:prstClr val="black"/>
                </a:solidFill>
                <a:latin typeface="Century Schoolbook"/>
                <a:ea typeface="Calibri" panose="020F0502020204030204" pitchFamily="34" charset="0"/>
                <a:cs typeface="Times New Roman" panose="02020603050405020304" pitchFamily="18" charset="0"/>
              </a:rPr>
              <a:t>. Bu nedenle, bir hücrede meydana gelebilecek kimyasal değişikliklerin büyük çoğunluğu; etkili bir şekilde önlenmektedir ve böylece hücre pratikte mümkün olan azami ölçüde stabilize edilir</a:t>
            </a:r>
            <a:endParaRPr lang="tr-TR" dirty="0">
              <a:solidFill>
                <a:prstClr val="black"/>
              </a:solidFill>
              <a:latin typeface="Century Schoolbook"/>
            </a:endParaRPr>
          </a:p>
        </p:txBody>
      </p:sp>
      <p:pic>
        <p:nvPicPr>
          <p:cNvPr id="5122" name="Picture 2" descr="Cryopreservation: Applications and Advances | Technology Networks">
            <a:extLst>
              <a:ext uri="{FF2B5EF4-FFF2-40B4-BE49-F238E27FC236}">
                <a16:creationId xmlns:a16="http://schemas.microsoft.com/office/drawing/2014/main" id="{463A6C33-B00F-4F45-BE26-0D52FA340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3429001"/>
            <a:ext cx="5544616" cy="311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2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32509" y="1014154"/>
            <a:ext cx="10856422" cy="2031325"/>
          </a:xfrm>
          <a:prstGeom prst="rect">
            <a:avLst/>
          </a:prstGeom>
          <a:noFill/>
        </p:spPr>
        <p:txBody>
          <a:bodyPr wrap="square" rtlCol="0">
            <a:spAutoFit/>
          </a:bodyPr>
          <a:lstStyle/>
          <a:p>
            <a:r>
              <a:rPr lang="tr-TR" dirty="0" smtClean="0"/>
              <a:t>KAYNAKLAR</a:t>
            </a:r>
          </a:p>
          <a:p>
            <a:r>
              <a:rPr lang="tr-TR" dirty="0" smtClean="0">
                <a:hlinkClick r:id="rId2"/>
              </a:rPr>
              <a:t>https://nuhungemisi.tarimorman.gov.tr/public/istatistik</a:t>
            </a:r>
            <a:endParaRPr lang="tr-TR" dirty="0" smtClean="0"/>
          </a:p>
          <a:p>
            <a:r>
              <a:rPr lang="tr-TR" dirty="0" err="1" smtClean="0"/>
              <a:t>Gökkür</a:t>
            </a:r>
            <a:r>
              <a:rPr lang="tr-TR" dirty="0" smtClean="0"/>
              <a:t> S., 2017. Bitki ve Hayvan Genetik Kaynaklarının Korunması: Dünyayı Birlikte Koruyalım, </a:t>
            </a:r>
            <a:r>
              <a:rPr lang="tr-TR" dirty="0" err="1" smtClean="0"/>
              <a:t>Apelasyon</a:t>
            </a:r>
            <a:r>
              <a:rPr lang="tr-TR" dirty="0" smtClean="0"/>
              <a:t>, ISSN:2149-4908, Kasım 2017, Sayı 48, http://www.apelasyon.com/Yazi/727-bitki-vehayvan-genetik-kaynaklarinin-korunmasi-dunyayi-birlikte-koruyalim </a:t>
            </a:r>
          </a:p>
          <a:p>
            <a:r>
              <a:rPr lang="tr-TR" dirty="0" smtClean="0"/>
              <a:t>Filiz </a:t>
            </a:r>
            <a:r>
              <a:rPr lang="tr-TR" dirty="0" err="1" smtClean="0"/>
              <a:t>Demirayak</a:t>
            </a:r>
            <a:r>
              <a:rPr lang="tr-TR" dirty="0" smtClean="0"/>
              <a:t>* tarafından TÜBITAK VIZYON 2023 Projesi Çevre ve Sürdürülebilir Kalkınma Paneli için hazırlanmıştır. Aralık 2002 </a:t>
            </a:r>
            <a:endParaRPr lang="tr-TR" dirty="0"/>
          </a:p>
        </p:txBody>
      </p:sp>
    </p:spTree>
    <p:extLst>
      <p:ext uri="{BB962C8B-B14F-4D97-AF65-F5344CB8AC3E}">
        <p14:creationId xmlns:p14="http://schemas.microsoft.com/office/powerpoint/2010/main" val="72690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1544" y="332656"/>
            <a:ext cx="5760640" cy="369332"/>
          </a:xfrm>
          <a:prstGeom prst="rect">
            <a:avLst/>
          </a:prstGeom>
        </p:spPr>
        <p:txBody>
          <a:bodyPr wrap="square">
            <a:spAutoFit/>
          </a:bodyPr>
          <a:lstStyle/>
          <a:p>
            <a:r>
              <a:rPr lang="tr-TR" b="1" dirty="0">
                <a:solidFill>
                  <a:prstClr val="black"/>
                </a:solidFill>
                <a:latin typeface="Times New Roman" pitchFamily="18" charset="0"/>
                <a:cs typeface="Times New Roman" pitchFamily="18" charset="0"/>
              </a:rPr>
              <a:t>A. </a:t>
            </a:r>
            <a:r>
              <a:rPr lang="tr-TR" b="1" dirty="0" err="1">
                <a:solidFill>
                  <a:prstClr val="black"/>
                </a:solidFill>
                <a:latin typeface="Times New Roman" pitchFamily="18" charset="0"/>
                <a:cs typeface="Times New Roman" pitchFamily="18" charset="0"/>
              </a:rPr>
              <a:t>In-situ</a:t>
            </a:r>
            <a:r>
              <a:rPr lang="tr-TR" b="1" dirty="0">
                <a:solidFill>
                  <a:prstClr val="black"/>
                </a:solidFill>
                <a:latin typeface="Times New Roman" pitchFamily="18" charset="0"/>
                <a:cs typeface="Times New Roman" pitchFamily="18" charset="0"/>
              </a:rPr>
              <a:t> Koruma(Doğal Habitatı içinde Koruma): </a:t>
            </a:r>
            <a:endParaRPr lang="tr-TR" b="1" dirty="0">
              <a:solidFill>
                <a:prstClr val="black"/>
              </a:solidFill>
              <a:latin typeface="Times New Roman" pitchFamily="18" charset="0"/>
              <a:cs typeface="Times New Roman" pitchFamily="18" charset="0"/>
            </a:endParaRPr>
          </a:p>
        </p:txBody>
      </p:sp>
      <p:sp>
        <p:nvSpPr>
          <p:cNvPr id="3" name="Dikdörtgen 2"/>
          <p:cNvSpPr/>
          <p:nvPr/>
        </p:nvSpPr>
        <p:spPr>
          <a:xfrm>
            <a:off x="1959612" y="980729"/>
            <a:ext cx="8240844" cy="5632311"/>
          </a:xfrm>
          <a:prstGeom prst="rect">
            <a:avLst/>
          </a:prstGeom>
        </p:spPr>
        <p:txBody>
          <a:bodyPr wrap="square">
            <a:spAutoFit/>
          </a:bodyPr>
          <a:lstStyle/>
          <a:p>
            <a:endParaRPr lang="tr-TR" dirty="0">
              <a:solidFill>
                <a:prstClr val="black"/>
              </a:solidFill>
              <a:latin typeface="Century Schoolbook"/>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Bir </a:t>
            </a:r>
            <a:r>
              <a:rPr lang="tr-TR" dirty="0">
                <a:solidFill>
                  <a:prstClr val="black"/>
                </a:solidFill>
                <a:latin typeface="Times New Roman" pitchFamily="18" charset="0"/>
                <a:cs typeface="Times New Roman" pitchFamily="18" charset="0"/>
              </a:rPr>
              <a:t>türün ve onun genlerinin, o türün yaşadığı doğal yaşama ortamlarında koruma altına alınması işlemidir. Ayrıca bu ortam başka hayvan türlerinin de yaşadığı bir </a:t>
            </a:r>
            <a:r>
              <a:rPr lang="tr-TR" dirty="0" err="1">
                <a:solidFill>
                  <a:prstClr val="black"/>
                </a:solidFill>
                <a:latin typeface="Times New Roman" pitchFamily="18" charset="0"/>
                <a:cs typeface="Times New Roman" pitchFamily="18" charset="0"/>
              </a:rPr>
              <a:t>ekositemdir</a:t>
            </a:r>
            <a:r>
              <a:rPr lang="tr-TR" dirty="0">
                <a:solidFill>
                  <a:prstClr val="black"/>
                </a:solidFill>
                <a:latin typeface="Times New Roman" pitchFamily="18" charset="0"/>
                <a:cs typeface="Times New Roman" pitchFamily="18" charset="0"/>
              </a:rPr>
              <a:t>. Söz konusu ekosistemde bir tür koruma altına alındığı zaman bu süreç içinde birçok başka tür de korunur. </a:t>
            </a: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err="1">
                <a:solidFill>
                  <a:prstClr val="black"/>
                </a:solidFill>
                <a:latin typeface="Times New Roman" pitchFamily="18" charset="0"/>
                <a:cs typeface="Times New Roman" pitchFamily="18" charset="0"/>
              </a:rPr>
              <a:t>In-situ</a:t>
            </a:r>
            <a:r>
              <a:rPr lang="tr-TR" dirty="0">
                <a:solidFill>
                  <a:prstClr val="black"/>
                </a:solidFill>
                <a:latin typeface="Times New Roman" pitchFamily="18" charset="0"/>
                <a:cs typeface="Times New Roman" pitchFamily="18" charset="0"/>
              </a:rPr>
              <a:t> koruma, biyolojik çeşitliliğin ve onun bir parçası olan gen kaynaklarının korunması için etkin bir biyolojik yöntemdir. Tabiat parkları, Doğayı Koruma Alanları, Tür Yönetim ve İşletme Alanları, Gen koruma Ormanları, Milli Parklar, Doğa Anıt Koruma Alanları ve Özel Çevre Koruma Alanları gibi yerler İn-</a:t>
            </a:r>
            <a:r>
              <a:rPr lang="tr-TR" dirty="0" err="1">
                <a:solidFill>
                  <a:prstClr val="black"/>
                </a:solidFill>
                <a:latin typeface="Times New Roman" pitchFamily="18" charset="0"/>
                <a:cs typeface="Times New Roman" pitchFamily="18" charset="0"/>
              </a:rPr>
              <a:t>situ</a:t>
            </a:r>
            <a:r>
              <a:rPr lang="tr-TR" dirty="0">
                <a:solidFill>
                  <a:prstClr val="black"/>
                </a:solidFill>
                <a:latin typeface="Times New Roman" pitchFamily="18" charset="0"/>
                <a:cs typeface="Times New Roman" pitchFamily="18" charset="0"/>
              </a:rPr>
              <a:t> koruma alanlarıdır. </a:t>
            </a: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Ülkemizde in-</a:t>
            </a:r>
            <a:r>
              <a:rPr lang="tr-TR" dirty="0" err="1">
                <a:solidFill>
                  <a:prstClr val="black"/>
                </a:solidFill>
                <a:latin typeface="Times New Roman" pitchFamily="18" charset="0"/>
                <a:cs typeface="Times New Roman" pitchFamily="18" charset="0"/>
              </a:rPr>
              <a:t>situ</a:t>
            </a:r>
            <a:r>
              <a:rPr lang="tr-TR" dirty="0">
                <a:solidFill>
                  <a:prstClr val="black"/>
                </a:solidFill>
                <a:latin typeface="Times New Roman" pitchFamily="18" charset="0"/>
                <a:cs typeface="Times New Roman" pitchFamily="18" charset="0"/>
              </a:rPr>
              <a:t> koruma alanlarından sorumlu olan devlet kuruluşu Orman Bakanlığı’na bağlı olan Milli Parklar ve Yaban Hayatı Koruma Genel Müdürlüğü’dür. </a:t>
            </a: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2006 </a:t>
            </a:r>
            <a:r>
              <a:rPr lang="tr-TR" dirty="0">
                <a:solidFill>
                  <a:prstClr val="black"/>
                </a:solidFill>
                <a:latin typeface="Times New Roman" pitchFamily="18" charset="0"/>
                <a:cs typeface="Times New Roman" pitchFamily="18" charset="0"/>
              </a:rPr>
              <a:t>yılı itibariyle, ülkemizin farklı ekosistemlerini kapsayacak biçimde 38 tane milli park(877,616 hektar), 21 tane tabiat parkı(76,869 hektar), 22 tane tabiatı koruma alanı(64,353 hektar) ve 123 tane yaban hayatı koruma alanı(1,851,317 hektar) ülkemiz sınırları içinde bulunmaktadır</a:t>
            </a:r>
            <a:r>
              <a:rPr lang="tr-TR" dirty="0">
                <a:solidFill>
                  <a:prstClr val="black"/>
                </a:solidFill>
                <a:latin typeface="Century Schoolbook"/>
              </a:rPr>
              <a:t>. </a:t>
            </a:r>
          </a:p>
        </p:txBody>
      </p:sp>
    </p:spTree>
    <p:extLst>
      <p:ext uri="{BB962C8B-B14F-4D97-AF65-F5344CB8AC3E}">
        <p14:creationId xmlns:p14="http://schemas.microsoft.com/office/powerpoint/2010/main" val="238298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07568" y="836712"/>
            <a:ext cx="7704856" cy="4801314"/>
          </a:xfrm>
          <a:prstGeom prst="rect">
            <a:avLst/>
          </a:prstGeom>
        </p:spPr>
        <p:txBody>
          <a:bodyPr wrap="square">
            <a:spAutoFit/>
          </a:bodyPr>
          <a:lstStyle/>
          <a:p>
            <a:endParaRPr lang="tr-TR" b="1" dirty="0">
              <a:solidFill>
                <a:prstClr val="black"/>
              </a:solidFill>
              <a:latin typeface="Century Schoolbook"/>
            </a:endParaRPr>
          </a:p>
          <a:p>
            <a:r>
              <a:rPr lang="tr-TR" b="1" dirty="0">
                <a:solidFill>
                  <a:prstClr val="black"/>
                </a:solidFill>
                <a:latin typeface="Times New Roman" pitchFamily="18" charset="0"/>
                <a:cs typeface="Times New Roman" pitchFamily="18" charset="0"/>
              </a:rPr>
              <a:t>B. </a:t>
            </a:r>
            <a:r>
              <a:rPr lang="tr-TR" b="1" dirty="0" err="1">
                <a:solidFill>
                  <a:prstClr val="black"/>
                </a:solidFill>
                <a:latin typeface="Times New Roman" pitchFamily="18" charset="0"/>
                <a:cs typeface="Times New Roman" pitchFamily="18" charset="0"/>
              </a:rPr>
              <a:t>Ex-situ</a:t>
            </a:r>
            <a:r>
              <a:rPr lang="tr-TR" b="1" dirty="0">
                <a:solidFill>
                  <a:prstClr val="black"/>
                </a:solidFill>
                <a:latin typeface="Times New Roman" pitchFamily="18" charset="0"/>
                <a:cs typeface="Times New Roman" pitchFamily="18" charset="0"/>
              </a:rPr>
              <a:t> </a:t>
            </a:r>
            <a:r>
              <a:rPr lang="tr-TR" b="1" dirty="0">
                <a:solidFill>
                  <a:prstClr val="black"/>
                </a:solidFill>
                <a:latin typeface="Times New Roman" pitchFamily="18" charset="0"/>
                <a:cs typeface="Times New Roman" pitchFamily="18" charset="0"/>
              </a:rPr>
              <a:t>Koruma( Doğal Habitatı dışında Koruma): </a:t>
            </a:r>
            <a:endParaRPr lang="tr-TR" b="1" dirty="0">
              <a:solidFill>
                <a:prstClr val="black"/>
              </a:solidFill>
              <a:latin typeface="Times New Roman" pitchFamily="18" charset="0"/>
              <a:cs typeface="Times New Roman" pitchFamily="18" charset="0"/>
            </a:endParaRP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Tehlike altında bulunan </a:t>
            </a:r>
            <a:r>
              <a:rPr lang="tr-TR" dirty="0" err="1">
                <a:solidFill>
                  <a:prstClr val="black"/>
                </a:solidFill>
                <a:latin typeface="Times New Roman" pitchFamily="18" charset="0"/>
                <a:cs typeface="Times New Roman" pitchFamily="18" charset="0"/>
              </a:rPr>
              <a:t>biyoçeşitlilik</a:t>
            </a:r>
            <a:r>
              <a:rPr lang="tr-TR" dirty="0">
                <a:solidFill>
                  <a:prstClr val="black"/>
                </a:solidFill>
                <a:latin typeface="Times New Roman" pitchFamily="18" charset="0"/>
                <a:cs typeface="Times New Roman" pitchFamily="18" charset="0"/>
              </a:rPr>
              <a:t> </a:t>
            </a:r>
            <a:r>
              <a:rPr lang="tr-TR" dirty="0">
                <a:solidFill>
                  <a:prstClr val="black"/>
                </a:solidFill>
                <a:latin typeface="Times New Roman" pitchFamily="18" charset="0"/>
                <a:cs typeface="Times New Roman" pitchFamily="18" charset="0"/>
              </a:rPr>
              <a:t>öğelerinin doğal yaşama ortamlarının dışında koruma altına alınmasıdır. Açık bir anlatımla, bitki veya hayvanların doğal yaşam ortamlarından alınarak botanik bahçesi veya hayvanat bahçesi gibi ortamlarda tutularak koruma altına alınmasıdır. Ancak </a:t>
            </a:r>
            <a:r>
              <a:rPr lang="tr-TR" dirty="0" err="1">
                <a:solidFill>
                  <a:prstClr val="black"/>
                </a:solidFill>
                <a:latin typeface="Times New Roman" pitchFamily="18" charset="0"/>
                <a:cs typeface="Times New Roman" pitchFamily="18" charset="0"/>
              </a:rPr>
              <a:t>biyo</a:t>
            </a:r>
            <a:r>
              <a:rPr lang="tr-TR" dirty="0">
                <a:solidFill>
                  <a:prstClr val="black"/>
                </a:solidFill>
                <a:latin typeface="Times New Roman" pitchFamily="18" charset="0"/>
                <a:cs typeface="Times New Roman" pitchFamily="18" charset="0"/>
              </a:rPr>
              <a:t> </a:t>
            </a:r>
            <a:r>
              <a:rPr lang="tr-TR" dirty="0">
                <a:solidFill>
                  <a:prstClr val="black"/>
                </a:solidFill>
                <a:latin typeface="Times New Roman" pitchFamily="18" charset="0"/>
                <a:cs typeface="Times New Roman" pitchFamily="18" charset="0"/>
              </a:rPr>
              <a:t>eşitlilik </a:t>
            </a:r>
            <a:r>
              <a:rPr lang="tr-TR" dirty="0">
                <a:solidFill>
                  <a:prstClr val="black"/>
                </a:solidFill>
                <a:latin typeface="Times New Roman" pitchFamily="18" charset="0"/>
                <a:cs typeface="Times New Roman" pitchFamily="18" charset="0"/>
              </a:rPr>
              <a:t>öğelerin ekosistemlerin, </a:t>
            </a:r>
            <a:r>
              <a:rPr lang="tr-TR" dirty="0" err="1">
                <a:solidFill>
                  <a:prstClr val="black"/>
                </a:solidFill>
                <a:latin typeface="Times New Roman" pitchFamily="18" charset="0"/>
                <a:cs typeface="Times New Roman" pitchFamily="18" charset="0"/>
              </a:rPr>
              <a:t>ex-situ</a:t>
            </a:r>
            <a:r>
              <a:rPr lang="tr-TR" dirty="0">
                <a:solidFill>
                  <a:prstClr val="black"/>
                </a:solidFill>
                <a:latin typeface="Times New Roman" pitchFamily="18" charset="0"/>
                <a:cs typeface="Times New Roman" pitchFamily="18" charset="0"/>
              </a:rPr>
              <a:t> korunması mümkün değildir. </a:t>
            </a: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Ülkemizde bu çalışmalar tarımsal biyolojik çeşitliliği koruma amaçlı olarak 1930’lu yıllarda, orman biyolojik çeşitliliğini koruma amaçlı olarak da 1975 yıllarda başlatılmıştır. </a:t>
            </a: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Tarım </a:t>
            </a:r>
            <a:r>
              <a:rPr lang="tr-TR" dirty="0">
                <a:solidFill>
                  <a:prstClr val="black"/>
                </a:solidFill>
                <a:latin typeface="Times New Roman" pitchFamily="18" charset="0"/>
                <a:cs typeface="Times New Roman" pitchFamily="18" charset="0"/>
              </a:rPr>
              <a:t>ve </a:t>
            </a:r>
            <a:r>
              <a:rPr lang="tr-TR" dirty="0" err="1">
                <a:solidFill>
                  <a:prstClr val="black"/>
                </a:solidFill>
                <a:latin typeface="Times New Roman" pitchFamily="18" charset="0"/>
                <a:cs typeface="Times New Roman" pitchFamily="18" charset="0"/>
              </a:rPr>
              <a:t>Köyişleri</a:t>
            </a:r>
            <a:r>
              <a:rPr lang="tr-TR" dirty="0">
                <a:solidFill>
                  <a:prstClr val="black"/>
                </a:solidFill>
                <a:latin typeface="Times New Roman" pitchFamily="18" charset="0"/>
                <a:cs typeface="Times New Roman" pitchFamily="18" charset="0"/>
              </a:rPr>
              <a:t> Bakanlığına (TKB) bağlı Tarla Bitkileri Merkez Araştırma Enstitüsü ile Ege Tarımsal Araştırmalar Enstitüsünde bulunan gen bankaları, kültür bitkilerinin yabani akrabalarının ve diğer otsu bitki türlerinin </a:t>
            </a:r>
            <a:r>
              <a:rPr lang="tr-TR" dirty="0" err="1">
                <a:solidFill>
                  <a:prstClr val="black"/>
                </a:solidFill>
                <a:latin typeface="Times New Roman" pitchFamily="18" charset="0"/>
                <a:cs typeface="Times New Roman" pitchFamily="18" charset="0"/>
              </a:rPr>
              <a:t>ex-situ</a:t>
            </a:r>
            <a:r>
              <a:rPr lang="tr-TR" dirty="0">
                <a:solidFill>
                  <a:prstClr val="black"/>
                </a:solidFill>
                <a:latin typeface="Times New Roman" pitchFamily="18" charset="0"/>
                <a:cs typeface="Times New Roman" pitchFamily="18" charset="0"/>
              </a:rPr>
              <a:t> korunmasında en önemli rolü üstlenmiştir. </a:t>
            </a:r>
          </a:p>
        </p:txBody>
      </p:sp>
    </p:spTree>
    <p:extLst>
      <p:ext uri="{BB962C8B-B14F-4D97-AF65-F5344CB8AC3E}">
        <p14:creationId xmlns:p14="http://schemas.microsoft.com/office/powerpoint/2010/main" val="251411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79576" y="1028343"/>
            <a:ext cx="7200800" cy="4801314"/>
          </a:xfrm>
          <a:prstGeom prst="rect">
            <a:avLst/>
          </a:prstGeom>
        </p:spPr>
        <p:txBody>
          <a:bodyPr wrap="square">
            <a:spAutoFit/>
          </a:bodyPr>
          <a:lstStyle/>
          <a:p>
            <a:r>
              <a:rPr lang="tr-TR" b="1" dirty="0">
                <a:solidFill>
                  <a:prstClr val="black"/>
                </a:solidFill>
                <a:latin typeface="Century Schoolbook"/>
              </a:rPr>
              <a:t>C. </a:t>
            </a:r>
            <a:r>
              <a:rPr lang="tr-TR" b="1" dirty="0" err="1">
                <a:solidFill>
                  <a:prstClr val="black"/>
                </a:solidFill>
                <a:latin typeface="Century Schoolbook"/>
              </a:rPr>
              <a:t>In</a:t>
            </a:r>
            <a:r>
              <a:rPr lang="tr-TR" b="1" dirty="0">
                <a:solidFill>
                  <a:prstClr val="black"/>
                </a:solidFill>
                <a:latin typeface="Century Schoolbook"/>
              </a:rPr>
              <a:t>-Vitro </a:t>
            </a:r>
            <a:r>
              <a:rPr lang="tr-TR" b="1" dirty="0">
                <a:solidFill>
                  <a:prstClr val="black"/>
                </a:solidFill>
                <a:latin typeface="Century Schoolbook"/>
              </a:rPr>
              <a:t>Koruma: </a:t>
            </a:r>
            <a:endParaRPr lang="tr-TR" b="1" dirty="0">
              <a:solidFill>
                <a:prstClr val="black"/>
              </a:solidFill>
              <a:latin typeface="Century Schoolbook"/>
            </a:endParaRPr>
          </a:p>
          <a:p>
            <a:endParaRPr lang="tr-TR" b="1" dirty="0">
              <a:solidFill>
                <a:prstClr val="black"/>
              </a:solidFill>
              <a:latin typeface="Century Schoolbook"/>
            </a:endParaRPr>
          </a:p>
          <a:p>
            <a:pPr marL="285750" indent="-285750">
              <a:buFont typeface="Arial" pitchFamily="34" charset="0"/>
              <a:buChar char="•"/>
            </a:pPr>
            <a:r>
              <a:rPr lang="tr-TR" dirty="0" err="1">
                <a:solidFill>
                  <a:prstClr val="black"/>
                </a:solidFill>
                <a:latin typeface="Century Schoolbook"/>
              </a:rPr>
              <a:t>In</a:t>
            </a:r>
            <a:r>
              <a:rPr lang="tr-TR" dirty="0">
                <a:solidFill>
                  <a:prstClr val="black"/>
                </a:solidFill>
                <a:latin typeface="Century Schoolbook"/>
              </a:rPr>
              <a:t>-vitro koruma, </a:t>
            </a:r>
            <a:r>
              <a:rPr lang="tr-TR" dirty="0" err="1">
                <a:solidFill>
                  <a:prstClr val="black"/>
                </a:solidFill>
                <a:latin typeface="Century Schoolbook"/>
              </a:rPr>
              <a:t>ex-situ</a:t>
            </a:r>
            <a:r>
              <a:rPr lang="tr-TR" dirty="0">
                <a:solidFill>
                  <a:prstClr val="black"/>
                </a:solidFill>
                <a:latin typeface="Century Schoolbook"/>
              </a:rPr>
              <a:t> koruma yöntemi altında yer alır. Herhangi bir genetik kaynağın bulunduğu yerden farklı bir yerde korunmasıdır. Bu bağlamda </a:t>
            </a:r>
            <a:r>
              <a:rPr lang="tr-TR" dirty="0" err="1">
                <a:solidFill>
                  <a:prstClr val="black"/>
                </a:solidFill>
                <a:latin typeface="Century Schoolbook"/>
              </a:rPr>
              <a:t>ex-situ</a:t>
            </a:r>
            <a:r>
              <a:rPr lang="tr-TR" dirty="0">
                <a:solidFill>
                  <a:prstClr val="black"/>
                </a:solidFill>
                <a:latin typeface="Century Schoolbook"/>
              </a:rPr>
              <a:t> koruma yöntemleri içerisinde kabul edilir. </a:t>
            </a:r>
            <a:endParaRPr lang="tr-TR" dirty="0">
              <a:solidFill>
                <a:prstClr val="black"/>
              </a:solidFill>
              <a:latin typeface="Century Schoolbook"/>
            </a:endParaRPr>
          </a:p>
          <a:p>
            <a:pPr marL="285750" indent="-285750">
              <a:buFont typeface="Arial" pitchFamily="34" charset="0"/>
              <a:buChar char="•"/>
            </a:pPr>
            <a:endParaRPr lang="tr-TR" dirty="0">
              <a:solidFill>
                <a:prstClr val="black"/>
              </a:solidFill>
              <a:latin typeface="Century Schoolbook"/>
            </a:endParaRPr>
          </a:p>
          <a:p>
            <a:pPr marL="285750" indent="-285750">
              <a:buFont typeface="Arial" pitchFamily="34" charset="0"/>
              <a:buChar char="•"/>
            </a:pPr>
            <a:r>
              <a:rPr lang="tr-TR" dirty="0">
                <a:solidFill>
                  <a:prstClr val="black"/>
                </a:solidFill>
                <a:latin typeface="Century Schoolbook"/>
              </a:rPr>
              <a:t>Genetik kaynakların korunması, söz konusu genetik materyalin türüne ve kaynağına bağlı olarak, botanik bahçelerinde, hayvanat bahçelerinde, orijin ve döl deneme alanlarında, tohum bahçelerinde, klon arşivlerinde, doku kültürü, tohum, polen ve DNA saklama bankalarında mümkün olmaktadır. </a:t>
            </a:r>
            <a:endParaRPr lang="tr-TR" dirty="0">
              <a:solidFill>
                <a:prstClr val="black"/>
              </a:solidFill>
              <a:latin typeface="Century Schoolbook"/>
            </a:endParaRPr>
          </a:p>
          <a:p>
            <a:pPr marL="285750" indent="-285750">
              <a:buFont typeface="Arial" pitchFamily="34" charset="0"/>
              <a:buChar char="•"/>
            </a:pPr>
            <a:endParaRPr lang="tr-TR" dirty="0">
              <a:solidFill>
                <a:prstClr val="black"/>
              </a:solidFill>
              <a:latin typeface="Century Schoolbook"/>
            </a:endParaRPr>
          </a:p>
          <a:p>
            <a:pPr marL="285750" indent="-285750">
              <a:buFont typeface="Arial" pitchFamily="34" charset="0"/>
              <a:buChar char="•"/>
            </a:pPr>
            <a:r>
              <a:rPr lang="tr-TR" dirty="0">
                <a:solidFill>
                  <a:prstClr val="black"/>
                </a:solidFill>
                <a:latin typeface="Century Schoolbook"/>
              </a:rPr>
              <a:t>Genetik </a:t>
            </a:r>
            <a:r>
              <a:rPr lang="tr-TR" dirty="0">
                <a:solidFill>
                  <a:prstClr val="black"/>
                </a:solidFill>
                <a:latin typeface="Century Schoolbook"/>
              </a:rPr>
              <a:t>kaynakların doğal habitatı dışında korumada uzun vadeli korunabilmesi için ihtiyaç duyulan maddi kaynaklar çoğu kez yetersiz ya da istikrarsız olmaktadır. </a:t>
            </a:r>
          </a:p>
        </p:txBody>
      </p:sp>
    </p:spTree>
    <p:extLst>
      <p:ext uri="{BB962C8B-B14F-4D97-AF65-F5344CB8AC3E}">
        <p14:creationId xmlns:p14="http://schemas.microsoft.com/office/powerpoint/2010/main" val="137126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5432" y="260648"/>
            <a:ext cx="8712968" cy="4801314"/>
          </a:xfrm>
          <a:prstGeom prst="rect">
            <a:avLst/>
          </a:prstGeom>
        </p:spPr>
        <p:txBody>
          <a:bodyPr wrap="square">
            <a:spAutoFit/>
          </a:bodyPr>
          <a:lstStyle/>
          <a:p>
            <a:r>
              <a:rPr lang="tr-TR" b="1" dirty="0">
                <a:solidFill>
                  <a:prstClr val="black"/>
                </a:solidFill>
                <a:latin typeface="Times New Roman" pitchFamily="18" charset="0"/>
                <a:cs typeface="Times New Roman" pitchFamily="18" charset="0"/>
              </a:rPr>
              <a:t>Özel Çevre Koruma Bölgeleri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Çevre Kanununun 9. Maddesi ile ülke ve dünya ölçeğinde ekolojik önemi olan, çevre kirlenmeleri ve bozulmalarına duyarlı toprak ve su alanları, biyolojik çeşitliliğin, doğal kaynakların ve bunlarla ilgili kültürel kaynakların gelecek kuşaklara ulaşmasını emniyet altına almak üzere Özel Çevre Koruma Bölgelerinin ilan edilmesi hükme bağlanmıştır.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Özel Çevre Koruma Bölgelerinin çevresel değerlerinin korunması, mevcut çevresel sorunları ile ilişkilendirilmesi ve sahip oldukları biyolojik ve ekolojik kaynakların yanı sıra tarihi ve kültürel değerlerinin de korunması ve geliştirilmesi amacıyla 1989 yılında 383 sayılı Kanun Hükmünde Kararname (KHK) ile Özel Çevre Koruma Kurumu kurulmuştur.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Bugüne kadar ülkemizde tescil edilmiş 14 “Özel Çevre Koruma Bölgesi” bulunmaktadır. Bu alanlar, başta deniz kaplumbağalarının yumurtlama alanları ve Akdeniz foklarının yerleşim bölgeleri olmalarından dolayı biyolojik çeşitliliğin korunması ve sürdürülebilir kullanımı açısından büyük önem taşımaktadır. </a:t>
            </a: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00443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1544" y="579358"/>
            <a:ext cx="7992888" cy="5355312"/>
          </a:xfrm>
          <a:prstGeom prst="rect">
            <a:avLst/>
          </a:prstGeom>
        </p:spPr>
        <p:txBody>
          <a:bodyPr wrap="square">
            <a:spAutoFit/>
          </a:bodyPr>
          <a:lstStyle/>
          <a:p>
            <a:r>
              <a:rPr lang="tr-TR" b="1" dirty="0">
                <a:solidFill>
                  <a:prstClr val="black"/>
                </a:solidFill>
                <a:latin typeface="Times New Roman" pitchFamily="18" charset="0"/>
                <a:cs typeface="Times New Roman" pitchFamily="18" charset="0"/>
              </a:rPr>
              <a:t>Doğal Sit Alanları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Kültür Bakanlığınca kültürel varlıklarımızın yanı sıra doğal varlıklarımızın da yerinde korunması amacıyla ilk olarak 1973’de çıkarılan “Eski Eserler </a:t>
            </a:r>
            <a:r>
              <a:rPr lang="tr-TR" dirty="0" err="1">
                <a:solidFill>
                  <a:prstClr val="black"/>
                </a:solidFill>
                <a:latin typeface="Times New Roman" pitchFamily="18" charset="0"/>
                <a:cs typeface="Times New Roman" pitchFamily="18" charset="0"/>
              </a:rPr>
              <a:t>Kanunu”nda</a:t>
            </a:r>
            <a:r>
              <a:rPr lang="tr-TR" dirty="0">
                <a:solidFill>
                  <a:prstClr val="black"/>
                </a:solidFill>
                <a:latin typeface="Times New Roman" pitchFamily="18" charset="0"/>
                <a:cs typeface="Times New Roman" pitchFamily="18" charset="0"/>
              </a:rPr>
              <a:t> yer alan “tabii (doğal) sit” kavramıyla çalışmalar başlatılmış olup, 1983’de çıkarılan “Kültür ve Tabiat Varlıklarını Koruma Kanunu” ile de “sit” tanımının </a:t>
            </a:r>
            <a:r>
              <a:rPr lang="tr-TR" dirty="0" err="1">
                <a:solidFill>
                  <a:prstClr val="black"/>
                </a:solidFill>
                <a:latin typeface="Times New Roman" pitchFamily="18" charset="0"/>
                <a:cs typeface="Times New Roman" pitchFamily="18" charset="0"/>
              </a:rPr>
              <a:t>yanısıra</a:t>
            </a:r>
            <a:r>
              <a:rPr lang="tr-TR" dirty="0">
                <a:solidFill>
                  <a:prstClr val="black"/>
                </a:solidFill>
                <a:latin typeface="Times New Roman" pitchFamily="18" charset="0"/>
                <a:cs typeface="Times New Roman" pitchFamily="18" charset="0"/>
              </a:rPr>
              <a:t> “tabiat varlığı” tanımı da getirilmiş, tabiat varlığı tanımına mağaralar, kaya sığınakları, özellik gösteren ağaç ve ağaç toplulukları da dahil edilmiştir.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Biyolojik çeşitlilik açısından önemli alanlar, Kültür ve Turizm Bakanlığınca doğal sit olarak koruma altına alınan alanların içinde kalmaktadır.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Doğal Sit alanları, Kültür ve Tabiat Varlıklarını Koruma Yüksek Kurulunun 5.11.1999/659 sayılı kararında tanımladığı üzere; Jeolojik devirlerle, tarih öncesi ve tarihi devirlere ait olup ender bulunmaları veya özellikleri ve güzellikleri bakımından korunması gerekli yer üstünde, yer altında veya su altında bulunan korunması gereken alanlardır.” </a:t>
            </a:r>
          </a:p>
          <a:p>
            <a:endParaRPr lang="tr-TR" dirty="0">
              <a:solidFill>
                <a:prstClr val="black"/>
              </a:solidFill>
              <a:latin typeface="Century Schoolbook"/>
            </a:endParaRPr>
          </a:p>
        </p:txBody>
      </p:sp>
    </p:spTree>
    <p:extLst>
      <p:ext uri="{BB962C8B-B14F-4D97-AF65-F5344CB8AC3E}">
        <p14:creationId xmlns:p14="http://schemas.microsoft.com/office/powerpoint/2010/main" val="179841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19536" y="548681"/>
            <a:ext cx="8136904" cy="4524315"/>
          </a:xfrm>
          <a:prstGeom prst="rect">
            <a:avLst/>
          </a:prstGeom>
        </p:spPr>
        <p:txBody>
          <a:bodyPr wrap="square">
            <a:spAutoFit/>
          </a:bodyPr>
          <a:lstStyle/>
          <a:p>
            <a:r>
              <a:rPr lang="tr-TR" b="1" dirty="0">
                <a:solidFill>
                  <a:prstClr val="black"/>
                </a:solidFill>
                <a:latin typeface="Times New Roman" pitchFamily="18" charset="0"/>
                <a:cs typeface="Times New Roman" pitchFamily="18" charset="0"/>
              </a:rPr>
              <a:t>Gen Koruma ve Yönetim Alanları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Gen Koruma ve Yönetim Alanları (GEKYA) kavramı “Türkiye Bitki Genetik </a:t>
            </a:r>
            <a:r>
              <a:rPr lang="tr-TR" dirty="0" err="1">
                <a:solidFill>
                  <a:prstClr val="black"/>
                </a:solidFill>
                <a:latin typeface="Times New Roman" pitchFamily="18" charset="0"/>
                <a:cs typeface="Times New Roman" pitchFamily="18" charset="0"/>
              </a:rPr>
              <a:t>Çesitliliğinin</a:t>
            </a:r>
            <a:r>
              <a:rPr lang="tr-TR" dirty="0">
                <a:solidFill>
                  <a:prstClr val="black"/>
                </a:solidFill>
                <a:latin typeface="Times New Roman" pitchFamily="18" charset="0"/>
                <a:cs typeface="Times New Roman" pitchFamily="18" charset="0"/>
              </a:rPr>
              <a:t> Yerinde (in-</a:t>
            </a:r>
            <a:r>
              <a:rPr lang="tr-TR" dirty="0" err="1">
                <a:solidFill>
                  <a:prstClr val="black"/>
                </a:solidFill>
                <a:latin typeface="Times New Roman" pitchFamily="18" charset="0"/>
                <a:cs typeface="Times New Roman" pitchFamily="18" charset="0"/>
              </a:rPr>
              <a:t>situ</a:t>
            </a:r>
            <a:r>
              <a:rPr lang="tr-TR" dirty="0">
                <a:solidFill>
                  <a:prstClr val="black"/>
                </a:solidFill>
                <a:latin typeface="Times New Roman" pitchFamily="18" charset="0"/>
                <a:cs typeface="Times New Roman" pitchFamily="18" charset="0"/>
              </a:rPr>
              <a:t>) Korunması” projesi (1993-1998; GEF-1 Projesi) kapsamında geliştirilmiştir.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Bu proje ile tarımsal bitkilerin yabani akrabalarına ait gen kaynaklarının yerinde korunması konusunda gerekli kurumsal ve personel kapasitesi geliştirilmiş ve GEKYA oluşturulması ile ilgili çalışmalar yapılmıştır.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GEKYA; seçilmiş bitki türlerinde genetik çeşitliliği yerinde korumak için doğal yada yarı doğal alanlardan seçilen yerlerdir.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err="1">
                <a:solidFill>
                  <a:prstClr val="black"/>
                </a:solidFill>
                <a:latin typeface="Times New Roman" pitchFamily="18" charset="0"/>
                <a:cs typeface="Times New Roman" pitchFamily="18" charset="0"/>
              </a:rPr>
              <a:t>GEKYA’lar</a:t>
            </a:r>
            <a:r>
              <a:rPr lang="tr-TR" dirty="0">
                <a:solidFill>
                  <a:prstClr val="black"/>
                </a:solidFill>
                <a:latin typeface="Times New Roman" pitchFamily="18" charset="0"/>
                <a:cs typeface="Times New Roman" pitchFamily="18" charset="0"/>
              </a:rPr>
              <a:t> aynı zamanda “endemik, tehlike altında olan ve ekonomik bakımdan önemli ve hedef tür olarak belirlenen bitki türlerinin </a:t>
            </a:r>
            <a:r>
              <a:rPr lang="tr-TR" dirty="0" err="1">
                <a:solidFill>
                  <a:prstClr val="black"/>
                </a:solidFill>
                <a:latin typeface="Times New Roman" pitchFamily="18" charset="0"/>
                <a:cs typeface="Times New Roman" pitchFamily="18" charset="0"/>
              </a:rPr>
              <a:t>populasyonlarında</a:t>
            </a:r>
            <a:r>
              <a:rPr lang="tr-TR" dirty="0">
                <a:solidFill>
                  <a:prstClr val="black"/>
                </a:solidFill>
                <a:latin typeface="Times New Roman" pitchFamily="18" charset="0"/>
                <a:cs typeface="Times New Roman" pitchFamily="18" charset="0"/>
              </a:rPr>
              <a:t> evrimsel oluşum ve değişimlerin sürekliliğine olanak veren alanlardır.” </a:t>
            </a: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9673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07568" y="889845"/>
            <a:ext cx="8064896" cy="4524315"/>
          </a:xfrm>
          <a:prstGeom prst="rect">
            <a:avLst/>
          </a:prstGeom>
        </p:spPr>
        <p:txBody>
          <a:bodyPr wrap="square">
            <a:spAutoFit/>
          </a:bodyPr>
          <a:lstStyle/>
          <a:p>
            <a:r>
              <a:rPr lang="tr-TR" b="1" dirty="0" err="1">
                <a:solidFill>
                  <a:prstClr val="black"/>
                </a:solidFill>
                <a:latin typeface="Times New Roman" pitchFamily="18" charset="0"/>
                <a:cs typeface="Times New Roman" pitchFamily="18" charset="0"/>
              </a:rPr>
              <a:t>Ramsar</a:t>
            </a:r>
            <a:r>
              <a:rPr lang="tr-TR" b="1" dirty="0">
                <a:solidFill>
                  <a:prstClr val="black"/>
                </a:solidFill>
                <a:latin typeface="Times New Roman" pitchFamily="18" charset="0"/>
                <a:cs typeface="Times New Roman" pitchFamily="18" charset="0"/>
              </a:rPr>
              <a:t> Alanları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Türkiye, 1994 yılında </a:t>
            </a:r>
            <a:r>
              <a:rPr lang="tr-TR" dirty="0" err="1">
                <a:solidFill>
                  <a:prstClr val="black"/>
                </a:solidFill>
                <a:latin typeface="Times New Roman" pitchFamily="18" charset="0"/>
                <a:cs typeface="Times New Roman" pitchFamily="18" charset="0"/>
              </a:rPr>
              <a:t>Ramsar</a:t>
            </a:r>
            <a:r>
              <a:rPr lang="tr-TR" dirty="0">
                <a:solidFill>
                  <a:prstClr val="black"/>
                </a:solidFill>
                <a:latin typeface="Times New Roman" pitchFamily="18" charset="0"/>
                <a:cs typeface="Times New Roman" pitchFamily="18" charset="0"/>
              </a:rPr>
              <a:t> Sözleşmesine taraf olmuştur ve taraf olma aşamasında 5 sulak alanını (Manyas Gölü, Seyfe Gölü, Burdur Gölü, Sultan Sazlığı ve Göksu Deltası) Sözleşme Listesine kaydettirmiştir.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1998 yılında ise daha önce bir kısmı Sözleşme listesine dahil edilen Manyas (Kuş) Gölü ile Burdur Gölünün tamamı ile Gediz Deltası, </a:t>
            </a:r>
            <a:r>
              <a:rPr lang="tr-TR" dirty="0" err="1">
                <a:solidFill>
                  <a:prstClr val="black"/>
                </a:solidFill>
                <a:latin typeface="Times New Roman" pitchFamily="18" charset="0"/>
                <a:cs typeface="Times New Roman" pitchFamily="18" charset="0"/>
              </a:rPr>
              <a:t>Akyatan</a:t>
            </a:r>
            <a:r>
              <a:rPr lang="tr-TR" dirty="0">
                <a:solidFill>
                  <a:prstClr val="black"/>
                </a:solidFill>
                <a:latin typeface="Times New Roman" pitchFamily="18" charset="0"/>
                <a:cs typeface="Times New Roman" pitchFamily="18" charset="0"/>
              </a:rPr>
              <a:t> Lagünü, </a:t>
            </a:r>
            <a:r>
              <a:rPr lang="tr-TR" dirty="0" err="1">
                <a:solidFill>
                  <a:prstClr val="black"/>
                </a:solidFill>
                <a:latin typeface="Times New Roman" pitchFamily="18" charset="0"/>
                <a:cs typeface="Times New Roman" pitchFamily="18" charset="0"/>
              </a:rPr>
              <a:t>Uluabat</a:t>
            </a:r>
            <a:r>
              <a:rPr lang="tr-TR" dirty="0">
                <a:solidFill>
                  <a:prstClr val="black"/>
                </a:solidFill>
                <a:latin typeface="Times New Roman" pitchFamily="18" charset="0"/>
                <a:cs typeface="Times New Roman" pitchFamily="18" charset="0"/>
              </a:rPr>
              <a:t> Gölü ve Kızılırmak Deltası da Sözleşme Listesine dahil edilmiştir.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Şu anda RAMSAR kapsamında 12 sulak alan bulunmakta olup toplam 206 830 ha ‘</a:t>
            </a:r>
            <a:r>
              <a:rPr lang="tr-TR" dirty="0" err="1">
                <a:solidFill>
                  <a:prstClr val="black"/>
                </a:solidFill>
                <a:latin typeface="Times New Roman" pitchFamily="18" charset="0"/>
                <a:cs typeface="Times New Roman" pitchFamily="18" charset="0"/>
              </a:rPr>
              <a:t>lık</a:t>
            </a:r>
            <a:r>
              <a:rPr lang="tr-TR" dirty="0">
                <a:solidFill>
                  <a:prstClr val="black"/>
                </a:solidFill>
                <a:latin typeface="Times New Roman" pitchFamily="18" charset="0"/>
                <a:cs typeface="Times New Roman" pitchFamily="18" charset="0"/>
              </a:rPr>
              <a:t> bir alana yayılmıştır. </a:t>
            </a:r>
          </a:p>
          <a:p>
            <a:endParaRPr lang="tr-TR" dirty="0">
              <a:solidFill>
                <a:prstClr val="black"/>
              </a:solidFill>
              <a:latin typeface="Times New Roman" pitchFamily="18" charset="0"/>
              <a:cs typeface="Times New Roman" pitchFamily="18" charset="0"/>
            </a:endParaRPr>
          </a:p>
          <a:p>
            <a:pPr marL="285750" indent="-285750">
              <a:buFont typeface="Arial" pitchFamily="34" charset="0"/>
              <a:buChar char="•"/>
            </a:pPr>
            <a:r>
              <a:rPr lang="tr-TR" dirty="0">
                <a:solidFill>
                  <a:prstClr val="black"/>
                </a:solidFill>
                <a:latin typeface="Times New Roman" pitchFamily="18" charset="0"/>
                <a:cs typeface="Times New Roman" pitchFamily="18" charset="0"/>
              </a:rPr>
              <a:t>Uluslararası kriterler dikkate alınarak yapılan değerlendirmeler neticesinde uluslararası önemde sulak alan olduğu tespit edilen 200 alan bulunmaktadır. Bu alanlardan 13’ünde “Kuş Cennetleri Projesi” başlatılmıştır. </a:t>
            </a: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169366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2448</Words>
  <Application>Microsoft Office PowerPoint</Application>
  <PresentationFormat>Geniş ekran</PresentationFormat>
  <Paragraphs>143</Paragraphs>
  <Slides>25</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25</vt:i4>
      </vt:variant>
    </vt:vector>
  </HeadingPairs>
  <TitlesOfParts>
    <vt:vector size="35" baseType="lpstr">
      <vt:lpstr>Arial</vt:lpstr>
      <vt:lpstr>Calibri</vt:lpstr>
      <vt:lpstr>Calibri Light</vt:lpstr>
      <vt:lpstr>Century Schoolbook</vt:lpstr>
      <vt:lpstr>Times New Roman</vt:lpstr>
      <vt:lpstr>Wingdings</vt:lpstr>
      <vt:lpstr>Wingdings 2</vt:lpstr>
      <vt:lpstr>Office Teması</vt:lpstr>
      <vt:lpstr>Cumba</vt:lpstr>
      <vt:lpstr>1_Cumba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2</cp:revision>
  <dcterms:created xsi:type="dcterms:W3CDTF">2024-03-28T13:57:23Z</dcterms:created>
  <dcterms:modified xsi:type="dcterms:W3CDTF">2024-03-28T14:03:52Z</dcterms:modified>
</cp:coreProperties>
</file>