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270" r:id="rId4"/>
    <p:sldId id="257" r:id="rId5"/>
    <p:sldId id="258" r:id="rId6"/>
    <p:sldId id="259" r:id="rId7"/>
    <p:sldId id="260" r:id="rId8"/>
    <p:sldId id="261" r:id="rId9"/>
    <p:sldId id="262" r:id="rId10"/>
    <p:sldId id="263" r:id="rId11"/>
    <p:sldId id="264" r:id="rId12"/>
    <p:sldId id="265" r:id="rId13"/>
    <p:sldId id="266" r:id="rId14"/>
    <p:sldId id="267" r:id="rId15"/>
    <p:sldId id="27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55117B8-BB37-4970-8622-A29BFB93D7D0}"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24511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55117B8-BB37-4970-8622-A29BFB93D7D0}"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291331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55117B8-BB37-4970-8622-A29BFB93D7D0}"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1360982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98E68D-7CC4-4B23-ADC0-1DC2F3749E0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8E21F7A-4D8B-454C-BE6F-5822609A9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8895082-ED71-47DE-B1EE-1EA3A9F34C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CBA1586-B72C-423D-9284-AD2C986839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7397079-F1EF-4356-883A-005D77E226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40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BFBEB7-D3F1-4F15-99B5-E0E5DCF5D8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8D364CC-2226-4BE4-9D12-E00068A0D86D}"/>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92193C2-BD52-44FE-ADF8-CB23AEA0C6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9CF0F70B-4D76-41F4-B908-31672E00C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23992DB-D4D1-4AB7-8F79-F711D77A5F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2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42D677-98BF-477F-85D3-36A6985F7E3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12BB1C3-D454-4829-9BCC-219843BF9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DB85FBEF-E2CC-49D6-8233-6856810BD6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F1D64708-1044-4B78-8643-8948413F43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D7DCACFB-85F1-4642-9B58-8DB1D1530F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38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56D0F2-B123-4812-91D6-FB5D9230FAB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02582C3-0BCA-4889-B519-4AEC8C08362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030DB97-2845-4990-9953-E872690F02EC}"/>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4BA2F78-948B-4F38-8EE7-03511F8921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5C7DFD93-1EB7-4DB2-8A69-96CDE3FDB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A2DBC3D8-9272-4E1F-9DD5-E11CC8727D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084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5C1951F-942A-434F-824F-BDB29046B5B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14A9032-BCA1-42BF-BE98-5D5DD2E59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51AD25-8837-415D-8DA4-DD6119B8B9DB}"/>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47E93A0-CF91-42B5-8969-2F785435F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83F9C060-0058-452A-BC65-F0E81ACE6ECA}"/>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AF1454D-C6EA-4878-A721-3384E65DD0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DC17B1B3-22E9-4ED0-9310-21FBC3334B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BFFF5DB9-058E-4C0B-AF49-2FA3E909F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784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D61B0B-2EA4-4A2F-9EAB-9F6400B70AC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357C9D2-7729-401E-8C36-697AE2E340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640579DF-898D-433A-960F-D9E3BE0862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5A23BB39-D7A0-4449-AB80-2DCFB85214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438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2489F69-CC3B-4EE2-BC11-298A65998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89AB3916-3B88-4897-8A0A-EE9BB24F78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8F355EF4-7D40-4F47-A8E8-2380861AD2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919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5295EB-2512-4586-8086-FDF806FD00C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A4C2AF8-E021-4443-BCC6-FB0C6B103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CF654C7-5A26-4059-B855-B9E96A2E1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29A14F9A-C248-4BA9-94BE-4B49EE5454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D228A94E-2AB2-4BB8-B20A-321DF32BAA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00121BC5-2232-4723-AC51-A6DE139577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34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55117B8-BB37-4970-8622-A29BFB93D7D0}"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2355615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23F795-4E50-41EE-B073-F1B297EC63B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8EDA622-ED35-4E66-B781-00510EA98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9F7DBF1-9A12-4701-9943-898D000FA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2DA3B2D-DA7B-4FD1-AA35-1C61FFFCF5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A0773A2-9541-4A7C-AF92-75A965961D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A0E64D-EFC5-4E81-9787-7AE744EB3C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212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D31474E-23B2-48C8-95D2-EF745014027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223B23A-74C9-4B63-A2B6-5C0CB467444A}"/>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1B3F987-4D31-4E08-9EBB-0A7FA7C161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5F6283F-8372-4D59-9326-DE7DB4C4DE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30466174-85B1-4869-B780-FFEDA41493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55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929DB9-1F42-4529-BB19-A4509A9CE25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29EED2F-3C98-44D0-9B84-C724E02AECA3}"/>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F72577-5F15-44D2-A53F-B854BFD050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39B708E3-0453-4558-944D-26A94F80AE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9EC8F002-0DEC-494D-AD7B-6C41ADFBD3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947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98E68D-7CC4-4B23-ADC0-1DC2F3749E0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8E21F7A-4D8B-454C-BE6F-5822609A9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8895082-ED71-47DE-B1EE-1EA3A9F34C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7CBA1586-B72C-423D-9284-AD2C986839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7397079-F1EF-4356-883A-005D77E226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108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BFBEB7-D3F1-4F15-99B5-E0E5DCF5D8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8D364CC-2226-4BE4-9D12-E00068A0D86D}"/>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92193C2-BD52-44FE-ADF8-CB23AEA0C6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9CF0F70B-4D76-41F4-B908-31672E00C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F23992DB-D4D1-4AB7-8F79-F711D77A5F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005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442D677-98BF-477F-85D3-36A6985F7E3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12BB1C3-D454-4829-9BCC-219843BF9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DB85FBEF-E2CC-49D6-8233-6856810BD6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F1D64708-1044-4B78-8643-8948413F43E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D7DCACFB-85F1-4642-9B58-8DB1D1530F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59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56D0F2-B123-4812-91D6-FB5D9230FAB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02582C3-0BCA-4889-B519-4AEC8C08362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030DB97-2845-4990-9953-E872690F02EC}"/>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4BA2F78-948B-4F38-8EE7-03511F8921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5C7DFD93-1EB7-4DB2-8A69-96CDE3FDB0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A2DBC3D8-9272-4E1F-9DD5-E11CC8727D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97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5C1951F-942A-434F-824F-BDB29046B5B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14A9032-BCA1-42BF-BE98-5D5DD2E59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D51AD25-8837-415D-8DA4-DD6119B8B9DB}"/>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47E93A0-CF91-42B5-8969-2F785435F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83F9C060-0058-452A-BC65-F0E81ACE6ECA}"/>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AF1454D-C6EA-4878-A721-3384E65DD0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 Bilgi Yer Tutucusu 7">
            <a:extLst>
              <a:ext uri="{FF2B5EF4-FFF2-40B4-BE49-F238E27FC236}">
                <a16:creationId xmlns:a16="http://schemas.microsoft.com/office/drawing/2014/main" id="{DC17B1B3-22E9-4ED0-9310-21FBC3334B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a:extLst>
              <a:ext uri="{FF2B5EF4-FFF2-40B4-BE49-F238E27FC236}">
                <a16:creationId xmlns:a16="http://schemas.microsoft.com/office/drawing/2014/main" id="{BFFF5DB9-058E-4C0B-AF49-2FA3E909F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452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D61B0B-2EA4-4A2F-9EAB-9F6400B70AC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357C9D2-7729-401E-8C36-697AE2E340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 Bilgi Yer Tutucusu 3">
            <a:extLst>
              <a:ext uri="{FF2B5EF4-FFF2-40B4-BE49-F238E27FC236}">
                <a16:creationId xmlns:a16="http://schemas.microsoft.com/office/drawing/2014/main" id="{640579DF-898D-433A-960F-D9E3BE0862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a:extLst>
              <a:ext uri="{FF2B5EF4-FFF2-40B4-BE49-F238E27FC236}">
                <a16:creationId xmlns:a16="http://schemas.microsoft.com/office/drawing/2014/main" id="{5A23BB39-D7A0-4449-AB80-2DCFB85214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911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2489F69-CC3B-4EE2-BC11-298A65998B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 Bilgi Yer Tutucusu 2">
            <a:extLst>
              <a:ext uri="{FF2B5EF4-FFF2-40B4-BE49-F238E27FC236}">
                <a16:creationId xmlns:a16="http://schemas.microsoft.com/office/drawing/2014/main" id="{89AB3916-3B88-4897-8A0A-EE9BB24F781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8F355EF4-7D40-4F47-A8E8-2380861AD2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39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55117B8-BB37-4970-8622-A29BFB93D7D0}"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324384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5295EB-2512-4586-8086-FDF806FD00C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A4C2AF8-E021-4443-BCC6-FB0C6B103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CF654C7-5A26-4059-B855-B9E96A2E1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29A14F9A-C248-4BA9-94BE-4B49EE5454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D228A94E-2AB2-4BB8-B20A-321DF32BAA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00121BC5-2232-4723-AC51-A6DE139577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423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23F795-4E50-41EE-B073-F1B297EC63B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8EDA622-ED35-4E66-B781-00510EA98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9F7DBF1-9A12-4701-9943-898D000FA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2DA3B2D-DA7B-4FD1-AA35-1C61FFFCF5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 Bilgi Yer Tutucusu 5">
            <a:extLst>
              <a:ext uri="{FF2B5EF4-FFF2-40B4-BE49-F238E27FC236}">
                <a16:creationId xmlns:a16="http://schemas.microsoft.com/office/drawing/2014/main" id="{3A0773A2-9541-4A7C-AF92-75A965961D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a:extLst>
              <a:ext uri="{FF2B5EF4-FFF2-40B4-BE49-F238E27FC236}">
                <a16:creationId xmlns:a16="http://schemas.microsoft.com/office/drawing/2014/main" id="{D4A0E64D-EFC5-4E81-9787-7AE744EB3C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803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D31474E-23B2-48C8-95D2-EF745014027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223B23A-74C9-4B63-A2B6-5C0CB467444A}"/>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1B3F987-4D31-4E08-9EBB-0A7FA7C161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65F6283F-8372-4D59-9326-DE7DB4C4DE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30466174-85B1-4869-B780-FFEDA41493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258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929DB9-1F42-4529-BB19-A4509A9CE25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29EED2F-3C98-44D0-9B84-C724E02AECA3}"/>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F72577-5F15-44D2-A53F-B854BFD050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39B708E3-0453-4558-944D-26A94F80AE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9EC8F002-0DEC-494D-AD7B-6C41ADFBD3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99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55117B8-BB37-4970-8622-A29BFB93D7D0}" type="datetimeFigureOut">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116505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55117B8-BB37-4970-8622-A29BFB93D7D0}" type="datetimeFigureOut">
              <a:rPr lang="tr-TR" smtClean="0"/>
              <a:t>19.04.2024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124048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55117B8-BB37-4970-8622-A29BFB93D7D0}" type="datetimeFigureOut">
              <a:rPr lang="tr-TR" smtClean="0"/>
              <a:t>19.04.2024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415987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55117B8-BB37-4970-8622-A29BFB93D7D0}" type="datetimeFigureOut">
              <a:rPr lang="tr-TR" smtClean="0"/>
              <a:t>19.04.2024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183462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55117B8-BB37-4970-8622-A29BFB93D7D0}" type="datetimeFigureOut">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299688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55117B8-BB37-4970-8622-A29BFB93D7D0}" type="datetimeFigureOut">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D9DBD1-4935-4EA8-8755-72EFE30C1F18}" type="slidenum">
              <a:rPr lang="tr-TR" smtClean="0"/>
              <a:t>‹#›</a:t>
            </a:fld>
            <a:endParaRPr lang="tr-TR"/>
          </a:p>
        </p:txBody>
      </p:sp>
    </p:spTree>
    <p:extLst>
      <p:ext uri="{BB962C8B-B14F-4D97-AF65-F5344CB8AC3E}">
        <p14:creationId xmlns:p14="http://schemas.microsoft.com/office/powerpoint/2010/main" val="133556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117B8-BB37-4970-8622-A29BFB93D7D0}" type="datetimeFigureOut">
              <a:rPr lang="tr-TR" smtClean="0"/>
              <a:t>19.04.2024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9DBD1-4935-4EA8-8755-72EFE30C1F18}" type="slidenum">
              <a:rPr lang="tr-TR" smtClean="0"/>
              <a:t>‹#›</a:t>
            </a:fld>
            <a:endParaRPr lang="tr-TR"/>
          </a:p>
        </p:txBody>
      </p:sp>
    </p:spTree>
    <p:extLst>
      <p:ext uri="{BB962C8B-B14F-4D97-AF65-F5344CB8AC3E}">
        <p14:creationId xmlns:p14="http://schemas.microsoft.com/office/powerpoint/2010/main" val="222561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5ADFEA5-1C5E-46B7-94E4-0AF93CEC5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482527-16CA-4AA1-BCFD-45D0201AF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D5174A-30A3-4D30-A2A3-398D8D404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ACF9377-31DE-4B55-AAD5-DED7E6CCD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48F8EB6-36CB-49F5-9D22-0F9264869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717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5ADFEA5-1C5E-46B7-94E4-0AF93CEC5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482527-16CA-4AA1-BCFD-45D0201AF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D5174A-30A3-4D30-A2A3-398D8D404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D28D9C-DD76-460C-B443-C917998C1B2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19.04.2024</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 Bilgi Yer Tutucusu 4">
            <a:extLst>
              <a:ext uri="{FF2B5EF4-FFF2-40B4-BE49-F238E27FC236}">
                <a16:creationId xmlns:a16="http://schemas.microsoft.com/office/drawing/2014/main" id="{CACF9377-31DE-4B55-AAD5-DED7E6CCD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C48F8EB6-36CB-49F5-9D22-0F9264869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81AB83-0271-4690-A5A8-4A7BB04AEBED}"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0680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55DF57-4B6A-4EBB-AFDA-CB20CF1EC77E}"/>
              </a:ext>
            </a:extLst>
          </p:cNvPr>
          <p:cNvSpPr>
            <a:spLocks noGrp="1"/>
          </p:cNvSpPr>
          <p:nvPr>
            <p:ph type="ctrTitle"/>
          </p:nvPr>
        </p:nvSpPr>
        <p:spPr/>
        <p:txBody>
          <a:bodyPr/>
          <a:lstStyle/>
          <a:p>
            <a:r>
              <a:rPr lang="tr-TR" dirty="0"/>
              <a:t>Hayvan Besleme </a:t>
            </a:r>
            <a:r>
              <a:rPr lang="tr-TR" dirty="0" err="1"/>
              <a:t>Biyoteknolojisi</a:t>
            </a:r>
            <a:endParaRPr lang="tr-TR" dirty="0"/>
          </a:p>
        </p:txBody>
      </p:sp>
      <p:sp>
        <p:nvSpPr>
          <p:cNvPr id="3" name="Alt Başlık 2">
            <a:extLst>
              <a:ext uri="{FF2B5EF4-FFF2-40B4-BE49-F238E27FC236}">
                <a16:creationId xmlns:a16="http://schemas.microsoft.com/office/drawing/2014/main" id="{62FD5133-7490-40E9-B98C-35CD1E0DF6EF}"/>
              </a:ext>
            </a:extLst>
          </p:cNvPr>
          <p:cNvSpPr>
            <a:spLocks noGrp="1"/>
          </p:cNvSpPr>
          <p:nvPr>
            <p:ph type="subTitle" idx="1"/>
          </p:nvPr>
        </p:nvSpPr>
        <p:spPr/>
        <p:txBody>
          <a:bodyPr/>
          <a:lstStyle/>
          <a:p>
            <a:r>
              <a:rPr lang="tr-TR" dirty="0"/>
              <a:t>Dr. </a:t>
            </a:r>
            <a:r>
              <a:rPr lang="tr-TR" dirty="0" err="1"/>
              <a:t>Öğr</a:t>
            </a:r>
            <a:r>
              <a:rPr lang="tr-TR" dirty="0"/>
              <a:t>. Üyesi Zeynep SÖNMEZ</a:t>
            </a:r>
          </a:p>
        </p:txBody>
      </p:sp>
    </p:spTree>
    <p:extLst>
      <p:ext uri="{BB962C8B-B14F-4D97-AF65-F5344CB8AC3E}">
        <p14:creationId xmlns:p14="http://schemas.microsoft.com/office/powerpoint/2010/main" val="2240219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133339A-76EF-47BF-8294-0ADC00BBF9CF}"/>
              </a:ext>
            </a:extLst>
          </p:cNvPr>
          <p:cNvSpPr/>
          <p:nvPr/>
        </p:nvSpPr>
        <p:spPr>
          <a:xfrm>
            <a:off x="132523" y="363405"/>
            <a:ext cx="11582400" cy="5601533"/>
          </a:xfrm>
          <a:prstGeom prst="rect">
            <a:avLst/>
          </a:prstGeom>
        </p:spPr>
        <p:txBody>
          <a:bodyPr wrap="square">
            <a:spAutoFit/>
          </a:bodyPr>
          <a:lstStyle/>
          <a:p>
            <a:r>
              <a:rPr lang="tr-TR" dirty="0">
                <a:solidFill>
                  <a:srgbClr val="000099"/>
                </a:solidFill>
                <a:latin typeface="Comic Sans MS" panose="030F0702030302020204" pitchFamily="66" charset="0"/>
              </a:rPr>
              <a:t>Kalın bağırsağın ilk kısmını oluşturan </a:t>
            </a:r>
            <a:r>
              <a:rPr lang="tr-TR" sz="2000" dirty="0">
                <a:solidFill>
                  <a:srgbClr val="FF3300"/>
                </a:solidFill>
                <a:latin typeface="Comic Sans MS" panose="030F0702030302020204" pitchFamily="66" charset="0"/>
              </a:rPr>
              <a:t>kör bağırsaklar </a:t>
            </a:r>
            <a:r>
              <a:rPr lang="tr-TR" dirty="0">
                <a:solidFill>
                  <a:srgbClr val="000099"/>
                </a:solidFill>
                <a:latin typeface="Comic Sans MS" panose="030F0702030302020204" pitchFamily="66" charset="0"/>
              </a:rPr>
              <a:t>türden türe değişiklik gösterir. Örneğin </a:t>
            </a:r>
            <a:r>
              <a:rPr lang="tr-TR" sz="2000" dirty="0">
                <a:solidFill>
                  <a:srgbClr val="FF3300"/>
                </a:solidFill>
                <a:latin typeface="Comic Sans MS" panose="030F0702030302020204" pitchFamily="66" charset="0"/>
              </a:rPr>
              <a:t>atlarda çok büyük ve hacimli olup, dıştan boğumlu bir yapısı vardır. </a:t>
            </a:r>
            <a:r>
              <a:rPr lang="tr-TR" dirty="0">
                <a:solidFill>
                  <a:srgbClr val="000099"/>
                </a:solidFill>
                <a:latin typeface="Comic Sans MS" panose="030F0702030302020204" pitchFamily="66" charset="0"/>
              </a:rPr>
              <a:t>Buna karşın </a:t>
            </a:r>
            <a:r>
              <a:rPr lang="tr-TR" sz="2000" dirty="0" err="1">
                <a:solidFill>
                  <a:srgbClr val="FF3300"/>
                </a:solidFill>
                <a:latin typeface="Comic Sans MS" panose="030F0702030302020204" pitchFamily="66" charset="0"/>
              </a:rPr>
              <a:t>ruminantlarda</a:t>
            </a:r>
            <a:r>
              <a:rPr lang="tr-TR" sz="2000" dirty="0">
                <a:solidFill>
                  <a:srgbClr val="FF3300"/>
                </a:solidFill>
                <a:latin typeface="Comic Sans MS" panose="030F0702030302020204" pitchFamily="66" charset="0"/>
              </a:rPr>
              <a:t> </a:t>
            </a:r>
            <a:r>
              <a:rPr lang="tr-TR" dirty="0">
                <a:solidFill>
                  <a:srgbClr val="000099"/>
                </a:solidFill>
                <a:latin typeface="Comic Sans MS" panose="030F0702030302020204" pitchFamily="66" charset="0"/>
              </a:rPr>
              <a:t>daha </a:t>
            </a:r>
            <a:r>
              <a:rPr lang="tr-TR" sz="2000" dirty="0">
                <a:solidFill>
                  <a:srgbClr val="FF3300"/>
                </a:solidFill>
                <a:latin typeface="Comic Sans MS" panose="030F0702030302020204" pitchFamily="66" charset="0"/>
              </a:rPr>
              <a:t>küçük olup,</a:t>
            </a:r>
            <a:br>
              <a:rPr lang="tr-TR" sz="2000" dirty="0">
                <a:solidFill>
                  <a:srgbClr val="FF3300"/>
                </a:solidFill>
                <a:latin typeface="Comic Sans MS" panose="030F0702030302020204" pitchFamily="66" charset="0"/>
              </a:rPr>
            </a:br>
            <a:r>
              <a:rPr lang="tr-TR" sz="2000" dirty="0" err="1">
                <a:solidFill>
                  <a:srgbClr val="FF3300"/>
                </a:solidFill>
                <a:latin typeface="Comic Sans MS" panose="030F0702030302020204" pitchFamily="66" charset="0"/>
              </a:rPr>
              <a:t>boğumsuz</a:t>
            </a:r>
            <a:r>
              <a:rPr lang="tr-TR" sz="2000" dirty="0">
                <a:solidFill>
                  <a:srgbClr val="FF3300"/>
                </a:solidFill>
                <a:latin typeface="Comic Sans MS" panose="030F0702030302020204" pitchFamily="66" charset="0"/>
              </a:rPr>
              <a:t> </a:t>
            </a:r>
            <a:r>
              <a:rPr lang="tr-TR" dirty="0">
                <a:solidFill>
                  <a:srgbClr val="000099"/>
                </a:solidFill>
                <a:latin typeface="Comic Sans MS" panose="030F0702030302020204" pitchFamily="66" charset="0"/>
              </a:rPr>
              <a:t>bir yapı gösterir.</a:t>
            </a:r>
            <a:br>
              <a:rPr lang="tr-TR" dirty="0">
                <a:solidFill>
                  <a:srgbClr val="000099"/>
                </a:solidFill>
                <a:latin typeface="Comic Sans MS" panose="030F0702030302020204" pitchFamily="66" charset="0"/>
              </a:rPr>
            </a:br>
            <a:r>
              <a:rPr lang="tr-TR" sz="2000" dirty="0">
                <a:solidFill>
                  <a:srgbClr val="FF3300"/>
                </a:solidFill>
                <a:latin typeface="Comic Sans MS" panose="030F0702030302020204" pitchFamily="66" charset="0"/>
              </a:rPr>
              <a:t>Kanatlı hayvanlarda ise kör bağırsaklar sağlı ve sollu olmak üzere iki tanedir.</a:t>
            </a:r>
            <a:br>
              <a:rPr lang="tr-TR" sz="2000" dirty="0">
                <a:solidFill>
                  <a:srgbClr val="FF3300"/>
                </a:solidFill>
                <a:latin typeface="Comic Sans MS" panose="030F0702030302020204" pitchFamily="66" charset="0"/>
              </a:rPr>
            </a:br>
            <a:r>
              <a:rPr lang="tr-TR" sz="2000" dirty="0">
                <a:solidFill>
                  <a:srgbClr val="FF3300"/>
                </a:solidFill>
                <a:latin typeface="Comic Sans MS" panose="030F0702030302020204" pitchFamily="66" charset="0"/>
              </a:rPr>
              <a:t>Kalın bağırsağın en uzun kısmı kolondur. </a:t>
            </a:r>
            <a:r>
              <a:rPr lang="tr-TR" dirty="0">
                <a:solidFill>
                  <a:srgbClr val="000099"/>
                </a:solidFill>
                <a:latin typeface="Comic Sans MS" panose="030F0702030302020204" pitchFamily="66" charset="0"/>
              </a:rPr>
              <a:t>Türden türe değişiklik gösterir. Örneğin </a:t>
            </a:r>
            <a:r>
              <a:rPr lang="tr-TR" sz="2000" dirty="0">
                <a:solidFill>
                  <a:srgbClr val="FF3300"/>
                </a:solidFill>
                <a:latin typeface="Comic Sans MS" panose="030F0702030302020204" pitchFamily="66" charset="0"/>
              </a:rPr>
              <a:t>atlarda büyük ve küçük kolonlar </a:t>
            </a:r>
            <a:r>
              <a:rPr lang="tr-TR" dirty="0">
                <a:solidFill>
                  <a:srgbClr val="000099"/>
                </a:solidFill>
                <a:latin typeface="Comic Sans MS" panose="030F0702030302020204" pitchFamily="66" charset="0"/>
              </a:rPr>
              <a:t>olmak üzere iki kolon bulunduğu halde, </a:t>
            </a:r>
            <a:r>
              <a:rPr lang="tr-TR" sz="2000" dirty="0">
                <a:solidFill>
                  <a:srgbClr val="FF3300"/>
                </a:solidFill>
                <a:latin typeface="Comic Sans MS" panose="030F0702030302020204" pitchFamily="66" charset="0"/>
              </a:rPr>
              <a:t>diğer hayvanlarda tektir.</a:t>
            </a:r>
          </a:p>
          <a:p>
            <a:r>
              <a:rPr lang="tr-TR" sz="2000" dirty="0">
                <a:solidFill>
                  <a:srgbClr val="FF3300"/>
                </a:solidFill>
                <a:latin typeface="Comic Sans MS" panose="030F0702030302020204" pitchFamily="66" charset="0"/>
              </a:rPr>
              <a:t/>
            </a:r>
            <a:br>
              <a:rPr lang="tr-TR" sz="2000" dirty="0">
                <a:solidFill>
                  <a:srgbClr val="FF3300"/>
                </a:solidFill>
                <a:latin typeface="Comic Sans MS" panose="030F0702030302020204" pitchFamily="66" charset="0"/>
              </a:rPr>
            </a:br>
            <a:r>
              <a:rPr lang="tr-TR" dirty="0" err="1">
                <a:solidFill>
                  <a:srgbClr val="000099"/>
                </a:solidFill>
                <a:latin typeface="Comic Sans MS" panose="030F0702030302020204" pitchFamily="66" charset="0"/>
              </a:rPr>
              <a:t>Ruminantlarda</a:t>
            </a:r>
            <a:r>
              <a:rPr lang="tr-TR" dirty="0">
                <a:solidFill>
                  <a:srgbClr val="000099"/>
                </a:solidFill>
                <a:latin typeface="Comic Sans MS" panose="030F0702030302020204" pitchFamily="66" charset="0"/>
              </a:rPr>
              <a:t> kolon tektir ve atlardaki gibi hacimli ve boğumlu değildir. Atlardaki gibi büküntü yapmaz.</a:t>
            </a:r>
          </a:p>
          <a:p>
            <a:r>
              <a:rPr lang="tr-TR" dirty="0">
                <a:solidFill>
                  <a:srgbClr val="000099"/>
                </a:solidFill>
                <a:latin typeface="Comic Sans MS" panose="030F0702030302020204" pitchFamily="66" charset="0"/>
              </a:rPr>
              <a:t/>
            </a:r>
            <a:br>
              <a:rPr lang="tr-TR" dirty="0">
                <a:solidFill>
                  <a:srgbClr val="000099"/>
                </a:solidFill>
                <a:latin typeface="Comic Sans MS" panose="030F0702030302020204" pitchFamily="66" charset="0"/>
              </a:rPr>
            </a:br>
            <a:r>
              <a:rPr lang="tr-TR" sz="2000" dirty="0">
                <a:solidFill>
                  <a:srgbClr val="FF3300"/>
                </a:solidFill>
                <a:latin typeface="Comic Sans MS" panose="030F0702030302020204" pitchFamily="66" charset="0"/>
              </a:rPr>
              <a:t>Rektum kalın bağırsağın son kısmını oluşturur. </a:t>
            </a:r>
            <a:r>
              <a:rPr lang="tr-TR" dirty="0">
                <a:solidFill>
                  <a:srgbClr val="000099"/>
                </a:solidFill>
                <a:latin typeface="Comic Sans MS" panose="030F0702030302020204" pitchFamily="66" charset="0"/>
              </a:rPr>
              <a:t>Atlarda küçük kolonun son kısmını oluşturur. </a:t>
            </a:r>
            <a:r>
              <a:rPr lang="tr-TR" dirty="0" err="1">
                <a:solidFill>
                  <a:srgbClr val="000099"/>
                </a:solidFill>
                <a:latin typeface="Comic Sans MS" panose="030F0702030302020204" pitchFamily="66" charset="0"/>
              </a:rPr>
              <a:t>Ruminantlarda</a:t>
            </a:r>
            <a:r>
              <a:rPr lang="tr-TR" dirty="0">
                <a:solidFill>
                  <a:srgbClr val="000099"/>
                </a:solidFill>
                <a:latin typeface="Comic Sans MS" panose="030F0702030302020204" pitchFamily="66" charset="0"/>
              </a:rPr>
              <a:t> daha uzun ve düz bir boru halinde devam eder. Genel olarak kalınbağırsaklar suyun ve uçucu yağ asitlerinin (UYA) emilim yeridir. Kör ve kalın bağırsaklarda dikkate değer ölçüde </a:t>
            </a:r>
            <a:r>
              <a:rPr lang="tr-TR" dirty="0" err="1">
                <a:solidFill>
                  <a:srgbClr val="000099"/>
                </a:solidFill>
                <a:latin typeface="Comic Sans MS" panose="030F0702030302020204" pitchFamily="66" charset="0"/>
              </a:rPr>
              <a:t>mikrobiyel</a:t>
            </a:r>
            <a:r>
              <a:rPr lang="tr-TR" dirty="0">
                <a:solidFill>
                  <a:srgbClr val="000099"/>
                </a:solidFill>
                <a:latin typeface="Comic Sans MS" panose="030F0702030302020204" pitchFamily="66" charset="0"/>
              </a:rPr>
              <a:t> fermantasyon gerçeklemektedir. Bu alan at ve Tavşan gibi türlerde suda eriyen bazı vitaminler ve bazı proteinlerin sentezi için yaşamsal önem taşımaktadır. Ancak bu alanlardan emilen besin maddelerinin, sindirim enzimleri ile muamele görmediklerinden organizmaya </a:t>
            </a:r>
            <a:r>
              <a:rPr lang="tr-TR" dirty="0" err="1">
                <a:solidFill>
                  <a:srgbClr val="000099"/>
                </a:solidFill>
                <a:latin typeface="Comic Sans MS" panose="030F0702030302020204" pitchFamily="66" charset="0"/>
              </a:rPr>
              <a:t>yarayışlılıkları</a:t>
            </a:r>
            <a:r>
              <a:rPr lang="tr-TR" dirty="0">
                <a:solidFill>
                  <a:srgbClr val="000099"/>
                </a:solidFill>
                <a:latin typeface="Comic Sans MS" panose="030F0702030302020204" pitchFamily="66" charset="0"/>
              </a:rPr>
              <a:t> sınırlı olup, sadece tavşanlar </a:t>
            </a:r>
            <a:r>
              <a:rPr lang="tr-TR" dirty="0" err="1">
                <a:solidFill>
                  <a:srgbClr val="000099"/>
                </a:solidFill>
                <a:latin typeface="Comic Sans MS" panose="030F0702030302020204" pitchFamily="66" charset="0"/>
              </a:rPr>
              <a:t>kaprofaji</a:t>
            </a:r>
            <a:r>
              <a:rPr lang="tr-TR" dirty="0">
                <a:solidFill>
                  <a:srgbClr val="000099"/>
                </a:solidFill>
                <a:latin typeface="Comic Sans MS" panose="030F0702030302020204" pitchFamily="66" charset="0"/>
              </a:rPr>
              <a:t> (kendi dışkısını tüketme) özelliği gösterdiğinden bu alandaki sentezden yararlanabilmektedir. Kalın ve kör bağırsaklar aynı zamanda atıkların depolandığı bir yer olarak da görev yapmaktadır.</a:t>
            </a:r>
          </a:p>
          <a:p>
            <a:r>
              <a:rPr lang="tr-TR" dirty="0"/>
              <a:t> </a:t>
            </a:r>
            <a:br>
              <a:rPr lang="tr-TR" dirty="0"/>
            </a:br>
            <a:endParaRPr lang="tr-TR" dirty="0"/>
          </a:p>
        </p:txBody>
      </p:sp>
    </p:spTree>
    <p:extLst>
      <p:ext uri="{BB962C8B-B14F-4D97-AF65-F5344CB8AC3E}">
        <p14:creationId xmlns:p14="http://schemas.microsoft.com/office/powerpoint/2010/main" val="141588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03FC816-BBBC-4906-9A14-79A3D32145D9}"/>
              </a:ext>
            </a:extLst>
          </p:cNvPr>
          <p:cNvPicPr>
            <a:picLocks noChangeAspect="1"/>
          </p:cNvPicPr>
          <p:nvPr/>
        </p:nvPicPr>
        <p:blipFill>
          <a:blip r:embed="rId2"/>
          <a:stretch>
            <a:fillRect/>
          </a:stretch>
        </p:blipFill>
        <p:spPr>
          <a:xfrm>
            <a:off x="4346713" y="1321536"/>
            <a:ext cx="6651513" cy="3712473"/>
          </a:xfrm>
          <a:prstGeom prst="rect">
            <a:avLst/>
          </a:prstGeom>
        </p:spPr>
      </p:pic>
      <p:pic>
        <p:nvPicPr>
          <p:cNvPr id="5" name="Resim 4">
            <a:extLst>
              <a:ext uri="{FF2B5EF4-FFF2-40B4-BE49-F238E27FC236}">
                <a16:creationId xmlns:a16="http://schemas.microsoft.com/office/drawing/2014/main" id="{878093C7-AB54-4E54-8701-A2E5390B24BF}"/>
              </a:ext>
            </a:extLst>
          </p:cNvPr>
          <p:cNvPicPr>
            <a:picLocks noChangeAspect="1"/>
          </p:cNvPicPr>
          <p:nvPr/>
        </p:nvPicPr>
        <p:blipFill>
          <a:blip r:embed="rId3"/>
          <a:stretch>
            <a:fillRect/>
          </a:stretch>
        </p:blipFill>
        <p:spPr>
          <a:xfrm>
            <a:off x="165270" y="431911"/>
            <a:ext cx="3797130" cy="5067652"/>
          </a:xfrm>
          <a:prstGeom prst="rect">
            <a:avLst/>
          </a:prstGeom>
        </p:spPr>
      </p:pic>
    </p:spTree>
    <p:extLst>
      <p:ext uri="{BB962C8B-B14F-4D97-AF65-F5344CB8AC3E}">
        <p14:creationId xmlns:p14="http://schemas.microsoft.com/office/powerpoint/2010/main" val="104668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6A04EEB-9763-44B7-A7C0-EE1367FC6624}"/>
              </a:ext>
            </a:extLst>
          </p:cNvPr>
          <p:cNvPicPr>
            <a:picLocks noChangeAspect="1"/>
          </p:cNvPicPr>
          <p:nvPr/>
        </p:nvPicPr>
        <p:blipFill>
          <a:blip r:embed="rId2"/>
          <a:stretch>
            <a:fillRect/>
          </a:stretch>
        </p:blipFill>
        <p:spPr>
          <a:xfrm>
            <a:off x="185531" y="604284"/>
            <a:ext cx="6099770" cy="4444794"/>
          </a:xfrm>
          <a:prstGeom prst="rect">
            <a:avLst/>
          </a:prstGeom>
        </p:spPr>
      </p:pic>
      <p:pic>
        <p:nvPicPr>
          <p:cNvPr id="5" name="Resim 4">
            <a:extLst>
              <a:ext uri="{FF2B5EF4-FFF2-40B4-BE49-F238E27FC236}">
                <a16:creationId xmlns:a16="http://schemas.microsoft.com/office/drawing/2014/main" id="{DE2ECD1D-4B99-40E6-AA34-8E2777642FE0}"/>
              </a:ext>
            </a:extLst>
          </p:cNvPr>
          <p:cNvPicPr>
            <a:picLocks noChangeAspect="1"/>
          </p:cNvPicPr>
          <p:nvPr/>
        </p:nvPicPr>
        <p:blipFill>
          <a:blip r:embed="rId3"/>
          <a:stretch>
            <a:fillRect/>
          </a:stretch>
        </p:blipFill>
        <p:spPr>
          <a:xfrm>
            <a:off x="6285301" y="604284"/>
            <a:ext cx="5883966" cy="3037192"/>
          </a:xfrm>
          <a:prstGeom prst="rect">
            <a:avLst/>
          </a:prstGeom>
        </p:spPr>
      </p:pic>
      <p:pic>
        <p:nvPicPr>
          <p:cNvPr id="6" name="Resim 5">
            <a:extLst>
              <a:ext uri="{FF2B5EF4-FFF2-40B4-BE49-F238E27FC236}">
                <a16:creationId xmlns:a16="http://schemas.microsoft.com/office/drawing/2014/main" id="{25D2C141-8AED-4CBC-A5BD-C06527C809F4}"/>
              </a:ext>
            </a:extLst>
          </p:cNvPr>
          <p:cNvPicPr>
            <a:picLocks noChangeAspect="1"/>
          </p:cNvPicPr>
          <p:nvPr/>
        </p:nvPicPr>
        <p:blipFill>
          <a:blip r:embed="rId4"/>
          <a:stretch>
            <a:fillRect/>
          </a:stretch>
        </p:blipFill>
        <p:spPr>
          <a:xfrm>
            <a:off x="6326516" y="3922039"/>
            <a:ext cx="5801535" cy="2724530"/>
          </a:xfrm>
          <a:prstGeom prst="rect">
            <a:avLst/>
          </a:prstGeom>
        </p:spPr>
      </p:pic>
    </p:spTree>
    <p:extLst>
      <p:ext uri="{BB962C8B-B14F-4D97-AF65-F5344CB8AC3E}">
        <p14:creationId xmlns:p14="http://schemas.microsoft.com/office/powerpoint/2010/main" val="197429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lstStyle/>
          <a:p>
            <a:r>
              <a:rPr lang="tr-TR" dirty="0"/>
              <a:t>GENEL HAYVAN BESLEME -Ders Notu- </a:t>
            </a:r>
            <a:r>
              <a:rPr lang="tr-TR" dirty="0" err="1"/>
              <a:t>Prof.Dr</a:t>
            </a:r>
            <a:r>
              <a:rPr lang="tr-TR" dirty="0"/>
              <a:t>. Hasan Rüştü Kutlu </a:t>
            </a:r>
            <a:r>
              <a:rPr lang="tr-TR" dirty="0" err="1"/>
              <a:t>Prof.Dr</a:t>
            </a:r>
            <a:r>
              <a:rPr lang="tr-TR" dirty="0"/>
              <a:t>. Murat Görgülü </a:t>
            </a:r>
            <a:r>
              <a:rPr lang="tr-TR" dirty="0" err="1"/>
              <a:t>Yrd.Doç.Dr</a:t>
            </a:r>
            <a:r>
              <a:rPr lang="tr-TR" dirty="0"/>
              <a:t>. Ladine Baykal Çelik Çukurova Üniversitesi Ziraat Fakültesi Zootekni Bölümü Yemler ve Hayvan Besleme Anabilim Dalı Adana </a:t>
            </a:r>
            <a:endParaRPr lang="tr-TR" dirty="0" smtClean="0"/>
          </a:p>
          <a:p>
            <a:r>
              <a:rPr lang="tr-TR" dirty="0"/>
              <a:t>BÜYÜK VE KÜÇÜKBAŞ HAYVAN BESLEME Prof. Dr. Murat Görgülü Çukurova Üniversitesi Ziraat Fakültesi Zootekni Bölümü Yemler ve Hayvan Besleme Anabilim </a:t>
            </a:r>
            <a:r>
              <a:rPr lang="tr-TR" dirty="0" err="1" smtClean="0"/>
              <a:t>DalI</a:t>
            </a:r>
            <a:endParaRPr lang="tr-TR" dirty="0" smtClean="0"/>
          </a:p>
          <a:p>
            <a:r>
              <a:rPr lang="tr-TR" dirty="0" smtClean="0"/>
              <a:t>Hayvan </a:t>
            </a:r>
            <a:r>
              <a:rPr lang="tr-TR" dirty="0"/>
              <a:t>Besleme İlkeleri, Ders Notları, Yrd. Doç. Dr. Aydın ALTOP OMÜ Ziraat Fakültesi Zootekni Bölümü SAMSUN</a:t>
            </a:r>
            <a:endParaRPr lang="tr-TR" dirty="0"/>
          </a:p>
        </p:txBody>
      </p:sp>
    </p:spTree>
    <p:extLst>
      <p:ext uri="{BB962C8B-B14F-4D97-AF65-F5344CB8AC3E}">
        <p14:creationId xmlns:p14="http://schemas.microsoft.com/office/powerpoint/2010/main" val="240914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F76CE9C-3F04-4E22-87B8-54D399C5E881}"/>
              </a:ext>
            </a:extLst>
          </p:cNvPr>
          <p:cNvSpPr/>
          <p:nvPr/>
        </p:nvSpPr>
        <p:spPr>
          <a:xfrm>
            <a:off x="596347" y="415644"/>
            <a:ext cx="7540487" cy="369332"/>
          </a:xfrm>
          <a:prstGeom prst="rect">
            <a:avLst/>
          </a:prstGeom>
        </p:spPr>
        <p:txBody>
          <a:bodyPr wrap="square">
            <a:spAutoFit/>
          </a:bodyPr>
          <a:lstStyle/>
          <a:p>
            <a:r>
              <a:rPr lang="tr-TR" b="1" dirty="0"/>
              <a:t>Hayvan besleme ve yem teknolojilerinde </a:t>
            </a:r>
            <a:r>
              <a:rPr lang="tr-TR" b="1" dirty="0" err="1"/>
              <a:t>biyoteknoloji</a:t>
            </a:r>
            <a:endParaRPr lang="tr-TR" b="1" dirty="0"/>
          </a:p>
        </p:txBody>
      </p:sp>
      <p:sp>
        <p:nvSpPr>
          <p:cNvPr id="6" name="Dikdörtgen 5">
            <a:extLst>
              <a:ext uri="{FF2B5EF4-FFF2-40B4-BE49-F238E27FC236}">
                <a16:creationId xmlns:a16="http://schemas.microsoft.com/office/drawing/2014/main" id="{C7F6D745-471F-46C3-B96E-F397C6896DE3}"/>
              </a:ext>
            </a:extLst>
          </p:cNvPr>
          <p:cNvSpPr/>
          <p:nvPr/>
        </p:nvSpPr>
        <p:spPr>
          <a:xfrm>
            <a:off x="795130" y="1540279"/>
            <a:ext cx="5950227" cy="4370427"/>
          </a:xfrm>
          <a:prstGeom prst="rect">
            <a:avLst/>
          </a:prstGeom>
        </p:spPr>
        <p:txBody>
          <a:bodyPr wrap="square">
            <a:spAutoFit/>
          </a:bodyPr>
          <a:lstStyle/>
          <a:p>
            <a:pPr marL="285750" indent="-285750">
              <a:buFont typeface="Arial" panose="020B0604020202020204" pitchFamily="34" charset="0"/>
              <a:buChar char="•"/>
            </a:pPr>
            <a:r>
              <a:rPr lang="tr-TR" sz="2000" dirty="0"/>
              <a:t>Yemlerin kalitesinin yükseltilmesi </a:t>
            </a:r>
          </a:p>
          <a:p>
            <a:pPr marL="285750" indent="-285750">
              <a:buFont typeface="Arial" panose="020B0604020202020204" pitchFamily="34" charset="0"/>
              <a:buChar char="•"/>
            </a:pPr>
            <a:r>
              <a:rPr lang="tr-TR" sz="2000" dirty="0"/>
              <a:t>-Hayvanların yemden yararlanma kabiliyetinin artırılması </a:t>
            </a:r>
          </a:p>
          <a:p>
            <a:pPr marL="285750" indent="-285750">
              <a:buFont typeface="Arial" panose="020B0604020202020204" pitchFamily="34" charset="0"/>
              <a:buChar char="•"/>
            </a:pPr>
            <a:r>
              <a:rPr lang="tr-TR" sz="2000" dirty="0"/>
              <a:t>-</a:t>
            </a:r>
            <a:r>
              <a:rPr lang="tr-TR" sz="2000" dirty="0" err="1"/>
              <a:t>Rumenin</a:t>
            </a:r>
            <a:r>
              <a:rPr lang="tr-TR" sz="2000" dirty="0"/>
              <a:t> </a:t>
            </a:r>
            <a:r>
              <a:rPr lang="tr-TR" sz="2000" dirty="0" err="1"/>
              <a:t>mikroflora</a:t>
            </a:r>
            <a:r>
              <a:rPr lang="tr-TR" sz="2000" dirty="0"/>
              <a:t> ve </a:t>
            </a:r>
            <a:r>
              <a:rPr lang="tr-TR" sz="2000" dirty="0" err="1"/>
              <a:t>mirofaunasının</a:t>
            </a:r>
            <a:r>
              <a:rPr lang="tr-TR" sz="2000" dirty="0"/>
              <a:t> düzeltilmesi </a:t>
            </a:r>
          </a:p>
          <a:p>
            <a:pPr marL="285750" indent="-285750">
              <a:buFont typeface="Arial" panose="020B0604020202020204" pitchFamily="34" charset="0"/>
              <a:buChar char="•"/>
            </a:pPr>
            <a:r>
              <a:rPr lang="tr-TR" sz="2000" dirty="0"/>
              <a:t>-Bitkilerden istenmeyen bileşenlerin çıkarılması </a:t>
            </a:r>
          </a:p>
          <a:p>
            <a:pPr marL="285750" indent="-285750">
              <a:buFont typeface="Arial" panose="020B0604020202020204" pitchFamily="34" charset="0"/>
              <a:buChar char="•"/>
            </a:pPr>
            <a:r>
              <a:rPr lang="tr-TR" sz="2000" dirty="0"/>
              <a:t>-Gıdaların önceden bazı enzimlere muamelesi </a:t>
            </a:r>
          </a:p>
          <a:p>
            <a:pPr marL="285750" indent="-285750">
              <a:buFont typeface="Arial" panose="020B0604020202020204" pitchFamily="34" charset="0"/>
              <a:buChar char="•"/>
            </a:pPr>
            <a:r>
              <a:rPr lang="tr-TR" sz="2000" dirty="0"/>
              <a:t>-Bitki silajlarında </a:t>
            </a:r>
            <a:r>
              <a:rPr lang="tr-TR" sz="2000" dirty="0" err="1"/>
              <a:t>mikrobiyal</a:t>
            </a:r>
            <a:r>
              <a:rPr lang="tr-TR" sz="2000" dirty="0"/>
              <a:t> </a:t>
            </a:r>
            <a:r>
              <a:rPr lang="tr-TR" sz="2000" dirty="0" err="1"/>
              <a:t>inokulantların</a:t>
            </a:r>
            <a:r>
              <a:rPr lang="tr-TR" sz="2000" dirty="0"/>
              <a:t> kullanılması </a:t>
            </a:r>
          </a:p>
          <a:p>
            <a:pPr marL="285750" indent="-285750">
              <a:buFont typeface="Arial" panose="020B0604020202020204" pitchFamily="34" charset="0"/>
              <a:buChar char="•"/>
            </a:pPr>
            <a:r>
              <a:rPr lang="tr-TR" sz="2000" dirty="0"/>
              <a:t>-Tek hücre proteinlerinin kullanılması</a:t>
            </a:r>
          </a:p>
          <a:p>
            <a:pPr marL="285750" indent="-285750">
              <a:buFont typeface="Arial" panose="020B0604020202020204" pitchFamily="34" charset="0"/>
              <a:buChar char="•"/>
            </a:pPr>
            <a:r>
              <a:rPr lang="tr-TR" sz="2000" dirty="0"/>
              <a:t>Yeni Yem Kaynaklarının Bulunmasına Yönelik Çalışmalar</a:t>
            </a:r>
            <a:br>
              <a:rPr lang="tr-TR" sz="2000" dirty="0"/>
            </a:br>
            <a:r>
              <a:rPr lang="tr-TR" sz="2000" dirty="0"/>
              <a:t>Laboratuvara Dayalı </a:t>
            </a:r>
            <a:r>
              <a:rPr lang="tr-TR" sz="2000" dirty="0" err="1"/>
              <a:t>Metodların</a:t>
            </a:r>
            <a:r>
              <a:rPr lang="tr-TR" sz="2000" dirty="0"/>
              <a:t> Geliştirilmesine Yönelik Çalışmalar </a:t>
            </a:r>
            <a:r>
              <a:rPr lang="tr-TR" dirty="0"/>
              <a:t/>
            </a:r>
            <a:br>
              <a:rPr lang="tr-TR" dirty="0"/>
            </a:br>
            <a:endParaRPr lang="tr-TR" dirty="0"/>
          </a:p>
        </p:txBody>
      </p:sp>
    </p:spTree>
    <p:extLst>
      <p:ext uri="{BB962C8B-B14F-4D97-AF65-F5344CB8AC3E}">
        <p14:creationId xmlns:p14="http://schemas.microsoft.com/office/powerpoint/2010/main" val="24512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E2C0327-FA78-4B29-A4D9-7C6048F1D135}"/>
              </a:ext>
            </a:extLst>
          </p:cNvPr>
          <p:cNvPicPr>
            <a:picLocks noChangeAspect="1"/>
          </p:cNvPicPr>
          <p:nvPr/>
        </p:nvPicPr>
        <p:blipFill>
          <a:blip r:embed="rId2"/>
          <a:stretch>
            <a:fillRect/>
          </a:stretch>
        </p:blipFill>
        <p:spPr>
          <a:xfrm>
            <a:off x="1908314" y="1019034"/>
            <a:ext cx="7515445" cy="5376524"/>
          </a:xfrm>
          <a:prstGeom prst="rect">
            <a:avLst/>
          </a:prstGeom>
        </p:spPr>
      </p:pic>
    </p:spTree>
    <p:extLst>
      <p:ext uri="{BB962C8B-B14F-4D97-AF65-F5344CB8AC3E}">
        <p14:creationId xmlns:p14="http://schemas.microsoft.com/office/powerpoint/2010/main" val="338931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988B6A5-D646-48DC-B2E8-EE46E64E6BFE}"/>
              </a:ext>
            </a:extLst>
          </p:cNvPr>
          <p:cNvSpPr/>
          <p:nvPr/>
        </p:nvSpPr>
        <p:spPr>
          <a:xfrm>
            <a:off x="410818" y="474345"/>
            <a:ext cx="11012556" cy="5909310"/>
          </a:xfrm>
          <a:prstGeom prst="rect">
            <a:avLst/>
          </a:prstGeom>
        </p:spPr>
        <p:txBody>
          <a:bodyPr wrap="square">
            <a:spAutoFit/>
          </a:bodyPr>
          <a:lstStyle/>
          <a:p>
            <a:r>
              <a:rPr lang="tr-TR" b="1" i="1" dirty="0"/>
              <a:t>Tek Mideli Hayvanlar (</a:t>
            </a:r>
            <a:r>
              <a:rPr lang="tr-TR" b="1" i="1" dirty="0" err="1"/>
              <a:t>Monogastrik</a:t>
            </a:r>
            <a:r>
              <a:rPr lang="tr-TR" b="1" i="1" dirty="0"/>
              <a:t> Hayvanlar)</a:t>
            </a:r>
            <a:br>
              <a:rPr lang="tr-TR" b="1" i="1" dirty="0"/>
            </a:br>
            <a:r>
              <a:rPr lang="tr-TR" dirty="0"/>
              <a:t>Tek mideli hayvanlarda sindirim sistemi ağız, dişler, mide, incebağırsaklar, kalın ve körbağırsaklardan oluşur </a:t>
            </a:r>
            <a:br>
              <a:rPr lang="tr-TR" dirty="0"/>
            </a:br>
            <a:endParaRPr lang="tr-TR" b="1" dirty="0">
              <a:solidFill>
                <a:srgbClr val="000000"/>
              </a:solidFill>
              <a:latin typeface="Arial" panose="020B0604020202020204" pitchFamily="34" charset="0"/>
            </a:endParaRPr>
          </a:p>
          <a:p>
            <a:endParaRPr lang="tr-TR" b="1"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Mide</a:t>
            </a:r>
          </a:p>
          <a:p>
            <a:r>
              <a:rPr lang="tr-TR" b="1" dirty="0">
                <a:solidFill>
                  <a:srgbClr val="000000"/>
                </a:solidFill>
                <a:latin typeface="Arial" panose="020B0604020202020204" pitchFamily="34" charset="0"/>
              </a:rPr>
              <a:t/>
            </a:r>
            <a:br>
              <a:rPr lang="tr-TR" b="1" dirty="0">
                <a:solidFill>
                  <a:srgbClr val="000000"/>
                </a:solidFill>
                <a:latin typeface="Arial" panose="020B0604020202020204" pitchFamily="34" charset="0"/>
              </a:rPr>
            </a:br>
            <a:r>
              <a:rPr lang="tr-TR" dirty="0">
                <a:solidFill>
                  <a:srgbClr val="000000"/>
                </a:solidFill>
                <a:latin typeface="Arial" panose="020B0604020202020204" pitchFamily="34" charset="0"/>
              </a:rPr>
              <a:t>Tek midelilerde mukoza dokusu farklı tipte salgı bezleri içeren farklı bölümlerden oluşmuştur. Midenin </a:t>
            </a:r>
            <a:r>
              <a:rPr lang="tr-TR" b="1" dirty="0" err="1">
                <a:solidFill>
                  <a:srgbClr val="000000"/>
                </a:solidFill>
                <a:latin typeface="Arial" panose="020B0604020202020204" pitchFamily="34" charset="0"/>
              </a:rPr>
              <a:t>kardiak</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cardiac</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bölgesindeki hücreler esas olarak mideyi mide salgılarına karşı korumak amacıyla </a:t>
            </a:r>
            <a:r>
              <a:rPr lang="tr-TR" b="1" dirty="0" err="1">
                <a:solidFill>
                  <a:srgbClr val="000000"/>
                </a:solidFill>
                <a:latin typeface="Arial" panose="020B0604020202020204" pitchFamily="34" charset="0"/>
              </a:rPr>
              <a:t>müküs</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üretirler. Midede salgılanan </a:t>
            </a:r>
            <a:r>
              <a:rPr lang="tr-TR" dirty="0" err="1">
                <a:solidFill>
                  <a:srgbClr val="000000"/>
                </a:solidFill>
                <a:latin typeface="Arial" panose="020B0604020202020204" pitchFamily="34" charset="0"/>
              </a:rPr>
              <a:t>müküs</a:t>
            </a:r>
            <a:r>
              <a:rPr lang="tr-TR" dirty="0">
                <a:solidFill>
                  <a:srgbClr val="000000"/>
                </a:solidFill>
                <a:latin typeface="Arial" panose="020B0604020202020204" pitchFamily="34" charset="0"/>
              </a:rPr>
              <a:t> mide duvarını kaplayarak mide duvarının iç yüzeyindeki </a:t>
            </a:r>
            <a:r>
              <a:rPr lang="tr-TR" dirty="0" err="1">
                <a:solidFill>
                  <a:srgbClr val="000000"/>
                </a:solidFill>
                <a:latin typeface="Arial" panose="020B0604020202020204" pitchFamily="34" charset="0"/>
              </a:rPr>
              <a:t>epitel</a:t>
            </a:r>
            <a:r>
              <a:rPr lang="tr-TR" dirty="0">
                <a:solidFill>
                  <a:srgbClr val="000000"/>
                </a:solidFill>
                <a:latin typeface="Arial" panose="020B0604020202020204" pitchFamily="34" charset="0"/>
              </a:rPr>
              <a:t> dokuyu asit ve pepsinin etkisine karşı korur.</a:t>
            </a:r>
            <a:br>
              <a:rPr lang="tr-TR" dirty="0">
                <a:solidFill>
                  <a:srgbClr val="000000"/>
                </a:solidFill>
                <a:latin typeface="Arial" panose="020B0604020202020204" pitchFamily="34" charset="0"/>
              </a:rPr>
            </a:br>
            <a:r>
              <a:rPr lang="tr-TR" dirty="0" err="1">
                <a:solidFill>
                  <a:srgbClr val="000000"/>
                </a:solidFill>
                <a:latin typeface="Arial" panose="020B0604020202020204" pitchFamily="34" charset="0"/>
              </a:rPr>
              <a:t>Peptik</a:t>
            </a:r>
            <a:r>
              <a:rPr lang="tr-TR" dirty="0">
                <a:solidFill>
                  <a:srgbClr val="000000"/>
                </a:solidFill>
                <a:latin typeface="Arial" panose="020B0604020202020204" pitchFamily="34" charset="0"/>
              </a:rPr>
              <a:t> salgı bölgesi </a:t>
            </a:r>
            <a:r>
              <a:rPr lang="tr-TR" b="1" dirty="0">
                <a:solidFill>
                  <a:srgbClr val="000000"/>
                </a:solidFill>
                <a:latin typeface="Arial" panose="020B0604020202020204" pitchFamily="34" charset="0"/>
              </a:rPr>
              <a:t>asit</a:t>
            </a:r>
            <a:r>
              <a:rPr lang="tr-TR" dirty="0">
                <a:solidFill>
                  <a:srgbClr val="000000"/>
                </a:solidFill>
                <a:latin typeface="Arial" panose="020B0604020202020204" pitchFamily="34" charset="0"/>
              </a:rPr>
              <a:t>, </a:t>
            </a:r>
            <a:r>
              <a:rPr lang="tr-TR" b="1" dirty="0">
                <a:solidFill>
                  <a:srgbClr val="000000"/>
                </a:solidFill>
                <a:latin typeface="Arial" panose="020B0604020202020204" pitchFamily="34" charset="0"/>
              </a:rPr>
              <a:t>enzim </a:t>
            </a:r>
            <a:r>
              <a:rPr lang="tr-TR" dirty="0">
                <a:solidFill>
                  <a:srgbClr val="000000"/>
                </a:solidFill>
                <a:latin typeface="Arial" panose="020B0604020202020204" pitchFamily="34" charset="0"/>
              </a:rPr>
              <a:t>ve </a:t>
            </a:r>
            <a:r>
              <a:rPr lang="tr-TR" b="1" dirty="0" err="1">
                <a:solidFill>
                  <a:srgbClr val="000000"/>
                </a:solidFill>
                <a:latin typeface="Arial" panose="020B0604020202020204" pitchFamily="34" charset="0"/>
              </a:rPr>
              <a:t>müküs</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karışımından oluşan bir salgı üretir. </a:t>
            </a:r>
            <a:r>
              <a:rPr lang="tr-TR" dirty="0" err="1">
                <a:solidFill>
                  <a:srgbClr val="000000"/>
                </a:solidFill>
                <a:latin typeface="Arial" panose="020B0604020202020204" pitchFamily="34" charset="0"/>
              </a:rPr>
              <a:t>Peptik</a:t>
            </a:r>
            <a:r>
              <a:rPr lang="tr-TR" dirty="0">
                <a:solidFill>
                  <a:srgbClr val="000000"/>
                </a:solidFill>
                <a:latin typeface="Arial" panose="020B0604020202020204" pitchFamily="34" charset="0"/>
              </a:rPr>
              <a:t> salgı bölgesi iki tip hücreden oluşmuştur. Bunlar </a:t>
            </a:r>
            <a:r>
              <a:rPr lang="tr-TR" b="1" dirty="0" err="1">
                <a:solidFill>
                  <a:srgbClr val="000000"/>
                </a:solidFill>
                <a:latin typeface="Arial" panose="020B0604020202020204" pitchFamily="34" charset="0"/>
              </a:rPr>
              <a:t>peptik</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hücreler ve </a:t>
            </a:r>
            <a:r>
              <a:rPr lang="tr-TR" dirty="0" err="1">
                <a:solidFill>
                  <a:srgbClr val="000000"/>
                </a:solidFill>
                <a:latin typeface="Arial" panose="020B0604020202020204" pitchFamily="34" charset="0"/>
              </a:rPr>
              <a:t>pariyetel</a:t>
            </a:r>
            <a:r>
              <a:rPr lang="tr-TR"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parietal</a:t>
            </a:r>
            <a:r>
              <a:rPr lang="tr-TR" dirty="0">
                <a:solidFill>
                  <a:srgbClr val="000000"/>
                </a:solidFill>
                <a:latin typeface="Arial" panose="020B0604020202020204" pitchFamily="34" charset="0"/>
              </a:rPr>
              <a:t>) veya </a:t>
            </a:r>
            <a:r>
              <a:rPr lang="tr-TR" dirty="0" err="1">
                <a:solidFill>
                  <a:srgbClr val="000000"/>
                </a:solidFill>
                <a:latin typeface="Arial" panose="020B0604020202020204" pitchFamily="34" charset="0"/>
              </a:rPr>
              <a:t>oksintik</a:t>
            </a:r>
            <a:r>
              <a:rPr lang="tr-TR"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oxyntic</a:t>
            </a:r>
            <a:r>
              <a:rPr lang="tr-TR" dirty="0">
                <a:solidFill>
                  <a:srgbClr val="000000"/>
                </a:solidFill>
                <a:latin typeface="Arial" panose="020B0604020202020204" pitchFamily="34" charset="0"/>
              </a:rPr>
              <a:t>) hücrelerdir. </a:t>
            </a:r>
            <a:r>
              <a:rPr lang="tr-TR" dirty="0" err="1">
                <a:solidFill>
                  <a:srgbClr val="000000"/>
                </a:solidFill>
                <a:latin typeface="Arial" panose="020B0604020202020204" pitchFamily="34" charset="0"/>
              </a:rPr>
              <a:t>Peptik</a:t>
            </a:r>
            <a:r>
              <a:rPr lang="tr-TR" dirty="0">
                <a:solidFill>
                  <a:srgbClr val="000000"/>
                </a:solidFill>
                <a:latin typeface="Arial" panose="020B0604020202020204" pitchFamily="34" charset="0"/>
              </a:rPr>
              <a:t> hücrelerden </a:t>
            </a:r>
            <a:r>
              <a:rPr lang="tr-TR" dirty="0" err="1">
                <a:solidFill>
                  <a:srgbClr val="000000"/>
                </a:solidFill>
                <a:latin typeface="Arial" panose="020B0604020202020204" pitchFamily="34" charset="0"/>
              </a:rPr>
              <a:t>proteolitik</a:t>
            </a:r>
            <a:r>
              <a:rPr lang="tr-TR" dirty="0">
                <a:solidFill>
                  <a:srgbClr val="000000"/>
                </a:solidFill>
                <a:latin typeface="Arial" panose="020B0604020202020204" pitchFamily="34" charset="0"/>
              </a:rPr>
              <a:t> enzimler (</a:t>
            </a:r>
            <a:r>
              <a:rPr lang="tr-TR" dirty="0" err="1">
                <a:solidFill>
                  <a:srgbClr val="000000"/>
                </a:solidFill>
                <a:latin typeface="Arial" panose="020B0604020202020204" pitchFamily="34" charset="0"/>
              </a:rPr>
              <a:t>pepsinojen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pariyetel</a:t>
            </a:r>
            <a:r>
              <a:rPr lang="tr-TR" dirty="0">
                <a:solidFill>
                  <a:srgbClr val="000000"/>
                </a:solidFill>
                <a:latin typeface="Arial" panose="020B0604020202020204" pitchFamily="34" charset="0"/>
              </a:rPr>
              <a:t> hücrelerden ise </a:t>
            </a:r>
            <a:r>
              <a:rPr lang="tr-TR" dirty="0" err="1">
                <a:solidFill>
                  <a:srgbClr val="000000"/>
                </a:solidFill>
                <a:latin typeface="Arial" panose="020B0604020202020204" pitchFamily="34" charset="0"/>
              </a:rPr>
              <a:t>HCl</a:t>
            </a:r>
            <a:r>
              <a:rPr lang="tr-TR" dirty="0">
                <a:solidFill>
                  <a:srgbClr val="000000"/>
                </a:solidFill>
                <a:latin typeface="Arial" panose="020B0604020202020204" pitchFamily="34" charset="0"/>
              </a:rPr>
              <a:t> asit salgılanmaktadır. </a:t>
            </a:r>
            <a:r>
              <a:rPr lang="tr-TR" dirty="0" err="1">
                <a:solidFill>
                  <a:srgbClr val="000000"/>
                </a:solidFill>
                <a:latin typeface="Arial" panose="020B0604020202020204" pitchFamily="34" charset="0"/>
              </a:rPr>
              <a:t>Pilorik</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pyloric</a:t>
            </a:r>
            <a:r>
              <a:rPr lang="tr-TR" dirty="0">
                <a:solidFill>
                  <a:srgbClr val="000000"/>
                </a:solidFill>
                <a:latin typeface="Arial" panose="020B0604020202020204" pitchFamily="34" charset="0"/>
              </a:rPr>
              <a:t>) bölgede ayrıca </a:t>
            </a:r>
            <a:r>
              <a:rPr lang="tr-TR" dirty="0" err="1">
                <a:solidFill>
                  <a:srgbClr val="000000"/>
                </a:solidFill>
                <a:latin typeface="Arial" panose="020B0604020202020204" pitchFamily="34" charset="0"/>
              </a:rPr>
              <a:t>müküs</a:t>
            </a:r>
            <a:r>
              <a:rPr lang="tr-TR" dirty="0">
                <a:solidFill>
                  <a:srgbClr val="000000"/>
                </a:solidFill>
                <a:latin typeface="Arial" panose="020B0604020202020204" pitchFamily="34" charset="0"/>
              </a:rPr>
              <a:t> üreten hücreler de vardır.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Mide de salgılanan hidroklorik asit aşağıdaki fonksiyonları yerine getirir;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1) Proteinleri </a:t>
            </a:r>
            <a:r>
              <a:rPr lang="tr-TR" dirty="0" err="1">
                <a:solidFill>
                  <a:srgbClr val="000000"/>
                </a:solidFill>
                <a:latin typeface="Arial" panose="020B0604020202020204" pitchFamily="34" charset="0"/>
              </a:rPr>
              <a:t>denatüre</a:t>
            </a:r>
            <a:r>
              <a:rPr lang="tr-TR" dirty="0">
                <a:solidFill>
                  <a:srgbClr val="000000"/>
                </a:solidFill>
                <a:latin typeface="Arial" panose="020B0604020202020204" pitchFamily="34" charset="0"/>
              </a:rPr>
              <a:t> eder ve midede daha uzun süre kalmasını sağlayarak</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protein sindirimini iyileştirir.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2) </a:t>
            </a:r>
            <a:r>
              <a:rPr lang="tr-TR" dirty="0" err="1">
                <a:solidFill>
                  <a:srgbClr val="000000"/>
                </a:solidFill>
                <a:latin typeface="Arial" panose="020B0604020202020204" pitchFamily="34" charset="0"/>
              </a:rPr>
              <a:t>Pepsinojenin</a:t>
            </a:r>
            <a:r>
              <a:rPr lang="tr-TR" dirty="0">
                <a:solidFill>
                  <a:srgbClr val="000000"/>
                </a:solidFill>
                <a:latin typeface="Arial" panose="020B0604020202020204" pitchFamily="34" charset="0"/>
              </a:rPr>
              <a:t> pepsine dönüşümünü sağlar.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3) Pepsinin aktivitesini gösterebilmesi için mide asitliğini düşük tutar.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4) Yemlerle gelen patojen mikroorganizmaları öldürür.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5) Yemlerdeki minerallerin çözünmesine katkıda bulunur.</a:t>
            </a:r>
            <a:r>
              <a:rPr lang="tr-TR" dirty="0"/>
              <a:t> </a:t>
            </a:r>
          </a:p>
        </p:txBody>
      </p:sp>
    </p:spTree>
    <p:extLst>
      <p:ext uri="{BB962C8B-B14F-4D97-AF65-F5344CB8AC3E}">
        <p14:creationId xmlns:p14="http://schemas.microsoft.com/office/powerpoint/2010/main" val="133702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ruminant sindirim sistemi ile ilgili görsel sonucu">
            <a:extLst>
              <a:ext uri="{FF2B5EF4-FFF2-40B4-BE49-F238E27FC236}">
                <a16:creationId xmlns:a16="http://schemas.microsoft.com/office/drawing/2014/main" id="{9F49425F-39B5-4D08-9C25-B70AF08040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9773" y="477078"/>
            <a:ext cx="7765774" cy="5274365"/>
          </a:xfrm>
          <a:prstGeom prst="rect">
            <a:avLst/>
          </a:prstGeom>
          <a:noFill/>
          <a:ln>
            <a:noFill/>
          </a:ln>
        </p:spPr>
      </p:pic>
    </p:spTree>
    <p:extLst>
      <p:ext uri="{BB962C8B-B14F-4D97-AF65-F5344CB8AC3E}">
        <p14:creationId xmlns:p14="http://schemas.microsoft.com/office/powerpoint/2010/main" val="232236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4D83444-7ABB-49F0-B0DA-095BBF8969BF}"/>
              </a:ext>
            </a:extLst>
          </p:cNvPr>
          <p:cNvSpPr/>
          <p:nvPr/>
        </p:nvSpPr>
        <p:spPr>
          <a:xfrm>
            <a:off x="397566" y="888646"/>
            <a:ext cx="11595652" cy="4247317"/>
          </a:xfrm>
          <a:prstGeom prst="rect">
            <a:avLst/>
          </a:prstGeom>
        </p:spPr>
        <p:txBody>
          <a:bodyPr wrap="square">
            <a:spAutoFit/>
          </a:bodyPr>
          <a:lstStyle/>
          <a:p>
            <a:r>
              <a:rPr lang="tr-TR" b="1" dirty="0">
                <a:solidFill>
                  <a:srgbClr val="000000"/>
                </a:solidFill>
                <a:latin typeface="Arial" panose="020B0604020202020204" pitchFamily="34" charset="0"/>
              </a:rPr>
              <a:t>İncebağırsaklar</a:t>
            </a:r>
            <a:br>
              <a:rPr lang="tr-TR" b="1" dirty="0">
                <a:solidFill>
                  <a:srgbClr val="000000"/>
                </a:solidFill>
                <a:latin typeface="Arial" panose="020B0604020202020204" pitchFamily="34" charset="0"/>
              </a:rPr>
            </a:br>
            <a:r>
              <a:rPr lang="tr-TR" dirty="0">
                <a:solidFill>
                  <a:srgbClr val="000000"/>
                </a:solidFill>
                <a:latin typeface="Arial" panose="020B0604020202020204" pitchFamily="34" charset="0"/>
              </a:rPr>
              <a:t>Farklı türlerde incebağırsağın oransal uzunlukları büyük oranda değişim göstermektedir. Domuzlarda nispeten uzundur (15-20 m), fakat köpeklerde oldukça kısadır (4 m). İncebağırsak 3 bölümden oluşmaktadır. Bunlar; </a:t>
            </a:r>
            <a:r>
              <a:rPr lang="tr-TR" dirty="0" err="1">
                <a:solidFill>
                  <a:srgbClr val="000000"/>
                </a:solidFill>
                <a:latin typeface="Arial" panose="020B0604020202020204" pitchFamily="34" charset="0"/>
              </a:rPr>
              <a:t>duodenum</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jejunum</a:t>
            </a:r>
            <a:r>
              <a:rPr lang="tr-TR" dirty="0">
                <a:solidFill>
                  <a:srgbClr val="000000"/>
                </a:solidFill>
                <a:latin typeface="Arial" panose="020B0604020202020204" pitchFamily="34" charset="0"/>
              </a:rPr>
              <a:t> ve </a:t>
            </a:r>
            <a:r>
              <a:rPr lang="tr-TR" dirty="0" err="1">
                <a:solidFill>
                  <a:srgbClr val="000000"/>
                </a:solidFill>
                <a:latin typeface="Arial" panose="020B0604020202020204" pitchFamily="34" charset="0"/>
              </a:rPr>
              <a:t>ileumdur</a:t>
            </a:r>
            <a:r>
              <a:rPr lang="tr-TR" dirty="0">
                <a:solidFill>
                  <a:srgbClr val="000000"/>
                </a:solidFill>
                <a:latin typeface="Arial" panose="020B0604020202020204" pitchFamily="34" charset="0"/>
              </a:rPr>
              <a:t>.</a:t>
            </a:r>
            <a:br>
              <a:rPr lang="tr-TR" dirty="0">
                <a:solidFill>
                  <a:srgbClr val="000000"/>
                </a:solidFill>
                <a:latin typeface="Arial" panose="020B0604020202020204" pitchFamily="34" charset="0"/>
              </a:rPr>
            </a:br>
            <a:r>
              <a:rPr lang="tr-TR" dirty="0" err="1">
                <a:solidFill>
                  <a:srgbClr val="000000"/>
                </a:solidFill>
                <a:latin typeface="Arial" panose="020B0604020202020204" pitchFamily="34" charset="0"/>
              </a:rPr>
              <a:t>Duedonum</a:t>
            </a:r>
            <a:r>
              <a:rPr lang="tr-TR" dirty="0">
                <a:solidFill>
                  <a:srgbClr val="000000"/>
                </a:solidFill>
                <a:latin typeface="Arial" panose="020B0604020202020204" pitchFamily="34" charset="0"/>
              </a:rPr>
              <a:t> (onikiparmakbağırsağı), farklı sindirim salgılarının üretildiği incebağırsağın ilk ve kısa bir kısmıdır. Ayrıca pankreastan ve safra kesesinden bir kısım sindirim sıvıları da </a:t>
            </a:r>
            <a:r>
              <a:rPr lang="tr-TR" dirty="0" err="1">
                <a:solidFill>
                  <a:srgbClr val="000000"/>
                </a:solidFill>
                <a:latin typeface="Arial" panose="020B0604020202020204" pitchFamily="34" charset="0"/>
              </a:rPr>
              <a:t>duedenumun</a:t>
            </a:r>
            <a:r>
              <a:rPr lang="tr-TR" dirty="0">
                <a:solidFill>
                  <a:srgbClr val="000000"/>
                </a:solidFill>
                <a:latin typeface="Arial" panose="020B0604020202020204" pitchFamily="34" charset="0"/>
              </a:rPr>
              <a:t> midenin </a:t>
            </a:r>
            <a:r>
              <a:rPr lang="tr-TR" dirty="0" err="1">
                <a:solidFill>
                  <a:srgbClr val="000000"/>
                </a:solidFill>
                <a:latin typeface="Arial" panose="020B0604020202020204" pitchFamily="34" charset="0"/>
              </a:rPr>
              <a:t>pilor</a:t>
            </a:r>
            <a:r>
              <a:rPr lang="tr-TR" dirty="0">
                <a:solidFill>
                  <a:srgbClr val="000000"/>
                </a:solidFill>
                <a:latin typeface="Arial" panose="020B0604020202020204" pitchFamily="34" charset="0"/>
              </a:rPr>
              <a:t> bölgesine yakın kısmına boşaltılmaktadır. Bazı hayvan türlerinde</a:t>
            </a:r>
            <a:r>
              <a:rPr lang="tr-TR" sz="1400" dirty="0">
                <a:solidFill>
                  <a:srgbClr val="000000"/>
                </a:solidFill>
                <a:latin typeface="TimesNewRoman"/>
              </a:rPr>
              <a:t> </a:t>
            </a:r>
            <a:r>
              <a:rPr lang="tr-TR" dirty="0">
                <a:solidFill>
                  <a:srgbClr val="000000"/>
                </a:solidFill>
                <a:latin typeface="Arial" panose="020B0604020202020204" pitchFamily="34" charset="0"/>
              </a:rPr>
              <a:t>karaciğerdeki safra kanalları ve pankreasın boşaltıcı kanalları birleşerek genel bir safra yolu oluştururlar ve içeriklerini </a:t>
            </a:r>
            <a:r>
              <a:rPr lang="tr-TR" dirty="0" err="1">
                <a:solidFill>
                  <a:srgbClr val="000000"/>
                </a:solidFill>
                <a:latin typeface="Arial" panose="020B0604020202020204" pitchFamily="34" charset="0"/>
              </a:rPr>
              <a:t>duedenuma</a:t>
            </a:r>
            <a:r>
              <a:rPr lang="tr-TR" dirty="0">
                <a:solidFill>
                  <a:srgbClr val="000000"/>
                </a:solidFill>
                <a:latin typeface="Arial" panose="020B0604020202020204" pitchFamily="34" charset="0"/>
              </a:rPr>
              <a:t> boşaltırlar. Diğer türlerde ise safra ve pankreas salgısı ayrı kanallarla </a:t>
            </a:r>
            <a:r>
              <a:rPr lang="tr-TR" dirty="0" err="1">
                <a:solidFill>
                  <a:srgbClr val="000000"/>
                </a:solidFill>
                <a:latin typeface="Arial" panose="020B0604020202020204" pitchFamily="34" charset="0"/>
              </a:rPr>
              <a:t>duedenuma</a:t>
            </a:r>
            <a:r>
              <a:rPr lang="tr-TR" dirty="0">
                <a:solidFill>
                  <a:srgbClr val="000000"/>
                </a:solidFill>
                <a:latin typeface="Arial" panose="020B0604020202020204" pitchFamily="34" charset="0"/>
              </a:rPr>
              <a:t> açılır. </a:t>
            </a:r>
            <a:r>
              <a:rPr lang="tr-TR" dirty="0" err="1">
                <a:solidFill>
                  <a:srgbClr val="000000"/>
                </a:solidFill>
                <a:latin typeface="Arial" panose="020B0604020202020204" pitchFamily="34" charset="0"/>
              </a:rPr>
              <a:t>Duedenumda</a:t>
            </a:r>
            <a:r>
              <a:rPr lang="tr-TR" dirty="0">
                <a:solidFill>
                  <a:srgbClr val="000000"/>
                </a:solidFill>
                <a:latin typeface="Arial" panose="020B0604020202020204" pitchFamily="34" charset="0"/>
              </a:rPr>
              <a:t> dikkate değer oranda bir emilim gerçekleşir.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İncebağırsaklar sindirim sisteminde emilimin en fazla gerçekleştiği yer olarak bilinir. </a:t>
            </a:r>
          </a:p>
          <a:p>
            <a:r>
              <a:rPr lang="tr-TR" dirty="0" err="1">
                <a:solidFill>
                  <a:srgbClr val="000000"/>
                </a:solidFill>
                <a:latin typeface="Arial" panose="020B0604020202020204" pitchFamily="34" charset="0"/>
              </a:rPr>
              <a:t>Jejunum</a:t>
            </a:r>
            <a:r>
              <a:rPr lang="tr-TR" dirty="0">
                <a:solidFill>
                  <a:srgbClr val="000000"/>
                </a:solidFill>
                <a:latin typeface="Arial" panose="020B0604020202020204" pitchFamily="34" charset="0"/>
              </a:rPr>
              <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incebağırsağın orta bölümüdür. </a:t>
            </a:r>
            <a:r>
              <a:rPr lang="tr-TR" dirty="0" err="1">
                <a:solidFill>
                  <a:srgbClr val="000000"/>
                </a:solidFill>
                <a:latin typeface="Arial" panose="020B0604020202020204" pitchFamily="34" charset="0"/>
              </a:rPr>
              <a:t>İleum</a:t>
            </a:r>
            <a:r>
              <a:rPr lang="tr-TR" dirty="0">
                <a:solidFill>
                  <a:srgbClr val="000000"/>
                </a:solidFill>
                <a:latin typeface="Arial" panose="020B0604020202020204" pitchFamily="34" charset="0"/>
              </a:rPr>
              <a:t> ise incebağırsağın körbağırsakla kesiştiği yerde biten son bölümdür. </a:t>
            </a:r>
            <a:r>
              <a:rPr lang="tr-TR" dirty="0" err="1">
                <a:solidFill>
                  <a:srgbClr val="000000"/>
                </a:solidFill>
                <a:latin typeface="Arial" panose="020B0604020202020204" pitchFamily="34" charset="0"/>
              </a:rPr>
              <a:t>Jejunumda</a:t>
            </a:r>
            <a:r>
              <a:rPr lang="tr-TR" dirty="0">
                <a:solidFill>
                  <a:srgbClr val="000000"/>
                </a:solidFill>
                <a:latin typeface="Arial" panose="020B0604020202020204" pitchFamily="34" charset="0"/>
              </a:rPr>
              <a:t> bir miktar sindirim ve </a:t>
            </a:r>
            <a:r>
              <a:rPr lang="tr-TR" dirty="0" err="1">
                <a:solidFill>
                  <a:srgbClr val="000000"/>
                </a:solidFill>
                <a:latin typeface="Arial" panose="020B0604020202020204" pitchFamily="34" charset="0"/>
              </a:rPr>
              <a:t>absorpsiyon</a:t>
            </a:r>
            <a:r>
              <a:rPr lang="tr-TR" dirty="0">
                <a:solidFill>
                  <a:srgbClr val="000000"/>
                </a:solidFill>
                <a:latin typeface="Arial" panose="020B0604020202020204" pitchFamily="34" charset="0"/>
              </a:rPr>
              <a:t> gerçekleşmekte, </a:t>
            </a:r>
            <a:r>
              <a:rPr lang="tr-TR" dirty="0" err="1">
                <a:solidFill>
                  <a:srgbClr val="000000"/>
                </a:solidFill>
                <a:latin typeface="Arial" panose="020B0604020202020204" pitchFamily="34" charset="0"/>
              </a:rPr>
              <a:t>ileumda</a:t>
            </a:r>
            <a:r>
              <a:rPr lang="tr-TR" dirty="0">
                <a:solidFill>
                  <a:srgbClr val="000000"/>
                </a:solidFill>
                <a:latin typeface="Arial" panose="020B0604020202020204" pitchFamily="34" charset="0"/>
              </a:rPr>
              <a:t> ise çoğunlukla emilim söz konusu olmaktadır. </a:t>
            </a:r>
            <a:r>
              <a:rPr lang="tr-TR" dirty="0"/>
              <a:t/>
            </a:r>
            <a:br>
              <a:rPr lang="tr-TR" dirty="0"/>
            </a:br>
            <a:endParaRPr lang="tr-TR" dirty="0"/>
          </a:p>
        </p:txBody>
      </p:sp>
    </p:spTree>
    <p:extLst>
      <p:ext uri="{BB962C8B-B14F-4D97-AF65-F5344CB8AC3E}">
        <p14:creationId xmlns:p14="http://schemas.microsoft.com/office/powerpoint/2010/main" val="166870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6498C07-84D7-445F-88FA-A9293E1133CB}"/>
              </a:ext>
            </a:extLst>
          </p:cNvPr>
          <p:cNvPicPr>
            <a:picLocks noChangeAspect="1"/>
          </p:cNvPicPr>
          <p:nvPr/>
        </p:nvPicPr>
        <p:blipFill>
          <a:blip r:embed="rId2"/>
          <a:stretch>
            <a:fillRect/>
          </a:stretch>
        </p:blipFill>
        <p:spPr>
          <a:xfrm>
            <a:off x="583096" y="3686989"/>
            <a:ext cx="9263269" cy="2185715"/>
          </a:xfrm>
          <a:prstGeom prst="rect">
            <a:avLst/>
          </a:prstGeom>
        </p:spPr>
      </p:pic>
      <p:sp>
        <p:nvSpPr>
          <p:cNvPr id="5" name="Dikdörtgen 4">
            <a:extLst>
              <a:ext uri="{FF2B5EF4-FFF2-40B4-BE49-F238E27FC236}">
                <a16:creationId xmlns:a16="http://schemas.microsoft.com/office/drawing/2014/main" id="{E907D810-6713-43DA-AC86-414C2A584285}"/>
              </a:ext>
            </a:extLst>
          </p:cNvPr>
          <p:cNvSpPr/>
          <p:nvPr/>
        </p:nvSpPr>
        <p:spPr>
          <a:xfrm>
            <a:off x="689113" y="1139687"/>
            <a:ext cx="10429461" cy="2031325"/>
          </a:xfrm>
          <a:prstGeom prst="rect">
            <a:avLst/>
          </a:prstGeom>
        </p:spPr>
        <p:txBody>
          <a:bodyPr wrap="square">
            <a:spAutoFit/>
          </a:bodyPr>
          <a:lstStyle/>
          <a:p>
            <a:r>
              <a:rPr lang="tr-TR" dirty="0">
                <a:solidFill>
                  <a:srgbClr val="000000"/>
                </a:solidFill>
                <a:latin typeface="Arial" panose="020B0604020202020204" pitchFamily="34" charset="0"/>
              </a:rPr>
              <a:t>İncebağırsak, özellikle de </a:t>
            </a:r>
            <a:r>
              <a:rPr lang="tr-TR" dirty="0" err="1">
                <a:solidFill>
                  <a:srgbClr val="000000"/>
                </a:solidFill>
                <a:latin typeface="Arial" panose="020B0604020202020204" pitchFamily="34" charset="0"/>
              </a:rPr>
              <a:t>duodenum</a:t>
            </a:r>
            <a:r>
              <a:rPr lang="tr-TR" dirty="0">
                <a:solidFill>
                  <a:srgbClr val="000000"/>
                </a:solidFill>
                <a:latin typeface="Arial" panose="020B0604020202020204" pitchFamily="34" charset="0"/>
              </a:rPr>
              <a:t> bölümü, daha önce de değinildiği gibi çok önemli</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düzeyde emilimin olduğu bir alandır. İncebağırsakların iç yüzeyi, emilim alanını artıran </a:t>
            </a:r>
            <a:r>
              <a:rPr lang="tr-TR" b="1" dirty="0" err="1">
                <a:solidFill>
                  <a:srgbClr val="000000"/>
                </a:solidFill>
                <a:latin typeface="Arial" panose="020B0604020202020204" pitchFamily="34" charset="0"/>
              </a:rPr>
              <a:t>villi</a:t>
            </a:r>
            <a:r>
              <a:rPr lang="tr-TR" b="1" dirty="0">
                <a:solidFill>
                  <a:srgbClr val="000000"/>
                </a:solidFill>
                <a:latin typeface="Arial" panose="020B0604020202020204" pitchFamily="34" charset="0"/>
              </a:rPr>
              <a:t/>
            </a:r>
            <a:br>
              <a:rPr lang="tr-TR" b="1" dirty="0">
                <a:solidFill>
                  <a:srgbClr val="000000"/>
                </a:solidFill>
                <a:latin typeface="Arial" panose="020B0604020202020204" pitchFamily="34" charset="0"/>
              </a:rPr>
            </a:br>
            <a:r>
              <a:rPr lang="tr-TR" dirty="0">
                <a:solidFill>
                  <a:srgbClr val="000000"/>
                </a:solidFill>
                <a:latin typeface="Arial" panose="020B0604020202020204" pitchFamily="34" charset="0"/>
              </a:rPr>
              <a:t>denilen çıkıntılı yapılarla kaplıdır. Her bir </a:t>
            </a:r>
            <a:r>
              <a:rPr lang="tr-TR" dirty="0" err="1">
                <a:solidFill>
                  <a:srgbClr val="000000"/>
                </a:solidFill>
                <a:latin typeface="Arial" panose="020B0604020202020204" pitchFamily="34" charset="0"/>
              </a:rPr>
              <a:t>villi</a:t>
            </a:r>
            <a:r>
              <a:rPr lang="tr-TR" dirty="0">
                <a:solidFill>
                  <a:srgbClr val="000000"/>
                </a:solidFill>
                <a:latin typeface="Arial" panose="020B0604020202020204" pitchFamily="34" charset="0"/>
              </a:rPr>
              <a:t> bir küçük arter (</a:t>
            </a:r>
            <a:r>
              <a:rPr lang="tr-TR" b="1" dirty="0" err="1">
                <a:solidFill>
                  <a:srgbClr val="000000"/>
                </a:solidFill>
                <a:latin typeface="Arial" panose="020B0604020202020204" pitchFamily="34" charset="0"/>
              </a:rPr>
              <a:t>arteriol</a:t>
            </a:r>
            <a:r>
              <a:rPr lang="tr-TR" dirty="0">
                <a:solidFill>
                  <a:srgbClr val="000000"/>
                </a:solidFill>
                <a:latin typeface="Arial" panose="020B0604020202020204" pitchFamily="34" charset="0"/>
              </a:rPr>
              <a:t>), bir küçük toplar damar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venul</a:t>
            </a:r>
            <a:r>
              <a:rPr lang="tr-TR" dirty="0">
                <a:solidFill>
                  <a:srgbClr val="000000"/>
                </a:solidFill>
                <a:latin typeface="Arial" panose="020B0604020202020204" pitchFamily="34" charset="0"/>
              </a:rPr>
              <a:t>) ve lenf sistemine geçişi sağlayan bir lenf kanalcığı (</a:t>
            </a:r>
            <a:r>
              <a:rPr lang="tr-TR" b="1" dirty="0" err="1">
                <a:solidFill>
                  <a:srgbClr val="000000"/>
                </a:solidFill>
                <a:latin typeface="Arial" panose="020B0604020202020204" pitchFamily="34" charset="0"/>
              </a:rPr>
              <a:t>lacteal</a:t>
            </a:r>
            <a:r>
              <a:rPr lang="tr-TR" dirty="0">
                <a:solidFill>
                  <a:srgbClr val="000000"/>
                </a:solidFill>
                <a:latin typeface="Arial" panose="020B0604020202020204" pitchFamily="34" charset="0"/>
              </a:rPr>
              <a:t>) içerir. Küçük toplar damarlar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doğrudan karaciğere giden portal dolaşıma boşalırlar. Lenf sistemi </a:t>
            </a:r>
            <a:r>
              <a:rPr lang="tr-TR" dirty="0" err="1">
                <a:solidFill>
                  <a:srgbClr val="000000"/>
                </a:solidFill>
                <a:latin typeface="Arial" panose="020B0604020202020204" pitchFamily="34" charset="0"/>
              </a:rPr>
              <a:t>torasik</a:t>
            </a:r>
            <a:r>
              <a:rPr lang="tr-TR" dirty="0">
                <a:solidFill>
                  <a:srgbClr val="000000"/>
                </a:solidFill>
                <a:latin typeface="Arial" panose="020B0604020202020204" pitchFamily="34" charset="0"/>
              </a:rPr>
              <a:t> kanal (</a:t>
            </a:r>
            <a:r>
              <a:rPr lang="tr-TR" b="1" dirty="0" err="1">
                <a:solidFill>
                  <a:srgbClr val="000000"/>
                </a:solidFill>
                <a:latin typeface="Arial" panose="020B0604020202020204" pitchFamily="34" charset="0"/>
              </a:rPr>
              <a:t>toracic</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duct</a:t>
            </a:r>
            <a:r>
              <a:rPr lang="tr-TR" dirty="0">
                <a:solidFill>
                  <a:srgbClr val="000000"/>
                </a:solidFill>
                <a:latin typeface="Arial" panose="020B0604020202020204" pitchFamily="34" charset="0"/>
              </a:rPr>
              <a:t>)</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vasıtasıyla geniş bir </a:t>
            </a:r>
            <a:r>
              <a:rPr lang="tr-TR" dirty="0" err="1">
                <a:solidFill>
                  <a:srgbClr val="000000"/>
                </a:solidFill>
                <a:latin typeface="Arial" panose="020B0604020202020204" pitchFamily="34" charset="0"/>
              </a:rPr>
              <a:t>ven</a:t>
            </a:r>
            <a:r>
              <a:rPr lang="tr-TR" dirty="0">
                <a:solidFill>
                  <a:srgbClr val="000000"/>
                </a:solidFill>
                <a:latin typeface="Arial" panose="020B0604020202020204" pitchFamily="34" charset="0"/>
              </a:rPr>
              <a:t> olan </a:t>
            </a:r>
            <a:r>
              <a:rPr lang="tr-TR" b="1" dirty="0">
                <a:solidFill>
                  <a:srgbClr val="000000"/>
                </a:solidFill>
                <a:latin typeface="Arial" panose="020B0604020202020204" pitchFamily="34" charset="0"/>
              </a:rPr>
              <a:t>vena </a:t>
            </a:r>
            <a:r>
              <a:rPr lang="tr-TR" b="1" dirty="0" err="1">
                <a:solidFill>
                  <a:srgbClr val="000000"/>
                </a:solidFill>
                <a:latin typeface="Arial" panose="020B0604020202020204" pitchFamily="34" charset="0"/>
              </a:rPr>
              <a:t>cava</a:t>
            </a:r>
            <a:r>
              <a:rPr lang="tr-TR" dirty="0" err="1">
                <a:solidFill>
                  <a:srgbClr val="000000"/>
                </a:solidFill>
                <a:latin typeface="Arial" panose="020B0604020202020204" pitchFamily="34" charset="0"/>
              </a:rPr>
              <a:t>’ya</a:t>
            </a:r>
            <a:r>
              <a:rPr lang="tr-TR" dirty="0">
                <a:solidFill>
                  <a:srgbClr val="000000"/>
                </a:solidFill>
                <a:latin typeface="Arial" panose="020B0604020202020204" pitchFamily="34" charset="0"/>
              </a:rPr>
              <a:t> boşalır.</a:t>
            </a:r>
            <a:r>
              <a:rPr lang="tr-TR" dirty="0"/>
              <a:t> </a:t>
            </a:r>
            <a:br>
              <a:rPr lang="tr-TR" dirty="0"/>
            </a:br>
            <a:endParaRPr lang="tr-TR" dirty="0"/>
          </a:p>
        </p:txBody>
      </p:sp>
    </p:spTree>
    <p:extLst>
      <p:ext uri="{BB962C8B-B14F-4D97-AF65-F5344CB8AC3E}">
        <p14:creationId xmlns:p14="http://schemas.microsoft.com/office/powerpoint/2010/main" val="366609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3E32195-2E34-4D35-9662-01E66533EEB9}"/>
              </a:ext>
            </a:extLst>
          </p:cNvPr>
          <p:cNvSpPr/>
          <p:nvPr/>
        </p:nvSpPr>
        <p:spPr>
          <a:xfrm>
            <a:off x="344556" y="291547"/>
            <a:ext cx="11237844" cy="6463308"/>
          </a:xfrm>
          <a:prstGeom prst="rect">
            <a:avLst/>
          </a:prstGeom>
        </p:spPr>
        <p:txBody>
          <a:bodyPr wrap="square">
            <a:spAutoFit/>
          </a:bodyPr>
          <a:lstStyle/>
          <a:p>
            <a:r>
              <a:rPr lang="tr-TR" dirty="0">
                <a:solidFill>
                  <a:srgbClr val="000000"/>
                </a:solidFill>
                <a:latin typeface="Arial" panose="020B0604020202020204" pitchFamily="34" charset="0"/>
              </a:rPr>
              <a:t>İncebağırsakların fonksiyonları;</a:t>
            </a:r>
          </a:p>
          <a:p>
            <a:r>
              <a:rPr lang="tr-TR" dirty="0">
                <a:solidFill>
                  <a:srgbClr val="000000"/>
                </a:solidFill>
                <a:latin typeface="Arial" panose="020B0604020202020204" pitchFamily="34" charset="0"/>
              </a:rPr>
              <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1) Alınan besinlerin sindirim sisteminde akışını kontrol etmek. Dalga şeklindeki </a:t>
            </a:r>
            <a:r>
              <a:rPr lang="tr-TR" dirty="0" err="1">
                <a:solidFill>
                  <a:srgbClr val="000000"/>
                </a:solidFill>
                <a:latin typeface="Arial" panose="020B0604020202020204" pitchFamily="34" charset="0"/>
              </a:rPr>
              <a:t>kontraksiyonlarla</a:t>
            </a:r>
            <a:r>
              <a:rPr lang="tr-TR" dirty="0">
                <a:solidFill>
                  <a:srgbClr val="000000"/>
                </a:solidFill>
                <a:latin typeface="Arial" panose="020B0604020202020204" pitchFamily="34" charset="0"/>
              </a:rPr>
              <a:t> bağırsak içeriğinin sindirim sisteminin aşağı kısımlarına taşınmasını sağlar.</a:t>
            </a:r>
          </a:p>
          <a:p>
            <a:r>
              <a:rPr lang="tr-TR" dirty="0">
                <a:solidFill>
                  <a:srgbClr val="000000"/>
                </a:solidFill>
                <a:latin typeface="Arial" panose="020B0604020202020204" pitchFamily="34" charset="0"/>
              </a:rPr>
              <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2) Kimyasal ve </a:t>
            </a:r>
            <a:r>
              <a:rPr lang="tr-TR" dirty="0" err="1">
                <a:solidFill>
                  <a:srgbClr val="000000"/>
                </a:solidFill>
                <a:latin typeface="Arial" panose="020B0604020202020204" pitchFamily="34" charset="0"/>
              </a:rPr>
              <a:t>enzimatik</a:t>
            </a:r>
            <a:r>
              <a:rPr lang="tr-TR" dirty="0">
                <a:solidFill>
                  <a:srgbClr val="000000"/>
                </a:solidFill>
                <a:latin typeface="Arial" panose="020B0604020202020204" pitchFamily="34" charset="0"/>
              </a:rPr>
              <a:t> sindirimi gerçekleştirmek. Bağırsaklardan ve ilgili bezlerden salgılanan sindirim sıvılarında bulunan örneğin safra gibi maddelerle yağların sindirimine katkıda bulunarak kimyasal sindirim, pankreastan ve bağırsak bezlerinden salgılanan enzimlerle de </a:t>
            </a:r>
            <a:r>
              <a:rPr lang="tr-TR" dirty="0" err="1">
                <a:solidFill>
                  <a:srgbClr val="000000"/>
                </a:solidFill>
                <a:latin typeface="Arial" panose="020B0604020202020204" pitchFamily="34" charset="0"/>
              </a:rPr>
              <a:t>enzimatik</a:t>
            </a:r>
            <a:r>
              <a:rPr lang="tr-TR" dirty="0">
                <a:solidFill>
                  <a:srgbClr val="000000"/>
                </a:solidFill>
                <a:latin typeface="Arial" panose="020B0604020202020204" pitchFamily="34" charset="0"/>
              </a:rPr>
              <a:t> sindirimin gerçekleştirilmesini sağlar.</a:t>
            </a:r>
          </a:p>
          <a:p>
            <a:r>
              <a:rPr lang="tr-TR" dirty="0">
                <a:solidFill>
                  <a:srgbClr val="000000"/>
                </a:solidFill>
                <a:latin typeface="Arial" panose="020B0604020202020204" pitchFamily="34" charset="0"/>
              </a:rPr>
              <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3) Besin maddelerinin emilimlerini gerçekleştirmek. Basit şekerlerin, amino asitlerin, yağ asitlerinin, minerallerin ve suyun emilmesini sağlar.</a:t>
            </a:r>
          </a:p>
          <a:p>
            <a:r>
              <a:rPr lang="tr-TR" dirty="0">
                <a:solidFill>
                  <a:srgbClr val="000000"/>
                </a:solidFill>
                <a:latin typeface="Arial" panose="020B0604020202020204" pitchFamily="34" charset="0"/>
              </a:rPr>
              <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Sindirim sistemleri çok farklı olan hayvan türleri arasında en az farklılık gösteren organ incebağırsaklardır. Fonksiyonu da bütün türlerde benzerdir. Ancak boyut olarak, beslenme şekline göre türler arasında bir kısım farklılıklar mevcuttur.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Diğer taraftan pankreas ve karaciğer ürettikleri sindirim salgıları nedeniyle sindirim açısından hayati önem taşımaktadırlar. Safra karaciğerden salgılanır ve yağları </a:t>
            </a:r>
            <a:r>
              <a:rPr lang="tr-TR" dirty="0" err="1">
                <a:solidFill>
                  <a:srgbClr val="000000"/>
                </a:solidFill>
                <a:latin typeface="Arial" panose="020B0604020202020204" pitchFamily="34" charset="0"/>
              </a:rPr>
              <a:t>emülsifiye</a:t>
            </a:r>
            <a:r>
              <a:rPr lang="tr-TR" dirty="0">
                <a:solidFill>
                  <a:srgbClr val="000000"/>
                </a:solidFill>
                <a:latin typeface="Arial" panose="020B0604020202020204" pitchFamily="34" charset="0"/>
              </a:rPr>
              <a:t> ederek pankreastan salgılanan </a:t>
            </a:r>
            <a:r>
              <a:rPr lang="tr-TR" dirty="0" err="1">
                <a:solidFill>
                  <a:srgbClr val="000000"/>
                </a:solidFill>
                <a:latin typeface="Arial" panose="020B0604020202020204" pitchFamily="34" charset="0"/>
              </a:rPr>
              <a:t>lipazın</a:t>
            </a:r>
            <a:r>
              <a:rPr lang="tr-TR" dirty="0">
                <a:solidFill>
                  <a:srgbClr val="000000"/>
                </a:solidFill>
                <a:latin typeface="Arial" panose="020B0604020202020204" pitchFamily="34" charset="0"/>
              </a:rPr>
              <a:t> daha etkin olarak lipitleri parçalamasına katkıda bulunur.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Karaciğer, safra üretimi, bazı </a:t>
            </a:r>
            <a:r>
              <a:rPr lang="tr-TR" dirty="0" err="1">
                <a:solidFill>
                  <a:srgbClr val="000000"/>
                </a:solidFill>
                <a:latin typeface="Arial" panose="020B0604020202020204" pitchFamily="34" charset="0"/>
              </a:rPr>
              <a:t>metabolitlerin</a:t>
            </a:r>
            <a:r>
              <a:rPr lang="tr-TR" dirty="0">
                <a:solidFill>
                  <a:srgbClr val="000000"/>
                </a:solidFill>
                <a:latin typeface="Arial" panose="020B0604020202020204" pitchFamily="34" charset="0"/>
              </a:rPr>
              <a:t> sentezi ve </a:t>
            </a:r>
            <a:r>
              <a:rPr lang="tr-TR" dirty="0" err="1">
                <a:solidFill>
                  <a:srgbClr val="000000"/>
                </a:solidFill>
                <a:latin typeface="Arial" panose="020B0604020202020204" pitchFamily="34" charset="0"/>
              </a:rPr>
              <a:t>toksik</a:t>
            </a:r>
            <a:r>
              <a:rPr lang="tr-TR" dirty="0">
                <a:solidFill>
                  <a:srgbClr val="000000"/>
                </a:solidFill>
                <a:latin typeface="Arial" panose="020B0604020202020204" pitchFamily="34" charset="0"/>
              </a:rPr>
              <a:t> materyallerin </a:t>
            </a:r>
            <a:r>
              <a:rPr lang="tr-TR" dirty="0" err="1">
                <a:solidFill>
                  <a:srgbClr val="000000"/>
                </a:solidFill>
                <a:latin typeface="Arial" panose="020B0604020202020204" pitchFamily="34" charset="0"/>
              </a:rPr>
              <a:t>detoksifikasyonu</a:t>
            </a:r>
            <a:r>
              <a:rPr lang="tr-TR" dirty="0">
                <a:solidFill>
                  <a:srgbClr val="000000"/>
                </a:solidFill>
                <a:latin typeface="Arial" panose="020B0604020202020204" pitchFamily="34" charset="0"/>
              </a:rPr>
              <a:t> için çok önemli ve aktif bir organdır. Ayrıca bir çok vitamin (özellikle yağda eriyen vitaminler) ve iz elementlerin de depolandığı bir yerdir.</a:t>
            </a:r>
            <a:r>
              <a:rPr lang="tr-TR" dirty="0"/>
              <a:t> </a:t>
            </a:r>
            <a:br>
              <a:rPr lang="tr-TR" dirty="0"/>
            </a:br>
            <a:endParaRPr lang="tr-TR" dirty="0"/>
          </a:p>
        </p:txBody>
      </p:sp>
    </p:spTree>
    <p:extLst>
      <p:ext uri="{BB962C8B-B14F-4D97-AF65-F5344CB8AC3E}">
        <p14:creationId xmlns:p14="http://schemas.microsoft.com/office/powerpoint/2010/main" val="134752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73A3E7E-97E4-491E-9838-025ED316D912}"/>
              </a:ext>
            </a:extLst>
          </p:cNvPr>
          <p:cNvSpPr/>
          <p:nvPr/>
        </p:nvSpPr>
        <p:spPr>
          <a:xfrm>
            <a:off x="397565" y="1205948"/>
            <a:ext cx="11052313" cy="2862322"/>
          </a:xfrm>
          <a:prstGeom prst="rect">
            <a:avLst/>
          </a:prstGeom>
        </p:spPr>
        <p:txBody>
          <a:bodyPr wrap="square">
            <a:spAutoFit/>
          </a:bodyPr>
          <a:lstStyle/>
          <a:p>
            <a:r>
              <a:rPr lang="tr-TR" b="1" dirty="0">
                <a:solidFill>
                  <a:srgbClr val="000000"/>
                </a:solidFill>
                <a:latin typeface="Arial" panose="020B0604020202020204" pitchFamily="34" charset="0"/>
              </a:rPr>
              <a:t>Kalın ve Körbağırsaklar</a:t>
            </a:r>
          </a:p>
          <a:p>
            <a:r>
              <a:rPr lang="tr-TR" b="1" dirty="0">
                <a:solidFill>
                  <a:srgbClr val="000000"/>
                </a:solidFill>
                <a:latin typeface="Arial" panose="020B0604020202020204" pitchFamily="34" charset="0"/>
              </a:rPr>
              <a:t/>
            </a:r>
            <a:br>
              <a:rPr lang="tr-TR" b="1" dirty="0">
                <a:solidFill>
                  <a:srgbClr val="000000"/>
                </a:solidFill>
                <a:latin typeface="Arial" panose="020B0604020202020204" pitchFamily="34" charset="0"/>
              </a:rPr>
            </a:br>
            <a:r>
              <a:rPr lang="tr-TR" dirty="0">
                <a:solidFill>
                  <a:srgbClr val="000000"/>
                </a:solidFill>
                <a:latin typeface="Arial" panose="020B0604020202020204" pitchFamily="34" charset="0"/>
              </a:rPr>
              <a:t>Kalınbağırsaklar, </a:t>
            </a:r>
            <a:r>
              <a:rPr lang="tr-TR" dirty="0" err="1">
                <a:solidFill>
                  <a:srgbClr val="000000"/>
                </a:solidFill>
                <a:latin typeface="Arial" panose="020B0604020202020204" pitchFamily="34" charset="0"/>
              </a:rPr>
              <a:t>caecum</a:t>
            </a:r>
            <a:r>
              <a:rPr lang="tr-TR" dirty="0">
                <a:solidFill>
                  <a:srgbClr val="000000"/>
                </a:solidFill>
                <a:latin typeface="Arial" panose="020B0604020202020204" pitchFamily="34" charset="0"/>
              </a:rPr>
              <a:t> (</a:t>
            </a:r>
            <a:r>
              <a:rPr lang="tr-TR" b="1" dirty="0">
                <a:solidFill>
                  <a:srgbClr val="000000"/>
                </a:solidFill>
                <a:latin typeface="Arial" panose="020B0604020202020204" pitchFamily="34" charset="0"/>
              </a:rPr>
              <a:t>körbağırsak</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colon</a:t>
            </a:r>
            <a:r>
              <a:rPr lang="tr-TR" dirty="0">
                <a:solidFill>
                  <a:srgbClr val="000000"/>
                </a:solidFill>
                <a:latin typeface="Arial" panose="020B0604020202020204" pitchFamily="34" charset="0"/>
              </a:rPr>
              <a:t> (</a:t>
            </a:r>
            <a:r>
              <a:rPr lang="tr-TR" b="1" dirty="0">
                <a:solidFill>
                  <a:srgbClr val="000000"/>
                </a:solidFill>
                <a:latin typeface="Arial" panose="020B0604020202020204" pitchFamily="34" charset="0"/>
              </a:rPr>
              <a:t>kalınbağırsak</a:t>
            </a:r>
            <a:r>
              <a:rPr lang="tr-TR" dirty="0">
                <a:solidFill>
                  <a:srgbClr val="000000"/>
                </a:solidFill>
                <a:latin typeface="Arial" panose="020B0604020202020204" pitchFamily="34" charset="0"/>
              </a:rPr>
              <a:t>) ve </a:t>
            </a:r>
            <a:r>
              <a:rPr lang="tr-TR" dirty="0" err="1">
                <a:solidFill>
                  <a:srgbClr val="000000"/>
                </a:solidFill>
                <a:latin typeface="Arial" panose="020B0604020202020204" pitchFamily="34" charset="0"/>
              </a:rPr>
              <a:t>rectum</a:t>
            </a:r>
            <a:r>
              <a:rPr lang="tr-TR" dirty="0">
                <a:solidFill>
                  <a:srgbClr val="000000"/>
                </a:solidFill>
                <a:latin typeface="Arial" panose="020B0604020202020204" pitchFamily="34" charset="0"/>
              </a:rPr>
              <a:t> (</a:t>
            </a:r>
            <a:r>
              <a:rPr lang="tr-TR" b="1" dirty="0">
                <a:solidFill>
                  <a:srgbClr val="000000"/>
                </a:solidFill>
                <a:latin typeface="Arial" panose="020B0604020202020204" pitchFamily="34" charset="0"/>
              </a:rPr>
              <a:t>kalınbağırsağın anüs ile birleştiği kısım</a:t>
            </a:r>
            <a:r>
              <a:rPr lang="tr-TR" dirty="0">
                <a:solidFill>
                  <a:srgbClr val="000000"/>
                </a:solidFill>
                <a:latin typeface="Arial" panose="020B0604020202020204" pitchFamily="34" charset="0"/>
              </a:rPr>
              <a:t>)’dan oluşur.</a:t>
            </a:r>
          </a:p>
          <a:p>
            <a:r>
              <a:rPr lang="tr-TR" dirty="0">
                <a:solidFill>
                  <a:srgbClr val="000000"/>
                </a:solidFill>
                <a:latin typeface="Arial" panose="020B0604020202020204" pitchFamily="34" charset="0"/>
              </a:rPr>
              <a:t> Bu organların oransal büyüklükleri farklı hayvan türlerinde büyük farklılıklar gösterir. Ergin bir domuzda kalınbağırsaklar 4-4.5 m </a:t>
            </a:r>
            <a:r>
              <a:rPr lang="tr-TR" dirty="0" err="1">
                <a:solidFill>
                  <a:srgbClr val="000000"/>
                </a:solidFill>
                <a:latin typeface="Arial" panose="020B0604020202020204" pitchFamily="34" charset="0"/>
              </a:rPr>
              <a:t>dir</a:t>
            </a:r>
            <a:r>
              <a:rPr lang="tr-TR" dirty="0">
                <a:solidFill>
                  <a:srgbClr val="000000"/>
                </a:solidFill>
                <a:latin typeface="Arial" panose="020B0604020202020204" pitchFamily="34" charset="0"/>
              </a:rPr>
              <a:t> ve incebağırsağa oranla dikkate değer oranda daha geniş bir çapa sahiptir. Körbağırsağın uzunluğu ve çapı da çok değişkendir. Genellikle </a:t>
            </a:r>
            <a:r>
              <a:rPr lang="tr-TR" dirty="0" err="1">
                <a:solidFill>
                  <a:srgbClr val="000000"/>
                </a:solidFill>
                <a:latin typeface="Arial" panose="020B0604020202020204" pitchFamily="34" charset="0"/>
              </a:rPr>
              <a:t>otobur</a:t>
            </a:r>
            <a:r>
              <a:rPr lang="tr-TR" dirty="0">
                <a:solidFill>
                  <a:srgbClr val="000000"/>
                </a:solidFill>
                <a:latin typeface="Arial" panose="020B0604020202020204" pitchFamily="34" charset="0"/>
              </a:rPr>
              <a:t> hayvanlarda, omnivor ve etobur hayvanlarınkinden daha geniştir ve sindirim açısından çok önemli bir organdır.</a:t>
            </a:r>
            <a:br>
              <a:rPr lang="tr-TR" dirty="0">
                <a:solidFill>
                  <a:srgbClr val="000000"/>
                </a:solidFill>
                <a:latin typeface="Arial" panose="020B0604020202020204" pitchFamily="34" charset="0"/>
              </a:rPr>
            </a:br>
            <a:r>
              <a:rPr lang="tr-TR" dirty="0">
                <a:solidFill>
                  <a:srgbClr val="000000"/>
                </a:solidFill>
                <a:latin typeface="Arial" panose="020B0604020202020204" pitchFamily="34" charset="0"/>
              </a:rPr>
              <a:t>Genel olarak kalınbağırsak, suyun ve uçucu yağ asitlerinin emilim yeridir. </a:t>
            </a:r>
          </a:p>
          <a:p>
            <a:r>
              <a:rPr lang="tr-TR" dirty="0">
                <a:solidFill>
                  <a:srgbClr val="000000"/>
                </a:solidFill>
                <a:latin typeface="Arial" panose="020B0604020202020204" pitchFamily="34" charset="0"/>
              </a:rPr>
              <a:t>Körbağırsak ve kalınbağırsakta dikkate değer miktarda </a:t>
            </a:r>
            <a:r>
              <a:rPr lang="tr-TR" dirty="0" err="1">
                <a:solidFill>
                  <a:srgbClr val="000000"/>
                </a:solidFill>
                <a:latin typeface="Arial" panose="020B0604020202020204" pitchFamily="34" charset="0"/>
              </a:rPr>
              <a:t>mikrobiyel</a:t>
            </a:r>
            <a:r>
              <a:rPr lang="tr-TR" dirty="0">
                <a:solidFill>
                  <a:srgbClr val="000000"/>
                </a:solidFill>
                <a:latin typeface="Arial" panose="020B0604020202020204" pitchFamily="34" charset="0"/>
              </a:rPr>
              <a:t> fermantasyon meydana gelmektedir. </a:t>
            </a:r>
            <a:endParaRPr lang="tr-TR" dirty="0"/>
          </a:p>
        </p:txBody>
      </p:sp>
    </p:spTree>
    <p:extLst>
      <p:ext uri="{BB962C8B-B14F-4D97-AF65-F5344CB8AC3E}">
        <p14:creationId xmlns:p14="http://schemas.microsoft.com/office/powerpoint/2010/main" val="345051297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Words>
  <Application>Microsoft Office PowerPoint</Application>
  <PresentationFormat>Geniş ekran</PresentationFormat>
  <Paragraphs>35</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13</vt:i4>
      </vt:variant>
    </vt:vector>
  </HeadingPairs>
  <TitlesOfParts>
    <vt:vector size="21" baseType="lpstr">
      <vt:lpstr>Arial</vt:lpstr>
      <vt:lpstr>Calibri</vt:lpstr>
      <vt:lpstr>Calibri Light</vt:lpstr>
      <vt:lpstr>Comic Sans MS</vt:lpstr>
      <vt:lpstr>TimesNewRoman</vt:lpstr>
      <vt:lpstr>Office Teması</vt:lpstr>
      <vt:lpstr>2_Office Teması</vt:lpstr>
      <vt:lpstr>3_Office Teması</vt:lpstr>
      <vt:lpstr>Hayvan Besleme Biyoteknolojisi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3</cp:revision>
  <dcterms:created xsi:type="dcterms:W3CDTF">2024-04-19T14:06:28Z</dcterms:created>
  <dcterms:modified xsi:type="dcterms:W3CDTF">2024-04-19T14:58:28Z</dcterms:modified>
</cp:coreProperties>
</file>