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98E68D-7CC4-4B23-ADC0-1DC2F3749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E21F7A-4D8B-454C-BE6F-5822609A9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895082-ED71-47DE-B1EE-1EA3A9F34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CBA1586-B72C-423D-9284-AD2C98683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7397079-F1EF-4356-883A-005D77E2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0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31474E-23B2-48C8-95D2-EF7450140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223B23A-74C9-4B63-A2B6-5C0CB4674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B3F987-4D31-4E08-9EBB-0A7FA7C16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5F6283F-8372-4D59-9326-DE7DB4C4D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466174-85B1-4869-B780-FFEDA4149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84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7929DB9-1F42-4529-BB19-A4509A9CE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29EED2F-3C98-44D0-9B84-C724E02AE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F72577-5F15-44D2-A53F-B854BFD05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B708E3-0453-4558-944D-26A94F80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C8F002-0DEC-494D-AD7B-6C41ADFBD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82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BFBEB7-D3F1-4F15-99B5-E0E5DCF5D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D364CC-2226-4BE4-9D12-E00068A0D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92193C2-BD52-44FE-ADF8-CB23AEA0C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F0F70B-4D76-41F4-B908-31672E00C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3992DB-D4D1-4AB7-8F79-F711D77A5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451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42D677-98BF-477F-85D3-36A6985F7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12BB1C3-D454-4829-9BCC-219843BF9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85FBEF-E2CC-49D6-8233-6856810BD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D64708-1044-4B78-8643-8948413F4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DCACFB-85F1-4642-9B58-8DB1D153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B56D0F2-B123-4812-91D6-FB5D9230F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2582C3-0BCA-4889-B519-4AEC8C0836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30DB97-2845-4990-9953-E872690F0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4BA2F78-948B-4F38-8EE7-03511F892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C7DFD93-1EB7-4DB2-8A69-96CDE3FD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2DBC3D8-9272-4E1F-9DD5-E11CC8727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94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5C1951F-942A-434F-824F-BDB29046B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14A9032-BCA1-42BF-BE98-5D5DD2E59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D51AD25-8837-415D-8DA4-DD6119B8B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47E93A0-CF91-42B5-8969-2F785435F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3F9C060-0058-452A-BC65-F0E81ACE6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AF1454D-C6EA-4878-A721-3384E65D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17B1B3-22E9-4ED0-9310-21FBC3334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FFF5DB9-058E-4C0B-AF49-2FA3E909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1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D61B0B-2EA4-4A2F-9EAB-9F6400B7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357C9D2-7729-401E-8C36-697AE2E34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40579DF-898D-433A-960F-D9E3BE086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A23BB39-D7A0-4449-AB80-2DCFB852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3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2489F69-CC3B-4EE2-BC11-298A6599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9AB3916-3B88-4897-8A0A-EE9BB24F7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F355EF4-7D40-4F47-A8E8-2380861AD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62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5295EB-2512-4586-8086-FDF806FD0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4C2AF8-E021-4443-BCC6-FB0C6B103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CF654C7-5A26-4059-B855-B9E96A2E1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9A14F9A-C248-4BA9-94BE-4B49EE545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228A94E-2AB2-4BB8-B20A-321DF32B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0121BC5-2232-4723-AC51-A6DE1395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92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23F795-4E50-41EE-B073-F1B297EC6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8EDA622-ED35-4E66-B781-00510EA98C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F7DBF1-9A12-4701-9943-898D000FA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DA3B2D-DA7B-4FD1-AA35-1C61FFFC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A0773A2-9541-4A7C-AF92-75A96596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4A0E64D-EFC5-4E81-9787-7AE744EB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50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5ADFEA5-1C5E-46B7-94E4-0AF93CEC5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1482527-16CA-4AA1-BCFD-45D0201AF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D5174A-30A3-4D30-A2A3-398D8D404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CF9377-31DE-4B55-AAD5-DED7E6CCDD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8F8EB6-36CB-49F5-9D22-0F9264869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28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055DF57-4B6A-4EBB-AFDA-CB20CF1EC7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Hayvan Besleme </a:t>
            </a:r>
            <a:r>
              <a:rPr lang="tr-TR" dirty="0" err="1"/>
              <a:t>Biyoteknolojisi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2FD5133-7490-40E9-B98C-35CD1E0DF6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Zeynep SÖNMEZ</a:t>
            </a:r>
          </a:p>
        </p:txBody>
      </p:sp>
    </p:spTree>
    <p:extLst>
      <p:ext uri="{BB962C8B-B14F-4D97-AF65-F5344CB8AC3E}">
        <p14:creationId xmlns:p14="http://schemas.microsoft.com/office/powerpoint/2010/main" val="2676152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28056188-3E0B-4556-B1D7-511E3B0B1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443" y="540999"/>
            <a:ext cx="9263270" cy="544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378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 HAYVAN BESLEME -Ders Notu- </a:t>
            </a:r>
            <a:r>
              <a:rPr lang="tr-TR" dirty="0" err="1"/>
              <a:t>Prof.Dr</a:t>
            </a:r>
            <a:r>
              <a:rPr lang="tr-TR" dirty="0"/>
              <a:t>. Hasan Rüştü Kutlu </a:t>
            </a:r>
            <a:r>
              <a:rPr lang="tr-TR" dirty="0" err="1"/>
              <a:t>Prof.Dr</a:t>
            </a:r>
            <a:r>
              <a:rPr lang="tr-TR" dirty="0"/>
              <a:t>. Murat Görgülü </a:t>
            </a:r>
            <a:r>
              <a:rPr lang="tr-TR" dirty="0" err="1"/>
              <a:t>Yrd.Doç.Dr</a:t>
            </a:r>
            <a:r>
              <a:rPr lang="tr-TR" dirty="0"/>
              <a:t>. Ladine Baykal Çelik Çukurova Üniversitesi Ziraat Fakültesi Zootekni Bölümü Yemler ve Hayvan Besleme Anabilim Dalı Adana </a:t>
            </a:r>
            <a:endParaRPr lang="tr-TR" dirty="0" smtClean="0"/>
          </a:p>
          <a:p>
            <a:r>
              <a:rPr lang="tr-TR" dirty="0"/>
              <a:t>BÜYÜK VE KÜÇÜKBAŞ HAYVAN BESLEME Prof. Dr. Murat Görgülü Çukurova Üniversitesi Ziraat Fakültesi Zootekni Bölümü Yemler ve Hayvan Besleme Anabilim </a:t>
            </a:r>
            <a:r>
              <a:rPr lang="tr-TR" dirty="0" err="1" smtClean="0"/>
              <a:t>DalI</a:t>
            </a:r>
            <a:endParaRPr lang="tr-TR" dirty="0" smtClean="0"/>
          </a:p>
          <a:p>
            <a:r>
              <a:rPr lang="tr-TR" dirty="0" smtClean="0"/>
              <a:t>Hayvan </a:t>
            </a:r>
            <a:r>
              <a:rPr lang="tr-TR" dirty="0"/>
              <a:t>Besleme İlkeleri, Ders Notları, Yrd. Doç. Dr. </a:t>
            </a:r>
            <a:r>
              <a:rPr lang="tr-TR"/>
              <a:t>Aydın ALTOP OMÜ Ziraat Fakültesi Zootekni Bölümü SAMSUN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872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8E635010-BF0E-43B5-9FE5-CA6990EEDE42}"/>
              </a:ext>
            </a:extLst>
          </p:cNvPr>
          <p:cNvSpPr/>
          <p:nvPr/>
        </p:nvSpPr>
        <p:spPr>
          <a:xfrm>
            <a:off x="231913" y="612844"/>
            <a:ext cx="117281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Retikulum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Retikulum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birbirlerinden herhangi bir yapıyla tam olarak ayrılmamıştır. İç duvarı bal peteği şeklinde altıgen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papillarla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kaplı olan ön mide bölümüdür.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Fakat, farklı fonksiyonlara sahiptirler.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1.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Retikulum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alınan yemlerin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veya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omasuma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taşınmasını sağlamakta ve geviş getirme sırasında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içeriğinin ağıza tekrar döndürülmesinde (</a:t>
            </a: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regurjitasyon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rol almaktadır.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2.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Mikroorganzimalar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için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rumenle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birlikte iyi bir ortam oluşturur.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3. Yemlerle alınan yabancı cisimleri tutar. Hayvan tarafından alınan çivi, taş gibi yabancı cisimler bu bölümde tutulur.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4.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Omasuma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geçişi sağlayan bölümdür.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Rumen :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Rumen büyük bir fermantasyon fıçısı gibidir ve çok büyük bir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mikrobiyel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populasyona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sahiptir. Ergin bir koyunda normal olarak 15-20 L, ergin bir sığırda ise 100-120 L bir hacme sahiptir. Ancak maksimum kapasiteleri bu miktarların 2 katına kadar çıkmaktadır.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Rumen koşulları aşağıdaki şekilde özetlenebilir;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a)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oksijen oldukça düşük konsantrasyondadır.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%65 CO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%24 CH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%7 N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%0.6 O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%0.2 H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ve %0.01 H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S bulunmaktadır.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b) Rumen sıcaklığı nispeten sabit olup 38-42ºC arasında değişir.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c) Rumen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pH’sı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da tükürükle sağlanan bikarbonat ve fosfat tampon sistemleri sayesinde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6-7 arasında kalmaktadır.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d)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bakteriler,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protozoalar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funguslar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mevcuttur. 1 ml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sıvısındaki ortalama 16x10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9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bakteri bulunmaktadır. Bazı hallerde gr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içeriğinde 10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-10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11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düzeyini aşabilmektedir.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469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66EFC87B-BD71-475D-876D-D1B4FA25FB81}"/>
              </a:ext>
            </a:extLst>
          </p:cNvPr>
          <p:cNvSpPr/>
          <p:nvPr/>
        </p:nvSpPr>
        <p:spPr>
          <a:xfrm>
            <a:off x="556592" y="505122"/>
            <a:ext cx="1163540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Rumendeki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mikroorganizmaların fonksiyonları aşağıdaki gibi sıralanabilir;</a:t>
            </a:r>
            <a:r>
              <a:rPr lang="tr-TR" dirty="0"/>
              <a:t/>
            </a:r>
            <a:br>
              <a:rPr lang="tr-TR" dirty="0"/>
            </a:br>
            <a:r>
              <a:rPr lang="tr-TR" sz="1400" dirty="0">
                <a:solidFill>
                  <a:srgbClr val="000000"/>
                </a:solidFill>
                <a:latin typeface="TimesNewRoman"/>
              </a:rPr>
              <a:t/>
            </a:r>
            <a:br>
              <a:rPr lang="tr-TR" sz="1400" dirty="0">
                <a:solidFill>
                  <a:srgbClr val="000000"/>
                </a:solidFill>
                <a:latin typeface="TimesNewRoman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a) 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Kaba yemleri sindirmek: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Memeliler </a:t>
            </a:r>
            <a:r>
              <a:rPr lang="el-GR" dirty="0">
                <a:solidFill>
                  <a:srgbClr val="000000"/>
                </a:solidFill>
                <a:latin typeface="SymbolMT"/>
              </a:rPr>
              <a:t>β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1-4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glikozidik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bağları parçalayacak enzimlere sahip değildirler. Bu nedenle çiftlik hayvanları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selülozlu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yemlerin sindiriminde mikroorganizmalara bağımlıdırlar.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b) 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Protein sentezlemek: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Yemde bulunan protein tabiatında veya protein tabiatında olmayan azottan mikroorganizmalar kendi vücut proteinlerini sentezleyerek kaliteli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mikrobiyal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proteine dönüştürürler. Hayvanın protein gereksinmesinin önemli bir kısmı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mikrobiyal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proteinle karşılanır. Bu nedenle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ruminantlarda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amino asitlerin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esansiyelliği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kavramı ortadan kalkmaktadır.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c) 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B grubu vitaminler ve K vitamini sentezlemek: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Mikroorganizmalar hayvanlar tarafından sentezlenemeyen B grubu vitaminleri ve K vitaminini sentezlerler ve konukçu oldukları hayvanın ihtiyacının bu şekilde karşılanmasına katkıda bulunurlar.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Geviş getiren hayvanların ön midelerindeki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mikrobiyal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aktivite önemli miktarda gaz üretmektedir. Üretilen bu gazlar elimine edilmek zorundadır. Bu nedenle geviş getiren hayvanlarda gaz çıkarma (</a:t>
            </a: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eruktasyon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da önemli bir mekanizmadır. Bu mekanizma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rumendeki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gazları aşağı ve yukarı doğru zorlayan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üst kesesinin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kontraksiyonları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ile birlikte gözlenmektedir. Bu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kontraksiyonlar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sırasında yemek borusu gevşemekte ve gazların çıkışına izin vermektedir. Gaz çıkarmada bir sorunla karşılaşılması şişme vakalarının (halk dilinde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arpalama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daneleme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ortaya çıkmasına neden olmaktadır. Geviş getiren hayvanlarda şişme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rumendeki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köpük oluşumunun bir sonucu olarak gözlenmektedir. Eğer yemek borusunun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girdiği kısımlarda köpük varsa gaz çıkarma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inhibe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edilmekte (önlenmekte) ve hayvanlarda şişen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akciğere baskı yaparak soluk alıp-vermeyi zorlaştırmaktadır. Şiddetli vakalarda ölüm söz konusu olabilir.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319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950B9B47-8E20-4B95-BE47-91C92D65DB35}"/>
              </a:ext>
            </a:extLst>
          </p:cNvPr>
          <p:cNvSpPr/>
          <p:nvPr/>
        </p:nvSpPr>
        <p:spPr>
          <a:xfrm>
            <a:off x="0" y="278296"/>
            <a:ext cx="67983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Omasum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Omasum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alınan yemlerin partikül boyutlarının küçültülmesine yardımcı olur ve bunların sindirim sisteminin aşağı kısımlarına geçişini kontrol eder.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Omasumda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önemli düzeyde su emilimi söz konusudur. Ancak, fonksiyonları tam olarak anlaşılamamıştır ve bir kısım emilim olayları da burada meydana gelmektedir.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Abomasum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Abomasum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fonksiyon bakımından tek midelilerdeki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glandüler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bezel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mideyle eşdeğer kabul edilebilir.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Pepsinojen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asit salgılanır.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Süt emen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ruminantlarda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başka bir ifadeyle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preruminant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dönemdeki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ruminantlarda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ön mideler gelişmemiştir. Emilen süt yemek borusu oluğu vasıtasıyla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fermantasyonundan kurtularak doğrudan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abomasuma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ulaşır.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Preruminant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dönemde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abomasum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aktif midedir. Genç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ruminantlarda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midede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mide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lipazı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da salgılanmaktadır.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sütü çok hızlı bir şekilde pıhtılaştırmakta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Ca-kazeinat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şeklinde çökeltmektedir.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genç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ruminantların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midesinden izole edilerek peynir yapımında kullanılmaktadır. Mide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lipazı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ise yağların sindirimini mide de başlatmaktadır.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E3A4023-5460-4153-81CA-5971E3A02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122" y="947393"/>
            <a:ext cx="5349284" cy="397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743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6B84AFD4-C74D-49ED-AD08-04CEBA227CF6}"/>
              </a:ext>
            </a:extLst>
          </p:cNvPr>
          <p:cNvSpPr/>
          <p:nvPr/>
        </p:nvSpPr>
        <p:spPr>
          <a:xfrm>
            <a:off x="410817" y="117693"/>
            <a:ext cx="1105231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Sindirim Sıvılarının Rolleri</a:t>
            </a:r>
            <a:r>
              <a:rPr lang="tr-TR" dirty="0"/>
              <a:t> </a:t>
            </a:r>
            <a:br>
              <a:rPr lang="tr-TR" dirty="0"/>
            </a:br>
            <a:r>
              <a:rPr lang="tr-TR" dirty="0"/>
              <a:t>Tükürükte az miktarda enzim mevcuttur. </a:t>
            </a:r>
            <a:r>
              <a:rPr lang="tr-TR" dirty="0" err="1"/>
              <a:t>Bezel</a:t>
            </a:r>
            <a:r>
              <a:rPr lang="tr-TR" dirty="0"/>
              <a:t> mide (</a:t>
            </a:r>
            <a:r>
              <a:rPr lang="tr-TR" dirty="0" err="1"/>
              <a:t>abomasum</a:t>
            </a:r>
            <a:r>
              <a:rPr lang="tr-TR" dirty="0"/>
              <a:t> veya </a:t>
            </a:r>
            <a:r>
              <a:rPr lang="tr-TR" dirty="0" err="1"/>
              <a:t>proventriculus</a:t>
            </a:r>
            <a:r>
              <a:rPr lang="tr-TR" dirty="0"/>
              <a:t>) </a:t>
            </a:r>
            <a:r>
              <a:rPr lang="tr-TR" dirty="0" err="1"/>
              <a:t>proteolitik</a:t>
            </a:r>
            <a:r>
              <a:rPr lang="tr-TR" dirty="0"/>
              <a:t> enzimlerin ve </a:t>
            </a:r>
            <a:r>
              <a:rPr lang="tr-TR" dirty="0" err="1"/>
              <a:t>HCl</a:t>
            </a:r>
            <a:r>
              <a:rPr lang="tr-TR" dirty="0"/>
              <a:t> asit salgısının ana kaynağıdır. Pankreas, proteinler, yağlar ve karbonhidratlar üzerinde etkili olan sindirim enzimlerinin önemli bir kaynağıdır. </a:t>
            </a:r>
            <a:r>
              <a:rPr lang="tr-TR" dirty="0" err="1"/>
              <a:t>Duedonumun</a:t>
            </a:r>
            <a:r>
              <a:rPr lang="tr-TR" dirty="0"/>
              <a:t> duvarlarındaki bezler de proteinler, yağlar ve karbonhidratlar üzerinde etkili olan enzimler salgılamaktadırlar. Mikroorganizmaların gelişip çoğalabildiği sindirim sistemi alanlarında </a:t>
            </a:r>
            <a:r>
              <a:rPr lang="tr-TR" dirty="0" err="1"/>
              <a:t>mikrobiyal</a:t>
            </a:r>
            <a:r>
              <a:rPr lang="tr-TR" dirty="0"/>
              <a:t> orijinli enzimler bulunmaktadır. </a:t>
            </a:r>
            <a:r>
              <a:rPr lang="tr-TR" dirty="0" err="1"/>
              <a:t>Bezel</a:t>
            </a:r>
            <a:r>
              <a:rPr lang="tr-TR" dirty="0"/>
              <a:t> midedeki enzimler </a:t>
            </a:r>
            <a:r>
              <a:rPr lang="tr-TR" dirty="0" err="1"/>
              <a:t>peptik</a:t>
            </a:r>
            <a:r>
              <a:rPr lang="tr-TR" dirty="0"/>
              <a:t> </a:t>
            </a:r>
            <a:r>
              <a:rPr lang="tr-TR" dirty="0" err="1"/>
              <a:t>bezel</a:t>
            </a:r>
            <a:r>
              <a:rPr lang="tr-TR" dirty="0"/>
              <a:t> bölgeden mide içerisine boşaltılmaktadır. </a:t>
            </a:r>
            <a:r>
              <a:rPr lang="tr-TR" dirty="0" err="1"/>
              <a:t>Pankreatik</a:t>
            </a:r>
            <a:r>
              <a:rPr lang="tr-TR" dirty="0"/>
              <a:t> salgılar safra kesesinden (eğer safra kesesi varsa) veya karaciğerden gelen kanalla birleşen bir kanal vasıtasıyla </a:t>
            </a:r>
            <a:r>
              <a:rPr lang="tr-TR" dirty="0" err="1"/>
              <a:t>duedonuma</a:t>
            </a:r>
            <a:r>
              <a:rPr lang="tr-TR" dirty="0"/>
              <a:t> boşalır.</a:t>
            </a:r>
            <a:br>
              <a:rPr lang="tr-TR" dirty="0"/>
            </a:br>
            <a:r>
              <a:rPr lang="tr-TR" dirty="0" err="1"/>
              <a:t>Amilolitik</a:t>
            </a:r>
            <a:r>
              <a:rPr lang="tr-TR" dirty="0"/>
              <a:t> enzimlerden tükürük amilazı bazı türlerin tükürüğünde az miktarda bulunmaktadır. Ancak alınan yiyecekler ağızda çok kısa bir süre kaldıklarından </a:t>
            </a:r>
            <a:r>
              <a:rPr lang="tr-TR" dirty="0" err="1"/>
              <a:t>tükrük</a:t>
            </a:r>
            <a:r>
              <a:rPr lang="tr-TR" dirty="0"/>
              <a:t> amilazının fazla bir önem taşımadığına inanılmaktadır. Ayrıca </a:t>
            </a:r>
            <a:r>
              <a:rPr lang="tr-TR" dirty="0" err="1"/>
              <a:t>tükrük</a:t>
            </a:r>
            <a:r>
              <a:rPr lang="tr-TR" dirty="0"/>
              <a:t> amilazının aktivitesini midede devam ettirebilme özelliği de mevcut değildir. Zira mide </a:t>
            </a:r>
            <a:r>
              <a:rPr lang="tr-TR" dirty="0" err="1"/>
              <a:t>pH'sı</a:t>
            </a:r>
            <a:r>
              <a:rPr lang="tr-TR" dirty="0"/>
              <a:t> amilazın aktivitesini midede devam ettiremeyeceği kadar düşüktür. Pankreas ve bağırsak mukozasında bir çok </a:t>
            </a:r>
            <a:r>
              <a:rPr lang="tr-TR" dirty="0" err="1"/>
              <a:t>sakkaridaz</a:t>
            </a:r>
            <a:r>
              <a:rPr lang="tr-TR" dirty="0"/>
              <a:t> üretilmektedir. </a:t>
            </a:r>
            <a:r>
              <a:rPr lang="tr-TR" dirty="0" err="1"/>
              <a:t>Pankreatik</a:t>
            </a:r>
            <a:r>
              <a:rPr lang="tr-TR" dirty="0"/>
              <a:t> amilaz nişasta, glikojen veya dekstrinlerin maltoza yıkımında daha büyük bir öneme sahiptir. </a:t>
            </a:r>
            <a:r>
              <a:rPr lang="tr-TR" dirty="0" err="1"/>
              <a:t>Oligosakkaritler</a:t>
            </a:r>
            <a:r>
              <a:rPr lang="tr-TR" dirty="0"/>
              <a:t> ve </a:t>
            </a:r>
            <a:r>
              <a:rPr lang="tr-TR" dirty="0" err="1"/>
              <a:t>disakkaritler</a:t>
            </a:r>
            <a:r>
              <a:rPr lang="tr-TR" dirty="0"/>
              <a:t> üzerinde etkili olan bir çok enzim incebağırsak mukozasında üretilmektedir. Bunlar </a:t>
            </a:r>
            <a:r>
              <a:rPr lang="tr-TR" dirty="0" err="1"/>
              <a:t>maltaz</a:t>
            </a:r>
            <a:r>
              <a:rPr lang="tr-TR" dirty="0"/>
              <a:t>, </a:t>
            </a:r>
            <a:r>
              <a:rPr lang="tr-TR" dirty="0" err="1"/>
              <a:t>izomaltaz</a:t>
            </a:r>
            <a:r>
              <a:rPr lang="tr-TR" dirty="0"/>
              <a:t>, laktaz ve </a:t>
            </a:r>
            <a:r>
              <a:rPr lang="tr-TR" dirty="0" err="1"/>
              <a:t>sükrazdır</a:t>
            </a:r>
            <a:r>
              <a:rPr lang="tr-TR" dirty="0"/>
              <a:t>. Ancak bu enzimlerin hepsi tüm hayvanlarda bulunmaz. Laktaz süt emen genç memelilerde oldukça yüksektir. </a:t>
            </a:r>
            <a:br>
              <a:rPr lang="tr-TR" dirty="0"/>
            </a:br>
            <a:r>
              <a:rPr lang="tr-TR" dirty="0"/>
              <a:t>Kanatlılarda bu enzimin yokluğu nedeniyle laktoz sindirilemez. Bunun gibi </a:t>
            </a:r>
            <a:r>
              <a:rPr lang="tr-TR" dirty="0" err="1"/>
              <a:t>sükraz</a:t>
            </a:r>
            <a:r>
              <a:rPr lang="tr-TR" dirty="0"/>
              <a:t> da </a:t>
            </a:r>
            <a:r>
              <a:rPr lang="tr-TR" dirty="0" err="1"/>
              <a:t>ruminantlarda</a:t>
            </a:r>
            <a:r>
              <a:rPr lang="tr-TR" dirty="0"/>
              <a:t> ve diğer bazı türlerde bulunmamaktadır. Doğal yemlerle </a:t>
            </a:r>
            <a:r>
              <a:rPr lang="tr-TR" dirty="0" err="1"/>
              <a:t>sükroz</a:t>
            </a:r>
            <a:r>
              <a:rPr lang="tr-TR" dirty="0"/>
              <a:t> </a:t>
            </a:r>
            <a:r>
              <a:rPr lang="tr-TR" dirty="0" err="1"/>
              <a:t>ruminantların</a:t>
            </a:r>
            <a:r>
              <a:rPr lang="tr-TR" dirty="0"/>
              <a:t> sindirim sistemine girmekte ve </a:t>
            </a:r>
            <a:r>
              <a:rPr lang="tr-TR" dirty="0" err="1"/>
              <a:t>rumende</a:t>
            </a:r>
            <a:r>
              <a:rPr lang="tr-TR" dirty="0"/>
              <a:t> fermente olmakta ve incebağırsaklara ulaşacak </a:t>
            </a:r>
            <a:r>
              <a:rPr lang="tr-TR" dirty="0" err="1"/>
              <a:t>sükroz</a:t>
            </a:r>
            <a:r>
              <a:rPr lang="tr-TR" dirty="0"/>
              <a:t> kalmamaktadır. Genç hayvanlar süt ikame yemleri ile fazla miktarda </a:t>
            </a:r>
            <a:r>
              <a:rPr lang="tr-TR" dirty="0" err="1"/>
              <a:t>sükroz</a:t>
            </a:r>
            <a:r>
              <a:rPr lang="tr-TR" dirty="0"/>
              <a:t> alırlarsa, sindirim sisteminin aşağı kısımlarında </a:t>
            </a:r>
            <a:r>
              <a:rPr lang="tr-TR" dirty="0" err="1"/>
              <a:t>mikrobiyal</a:t>
            </a:r>
            <a:r>
              <a:rPr lang="tr-TR" dirty="0"/>
              <a:t> fermantasyona uğrar ve genellikle ishal ortaya çıkar. Ayrıca </a:t>
            </a:r>
            <a:r>
              <a:rPr lang="tr-TR" dirty="0" err="1"/>
              <a:t>ruminantlarda</a:t>
            </a:r>
            <a:r>
              <a:rPr lang="tr-TR" dirty="0"/>
              <a:t> </a:t>
            </a:r>
            <a:r>
              <a:rPr lang="tr-TR" dirty="0" err="1"/>
              <a:t>pankreatik</a:t>
            </a:r>
            <a:r>
              <a:rPr lang="tr-TR" dirty="0"/>
              <a:t> amilaz üretimi de düşüktür. Bu </a:t>
            </a:r>
            <a:r>
              <a:rPr lang="tr-TR" dirty="0" err="1"/>
              <a:t>ruminantlardaki</a:t>
            </a:r>
            <a:r>
              <a:rPr lang="tr-TR" dirty="0"/>
              <a:t> sindirim sisteminin yapısıyla da uyuşum içindedir. Zira doğal </a:t>
            </a:r>
            <a:r>
              <a:rPr lang="tr-TR" dirty="0" err="1"/>
              <a:t>ruminant</a:t>
            </a:r>
            <a:r>
              <a:rPr lang="tr-TR" dirty="0"/>
              <a:t> yemleri çok fazla miktarda nişasta içermez ve yemlerle alınan nişastanın da büyük bir kısmı </a:t>
            </a:r>
            <a:r>
              <a:rPr lang="tr-TR" dirty="0" err="1"/>
              <a:t>rumende</a:t>
            </a:r>
            <a:r>
              <a:rPr lang="tr-TR" dirty="0"/>
              <a:t> </a:t>
            </a:r>
            <a:r>
              <a:rPr lang="tr-TR" dirty="0" err="1"/>
              <a:t>mikrobiyel</a:t>
            </a:r>
            <a:r>
              <a:rPr lang="tr-TR" dirty="0"/>
              <a:t> fermantasyona uğratılır.</a:t>
            </a:r>
          </a:p>
          <a:p>
            <a:r>
              <a:rPr lang="tr-TR" dirty="0"/>
              <a:t>Mikroorganizmaların kendi depo </a:t>
            </a:r>
            <a:r>
              <a:rPr lang="tr-TR" dirty="0" err="1"/>
              <a:t>polisakkaridleri</a:t>
            </a:r>
            <a:r>
              <a:rPr lang="tr-TR" dirty="0"/>
              <a:t> gibi bazı nişasta benzeri maddeler sindirim sistemine girmektedir. </a:t>
            </a:r>
          </a:p>
        </p:txBody>
      </p:sp>
    </p:spTree>
    <p:extLst>
      <p:ext uri="{BB962C8B-B14F-4D97-AF65-F5344CB8AC3E}">
        <p14:creationId xmlns:p14="http://schemas.microsoft.com/office/powerpoint/2010/main" val="2245840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99ABDB51-64D0-4802-B105-6D4321121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94" y="265044"/>
            <a:ext cx="10355323" cy="579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49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8F709960-CB25-4683-9DF0-969ECA304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805" y="256761"/>
            <a:ext cx="8136318" cy="5481429"/>
          </a:xfrm>
          <a:prstGeom prst="rect">
            <a:avLst/>
          </a:pr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6C93D025-78D5-49AA-B5A5-78252CF6F534}"/>
              </a:ext>
            </a:extLst>
          </p:cNvPr>
          <p:cNvSpPr/>
          <p:nvPr/>
        </p:nvSpPr>
        <p:spPr>
          <a:xfrm>
            <a:off x="636105" y="5862574"/>
            <a:ext cx="113836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Bu enzimler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inaktif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formlarda salgılanırlar.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Pepsinojen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aktif formu olan pepsine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tarafından aktive edilir;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yine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asit tarafından aktive edilir;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Tripsinojen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bir bağırsak enzimi olan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enterokinaz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vasıtasıyla aktive edilir;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Kimotripsinojen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karboksipeptidazlar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aminopeptidazlar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aracılığı ile aktive edilir.</a:t>
            </a:r>
            <a:r>
              <a:rPr lang="tr-T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5738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C0C84DB7-B037-46BD-9B81-2FDB20254ABE}"/>
              </a:ext>
            </a:extLst>
          </p:cNvPr>
          <p:cNvSpPr/>
          <p:nvPr/>
        </p:nvSpPr>
        <p:spPr>
          <a:xfrm>
            <a:off x="225287" y="197346"/>
            <a:ext cx="1174142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Hayvanlar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ksilan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selüloz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hemiselüloz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gibi kompleks karbonhidratları sindirebilecek enzimleri üretemezler. Sindirim sisteminde bu karbonhidratlara ilişkin herhangi bir sindirim faaliyeti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mikrobiyal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enzimatik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bir aktiviteye bağlıdır. Büyük miktarlarda kompleks karbonhidratları içeren yemleri tüketen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herbivor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hayvanların niçin bu materyalleri sindirecek enzimlere sahip olmadıkları evrim açısından cevaplandırılması zor bir soru olarak karşımızda durmaktadır.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Proteolitik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enzimler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proenzim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olarak salgılanmakta ve aktif forma sonradan dönüştürülmektedir.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Tripsinojen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incebağırsak mukozasından salgılanan bir enzim olan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enterokinaz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vasıtasıyla aktif formu olan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dönüştürülmekte,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kimotripsinojen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prokarboksipeptidazları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aktive etmektedir. Pepsin çok düşük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pH'lar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dışında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inaktiftir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. Süt emen genç hayvanların midesindeki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pH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4-4.5 düzeylerinde olduğu için pepsin nispeten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inaktiftir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Gerçekten süt emen buzağılar katı materyaller almaya başlayıncaya kadar pepsin salgılanmasının çok düşük olduğu bilinmektedir. Süt emen genç hayvanlarda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çok önemli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proteolitik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bir enzimdir.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en önemli fonksiyonu bağırsaklara sürekli olarak süt girişine izin veren pıhtılaşmış sütü oluşturmaktır (pepsin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HCl'te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sütü pıhtılaştırmaktadır). Bu şekilde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duedonumun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aşırı yüklenmesinden de sakınılmış olmaktadır.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üretimi süt tüketimi azaldıkça düşmektedir.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Birçok enzimde olduğu gibi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proteolitik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enzimlerin de aktiviteleri oldukça spesifiktir. Pepsin, aromatik amino asitlerin (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fenilalanin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triptofan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veya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tirozin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bulunduğu bağlar üzerinde etkilidir.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Lösin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asidik amino asitlerin bulunduğu bağlarda da etkili olmaktadır. Ancak birkaç amino asit serbestleştirir.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arjinin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lizinin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karboksil gruplarının bulunduğu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peptid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bağları üzerinde özel aktiviteye sahiptir.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Kimotripsin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fenilalanin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triptofan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tirozinin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bulunduğu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peptid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bağları üzerinde çok daha büyük etkiye sahiptir.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kimotripsinin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aksiyonunu proteinlerin küçük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peptidlere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parçalanması bakımından ilave bir aksiyondur. Bu enzimler </a:t>
            </a: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endopeptidazlar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olarak adlandırılırlar. Çünkü bunlar protein molekülünün iç bağları üzerinde etkilidirler. Protein molekülünün uç kısımlarındaki amino asitler üzerinde etkili olan enzimler ise </a:t>
            </a: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ekzopeptidazlar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olarak nitelendirilmektedir.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5771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557A29F6-2694-48CF-8B20-FDA04429DFB5}"/>
              </a:ext>
            </a:extLst>
          </p:cNvPr>
          <p:cNvSpPr/>
          <p:nvPr/>
        </p:nvSpPr>
        <p:spPr>
          <a:xfrm>
            <a:off x="225287" y="197346"/>
            <a:ext cx="11714922" cy="6481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Karboksipeptidaz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A, protein molekülünün uç kısımlarında bulunan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karboksilli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amino asitleri serbestleştirir. Fakat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karboksipeptidaz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B, sadece uç kısımlarında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arjinin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lizin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bulunan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peptidler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üzerine etkili olmaktadır.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Genç memeliler büyük moleküllü proteinleri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absorbe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edebilmektedirler. Bu proteinler kolostrumun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immünoglobulinleridir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. Genç memelilerde bu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immünoglobulinlerin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sindirimi bazı türlerde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proteolitik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enzim salgısının geciktirilmesiyle; diğer bazı türlerde 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inhibitörleri, diğer proteinlerin yıkımını tam olarak ortadan kaldırmaksızın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immünoglobulinlerin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yıkımını önlenmektedir. Mideden salgılanan enzimlere ek olarak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asit de midedeki sindirim olaylarında önemli bir role sahiptir.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midedeki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pH’yı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az veya çok optimize ederek hem pepsin, hem 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aktive eder.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pepsin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süt proteinlerini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koagüle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ederler ve bir miktarda sindirimini sağlarlar.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İncebağırsaklarda karaciğerden salgılanan safra önemli birkaç fonksiyona sahiptir. Ancak bütün hayvanlar safra kesesine sahip değildirler. Örneğin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rat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at, bazı geyik ırkları ve devede safra kesesi bulunmamaktadır. İnsan ve diğer domuz, tavuk, sığır ve koyun gibi bazı hayvan türleri safranın geçici olarak depolandığı bir keseye sahiptirler. Safra incebağırsak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pH’sını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alkalide tutmak ve yağların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emülsifikasyonunu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sağlamak için önemli rolü olan farklı safra tuzlarını (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glikokolatlar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torokolatlar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içerir. Safra tuzları incebağırsaklardan kolayca emilmekte ve hızlı bir şekilde karaciğere yeniden ulaşmaktadır. Safrada bazı pigmentlerde mevcuttur ve bu pigmentler safranın, idrar ve dışkının renginin oluşmasından büyük oranda sorumludurlar.</a:t>
            </a:r>
            <a:r>
              <a:rPr lang="tr-TR" dirty="0"/>
              <a:t> </a:t>
            </a:r>
          </a:p>
          <a:p>
            <a:r>
              <a:rPr lang="tr-TR" dirty="0"/>
              <a:t>Yağların sindirimi safranın </a:t>
            </a:r>
            <a:r>
              <a:rPr lang="tr-TR" dirty="0" err="1"/>
              <a:t>emülsifiye</a:t>
            </a:r>
            <a:r>
              <a:rPr lang="tr-TR" dirty="0"/>
              <a:t> gücü ve </a:t>
            </a:r>
            <a:r>
              <a:rPr lang="tr-TR" dirty="0" err="1"/>
              <a:t>lipazın</a:t>
            </a:r>
            <a:r>
              <a:rPr lang="tr-TR" dirty="0"/>
              <a:t> </a:t>
            </a:r>
            <a:r>
              <a:rPr lang="tr-TR" dirty="0" err="1"/>
              <a:t>enzimatik</a:t>
            </a:r>
            <a:r>
              <a:rPr lang="tr-TR" dirty="0"/>
              <a:t> aktivitesinin bir sonucudur. </a:t>
            </a:r>
            <a:r>
              <a:rPr lang="tr-TR" dirty="0" err="1"/>
              <a:t>Pankreatik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 </a:t>
            </a:r>
            <a:r>
              <a:rPr lang="tr-TR" dirty="0" err="1"/>
              <a:t>trigliseritlerin</a:t>
            </a:r>
            <a:r>
              <a:rPr lang="tr-TR" dirty="0"/>
              <a:t> 1 ve 3. pozisyonundaki yağ asitlerini hidrolize ederek 2 molekül yağ asidi ve 2-monogliserit serbestleştirir. Safra tuzları ve hidrolize edilmiş yağlar miseller oluşturur. Bu misellerle yağ damlacıklarının yüzeyi büyük oranda (10.000 kat kadar) artar. Miseller incebağırsak </a:t>
            </a:r>
            <a:r>
              <a:rPr lang="tr-TR" dirty="0" err="1"/>
              <a:t>epitellerinden</a:t>
            </a:r>
            <a:r>
              <a:rPr lang="tr-TR" dirty="0"/>
              <a:t> emilir ve büyük bir kısmı vena </a:t>
            </a:r>
            <a:r>
              <a:rPr lang="tr-TR" dirty="0" err="1"/>
              <a:t>cava’ya</a:t>
            </a:r>
            <a:r>
              <a:rPr lang="tr-TR" dirty="0"/>
              <a:t> boşalan lenf sistemine geçer. Yağların emilimi üzerine etkili bu aktivite, özellikle yaşla birlikte değişim gösterir. Kanatlı hayvanlarda kuluçka sonrası safra salgılaması ve </a:t>
            </a:r>
            <a:r>
              <a:rPr lang="tr-TR" dirty="0" err="1"/>
              <a:t>lipaz</a:t>
            </a:r>
            <a:r>
              <a:rPr lang="tr-TR" dirty="0"/>
              <a:t> aktivitesi oldukça düşüktür. Sindirim sisteminin gelişimine paralel olarak 10 günlük yaştan itibaren bu aktivite artarak yağların sindirimi ve emilimi de kolaylaşmaktadır </a:t>
            </a:r>
          </a:p>
        </p:txBody>
      </p:sp>
    </p:spTree>
    <p:extLst>
      <p:ext uri="{BB962C8B-B14F-4D97-AF65-F5344CB8AC3E}">
        <p14:creationId xmlns:p14="http://schemas.microsoft.com/office/powerpoint/2010/main" val="774445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298</Words>
  <Application>Microsoft Office PowerPoint</Application>
  <PresentationFormat>Geniş ekran</PresentationFormat>
  <Paragraphs>15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SymbolMT</vt:lpstr>
      <vt:lpstr>TimesNewRoman</vt:lpstr>
      <vt:lpstr>Office Teması</vt:lpstr>
      <vt:lpstr>Hayvan Besleme Biyoteknolojisi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Besleme Biyoteknolojisi</dc:title>
  <dc:creator>pc</dc:creator>
  <cp:lastModifiedBy>User</cp:lastModifiedBy>
  <cp:revision>24</cp:revision>
  <dcterms:created xsi:type="dcterms:W3CDTF">2023-03-06T18:21:45Z</dcterms:created>
  <dcterms:modified xsi:type="dcterms:W3CDTF">2024-04-19T14:58:02Z</dcterms:modified>
</cp:coreProperties>
</file>