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6" r:id="rId3"/>
    <p:sldId id="257" r:id="rId4"/>
    <p:sldId id="258" r:id="rId5"/>
    <p:sldId id="259" r:id="rId6"/>
    <p:sldId id="260" r:id="rId7"/>
    <p:sldId id="261" r:id="rId8"/>
    <p:sldId id="262" r:id="rId9"/>
    <p:sldId id="263" r:id="rId10"/>
    <p:sldId id="264" r:id="rId11"/>
    <p:sldId id="265"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71814E6-7B30-41A6-ACEC-BC9F6F924116}" type="datetimeFigureOut">
              <a:rPr lang="tr-TR" smtClean="0"/>
              <a:t>19.04.2024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2916763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1814E6-7B30-41A6-ACEC-BC9F6F924116}" type="datetimeFigureOut">
              <a:rPr lang="tr-TR" smtClean="0"/>
              <a:t>19.04.2024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94312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1814E6-7B30-41A6-ACEC-BC9F6F924116}" type="datetimeFigureOut">
              <a:rPr lang="tr-TR" smtClean="0"/>
              <a:t>19.04.2024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2660149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98E68D-7CC4-4B23-ADC0-1DC2F3749E0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21F7A-4D8B-454C-BE6F-5822609A9E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8895082-ED71-47DE-B1EE-1EA3A9F34CD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 Bilgi Yer Tutucusu 4">
            <a:extLst>
              <a:ext uri="{FF2B5EF4-FFF2-40B4-BE49-F238E27FC236}">
                <a16:creationId xmlns:a16="http://schemas.microsoft.com/office/drawing/2014/main" id="{7CBA1586-B72C-423D-9284-AD2C986839F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a:extLst>
              <a:ext uri="{FF2B5EF4-FFF2-40B4-BE49-F238E27FC236}">
                <a16:creationId xmlns:a16="http://schemas.microsoft.com/office/drawing/2014/main" id="{57397079-F1EF-4356-883A-005D77E2267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178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BFBEB7-D3F1-4F15-99B5-E0E5DCF5D85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8D364CC-2226-4BE4-9D12-E00068A0D86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92193C2-BD52-44FE-ADF8-CB23AEA0C62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 Bilgi Yer Tutucusu 4">
            <a:extLst>
              <a:ext uri="{FF2B5EF4-FFF2-40B4-BE49-F238E27FC236}">
                <a16:creationId xmlns:a16="http://schemas.microsoft.com/office/drawing/2014/main" id="{9CF0F70B-4D76-41F4-B908-31672E00CB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a:extLst>
              <a:ext uri="{FF2B5EF4-FFF2-40B4-BE49-F238E27FC236}">
                <a16:creationId xmlns:a16="http://schemas.microsoft.com/office/drawing/2014/main" id="{F23992DB-D4D1-4AB7-8F79-F711D77A5F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8956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42D677-98BF-477F-85D3-36A6985F7E3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12BB1C3-D454-4829-9BCC-219843BF92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DB85FBEF-E2CC-49D6-8233-6856810BD64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 Bilgi Yer Tutucusu 4">
            <a:extLst>
              <a:ext uri="{FF2B5EF4-FFF2-40B4-BE49-F238E27FC236}">
                <a16:creationId xmlns:a16="http://schemas.microsoft.com/office/drawing/2014/main" id="{F1D64708-1044-4B78-8643-8948413F43E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a:extLst>
              <a:ext uri="{FF2B5EF4-FFF2-40B4-BE49-F238E27FC236}">
                <a16:creationId xmlns:a16="http://schemas.microsoft.com/office/drawing/2014/main" id="{D7DCACFB-85F1-4642-9B58-8DB1D1530F2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4623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56D0F2-B123-4812-91D6-FB5D9230FAB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02582C3-0BCA-4889-B519-4AEC8C08362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030DB97-2845-4990-9953-E872690F02EC}"/>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4BA2F78-948B-4F38-8EE7-03511F8921E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Alt Bilgi Yer Tutucusu 5">
            <a:extLst>
              <a:ext uri="{FF2B5EF4-FFF2-40B4-BE49-F238E27FC236}">
                <a16:creationId xmlns:a16="http://schemas.microsoft.com/office/drawing/2014/main" id="{5C7DFD93-1EB7-4DB2-8A69-96CDE3FDB04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ayt Numarası Yer Tutucusu 6">
            <a:extLst>
              <a:ext uri="{FF2B5EF4-FFF2-40B4-BE49-F238E27FC236}">
                <a16:creationId xmlns:a16="http://schemas.microsoft.com/office/drawing/2014/main" id="{A2DBC3D8-9272-4E1F-9DD5-E11CC8727D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4876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C1951F-942A-434F-824F-BDB29046B5B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14A9032-BCA1-42BF-BE98-5D5DD2E591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BD51AD25-8837-415D-8DA4-DD6119B8B9DB}"/>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47E93A0-CF91-42B5-8969-2F785435FE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83F9C060-0058-452A-BC65-F0E81ACE6ECA}"/>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AF1454D-C6EA-4878-A721-3384E65DD048}"/>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Alt Bilgi Yer Tutucusu 7">
            <a:extLst>
              <a:ext uri="{FF2B5EF4-FFF2-40B4-BE49-F238E27FC236}">
                <a16:creationId xmlns:a16="http://schemas.microsoft.com/office/drawing/2014/main" id="{DC17B1B3-22E9-4ED0-9310-21FBC3334B2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ayt Numarası Yer Tutucusu 8">
            <a:extLst>
              <a:ext uri="{FF2B5EF4-FFF2-40B4-BE49-F238E27FC236}">
                <a16:creationId xmlns:a16="http://schemas.microsoft.com/office/drawing/2014/main" id="{BFFF5DB9-058E-4C0B-AF49-2FA3E909FF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45871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D61B0B-2EA4-4A2F-9EAB-9F6400B70AC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357C9D2-7729-401E-8C36-697AE2E3406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Alt Bilgi Yer Tutucusu 3">
            <a:extLst>
              <a:ext uri="{FF2B5EF4-FFF2-40B4-BE49-F238E27FC236}">
                <a16:creationId xmlns:a16="http://schemas.microsoft.com/office/drawing/2014/main" id="{640579DF-898D-433A-960F-D9E3BE08624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ayt Numarası Yer Tutucusu 4">
            <a:extLst>
              <a:ext uri="{FF2B5EF4-FFF2-40B4-BE49-F238E27FC236}">
                <a16:creationId xmlns:a16="http://schemas.microsoft.com/office/drawing/2014/main" id="{5A23BB39-D7A0-4449-AB80-2DCFB85214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8394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2489F69-CC3B-4EE2-BC11-298A65998BA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Alt Bilgi Yer Tutucusu 2">
            <a:extLst>
              <a:ext uri="{FF2B5EF4-FFF2-40B4-BE49-F238E27FC236}">
                <a16:creationId xmlns:a16="http://schemas.microsoft.com/office/drawing/2014/main" id="{89AB3916-3B88-4897-8A0A-EE9BB24F781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ayt Numarası Yer Tutucusu 3">
            <a:extLst>
              <a:ext uri="{FF2B5EF4-FFF2-40B4-BE49-F238E27FC236}">
                <a16:creationId xmlns:a16="http://schemas.microsoft.com/office/drawing/2014/main" id="{8F355EF4-7D40-4F47-A8E8-2380861AD21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5926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5295EB-2512-4586-8086-FDF806FD00C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A4C2AF8-E021-4443-BCC6-FB0C6B1030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CF654C7-5A26-4059-B855-B9E96A2E1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29A14F9A-C248-4BA9-94BE-4B49EE54541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Alt Bilgi Yer Tutucusu 5">
            <a:extLst>
              <a:ext uri="{FF2B5EF4-FFF2-40B4-BE49-F238E27FC236}">
                <a16:creationId xmlns:a16="http://schemas.microsoft.com/office/drawing/2014/main" id="{D228A94E-2AB2-4BB8-B20A-321DF32BAAE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ayt Numarası Yer Tutucusu 6">
            <a:extLst>
              <a:ext uri="{FF2B5EF4-FFF2-40B4-BE49-F238E27FC236}">
                <a16:creationId xmlns:a16="http://schemas.microsoft.com/office/drawing/2014/main" id="{00121BC5-2232-4723-AC51-A6DE139577F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781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1814E6-7B30-41A6-ACEC-BC9F6F924116}" type="datetimeFigureOut">
              <a:rPr lang="tr-TR" smtClean="0"/>
              <a:t>19.04.2024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32306174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923F795-4E50-41EE-B073-F1B297EC63B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8EDA622-ED35-4E66-B781-00510EA98C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9F7DBF1-9A12-4701-9943-898D000FAC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32DA3B2D-DA7B-4FD1-AA35-1C61FFFCF508}"/>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Alt Bilgi Yer Tutucusu 5">
            <a:extLst>
              <a:ext uri="{FF2B5EF4-FFF2-40B4-BE49-F238E27FC236}">
                <a16:creationId xmlns:a16="http://schemas.microsoft.com/office/drawing/2014/main" id="{3A0773A2-9541-4A7C-AF92-75A965961D7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ayt Numarası Yer Tutucusu 6">
            <a:extLst>
              <a:ext uri="{FF2B5EF4-FFF2-40B4-BE49-F238E27FC236}">
                <a16:creationId xmlns:a16="http://schemas.microsoft.com/office/drawing/2014/main" id="{D4A0E64D-EFC5-4E81-9787-7AE744EB3C3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7743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31474E-23B2-48C8-95D2-EF745014027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223B23A-74C9-4B63-A2B6-5C0CB467444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B3F987-4D31-4E08-9EBB-0A7FA7C161F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 Bilgi Yer Tutucusu 4">
            <a:extLst>
              <a:ext uri="{FF2B5EF4-FFF2-40B4-BE49-F238E27FC236}">
                <a16:creationId xmlns:a16="http://schemas.microsoft.com/office/drawing/2014/main" id="{65F6283F-8372-4D59-9326-DE7DB4C4DEB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a:extLst>
              <a:ext uri="{FF2B5EF4-FFF2-40B4-BE49-F238E27FC236}">
                <a16:creationId xmlns:a16="http://schemas.microsoft.com/office/drawing/2014/main" id="{30466174-85B1-4869-B780-FFEDA41493A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0852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7929DB9-1F42-4529-BB19-A4509A9CE25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29EED2F-3C98-44D0-9B84-C724E02AECA3}"/>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FF72577-5F15-44D2-A53F-B854BFD0509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 Bilgi Yer Tutucusu 4">
            <a:extLst>
              <a:ext uri="{FF2B5EF4-FFF2-40B4-BE49-F238E27FC236}">
                <a16:creationId xmlns:a16="http://schemas.microsoft.com/office/drawing/2014/main" id="{39B708E3-0453-4558-944D-26A94F80AE6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a:extLst>
              <a:ext uri="{FF2B5EF4-FFF2-40B4-BE49-F238E27FC236}">
                <a16:creationId xmlns:a16="http://schemas.microsoft.com/office/drawing/2014/main" id="{9EC8F002-0DEC-494D-AD7B-6C41ADFBD35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8275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71814E6-7B30-41A6-ACEC-BC9F6F924116}" type="datetimeFigureOut">
              <a:rPr lang="tr-TR" smtClean="0"/>
              <a:t>19.04.2024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218875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1814E6-7B30-41A6-ACEC-BC9F6F924116}" type="datetimeFigureOut">
              <a:rPr lang="tr-TR" smtClean="0"/>
              <a:t>19.04.2024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408985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1814E6-7B30-41A6-ACEC-BC9F6F924116}" type="datetimeFigureOut">
              <a:rPr lang="tr-TR" smtClean="0"/>
              <a:t>19.04.2024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4093736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1814E6-7B30-41A6-ACEC-BC9F6F924116}" type="datetimeFigureOut">
              <a:rPr lang="tr-TR" smtClean="0"/>
              <a:t>19.04.2024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3554634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1814E6-7B30-41A6-ACEC-BC9F6F924116}" type="datetimeFigureOut">
              <a:rPr lang="tr-TR" smtClean="0"/>
              <a:t>19.04.2024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4239640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1814E6-7B30-41A6-ACEC-BC9F6F924116}" type="datetimeFigureOut">
              <a:rPr lang="tr-TR" smtClean="0"/>
              <a:t>19.04.2024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12556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1814E6-7B30-41A6-ACEC-BC9F6F924116}" type="datetimeFigureOut">
              <a:rPr lang="tr-TR" smtClean="0"/>
              <a:t>19.04.2024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B3B5B6-0894-4332-A362-F965CC88CC6D}" type="slidenum">
              <a:rPr lang="tr-TR" smtClean="0"/>
              <a:t>‹#›</a:t>
            </a:fld>
            <a:endParaRPr lang="tr-TR"/>
          </a:p>
        </p:txBody>
      </p:sp>
    </p:spTree>
    <p:extLst>
      <p:ext uri="{BB962C8B-B14F-4D97-AF65-F5344CB8AC3E}">
        <p14:creationId xmlns:p14="http://schemas.microsoft.com/office/powerpoint/2010/main" val="2303443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814E6-7B30-41A6-ACEC-BC9F6F924116}" type="datetimeFigureOut">
              <a:rPr lang="tr-TR" smtClean="0"/>
              <a:t>19.04.2024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B3B5B6-0894-4332-A362-F965CC88CC6D}" type="slidenum">
              <a:rPr lang="tr-TR" smtClean="0"/>
              <a:t>‹#›</a:t>
            </a:fld>
            <a:endParaRPr lang="tr-TR"/>
          </a:p>
        </p:txBody>
      </p:sp>
    </p:spTree>
    <p:extLst>
      <p:ext uri="{BB962C8B-B14F-4D97-AF65-F5344CB8AC3E}">
        <p14:creationId xmlns:p14="http://schemas.microsoft.com/office/powerpoint/2010/main" val="3093293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5ADFEA5-1C5E-46B7-94E4-0AF93CEC54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1482527-16CA-4AA1-BCFD-45D0201AFE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D5174A-30A3-4D30-A2A3-398D8D4043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5D28D9C-DD76-460C-B443-C917998C1B26}" type="datetimeFigureOut">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19.04.2024</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Alt Bilgi Yer Tutucusu 4">
            <a:extLst>
              <a:ext uri="{FF2B5EF4-FFF2-40B4-BE49-F238E27FC236}">
                <a16:creationId xmlns:a16="http://schemas.microsoft.com/office/drawing/2014/main" id="{CACF9377-31DE-4B55-AAD5-DED7E6CCDD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ayt Numarası Yer Tutucusu 5">
            <a:extLst>
              <a:ext uri="{FF2B5EF4-FFF2-40B4-BE49-F238E27FC236}">
                <a16:creationId xmlns:a16="http://schemas.microsoft.com/office/drawing/2014/main" id="{C48F8EB6-36CB-49F5-9D22-0F9264869A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681AB83-0271-4690-A5A8-4A7BB04AEBED}" type="slidenum">
              <a:rPr kumimoji="0" lang="tr-T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081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55DF57-4B6A-4EBB-AFDA-CB20CF1EC77E}"/>
              </a:ext>
            </a:extLst>
          </p:cNvPr>
          <p:cNvSpPr>
            <a:spLocks noGrp="1"/>
          </p:cNvSpPr>
          <p:nvPr>
            <p:ph type="ctrTitle"/>
          </p:nvPr>
        </p:nvSpPr>
        <p:spPr/>
        <p:txBody>
          <a:bodyPr/>
          <a:lstStyle/>
          <a:p>
            <a:r>
              <a:rPr lang="tr-TR" dirty="0"/>
              <a:t>Hayvan Besleme </a:t>
            </a:r>
            <a:r>
              <a:rPr lang="tr-TR" dirty="0" err="1"/>
              <a:t>Biyoteknolojisi</a:t>
            </a:r>
            <a:endParaRPr lang="tr-TR" dirty="0"/>
          </a:p>
        </p:txBody>
      </p:sp>
      <p:sp>
        <p:nvSpPr>
          <p:cNvPr id="3" name="Alt Başlık 2">
            <a:extLst>
              <a:ext uri="{FF2B5EF4-FFF2-40B4-BE49-F238E27FC236}">
                <a16:creationId xmlns:a16="http://schemas.microsoft.com/office/drawing/2014/main" id="{62FD5133-7490-40E9-B98C-35CD1E0DF6EF}"/>
              </a:ext>
            </a:extLst>
          </p:cNvPr>
          <p:cNvSpPr>
            <a:spLocks noGrp="1"/>
          </p:cNvSpPr>
          <p:nvPr>
            <p:ph type="subTitle" idx="1"/>
          </p:nvPr>
        </p:nvSpPr>
        <p:spPr/>
        <p:txBody>
          <a:bodyPr/>
          <a:lstStyle/>
          <a:p>
            <a:r>
              <a:rPr lang="tr-TR" dirty="0"/>
              <a:t>Dr. </a:t>
            </a:r>
            <a:r>
              <a:rPr lang="tr-TR" dirty="0" err="1"/>
              <a:t>Öğr</a:t>
            </a:r>
            <a:r>
              <a:rPr lang="tr-TR" dirty="0"/>
              <a:t>. Üyesi Zeynep SÖNMEZ</a:t>
            </a:r>
          </a:p>
        </p:txBody>
      </p:sp>
    </p:spTree>
    <p:extLst>
      <p:ext uri="{BB962C8B-B14F-4D97-AF65-F5344CB8AC3E}">
        <p14:creationId xmlns:p14="http://schemas.microsoft.com/office/powerpoint/2010/main" val="3910215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C4C4D46-6820-4878-A6BE-F2FAFD722044}"/>
              </a:ext>
            </a:extLst>
          </p:cNvPr>
          <p:cNvSpPr/>
          <p:nvPr/>
        </p:nvSpPr>
        <p:spPr>
          <a:xfrm>
            <a:off x="503583" y="357809"/>
            <a:ext cx="10999304" cy="2708434"/>
          </a:xfrm>
          <a:prstGeom prst="rect">
            <a:avLst/>
          </a:prstGeom>
        </p:spPr>
        <p:txBody>
          <a:bodyPr wrap="square">
            <a:spAutoFit/>
          </a:bodyPr>
          <a:lstStyle/>
          <a:p>
            <a:r>
              <a:rPr lang="tr-TR" b="1" dirty="0">
                <a:solidFill>
                  <a:srgbClr val="000000"/>
                </a:solidFill>
                <a:latin typeface="Arial" panose="020B0604020202020204" pitchFamily="34" charset="0"/>
              </a:rPr>
              <a:t>Mide</a:t>
            </a:r>
            <a:br>
              <a:rPr lang="tr-TR" b="1" dirty="0">
                <a:solidFill>
                  <a:srgbClr val="000000"/>
                </a:solidFill>
                <a:latin typeface="Arial" panose="020B0604020202020204" pitchFamily="34" charset="0"/>
              </a:rPr>
            </a:br>
            <a:r>
              <a:rPr lang="tr-TR" dirty="0" err="1">
                <a:solidFill>
                  <a:srgbClr val="000000"/>
                </a:solidFill>
                <a:latin typeface="Arial" panose="020B0604020202020204" pitchFamily="34" charset="0"/>
              </a:rPr>
              <a:t>Ruminantlarda</a:t>
            </a:r>
            <a:r>
              <a:rPr lang="tr-TR" dirty="0">
                <a:solidFill>
                  <a:srgbClr val="000000"/>
                </a:solidFill>
                <a:latin typeface="Arial" panose="020B0604020202020204" pitchFamily="34" charset="0"/>
              </a:rPr>
              <a:t> mide kompleksinin sindirim sistemindeki oransal payı diğer türlerinkinden daha yüksektir. Ergin </a:t>
            </a:r>
            <a:r>
              <a:rPr lang="tr-TR" dirty="0" err="1">
                <a:solidFill>
                  <a:srgbClr val="000000"/>
                </a:solidFill>
                <a:latin typeface="Arial" panose="020B0604020202020204" pitchFamily="34" charset="0"/>
              </a:rPr>
              <a:t>ruminantlarda</a:t>
            </a:r>
            <a:r>
              <a:rPr lang="tr-TR" dirty="0">
                <a:solidFill>
                  <a:srgbClr val="000000"/>
                </a:solidFill>
                <a:latin typeface="Arial" panose="020B0604020202020204" pitchFamily="34" charset="0"/>
              </a:rPr>
              <a:t> toplam sindirim sistemi içeriğinin %65-85’i mide içeriğinden oluşabilmektedir</a:t>
            </a:r>
            <a:br>
              <a:rPr lang="tr-TR" dirty="0">
                <a:solidFill>
                  <a:srgbClr val="000000"/>
                </a:solidFill>
                <a:latin typeface="Arial" panose="020B0604020202020204" pitchFamily="34" charset="0"/>
              </a:rPr>
            </a:br>
            <a:r>
              <a:rPr lang="tr-TR" dirty="0" err="1">
                <a:solidFill>
                  <a:srgbClr val="000000"/>
                </a:solidFill>
                <a:latin typeface="Arial" panose="020B0604020202020204" pitchFamily="34" charset="0"/>
              </a:rPr>
              <a:t>Ruminantların</a:t>
            </a:r>
            <a:r>
              <a:rPr lang="tr-TR" dirty="0">
                <a:solidFill>
                  <a:srgbClr val="000000"/>
                </a:solidFill>
                <a:latin typeface="Arial" panose="020B0604020202020204" pitchFamily="34" charset="0"/>
              </a:rPr>
              <a:t> midesi;</a:t>
            </a:r>
            <a:br>
              <a:rPr lang="tr-TR" dirty="0">
                <a:solidFill>
                  <a:srgbClr val="000000"/>
                </a:solidFill>
                <a:latin typeface="Arial" panose="020B0604020202020204" pitchFamily="34" charset="0"/>
              </a:rPr>
            </a:br>
            <a:r>
              <a:rPr lang="tr-TR" sz="2000" dirty="0">
                <a:solidFill>
                  <a:srgbClr val="000000"/>
                </a:solidFill>
                <a:latin typeface="Arial" panose="020B0604020202020204" pitchFamily="34" charset="0"/>
              </a:rPr>
              <a:t>1. </a:t>
            </a:r>
            <a:r>
              <a:rPr lang="tr-TR" dirty="0" err="1">
                <a:solidFill>
                  <a:srgbClr val="000000"/>
                </a:solidFill>
                <a:latin typeface="Arial" panose="020B0604020202020204" pitchFamily="34" charset="0"/>
              </a:rPr>
              <a:t>Retikulum</a:t>
            </a:r>
            <a:r>
              <a:rPr lang="tr-TR" dirty="0">
                <a:solidFill>
                  <a:srgbClr val="000000"/>
                </a:solidFill>
                <a:latin typeface="Arial" panose="020B0604020202020204" pitchFamily="34" charset="0"/>
              </a:rPr>
              <a:t> (</a:t>
            </a:r>
            <a:r>
              <a:rPr lang="tr-TR" b="1" dirty="0">
                <a:solidFill>
                  <a:srgbClr val="000000"/>
                </a:solidFill>
                <a:latin typeface="Arial" panose="020B0604020202020204" pitchFamily="34" charset="0"/>
              </a:rPr>
              <a:t>börkenek</a:t>
            </a:r>
            <a:r>
              <a:rPr lang="tr-TR" dirty="0">
                <a:solidFill>
                  <a:srgbClr val="000000"/>
                </a:solidFill>
                <a:latin typeface="Arial" panose="020B0604020202020204" pitchFamily="34" charset="0"/>
              </a:rPr>
              <a:t>),</a:t>
            </a:r>
            <a:br>
              <a:rPr lang="tr-TR" dirty="0">
                <a:solidFill>
                  <a:srgbClr val="000000"/>
                </a:solidFill>
                <a:latin typeface="Arial" panose="020B0604020202020204" pitchFamily="34" charset="0"/>
              </a:rPr>
            </a:br>
            <a:r>
              <a:rPr lang="tr-TR" sz="2000" dirty="0">
                <a:solidFill>
                  <a:srgbClr val="000000"/>
                </a:solidFill>
                <a:latin typeface="Arial" panose="020B0604020202020204" pitchFamily="34" charset="0"/>
              </a:rPr>
              <a:t>2. </a:t>
            </a:r>
            <a:r>
              <a:rPr lang="tr-TR" dirty="0">
                <a:solidFill>
                  <a:srgbClr val="000000"/>
                </a:solidFill>
                <a:latin typeface="Arial" panose="020B0604020202020204" pitchFamily="34" charset="0"/>
              </a:rPr>
              <a:t>Rumen (</a:t>
            </a:r>
            <a:r>
              <a:rPr lang="tr-TR" b="1" dirty="0">
                <a:solidFill>
                  <a:srgbClr val="000000"/>
                </a:solidFill>
                <a:latin typeface="Arial" panose="020B0604020202020204" pitchFamily="34" charset="0"/>
              </a:rPr>
              <a:t>işkembe</a:t>
            </a:r>
            <a:r>
              <a:rPr lang="tr-TR" dirty="0">
                <a:solidFill>
                  <a:srgbClr val="000000"/>
                </a:solidFill>
                <a:latin typeface="Arial" panose="020B0604020202020204" pitchFamily="34" charset="0"/>
              </a:rPr>
              <a:t>),</a:t>
            </a:r>
            <a:br>
              <a:rPr lang="tr-TR" dirty="0">
                <a:solidFill>
                  <a:srgbClr val="000000"/>
                </a:solidFill>
                <a:latin typeface="Arial" panose="020B0604020202020204" pitchFamily="34" charset="0"/>
              </a:rPr>
            </a:br>
            <a:r>
              <a:rPr lang="tr-TR" sz="2000" dirty="0">
                <a:solidFill>
                  <a:srgbClr val="000000"/>
                </a:solidFill>
                <a:latin typeface="Arial" panose="020B0604020202020204" pitchFamily="34" charset="0"/>
              </a:rPr>
              <a:t>3. </a:t>
            </a:r>
            <a:r>
              <a:rPr lang="tr-TR" dirty="0" err="1">
                <a:solidFill>
                  <a:srgbClr val="000000"/>
                </a:solidFill>
                <a:latin typeface="Arial" panose="020B0604020202020204" pitchFamily="34" charset="0"/>
              </a:rPr>
              <a:t>Omasum</a:t>
            </a:r>
            <a:r>
              <a:rPr lang="tr-TR" dirty="0">
                <a:solidFill>
                  <a:srgbClr val="000000"/>
                </a:solidFill>
                <a:latin typeface="Arial" panose="020B0604020202020204" pitchFamily="34" charset="0"/>
              </a:rPr>
              <a:t> (</a:t>
            </a:r>
            <a:r>
              <a:rPr lang="tr-TR" b="1" dirty="0">
                <a:solidFill>
                  <a:srgbClr val="000000"/>
                </a:solidFill>
                <a:latin typeface="Arial" panose="020B0604020202020204" pitchFamily="34" charset="0"/>
              </a:rPr>
              <a:t>kırkbayır</a:t>
            </a:r>
            <a:r>
              <a:rPr lang="tr-TR" dirty="0">
                <a:solidFill>
                  <a:srgbClr val="000000"/>
                </a:solidFill>
                <a:latin typeface="Arial" panose="020B0604020202020204" pitchFamily="34" charset="0"/>
              </a:rPr>
              <a:t>)</a:t>
            </a:r>
            <a:br>
              <a:rPr lang="tr-TR" dirty="0">
                <a:solidFill>
                  <a:srgbClr val="000000"/>
                </a:solidFill>
                <a:latin typeface="Arial" panose="020B0604020202020204" pitchFamily="34" charset="0"/>
              </a:rPr>
            </a:br>
            <a:r>
              <a:rPr lang="tr-TR" sz="2000" dirty="0">
                <a:solidFill>
                  <a:srgbClr val="000000"/>
                </a:solidFill>
                <a:latin typeface="Arial" panose="020B0604020202020204" pitchFamily="34" charset="0"/>
              </a:rPr>
              <a:t>4. </a:t>
            </a:r>
            <a:r>
              <a:rPr lang="tr-TR" dirty="0" err="1">
                <a:solidFill>
                  <a:srgbClr val="000000"/>
                </a:solidFill>
                <a:latin typeface="Arial" panose="020B0604020202020204" pitchFamily="34" charset="0"/>
              </a:rPr>
              <a:t>Abomasum</a:t>
            </a:r>
            <a:r>
              <a:rPr lang="tr-TR" dirty="0">
                <a:solidFill>
                  <a:srgbClr val="000000"/>
                </a:solidFill>
                <a:latin typeface="Arial" panose="020B0604020202020204" pitchFamily="34" charset="0"/>
              </a:rPr>
              <a:t> (</a:t>
            </a:r>
            <a:r>
              <a:rPr lang="tr-TR" b="1" dirty="0">
                <a:solidFill>
                  <a:srgbClr val="000000"/>
                </a:solidFill>
                <a:latin typeface="Arial" panose="020B0604020202020204" pitchFamily="34" charset="0"/>
              </a:rPr>
              <a:t>şirden</a:t>
            </a:r>
            <a:r>
              <a:rPr lang="tr-TR" dirty="0">
                <a:solidFill>
                  <a:srgbClr val="000000"/>
                </a:solidFill>
                <a:latin typeface="Arial" panose="020B0604020202020204" pitchFamily="34" charset="0"/>
              </a:rPr>
              <a:t>) olmak üzere 4 bölümden oluşur.</a:t>
            </a:r>
            <a:r>
              <a:rPr lang="tr-TR" dirty="0"/>
              <a:t> </a:t>
            </a:r>
            <a:br>
              <a:rPr lang="tr-TR" dirty="0"/>
            </a:br>
            <a:endParaRPr lang="tr-TR" dirty="0"/>
          </a:p>
        </p:txBody>
      </p:sp>
      <p:pic>
        <p:nvPicPr>
          <p:cNvPr id="5" name="Resim 4">
            <a:extLst>
              <a:ext uri="{FF2B5EF4-FFF2-40B4-BE49-F238E27FC236}">
                <a16:creationId xmlns:a16="http://schemas.microsoft.com/office/drawing/2014/main" id="{87E6928E-7915-435C-ADD2-C1DF01B9068D}"/>
              </a:ext>
            </a:extLst>
          </p:cNvPr>
          <p:cNvPicPr>
            <a:picLocks noChangeAspect="1"/>
          </p:cNvPicPr>
          <p:nvPr/>
        </p:nvPicPr>
        <p:blipFill>
          <a:blip r:embed="rId2"/>
          <a:stretch>
            <a:fillRect/>
          </a:stretch>
        </p:blipFill>
        <p:spPr>
          <a:xfrm>
            <a:off x="2060713" y="3377494"/>
            <a:ext cx="6380922" cy="3190460"/>
          </a:xfrm>
          <a:prstGeom prst="rect">
            <a:avLst/>
          </a:prstGeom>
        </p:spPr>
      </p:pic>
    </p:spTree>
    <p:extLst>
      <p:ext uri="{BB962C8B-B14F-4D97-AF65-F5344CB8AC3E}">
        <p14:creationId xmlns:p14="http://schemas.microsoft.com/office/powerpoint/2010/main" val="2372673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GENEL HAYVAN BESLEME -Ders Notu- </a:t>
            </a:r>
            <a:r>
              <a:rPr lang="tr-TR" dirty="0" err="1"/>
              <a:t>Prof.Dr</a:t>
            </a:r>
            <a:r>
              <a:rPr lang="tr-TR" dirty="0"/>
              <a:t>. Hasan Rüştü Kutlu </a:t>
            </a:r>
            <a:r>
              <a:rPr lang="tr-TR" dirty="0" err="1"/>
              <a:t>Prof.Dr</a:t>
            </a:r>
            <a:r>
              <a:rPr lang="tr-TR" dirty="0"/>
              <a:t>. Murat Görgülü </a:t>
            </a:r>
            <a:r>
              <a:rPr lang="tr-TR" dirty="0" err="1"/>
              <a:t>Yrd.Doç.Dr</a:t>
            </a:r>
            <a:r>
              <a:rPr lang="tr-TR" dirty="0"/>
              <a:t>. Ladine Baykal Çelik Çukurova Üniversitesi Ziraat Fakültesi Zootekni Bölümü Yemler ve Hayvan Besleme Anabilim Dalı Adana </a:t>
            </a:r>
            <a:endParaRPr lang="tr-TR" dirty="0" smtClean="0"/>
          </a:p>
          <a:p>
            <a:r>
              <a:rPr lang="tr-TR" dirty="0"/>
              <a:t>BÜYÜK VE KÜÇÜKBAŞ HAYVAN BESLEME Prof. Dr. Murat Görgülü Çukurova Üniversitesi Ziraat Fakültesi Zootekni Bölümü Yemler ve Hayvan Besleme Anabilim </a:t>
            </a:r>
            <a:r>
              <a:rPr lang="tr-TR" dirty="0" err="1" smtClean="0"/>
              <a:t>DalI</a:t>
            </a:r>
            <a:endParaRPr lang="tr-TR" dirty="0" smtClean="0"/>
          </a:p>
          <a:p>
            <a:r>
              <a:rPr lang="tr-TR" dirty="0" smtClean="0"/>
              <a:t>Hayvan </a:t>
            </a:r>
            <a:r>
              <a:rPr lang="tr-TR" dirty="0"/>
              <a:t>Besleme İlkeleri, Ders Notları, Yrd. Doç. Dr. Aydın ALTOP OMÜ Ziraat Fakültesi Zootekni Bölümü SAMSUN</a:t>
            </a:r>
            <a:endParaRPr lang="tr-TR" dirty="0"/>
          </a:p>
        </p:txBody>
      </p:sp>
    </p:spTree>
    <p:extLst>
      <p:ext uri="{BB962C8B-B14F-4D97-AF65-F5344CB8AC3E}">
        <p14:creationId xmlns:p14="http://schemas.microsoft.com/office/powerpoint/2010/main" val="249808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DE698B1E-5000-48D4-AAAD-A33773EE5AC3}"/>
              </a:ext>
            </a:extLst>
          </p:cNvPr>
          <p:cNvSpPr/>
          <p:nvPr/>
        </p:nvSpPr>
        <p:spPr>
          <a:xfrm>
            <a:off x="616226" y="848140"/>
            <a:ext cx="10210800" cy="4247317"/>
          </a:xfrm>
          <a:prstGeom prst="rect">
            <a:avLst/>
          </a:prstGeom>
        </p:spPr>
        <p:txBody>
          <a:bodyPr wrap="square">
            <a:spAutoFit/>
          </a:bodyPr>
          <a:lstStyle/>
          <a:p>
            <a:r>
              <a:rPr lang="tr-TR" b="1" dirty="0">
                <a:solidFill>
                  <a:srgbClr val="000000"/>
                </a:solidFill>
                <a:latin typeface="Arial" panose="020B0604020202020204" pitchFamily="34" charset="0"/>
              </a:rPr>
              <a:t>Kanatlı Hayvanlar</a:t>
            </a:r>
            <a:br>
              <a:rPr lang="tr-TR" b="1" dirty="0">
                <a:solidFill>
                  <a:srgbClr val="000000"/>
                </a:solidFill>
                <a:latin typeface="Arial" panose="020B0604020202020204" pitchFamily="34" charset="0"/>
              </a:rPr>
            </a:br>
            <a:r>
              <a:rPr lang="tr-TR" dirty="0">
                <a:solidFill>
                  <a:srgbClr val="000000"/>
                </a:solidFill>
                <a:latin typeface="Arial" panose="020B0604020202020204" pitchFamily="34" charset="0"/>
              </a:rPr>
              <a:t>Kanatlı hayvanların sindirim sistemleri tipik basit mideli hayvanlardan anatomik</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bakımından çok önemli farklılıklar gösterir (Şekil 3.3). Kanatlılarda diş yoktur. Dişlerin yerini</a:t>
            </a:r>
            <a:br>
              <a:rPr lang="tr-TR" dirty="0">
                <a:solidFill>
                  <a:srgbClr val="000000"/>
                </a:solidFill>
                <a:latin typeface="Arial" panose="020B0604020202020204" pitchFamily="34" charset="0"/>
              </a:rPr>
            </a:br>
            <a:r>
              <a:rPr lang="tr-TR" b="1" dirty="0">
                <a:solidFill>
                  <a:srgbClr val="000000"/>
                </a:solidFill>
                <a:latin typeface="Arial" panose="020B0604020202020204" pitchFamily="34" charset="0"/>
              </a:rPr>
              <a:t>gaga </a:t>
            </a:r>
            <a:r>
              <a:rPr lang="tr-TR" dirty="0">
                <a:solidFill>
                  <a:srgbClr val="000000"/>
                </a:solidFill>
                <a:latin typeface="Arial" panose="020B0604020202020204" pitchFamily="34" charset="0"/>
              </a:rPr>
              <a:t>ve </a:t>
            </a:r>
            <a:r>
              <a:rPr lang="tr-TR" b="1" dirty="0">
                <a:solidFill>
                  <a:srgbClr val="000000"/>
                </a:solidFill>
                <a:latin typeface="Arial" panose="020B0604020202020204" pitchFamily="34" charset="0"/>
              </a:rPr>
              <a:t>pençe </a:t>
            </a:r>
            <a:r>
              <a:rPr lang="tr-TR" dirty="0">
                <a:solidFill>
                  <a:srgbClr val="000000"/>
                </a:solidFill>
                <a:latin typeface="Arial" panose="020B0604020202020204" pitchFamily="34" charset="0"/>
              </a:rPr>
              <a:t>almıştır. Alınan yemler gaga ve pençeler tarafından kısmen parçalanır ve değişik</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boyutlarda yutulur.</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Bazı böcek tüketen kuşlarda kursak olmamasına rağmen diğerlerinde farklı boyutlarda</a:t>
            </a:r>
            <a:br>
              <a:rPr lang="tr-TR" dirty="0">
                <a:solidFill>
                  <a:srgbClr val="000000"/>
                </a:solidFill>
                <a:latin typeface="Arial" panose="020B0604020202020204" pitchFamily="34" charset="0"/>
              </a:rPr>
            </a:br>
            <a:r>
              <a:rPr lang="tr-TR" b="1" dirty="0">
                <a:solidFill>
                  <a:srgbClr val="000000"/>
                </a:solidFill>
                <a:latin typeface="Arial" panose="020B0604020202020204" pitchFamily="34" charset="0"/>
              </a:rPr>
              <a:t>kursak </a:t>
            </a:r>
            <a:r>
              <a:rPr lang="tr-TR" dirty="0">
                <a:solidFill>
                  <a:srgbClr val="000000"/>
                </a:solidFill>
                <a:latin typeface="Arial" panose="020B0604020202020204" pitchFamily="34" charset="0"/>
              </a:rPr>
              <a:t>mevcuttur. Alınan yemler doğrudan kursağa gider. Burada depolanır, ıslatılır ve kısmen</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fermente olur. Kursaktaki sindirim ve emilim yok denecek kadar azdır.</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Kursaktan sonra besinler tek midelilerdeki asıl mideye tekabül eden </a:t>
            </a:r>
            <a:r>
              <a:rPr lang="tr-TR" b="1" dirty="0" err="1">
                <a:solidFill>
                  <a:srgbClr val="000000"/>
                </a:solidFill>
                <a:latin typeface="Arial" panose="020B0604020202020204" pitchFamily="34" charset="0"/>
              </a:rPr>
              <a:t>proventriculus</a:t>
            </a:r>
            <a:r>
              <a:rPr lang="tr-TR" b="1" dirty="0">
                <a:solidFill>
                  <a:srgbClr val="000000"/>
                </a:solidFill>
                <a:latin typeface="Arial" panose="020B0604020202020204" pitchFamily="34" charset="0"/>
              </a:rPr>
              <a:t/>
            </a:r>
            <a:br>
              <a:rPr lang="tr-TR" b="1" dirty="0">
                <a:solidFill>
                  <a:srgbClr val="000000"/>
                </a:solidFill>
                <a:latin typeface="Arial" panose="020B0604020202020204" pitchFamily="34" charset="0"/>
              </a:rPr>
            </a:br>
            <a:r>
              <a:rPr lang="tr-TR" dirty="0">
                <a:solidFill>
                  <a:srgbClr val="000000"/>
                </a:solidFill>
                <a:latin typeface="Arial" panose="020B0604020202020204" pitchFamily="34" charset="0"/>
              </a:rPr>
              <a:t>(</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mide)'e geçer. </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midede asit salgısı ve </a:t>
            </a:r>
            <a:r>
              <a:rPr lang="tr-TR" dirty="0" err="1">
                <a:solidFill>
                  <a:srgbClr val="000000"/>
                </a:solidFill>
                <a:latin typeface="Arial" panose="020B0604020202020204" pitchFamily="34" charset="0"/>
              </a:rPr>
              <a:t>proteolitik</a:t>
            </a:r>
            <a:r>
              <a:rPr lang="tr-TR" dirty="0">
                <a:solidFill>
                  <a:srgbClr val="000000"/>
                </a:solidFill>
                <a:latin typeface="Arial" panose="020B0604020202020204" pitchFamily="34" charset="0"/>
              </a:rPr>
              <a:t> aktivite vardır. </a:t>
            </a:r>
            <a:r>
              <a:rPr lang="tr-TR" dirty="0" err="1">
                <a:solidFill>
                  <a:srgbClr val="000000"/>
                </a:solidFill>
                <a:latin typeface="Arial" panose="020B0604020202020204" pitchFamily="34" charset="0"/>
              </a:rPr>
              <a:t>HCl</a:t>
            </a:r>
            <a:r>
              <a:rPr lang="tr-TR" dirty="0">
                <a:solidFill>
                  <a:srgbClr val="000000"/>
                </a:solidFill>
                <a:latin typeface="Arial" panose="020B0604020202020204" pitchFamily="34" charset="0"/>
              </a:rPr>
              <a:t> salgısı</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memelilerden daha fazladır. </a:t>
            </a:r>
            <a:r>
              <a:rPr lang="tr-TR" dirty="0" err="1">
                <a:solidFill>
                  <a:srgbClr val="000000"/>
                </a:solidFill>
                <a:latin typeface="Arial" panose="020B0604020202020204" pitchFamily="34" charset="0"/>
              </a:rPr>
              <a:t>Müküs</a:t>
            </a:r>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sekresyonu</a:t>
            </a:r>
            <a:r>
              <a:rPr lang="tr-TR" dirty="0">
                <a:solidFill>
                  <a:srgbClr val="000000"/>
                </a:solidFill>
                <a:latin typeface="Arial" panose="020B0604020202020204" pitchFamily="34" charset="0"/>
              </a:rPr>
              <a:t> da vardır. </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midede </a:t>
            </a:r>
            <a:r>
              <a:rPr lang="tr-TR" dirty="0" err="1">
                <a:solidFill>
                  <a:srgbClr val="000000"/>
                </a:solidFill>
                <a:latin typeface="Arial" panose="020B0604020202020204" pitchFamily="34" charset="0"/>
              </a:rPr>
              <a:t>HCl</a:t>
            </a:r>
            <a:r>
              <a:rPr lang="tr-TR" dirty="0">
                <a:solidFill>
                  <a:srgbClr val="000000"/>
                </a:solidFill>
                <a:latin typeface="Arial" panose="020B0604020202020204" pitchFamily="34" charset="0"/>
              </a:rPr>
              <a:t> asit ve sindirim</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enzimleri ile bulaşan besinler, çok hızlı bir şekilde </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mideyi terk ederler ve kanatlılarda ikinci</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mide olan kaslı mideye geçerler. Bu nedenle kanatlı hayvanlarda </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midedeki sindirim çok</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önemli düzeyde değildir.</a:t>
            </a:r>
            <a:r>
              <a:rPr lang="tr-TR" dirty="0"/>
              <a:t> </a:t>
            </a:r>
            <a:br>
              <a:rPr lang="tr-TR" dirty="0"/>
            </a:br>
            <a:endParaRPr lang="tr-TR" dirty="0"/>
          </a:p>
        </p:txBody>
      </p:sp>
    </p:spTree>
    <p:extLst>
      <p:ext uri="{BB962C8B-B14F-4D97-AF65-F5344CB8AC3E}">
        <p14:creationId xmlns:p14="http://schemas.microsoft.com/office/powerpoint/2010/main" val="107610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9AB6E6F3-A59B-450F-B248-4BC018845BEA}"/>
              </a:ext>
            </a:extLst>
          </p:cNvPr>
          <p:cNvSpPr/>
          <p:nvPr/>
        </p:nvSpPr>
        <p:spPr>
          <a:xfrm>
            <a:off x="112644" y="304800"/>
            <a:ext cx="11840817" cy="2862322"/>
          </a:xfrm>
          <a:prstGeom prst="rect">
            <a:avLst/>
          </a:prstGeom>
        </p:spPr>
        <p:txBody>
          <a:bodyPr wrap="square">
            <a:spAutoFit/>
          </a:bodyPr>
          <a:lstStyle/>
          <a:p>
            <a:r>
              <a:rPr lang="tr-TR" dirty="0">
                <a:solidFill>
                  <a:srgbClr val="000000"/>
                </a:solidFill>
                <a:latin typeface="Arial" panose="020B0604020202020204" pitchFamily="34" charset="0"/>
              </a:rPr>
              <a:t>Memelilerde dişlerin yaptığı mekanik sindirimin benzeri kanatlı hayvanlarda </a:t>
            </a:r>
            <a:r>
              <a:rPr lang="tr-TR" b="1" dirty="0">
                <a:solidFill>
                  <a:srgbClr val="000000"/>
                </a:solidFill>
                <a:latin typeface="Arial" panose="020B0604020202020204" pitchFamily="34" charset="0"/>
              </a:rPr>
              <a:t>taşlık </a:t>
            </a:r>
            <a:r>
              <a:rPr lang="tr-TR" dirty="0">
                <a:solidFill>
                  <a:srgbClr val="000000"/>
                </a:solidFill>
                <a:latin typeface="Arial" panose="020B0604020202020204" pitchFamily="34" charset="0"/>
              </a:rPr>
              <a:t>denen </a:t>
            </a:r>
            <a:r>
              <a:rPr lang="tr-TR" b="1" dirty="0">
                <a:solidFill>
                  <a:srgbClr val="000000"/>
                </a:solidFill>
                <a:latin typeface="Arial" panose="020B0604020202020204" pitchFamily="34" charset="0"/>
              </a:rPr>
              <a:t>kaslı midede </a:t>
            </a:r>
            <a:r>
              <a:rPr lang="tr-TR" dirty="0">
                <a:solidFill>
                  <a:srgbClr val="000000"/>
                </a:solidFill>
                <a:latin typeface="Arial" panose="020B0604020202020204" pitchFamily="34" charset="0"/>
              </a:rPr>
              <a:t>gerçekleşmektedir. Taşlığın en önemli görevi yemlerin parçalanmasını, ufalanmasını ve öğütülmesini sağlamaktır. Taşlıkta salgı yoktur; ancak </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midede asit karakterdeki mide salgıları ile karışan besin maddeleri, 2-3.5 arasındaki </a:t>
            </a:r>
            <a:r>
              <a:rPr lang="tr-TR" dirty="0" err="1">
                <a:solidFill>
                  <a:srgbClr val="000000"/>
                </a:solidFill>
                <a:latin typeface="Arial" panose="020B0604020202020204" pitchFamily="34" charset="0"/>
              </a:rPr>
              <a:t>pH'ya</a:t>
            </a:r>
            <a:r>
              <a:rPr lang="tr-TR" dirty="0">
                <a:solidFill>
                  <a:srgbClr val="000000"/>
                </a:solidFill>
                <a:latin typeface="Arial" panose="020B0604020202020204" pitchFamily="34" charset="0"/>
              </a:rPr>
              <a:t> sahip bir içerik olarak kimyasal sindirime uğrarken, taşlığı kapsayan iki kuvvetli kasın hareketleri yardımı ile de fiziksel sindirime uğramaya başlar. Taşlığa gelen yemlerin hücre zarları da parçalanır ve böylece </a:t>
            </a:r>
            <a:r>
              <a:rPr lang="tr-TR" dirty="0" err="1">
                <a:solidFill>
                  <a:srgbClr val="000000"/>
                </a:solidFill>
                <a:latin typeface="Arial" panose="020B0604020202020204" pitchFamily="34" charset="0"/>
              </a:rPr>
              <a:t>bezel</a:t>
            </a:r>
            <a:r>
              <a:rPr lang="tr-TR" dirty="0">
                <a:solidFill>
                  <a:srgbClr val="000000"/>
                </a:solidFill>
                <a:latin typeface="Arial" panose="020B0604020202020204" pitchFamily="34" charset="0"/>
              </a:rPr>
              <a:t> mide kökenli sindirim enzimlerin etki güçleri de artırılmış olur. Kanatlı hayvanlara yemlerle birlikte küçük taş (</a:t>
            </a:r>
            <a:r>
              <a:rPr lang="tr-TR" dirty="0" err="1">
                <a:solidFill>
                  <a:srgbClr val="000000"/>
                </a:solidFill>
                <a:latin typeface="Arial" panose="020B0604020202020204" pitchFamily="34" charset="0"/>
              </a:rPr>
              <a:t>grit</a:t>
            </a:r>
            <a:r>
              <a:rPr lang="tr-TR" dirty="0">
                <a:solidFill>
                  <a:srgbClr val="000000"/>
                </a:solidFill>
                <a:latin typeface="Arial" panose="020B0604020202020204" pitchFamily="34" charset="0"/>
              </a:rPr>
              <a:t>) veya kum parçacıklarının verilmesi taşlığın parçalama görevini kolaylaştırmaktadır. Taşlık, ayrıca sindirim organları için bir baraj rolü oynamakta ve sindirilemeyen bazı maddeleri (kemik, odun, tüy) toplayarak ağız yoluyla dışarı atılmasını sağlamaktadır.</a:t>
            </a:r>
            <a:r>
              <a:rPr lang="tr-TR" dirty="0"/>
              <a:t> </a:t>
            </a:r>
            <a:br>
              <a:rPr lang="tr-TR" dirty="0"/>
            </a:br>
            <a:endParaRPr lang="tr-TR" dirty="0"/>
          </a:p>
        </p:txBody>
      </p:sp>
      <p:pic>
        <p:nvPicPr>
          <p:cNvPr id="5" name="Resim 4">
            <a:extLst>
              <a:ext uri="{FF2B5EF4-FFF2-40B4-BE49-F238E27FC236}">
                <a16:creationId xmlns:a16="http://schemas.microsoft.com/office/drawing/2014/main" id="{9EB27319-1D40-44FC-A11B-E1B87E22CD6F}"/>
              </a:ext>
            </a:extLst>
          </p:cNvPr>
          <p:cNvPicPr>
            <a:picLocks noChangeAspect="1"/>
          </p:cNvPicPr>
          <p:nvPr/>
        </p:nvPicPr>
        <p:blipFill>
          <a:blip r:embed="rId2"/>
          <a:stretch>
            <a:fillRect/>
          </a:stretch>
        </p:blipFill>
        <p:spPr>
          <a:xfrm>
            <a:off x="1696279" y="2835966"/>
            <a:ext cx="7008463" cy="3889513"/>
          </a:xfrm>
          <a:prstGeom prst="rect">
            <a:avLst/>
          </a:prstGeom>
        </p:spPr>
      </p:pic>
    </p:spTree>
    <p:extLst>
      <p:ext uri="{BB962C8B-B14F-4D97-AF65-F5344CB8AC3E}">
        <p14:creationId xmlns:p14="http://schemas.microsoft.com/office/powerpoint/2010/main" val="3275825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D037C0F-6643-410B-B8FF-7B533C7CCCEF}"/>
              </a:ext>
            </a:extLst>
          </p:cNvPr>
          <p:cNvSpPr/>
          <p:nvPr/>
        </p:nvSpPr>
        <p:spPr>
          <a:xfrm>
            <a:off x="424070" y="450575"/>
            <a:ext cx="10217425" cy="5078313"/>
          </a:xfrm>
          <a:prstGeom prst="rect">
            <a:avLst/>
          </a:prstGeom>
        </p:spPr>
        <p:txBody>
          <a:bodyPr wrap="square">
            <a:spAutoFit/>
          </a:bodyPr>
          <a:lstStyle/>
          <a:p>
            <a:r>
              <a:rPr lang="tr-TR" dirty="0">
                <a:solidFill>
                  <a:srgbClr val="000000"/>
                </a:solidFill>
                <a:latin typeface="Arial" panose="020B0604020202020204" pitchFamily="34" charset="0"/>
              </a:rPr>
              <a:t>İncebağırsaklarda memelilerin incebağırsaklarında bulunan enzimlerin çoğu bulunmaktadır. Ancak laktaz enzimi bulunmamaktadır. İncebağırsaklardaki </a:t>
            </a:r>
            <a:r>
              <a:rPr lang="tr-TR" dirty="0" err="1">
                <a:solidFill>
                  <a:srgbClr val="000000"/>
                </a:solidFill>
                <a:latin typeface="Arial" panose="020B0604020202020204" pitchFamily="34" charset="0"/>
              </a:rPr>
              <a:t>pH</a:t>
            </a:r>
            <a:r>
              <a:rPr lang="tr-TR" dirty="0">
                <a:solidFill>
                  <a:srgbClr val="000000"/>
                </a:solidFill>
                <a:latin typeface="Arial" panose="020B0604020202020204" pitchFamily="34" charset="0"/>
              </a:rPr>
              <a:t> hafif asittir.</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Buradaki </a:t>
            </a:r>
            <a:r>
              <a:rPr lang="tr-TR" dirty="0" err="1">
                <a:solidFill>
                  <a:srgbClr val="000000"/>
                </a:solidFill>
                <a:latin typeface="Arial" panose="020B0604020202020204" pitchFamily="34" charset="0"/>
              </a:rPr>
              <a:t>proteolitik</a:t>
            </a:r>
            <a:r>
              <a:rPr lang="tr-TR" dirty="0">
                <a:solidFill>
                  <a:srgbClr val="000000"/>
                </a:solidFill>
                <a:latin typeface="Arial" panose="020B0604020202020204" pitchFamily="34" charset="0"/>
              </a:rPr>
              <a:t> aktivite de bilinen </a:t>
            </a:r>
            <a:r>
              <a:rPr lang="tr-TR" dirty="0" err="1">
                <a:solidFill>
                  <a:srgbClr val="000000"/>
                </a:solidFill>
                <a:latin typeface="Arial" panose="020B0604020202020204" pitchFamily="34" charset="0"/>
              </a:rPr>
              <a:t>proteolitik</a:t>
            </a:r>
            <a:r>
              <a:rPr lang="tr-TR" dirty="0">
                <a:solidFill>
                  <a:srgbClr val="000000"/>
                </a:solidFill>
                <a:latin typeface="Arial" panose="020B0604020202020204" pitchFamily="34" charset="0"/>
              </a:rPr>
              <a:t> enzimlerin kombinasyonunun bir sonucudur.</a:t>
            </a:r>
            <a:br>
              <a:rPr lang="tr-TR" dirty="0">
                <a:solidFill>
                  <a:srgbClr val="000000"/>
                </a:solidFill>
                <a:latin typeface="Arial" panose="020B0604020202020204" pitchFamily="34" charset="0"/>
              </a:rPr>
            </a:br>
            <a:r>
              <a:rPr lang="tr-TR" dirty="0">
                <a:solidFill>
                  <a:srgbClr val="000000"/>
                </a:solidFill>
                <a:latin typeface="Arial" panose="020B0604020202020204" pitchFamily="34" charset="0"/>
              </a:rPr>
              <a:t>Kanatlılardaki emilim mekanizmaları da memelilerinkinin aynısıdır. Kalın ve körbağırsaklar suyun emilim yeridir ve bir miktar </a:t>
            </a:r>
            <a:r>
              <a:rPr lang="tr-TR" dirty="0" err="1">
                <a:solidFill>
                  <a:srgbClr val="000000"/>
                </a:solidFill>
                <a:latin typeface="Arial" panose="020B0604020202020204" pitchFamily="34" charset="0"/>
              </a:rPr>
              <a:t>mikrobiyel</a:t>
            </a:r>
            <a:r>
              <a:rPr lang="tr-TR" dirty="0">
                <a:solidFill>
                  <a:srgbClr val="000000"/>
                </a:solidFill>
                <a:latin typeface="Arial" panose="020B0604020202020204" pitchFamily="34" charset="0"/>
              </a:rPr>
              <a:t> aktivite söz konusudur. Kanatlı hayvanlarda körbağırsak 2 tanedir. Buradaki </a:t>
            </a:r>
            <a:r>
              <a:rPr lang="tr-TR" dirty="0" err="1">
                <a:solidFill>
                  <a:srgbClr val="000000"/>
                </a:solidFill>
                <a:latin typeface="Arial" panose="020B0604020202020204" pitchFamily="34" charset="0"/>
              </a:rPr>
              <a:t>mikrobiyal</a:t>
            </a:r>
            <a:r>
              <a:rPr lang="tr-TR" dirty="0">
                <a:solidFill>
                  <a:srgbClr val="000000"/>
                </a:solidFill>
                <a:latin typeface="Arial" panose="020B0604020202020204" pitchFamily="34" charset="0"/>
              </a:rPr>
              <a:t> aktivite çoğu memelininkinden çok daha düşük düzeydedir. Kanatlılarda </a:t>
            </a:r>
            <a:r>
              <a:rPr lang="tr-TR" dirty="0" err="1">
                <a:solidFill>
                  <a:srgbClr val="000000"/>
                </a:solidFill>
                <a:latin typeface="Arial" panose="020B0604020202020204" pitchFamily="34" charset="0"/>
              </a:rPr>
              <a:t>sindirilebilirlik</a:t>
            </a:r>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selülozlu</a:t>
            </a:r>
            <a:r>
              <a:rPr lang="tr-TR" dirty="0">
                <a:solidFill>
                  <a:srgbClr val="000000"/>
                </a:solidFill>
                <a:latin typeface="Arial" panose="020B0604020202020204" pitchFamily="34" charset="0"/>
              </a:rPr>
              <a:t> yemler almayan tek mideli hayvanlardakine benzerdir.</a:t>
            </a:r>
            <a:br>
              <a:rPr lang="tr-TR" dirty="0">
                <a:solidFill>
                  <a:srgbClr val="000000"/>
                </a:solidFill>
                <a:latin typeface="Arial" panose="020B0604020202020204" pitchFamily="34" charset="0"/>
              </a:rPr>
            </a:br>
            <a:r>
              <a:rPr lang="tr-TR" dirty="0" err="1">
                <a:solidFill>
                  <a:srgbClr val="000000"/>
                </a:solidFill>
                <a:latin typeface="Arial" panose="020B0604020202020204" pitchFamily="34" charset="0"/>
              </a:rPr>
              <a:t>Kloak</a:t>
            </a:r>
            <a:r>
              <a:rPr lang="tr-TR" dirty="0">
                <a:solidFill>
                  <a:srgbClr val="000000"/>
                </a:solidFill>
                <a:latin typeface="Arial" panose="020B0604020202020204" pitchFamily="34" charset="0"/>
              </a:rPr>
              <a:t> sindirim sisteminin ve </a:t>
            </a:r>
            <a:r>
              <a:rPr lang="tr-TR" dirty="0" err="1">
                <a:solidFill>
                  <a:srgbClr val="000000"/>
                </a:solidFill>
                <a:latin typeface="Arial" panose="020B0604020202020204" pitchFamily="34" charset="0"/>
              </a:rPr>
              <a:t>üriner</a:t>
            </a:r>
            <a:r>
              <a:rPr lang="tr-TR" dirty="0">
                <a:solidFill>
                  <a:srgbClr val="000000"/>
                </a:solidFill>
                <a:latin typeface="Arial" panose="020B0604020202020204" pitchFamily="34" charset="0"/>
              </a:rPr>
              <a:t> sistemin açıldığı bir odacıktır. Anüs sindirim sistemin ve </a:t>
            </a:r>
            <a:r>
              <a:rPr lang="tr-TR" dirty="0" err="1">
                <a:solidFill>
                  <a:srgbClr val="000000"/>
                </a:solidFill>
                <a:latin typeface="Arial" panose="020B0604020202020204" pitchFamily="34" charset="0"/>
              </a:rPr>
              <a:t>üriner</a:t>
            </a:r>
            <a:r>
              <a:rPr lang="tr-TR" dirty="0">
                <a:solidFill>
                  <a:srgbClr val="000000"/>
                </a:solidFill>
                <a:latin typeface="Arial" panose="020B0604020202020204" pitchFamily="34" charset="0"/>
              </a:rPr>
              <a:t> sistemin genel çıkış deliğidir.</a:t>
            </a:r>
            <a:r>
              <a:rPr lang="tr-TR" dirty="0"/>
              <a:t> </a:t>
            </a:r>
          </a:p>
          <a:p>
            <a:r>
              <a:rPr lang="tr-TR" dirty="0">
                <a:solidFill>
                  <a:srgbClr val="000099"/>
                </a:solidFill>
                <a:latin typeface="Comic Sans MS" panose="030F0702030302020204" pitchFamily="66" charset="0"/>
              </a:rPr>
              <a:t>Ağızda çiğneme olmadığından yemin </a:t>
            </a:r>
            <a:r>
              <a:rPr lang="tr-TR" dirty="0" err="1">
                <a:solidFill>
                  <a:srgbClr val="000099"/>
                </a:solidFill>
                <a:latin typeface="Comic Sans MS" panose="030F0702030302020204" pitchFamily="66" charset="0"/>
              </a:rPr>
              <a:t>tükrükle</a:t>
            </a:r>
            <a:r>
              <a:rPr lang="tr-TR" dirty="0">
                <a:solidFill>
                  <a:srgbClr val="000099"/>
                </a:solidFill>
                <a:latin typeface="Comic Sans MS" panose="030F0702030302020204" pitchFamily="66" charset="0"/>
              </a:rPr>
              <a:t> ıslatılması önemini kaybetmiş ve </a:t>
            </a:r>
            <a:r>
              <a:rPr lang="tr-TR" dirty="0" err="1">
                <a:solidFill>
                  <a:srgbClr val="000099"/>
                </a:solidFill>
                <a:latin typeface="Comic Sans MS" panose="030F0702030302020204" pitchFamily="66" charset="0"/>
              </a:rPr>
              <a:t>tükrük</a:t>
            </a:r>
            <a:r>
              <a:rPr lang="tr-TR" dirty="0">
                <a:solidFill>
                  <a:srgbClr val="000099"/>
                </a:solidFill>
                <a:latin typeface="Comic Sans MS" panose="030F0702030302020204" pitchFamily="66" charset="0"/>
              </a:rPr>
              <a:t> bezleri pek fazla gelişmemiştir. Bununla birlikte tavuklarda 24 saatte 7-25 cm3 </a:t>
            </a:r>
            <a:r>
              <a:rPr lang="tr-TR" dirty="0" err="1">
                <a:solidFill>
                  <a:srgbClr val="000099"/>
                </a:solidFill>
                <a:latin typeface="Comic Sans MS" panose="030F0702030302020204" pitchFamily="66" charset="0"/>
              </a:rPr>
              <a:t>tükrük</a:t>
            </a:r>
            <a:r>
              <a:rPr lang="tr-TR" dirty="0">
                <a:solidFill>
                  <a:srgbClr val="000099"/>
                </a:solidFill>
                <a:latin typeface="Comic Sans MS" panose="030F0702030302020204" pitchFamily="66" charset="0"/>
              </a:rPr>
              <a:t> salgılanabilmektedir. </a:t>
            </a:r>
            <a:r>
              <a:rPr lang="tr-TR" dirty="0" err="1">
                <a:solidFill>
                  <a:srgbClr val="000099"/>
                </a:solidFill>
                <a:latin typeface="Comic Sans MS" panose="030F0702030302020204" pitchFamily="66" charset="0"/>
              </a:rPr>
              <a:t>Tükrükte</a:t>
            </a:r>
            <a:r>
              <a:rPr lang="tr-TR" dirty="0">
                <a:solidFill>
                  <a:srgbClr val="000099"/>
                </a:solidFill>
                <a:latin typeface="Comic Sans MS" panose="030F0702030302020204" pitchFamily="66" charset="0"/>
              </a:rPr>
              <a:t> </a:t>
            </a:r>
            <a:r>
              <a:rPr lang="tr-TR" dirty="0" err="1">
                <a:solidFill>
                  <a:srgbClr val="000099"/>
                </a:solidFill>
                <a:latin typeface="Comic Sans MS" panose="030F0702030302020204" pitchFamily="66" charset="0"/>
              </a:rPr>
              <a:t>pityalin</a:t>
            </a:r>
            <a:r>
              <a:rPr lang="tr-TR" dirty="0">
                <a:solidFill>
                  <a:srgbClr val="000099"/>
                </a:solidFill>
                <a:latin typeface="Comic Sans MS" panose="030F0702030302020204" pitchFamily="66" charset="0"/>
              </a:rPr>
              <a:t> yerine çok az amilaz bulunur. Yemler ağızda çok kısa süre kaldığından </a:t>
            </a:r>
            <a:r>
              <a:rPr lang="tr-TR" dirty="0" err="1">
                <a:solidFill>
                  <a:srgbClr val="000099"/>
                </a:solidFill>
                <a:latin typeface="Comic Sans MS" panose="030F0702030302020204" pitchFamily="66" charset="0"/>
              </a:rPr>
              <a:t>tükrüğün</a:t>
            </a:r>
            <a:r>
              <a:rPr lang="tr-TR" dirty="0">
                <a:solidFill>
                  <a:srgbClr val="000099"/>
                </a:solidFill>
                <a:latin typeface="Comic Sans MS" panose="030F0702030302020204" pitchFamily="66" charset="0"/>
              </a:rPr>
              <a:t> sindirime katkısı hemen hemen hiç yoktur denilebilir. </a:t>
            </a:r>
            <a:r>
              <a:rPr lang="tr-TR" dirty="0" err="1">
                <a:solidFill>
                  <a:srgbClr val="000099"/>
                </a:solidFill>
                <a:latin typeface="Comic Sans MS" panose="030F0702030302020204" pitchFamily="66" charset="0"/>
              </a:rPr>
              <a:t>Tükrük</a:t>
            </a:r>
            <a:r>
              <a:rPr lang="tr-TR" dirty="0">
                <a:solidFill>
                  <a:srgbClr val="000099"/>
                </a:solidFill>
                <a:latin typeface="Comic Sans MS" panose="030F0702030302020204" pitchFamily="66" charset="0"/>
              </a:rPr>
              <a:t> daha çok yemlerin ağızdan diğer sindirim organlarına iletilmesine yardımcı olur.</a:t>
            </a:r>
            <a:br>
              <a:rPr lang="tr-TR" dirty="0">
                <a:solidFill>
                  <a:srgbClr val="000099"/>
                </a:solidFill>
                <a:latin typeface="Comic Sans MS" panose="030F0702030302020204" pitchFamily="66" charset="0"/>
              </a:rPr>
            </a:br>
            <a:r>
              <a:rPr lang="tr-TR" dirty="0">
                <a:solidFill>
                  <a:srgbClr val="000099"/>
                </a:solidFill>
                <a:latin typeface="Comic Sans MS" panose="030F0702030302020204" pitchFamily="66" charset="0"/>
              </a:rPr>
              <a:t>Kanatlılarda yutma memelilerde olduğu gibi dil ve kasların hareketiyle değil, başın yukarı doğru kaldırılması ve önden arkaya doğru itilmesiyle olmaktadır.</a:t>
            </a:r>
            <a:r>
              <a:rPr lang="tr-TR" dirty="0"/>
              <a:t> </a:t>
            </a:r>
            <a:br>
              <a:rPr lang="tr-TR" dirty="0"/>
            </a:br>
            <a:r>
              <a:rPr lang="tr-TR" dirty="0"/>
              <a:t/>
            </a:r>
            <a:br>
              <a:rPr lang="tr-TR" dirty="0"/>
            </a:br>
            <a:endParaRPr lang="tr-TR" dirty="0"/>
          </a:p>
        </p:txBody>
      </p:sp>
    </p:spTree>
    <p:extLst>
      <p:ext uri="{BB962C8B-B14F-4D97-AF65-F5344CB8AC3E}">
        <p14:creationId xmlns:p14="http://schemas.microsoft.com/office/powerpoint/2010/main" val="4281092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25C8030B-F6E9-46D6-A280-96BA58E70E74}"/>
              </a:ext>
            </a:extLst>
          </p:cNvPr>
          <p:cNvSpPr/>
          <p:nvPr/>
        </p:nvSpPr>
        <p:spPr>
          <a:xfrm>
            <a:off x="649355" y="335845"/>
            <a:ext cx="10601739" cy="6186309"/>
          </a:xfrm>
          <a:prstGeom prst="rect">
            <a:avLst/>
          </a:prstGeom>
        </p:spPr>
        <p:txBody>
          <a:bodyPr wrap="square">
            <a:spAutoFit/>
          </a:bodyPr>
          <a:lstStyle/>
          <a:p>
            <a:r>
              <a:rPr lang="tr-TR" dirty="0">
                <a:solidFill>
                  <a:srgbClr val="000099"/>
                </a:solidFill>
                <a:latin typeface="Comic Sans MS" panose="030F0702030302020204" pitchFamily="66" charset="0"/>
              </a:rPr>
              <a:t>Çok ince kenarlı ve elastiki olan yemek borusu, gelişmiş bir tavukta 15-25 cm uzunluğundadır. Yemek borusu kolayca genişleyerek hacmini büyütebilir ve bu özelliği ile depo görevi görür. Bazı kanatlılarda yemek borusu boyun altında göğüs kafesine girmeden önce </a:t>
            </a:r>
            <a:r>
              <a:rPr lang="tr-TR" dirty="0" err="1">
                <a:solidFill>
                  <a:srgbClr val="000099"/>
                </a:solidFill>
                <a:latin typeface="Comic Sans MS" panose="030F0702030302020204" pitchFamily="66" charset="0"/>
              </a:rPr>
              <a:t>membran</a:t>
            </a:r>
            <a:r>
              <a:rPr lang="tr-TR" dirty="0">
                <a:solidFill>
                  <a:srgbClr val="000099"/>
                </a:solidFill>
                <a:latin typeface="Comic Sans MS" panose="030F0702030302020204" pitchFamily="66" charset="0"/>
              </a:rPr>
              <a:t> bir cep oluşturur. Kursak (</a:t>
            </a:r>
            <a:r>
              <a:rPr lang="tr-TR" dirty="0" err="1">
                <a:solidFill>
                  <a:srgbClr val="000099"/>
                </a:solidFill>
                <a:latin typeface="Comic Sans MS" panose="030F0702030302020204" pitchFamily="66" charset="0"/>
              </a:rPr>
              <a:t>crop</a:t>
            </a:r>
            <a:r>
              <a:rPr lang="tr-TR" dirty="0">
                <a:solidFill>
                  <a:srgbClr val="000099"/>
                </a:solidFill>
                <a:latin typeface="Comic Sans MS" panose="030F0702030302020204" pitchFamily="66" charset="0"/>
              </a:rPr>
              <a:t>) adı verilen bu cep özellikle tavuk ve güvercinlerde çok gelişmiştir. Alınan yemler doğrudan kursağa gider, burada depolanır, ıslatılır kısmen fermente olur. Kursaktaki sindirim ve emilim yok denecek kadar azdır. Kursak esas itibariyle geçici bir yem deposu olup alınan yemlerin mideye geçişini kolaylaştırır ve düzenler.</a:t>
            </a:r>
            <a:r>
              <a:rPr lang="tr-TR" dirty="0"/>
              <a:t> </a:t>
            </a:r>
          </a:p>
          <a:p>
            <a:endParaRPr lang="tr-TR" dirty="0"/>
          </a:p>
          <a:p>
            <a:r>
              <a:rPr lang="tr-TR" dirty="0">
                <a:solidFill>
                  <a:srgbClr val="000099"/>
                </a:solidFill>
                <a:latin typeface="Comic Sans MS" panose="030F0702030302020204" pitchFamily="66" charset="0"/>
              </a:rPr>
              <a:t>Yemek borusu kursaktan sonra göğüs kafesi içinde devam eder ve ön mide veya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 adı verilen kısma açılmaktadır. Kanatlılarda mide iki kısımdan oluşmaktadır. Birinci kısım yemek borusunun açıldığı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 (</a:t>
            </a:r>
            <a:r>
              <a:rPr lang="tr-TR" dirty="0" err="1">
                <a:solidFill>
                  <a:srgbClr val="000099"/>
                </a:solidFill>
                <a:latin typeface="Comic Sans MS" panose="030F0702030302020204" pitchFamily="66" charset="0"/>
              </a:rPr>
              <a:t>proventrikulus</a:t>
            </a:r>
            <a:r>
              <a:rPr lang="tr-TR" dirty="0">
                <a:solidFill>
                  <a:srgbClr val="000099"/>
                </a:solidFill>
                <a:latin typeface="Comic Sans MS" panose="030F0702030302020204" pitchFamily="66" charset="0"/>
              </a:rPr>
              <a:t>), ikinci kısım ise bunun altında bulunan ve çok daha iyi gelişmiş olan taşlıktır.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 iğ ve elips </a:t>
            </a:r>
            <a:r>
              <a:rPr lang="tr-TR" dirty="0" err="1">
                <a:solidFill>
                  <a:srgbClr val="000099"/>
                </a:solidFill>
                <a:latin typeface="Comic Sans MS" panose="030F0702030302020204" pitchFamily="66" charset="0"/>
              </a:rPr>
              <a:t>Ģeklinde</a:t>
            </a:r>
            <a:r>
              <a:rPr lang="tr-TR" dirty="0">
                <a:solidFill>
                  <a:srgbClr val="000099"/>
                </a:solidFill>
                <a:latin typeface="Comic Sans MS" panose="030F0702030302020204" pitchFamily="66" charset="0"/>
              </a:rPr>
              <a:t> bir boşluktan ibaret olup büyüklüğü türlere gör değişim gösterir. </a:t>
            </a:r>
            <a:r>
              <a:rPr lang="tr-TR" dirty="0" err="1">
                <a:solidFill>
                  <a:srgbClr val="000099"/>
                </a:solidFill>
                <a:latin typeface="Comic Sans MS" panose="030F0702030302020204" pitchFamily="66" charset="0"/>
              </a:rPr>
              <a:t>Epitel</a:t>
            </a:r>
            <a:r>
              <a:rPr lang="tr-TR" dirty="0">
                <a:solidFill>
                  <a:srgbClr val="000099"/>
                </a:solidFill>
                <a:latin typeface="Comic Sans MS" panose="030F0702030302020204" pitchFamily="66" charset="0"/>
              </a:rPr>
              <a:t> dokuyla kaplanmış olan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midede bazik salgı bezleri mevcuttur. Kümes hayvanlarında, memelilerden farklı olarak </a:t>
            </a:r>
            <a:r>
              <a:rPr lang="tr-TR" dirty="0" err="1">
                <a:solidFill>
                  <a:srgbClr val="000099"/>
                </a:solidFill>
                <a:latin typeface="Comic Sans MS" panose="030F0702030302020204" pitchFamily="66" charset="0"/>
              </a:rPr>
              <a:t>pepsinojen</a:t>
            </a:r>
            <a:r>
              <a:rPr lang="tr-TR" dirty="0">
                <a:solidFill>
                  <a:srgbClr val="000099"/>
                </a:solidFill>
                <a:latin typeface="Comic Sans MS" panose="030F0702030302020204" pitchFamily="66" charset="0"/>
              </a:rPr>
              <a:t> ve </a:t>
            </a:r>
            <a:r>
              <a:rPr lang="tr-TR" dirty="0" err="1">
                <a:solidFill>
                  <a:srgbClr val="000099"/>
                </a:solidFill>
                <a:latin typeface="Comic Sans MS" panose="030F0702030302020204" pitchFamily="66" charset="0"/>
              </a:rPr>
              <a:t>HCl</a:t>
            </a:r>
            <a:r>
              <a:rPr lang="tr-TR" dirty="0">
                <a:solidFill>
                  <a:srgbClr val="000099"/>
                </a:solidFill>
                <a:latin typeface="Comic Sans MS" panose="030F0702030302020204" pitchFamily="66" charset="0"/>
              </a:rPr>
              <a:t> aynı salgı hücrelerince salgılanmaktadır. Kursaktan sonra besinler tek midelilerdeki asıl mideye karşılık olan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mideye (</a:t>
            </a:r>
            <a:r>
              <a:rPr lang="tr-TR" dirty="0" err="1">
                <a:solidFill>
                  <a:srgbClr val="000099"/>
                </a:solidFill>
                <a:latin typeface="Comic Sans MS" panose="030F0702030302020204" pitchFamily="66" charset="0"/>
              </a:rPr>
              <a:t>proventrikulusa</a:t>
            </a:r>
            <a:r>
              <a:rPr lang="tr-TR" dirty="0">
                <a:solidFill>
                  <a:srgbClr val="000099"/>
                </a:solidFill>
                <a:latin typeface="Comic Sans MS" panose="030F0702030302020204" pitchFamily="66" charset="0"/>
              </a:rPr>
              <a:t>) gelir.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midede asit salgısı ve </a:t>
            </a:r>
            <a:r>
              <a:rPr lang="tr-TR" dirty="0" err="1">
                <a:solidFill>
                  <a:srgbClr val="000099"/>
                </a:solidFill>
                <a:latin typeface="Comic Sans MS" panose="030F0702030302020204" pitchFamily="66" charset="0"/>
              </a:rPr>
              <a:t>proteolitik</a:t>
            </a:r>
            <a:r>
              <a:rPr lang="tr-TR" dirty="0">
                <a:solidFill>
                  <a:srgbClr val="000099"/>
                </a:solidFill>
                <a:latin typeface="Comic Sans MS" panose="030F0702030302020204" pitchFamily="66" charset="0"/>
              </a:rPr>
              <a:t> aktivite vardır. </a:t>
            </a:r>
            <a:r>
              <a:rPr lang="tr-TR" dirty="0" err="1">
                <a:solidFill>
                  <a:srgbClr val="000099"/>
                </a:solidFill>
                <a:latin typeface="Comic Sans MS" panose="030F0702030302020204" pitchFamily="66" charset="0"/>
              </a:rPr>
              <a:t>HCl</a:t>
            </a:r>
            <a:r>
              <a:rPr lang="tr-TR" dirty="0">
                <a:solidFill>
                  <a:srgbClr val="000099"/>
                </a:solidFill>
                <a:latin typeface="Comic Sans MS" panose="030F0702030302020204" pitchFamily="66" charset="0"/>
              </a:rPr>
              <a:t> salgısı memelilerdekinden fazladır. Ayrıca bu kısımda mukus salgısı da olmaktadır.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midede </a:t>
            </a:r>
            <a:r>
              <a:rPr lang="tr-TR" dirty="0" err="1">
                <a:solidFill>
                  <a:srgbClr val="000099"/>
                </a:solidFill>
                <a:latin typeface="Comic Sans MS" panose="030F0702030302020204" pitchFamily="66" charset="0"/>
              </a:rPr>
              <a:t>HCl</a:t>
            </a:r>
            <a:r>
              <a:rPr lang="tr-TR" dirty="0">
                <a:solidFill>
                  <a:srgbClr val="000099"/>
                </a:solidFill>
                <a:latin typeface="Comic Sans MS" panose="030F0702030302020204" pitchFamily="66" charset="0"/>
              </a:rPr>
              <a:t> ve sindirim enzimleri ile karışan besinler çok hızlı bir </a:t>
            </a:r>
            <a:r>
              <a:rPr lang="tr-TR" dirty="0" err="1">
                <a:solidFill>
                  <a:srgbClr val="000099"/>
                </a:solidFill>
                <a:latin typeface="Comic Sans MS" panose="030F0702030302020204" pitchFamily="66" charset="0"/>
              </a:rPr>
              <a:t>Ģekilde</a:t>
            </a:r>
            <a:r>
              <a:rPr lang="tr-TR" dirty="0">
                <a:solidFill>
                  <a:srgbClr val="000099"/>
                </a:solidFill>
                <a:latin typeface="Comic Sans MS" panose="030F0702030302020204" pitchFamily="66" charset="0"/>
              </a:rPr>
              <a:t>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mideyi terk ederler ve kanatlılarda ikinci mide olan Taşlık yada kaslı mideye geçerler. Bu nedenle kanatlı hayvanlarda bezli midede gerçekleşen sindirim çok önemli düzeyde değildir.</a:t>
            </a:r>
            <a:r>
              <a:rPr lang="tr-TR" dirty="0"/>
              <a:t> </a:t>
            </a:r>
            <a:br>
              <a:rPr lang="tr-TR" dirty="0"/>
            </a:br>
            <a:r>
              <a:rPr lang="tr-TR" dirty="0"/>
              <a:t/>
            </a:r>
            <a:br>
              <a:rPr lang="tr-TR" dirty="0"/>
            </a:br>
            <a:endParaRPr lang="tr-TR" dirty="0"/>
          </a:p>
        </p:txBody>
      </p:sp>
    </p:spTree>
    <p:extLst>
      <p:ext uri="{BB962C8B-B14F-4D97-AF65-F5344CB8AC3E}">
        <p14:creationId xmlns:p14="http://schemas.microsoft.com/office/powerpoint/2010/main" val="707732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E143713-1D50-43C1-9BB4-5E0D5C86AE6E}"/>
              </a:ext>
            </a:extLst>
          </p:cNvPr>
          <p:cNvSpPr/>
          <p:nvPr/>
        </p:nvSpPr>
        <p:spPr>
          <a:xfrm>
            <a:off x="927653" y="889845"/>
            <a:ext cx="10707756" cy="4801314"/>
          </a:xfrm>
          <a:prstGeom prst="rect">
            <a:avLst/>
          </a:prstGeom>
        </p:spPr>
        <p:txBody>
          <a:bodyPr wrap="square">
            <a:spAutoFit/>
          </a:bodyPr>
          <a:lstStyle/>
          <a:p>
            <a:r>
              <a:rPr lang="tr-TR" dirty="0">
                <a:solidFill>
                  <a:srgbClr val="000099"/>
                </a:solidFill>
                <a:latin typeface="Comic Sans MS" panose="030F0702030302020204" pitchFamily="66" charset="0"/>
              </a:rPr>
              <a:t>Kaslı mide yada katı mide olarak da adlandırılan taşlık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mideye oranla daha hacimlidir. Bu bölümde </a:t>
            </a:r>
            <a:r>
              <a:rPr lang="tr-TR" dirty="0" err="1">
                <a:solidFill>
                  <a:srgbClr val="000099"/>
                </a:solidFill>
                <a:latin typeface="Comic Sans MS" panose="030F0702030302020204" pitchFamily="66" charset="0"/>
              </a:rPr>
              <a:t>seröz</a:t>
            </a:r>
            <a:r>
              <a:rPr lang="tr-TR" dirty="0">
                <a:solidFill>
                  <a:srgbClr val="000099"/>
                </a:solidFill>
                <a:latin typeface="Comic Sans MS" panose="030F0702030302020204" pitchFamily="66" charset="0"/>
              </a:rPr>
              <a:t>, </a:t>
            </a:r>
            <a:r>
              <a:rPr lang="tr-TR" dirty="0" err="1">
                <a:solidFill>
                  <a:srgbClr val="000099"/>
                </a:solidFill>
                <a:latin typeface="Comic Sans MS" panose="030F0702030302020204" pitchFamily="66" charset="0"/>
              </a:rPr>
              <a:t>musculus</a:t>
            </a:r>
            <a:r>
              <a:rPr lang="tr-TR" dirty="0">
                <a:solidFill>
                  <a:srgbClr val="000099"/>
                </a:solidFill>
                <a:latin typeface="Comic Sans MS" panose="030F0702030302020204" pitchFamily="66" charset="0"/>
              </a:rPr>
              <a:t> ve </a:t>
            </a:r>
            <a:r>
              <a:rPr lang="tr-TR" dirty="0" err="1">
                <a:solidFill>
                  <a:srgbClr val="000099"/>
                </a:solidFill>
                <a:latin typeface="Comic Sans MS" panose="030F0702030302020204" pitchFamily="66" charset="0"/>
              </a:rPr>
              <a:t>mukoz</a:t>
            </a:r>
            <a:r>
              <a:rPr lang="tr-TR" dirty="0">
                <a:solidFill>
                  <a:srgbClr val="000099"/>
                </a:solidFill>
                <a:latin typeface="Comic Sans MS" panose="030F0702030302020204" pitchFamily="66" charset="0"/>
              </a:rPr>
              <a:t> tabakalardan oluşmuştur. iki adet gelişmiş kuvvetli kas taşlığın kenarlarını oluşturur. Bu kasların lifleri mide boyunca uzanır. Ayrıca </a:t>
            </a:r>
            <a:r>
              <a:rPr lang="tr-TR" dirty="0" err="1">
                <a:solidFill>
                  <a:srgbClr val="000099"/>
                </a:solidFill>
                <a:latin typeface="Comic Sans MS" panose="030F0702030302020204" pitchFamily="66" charset="0"/>
              </a:rPr>
              <a:t>mukoz</a:t>
            </a:r>
            <a:r>
              <a:rPr lang="tr-TR" dirty="0">
                <a:solidFill>
                  <a:srgbClr val="000099"/>
                </a:solidFill>
                <a:latin typeface="Comic Sans MS" panose="030F0702030302020204" pitchFamily="66" charset="0"/>
              </a:rPr>
              <a:t> tabaka kalın ve dayanıklı bir yapı göstermektedir.</a:t>
            </a:r>
            <a:br>
              <a:rPr lang="tr-TR" dirty="0">
                <a:solidFill>
                  <a:srgbClr val="000099"/>
                </a:solidFill>
                <a:latin typeface="Comic Sans MS" panose="030F0702030302020204" pitchFamily="66" charset="0"/>
              </a:rPr>
            </a:br>
            <a:r>
              <a:rPr lang="tr-TR" dirty="0">
                <a:solidFill>
                  <a:srgbClr val="000099"/>
                </a:solidFill>
                <a:latin typeface="Comic Sans MS" panose="030F0702030302020204" pitchFamily="66" charset="0"/>
              </a:rPr>
              <a:t>Memelilerde dişlerin yaptığı mekanik sindirimin benzeri kanatlı hayvanlarda taşlık tarafından yapılmaktadır.</a:t>
            </a:r>
            <a:br>
              <a:rPr lang="tr-TR" dirty="0">
                <a:solidFill>
                  <a:srgbClr val="000099"/>
                </a:solidFill>
                <a:latin typeface="Comic Sans MS" panose="030F0702030302020204" pitchFamily="66" charset="0"/>
              </a:rPr>
            </a:br>
            <a:r>
              <a:rPr lang="tr-TR" dirty="0">
                <a:solidFill>
                  <a:srgbClr val="000099"/>
                </a:solidFill>
                <a:latin typeface="Comic Sans MS" panose="030F0702030302020204" pitchFamily="66" charset="0"/>
              </a:rPr>
              <a:t>Taşlığın en önemli görevi yemlerin parçalanması, ufalanması ve öğütülmesinin sağlanmasıdır. Taşlıkta salgı bezleri olmadığından salgı yoktur. Ancak bezli midede asit karakterdeki mide salgıları ile karışan besin maddeleri, 2-3.5 arasındaki </a:t>
            </a:r>
            <a:r>
              <a:rPr lang="tr-TR" dirty="0" err="1">
                <a:solidFill>
                  <a:srgbClr val="000099"/>
                </a:solidFill>
                <a:latin typeface="Comic Sans MS" panose="030F0702030302020204" pitchFamily="66" charset="0"/>
              </a:rPr>
              <a:t>pH’ya</a:t>
            </a:r>
            <a:r>
              <a:rPr lang="tr-TR" dirty="0">
                <a:solidFill>
                  <a:srgbClr val="000099"/>
                </a:solidFill>
                <a:latin typeface="Comic Sans MS" panose="030F0702030302020204" pitchFamily="66" charset="0"/>
              </a:rPr>
              <a:t> sahip bir içerik olarak kimyasal sindirime uğrarken, taşlığın yapısını oluşturan iki</a:t>
            </a:r>
            <a:r>
              <a:rPr lang="tr-TR" dirty="0"/>
              <a:t> </a:t>
            </a:r>
            <a:r>
              <a:rPr lang="tr-TR" dirty="0">
                <a:solidFill>
                  <a:srgbClr val="000099"/>
                </a:solidFill>
                <a:latin typeface="Comic Sans MS" panose="030F0702030302020204" pitchFamily="66" charset="0"/>
              </a:rPr>
              <a:t>güçlü kasın hareketiyle de fiziksel sindirime uğramaya başlar. Taşlıkta yemlerin hücre zarları da parçalandığından </a:t>
            </a:r>
            <a:r>
              <a:rPr lang="tr-TR" dirty="0" err="1">
                <a:solidFill>
                  <a:srgbClr val="000099"/>
                </a:solidFill>
                <a:latin typeface="Comic Sans MS" panose="030F0702030302020204" pitchFamily="66" charset="0"/>
              </a:rPr>
              <a:t>bezel</a:t>
            </a:r>
            <a:r>
              <a:rPr lang="tr-TR" dirty="0">
                <a:solidFill>
                  <a:srgbClr val="000099"/>
                </a:solidFill>
                <a:latin typeface="Comic Sans MS" panose="030F0702030302020204" pitchFamily="66" charset="0"/>
              </a:rPr>
              <a:t> mide kökenli sindirim enzimlerinin etkileri de artırılmış olur. Kanatlı hayvanlara yemlerle birlikte küçük taş (</a:t>
            </a:r>
            <a:r>
              <a:rPr lang="tr-TR" dirty="0" err="1">
                <a:solidFill>
                  <a:srgbClr val="000099"/>
                </a:solidFill>
                <a:latin typeface="Comic Sans MS" panose="030F0702030302020204" pitchFamily="66" charset="0"/>
              </a:rPr>
              <a:t>grit</a:t>
            </a:r>
            <a:r>
              <a:rPr lang="tr-TR" dirty="0">
                <a:solidFill>
                  <a:srgbClr val="000099"/>
                </a:solidFill>
                <a:latin typeface="Comic Sans MS" panose="030F0702030302020204" pitchFamily="66" charset="0"/>
              </a:rPr>
              <a:t>) veya kum parçacıklarının verilmesi taşlığın parçalama görevini kolaylaştırmaktadır. Ayrıca taşlık sindirilmeyen bazı maddeleri toplayıp ağız yoluyla dışarı atılmasını sağlayarak sindirim organları için bir çeşit baraj görevi de</a:t>
            </a:r>
            <a:br>
              <a:rPr lang="tr-TR" dirty="0">
                <a:solidFill>
                  <a:srgbClr val="000099"/>
                </a:solidFill>
                <a:latin typeface="Comic Sans MS" panose="030F0702030302020204" pitchFamily="66" charset="0"/>
              </a:rPr>
            </a:br>
            <a:r>
              <a:rPr lang="tr-TR" dirty="0">
                <a:solidFill>
                  <a:srgbClr val="000099"/>
                </a:solidFill>
                <a:latin typeface="Comic Sans MS" panose="030F0702030302020204" pitchFamily="66" charset="0"/>
              </a:rPr>
              <a:t>yapmaktadır</a:t>
            </a:r>
            <a:r>
              <a:rPr lang="tr-TR" dirty="0"/>
              <a:t> </a:t>
            </a:r>
            <a:br>
              <a:rPr lang="tr-TR" dirty="0"/>
            </a:br>
            <a:r>
              <a:rPr lang="tr-TR" dirty="0"/>
              <a:t/>
            </a:r>
            <a:br>
              <a:rPr lang="tr-TR" dirty="0"/>
            </a:br>
            <a:endParaRPr lang="tr-TR" dirty="0"/>
          </a:p>
        </p:txBody>
      </p:sp>
    </p:spTree>
    <p:extLst>
      <p:ext uri="{BB962C8B-B14F-4D97-AF65-F5344CB8AC3E}">
        <p14:creationId xmlns:p14="http://schemas.microsoft.com/office/powerpoint/2010/main" val="2811122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50D2DD1E-CD5A-4BBF-83A9-A7CBA5FB9734}"/>
              </a:ext>
            </a:extLst>
          </p:cNvPr>
          <p:cNvSpPr/>
          <p:nvPr/>
        </p:nvSpPr>
        <p:spPr>
          <a:xfrm>
            <a:off x="450574" y="1443841"/>
            <a:ext cx="11290852" cy="3970318"/>
          </a:xfrm>
          <a:prstGeom prst="rect">
            <a:avLst/>
          </a:prstGeom>
        </p:spPr>
        <p:txBody>
          <a:bodyPr wrap="square">
            <a:spAutoFit/>
          </a:bodyPr>
          <a:lstStyle/>
          <a:p>
            <a:r>
              <a:rPr lang="tr-TR" dirty="0">
                <a:solidFill>
                  <a:srgbClr val="000099"/>
                </a:solidFill>
                <a:latin typeface="Comic Sans MS" panose="030F0702030302020204" pitchFamily="66" charset="0"/>
              </a:rPr>
              <a:t>Kanatlılarda bağırsak uzunluğu memelilere oranla oldukça kısadır. Bağırsaklar diğer hayvanlarda</a:t>
            </a:r>
            <a:br>
              <a:rPr lang="tr-TR" dirty="0">
                <a:solidFill>
                  <a:srgbClr val="000099"/>
                </a:solidFill>
                <a:latin typeface="Comic Sans MS" panose="030F0702030302020204" pitchFamily="66" charset="0"/>
              </a:rPr>
            </a:br>
            <a:r>
              <a:rPr lang="tr-TR" dirty="0">
                <a:solidFill>
                  <a:srgbClr val="000099"/>
                </a:solidFill>
                <a:latin typeface="Comic Sans MS" panose="030F0702030302020204" pitchFamily="66" charset="0"/>
              </a:rPr>
              <a:t>olduğu gibi kanatlı hayvanlarda da ince bağırsağın </a:t>
            </a:r>
            <a:r>
              <a:rPr lang="tr-TR" dirty="0" err="1">
                <a:solidFill>
                  <a:srgbClr val="000099"/>
                </a:solidFill>
                <a:latin typeface="Comic Sans MS" panose="030F0702030302020204" pitchFamily="66" charset="0"/>
              </a:rPr>
              <a:t>duedenum</a:t>
            </a:r>
            <a:r>
              <a:rPr lang="tr-TR" dirty="0">
                <a:solidFill>
                  <a:srgbClr val="000099"/>
                </a:solidFill>
                <a:latin typeface="Comic Sans MS" panose="030F0702030302020204" pitchFamily="66" charset="0"/>
              </a:rPr>
              <a:t> kısmı ile başlar. </a:t>
            </a:r>
            <a:r>
              <a:rPr lang="tr-TR" dirty="0" err="1">
                <a:solidFill>
                  <a:srgbClr val="000099"/>
                </a:solidFill>
                <a:latin typeface="Comic Sans MS" panose="030F0702030302020204" pitchFamily="66" charset="0"/>
              </a:rPr>
              <a:t>Duedenum</a:t>
            </a:r>
            <a:r>
              <a:rPr lang="tr-TR" dirty="0">
                <a:solidFill>
                  <a:srgbClr val="000099"/>
                </a:solidFill>
                <a:latin typeface="Comic Sans MS" panose="030F0702030302020204" pitchFamily="66" charset="0"/>
              </a:rPr>
              <a:t> önce sola</a:t>
            </a:r>
            <a:br>
              <a:rPr lang="tr-TR" dirty="0">
                <a:solidFill>
                  <a:srgbClr val="000099"/>
                </a:solidFill>
                <a:latin typeface="Comic Sans MS" panose="030F0702030302020204" pitchFamily="66" charset="0"/>
              </a:rPr>
            </a:br>
            <a:r>
              <a:rPr lang="tr-TR" dirty="0">
                <a:solidFill>
                  <a:srgbClr val="000099"/>
                </a:solidFill>
                <a:latin typeface="Comic Sans MS" panose="030F0702030302020204" pitchFamily="66" charset="0"/>
              </a:rPr>
              <a:t>sonra </a:t>
            </a:r>
            <a:r>
              <a:rPr lang="tr-TR" dirty="0" err="1">
                <a:solidFill>
                  <a:srgbClr val="000099"/>
                </a:solidFill>
                <a:latin typeface="Comic Sans MS" panose="030F0702030302020204" pitchFamily="66" charset="0"/>
              </a:rPr>
              <a:t>pelvise</a:t>
            </a:r>
            <a:r>
              <a:rPr lang="tr-TR" dirty="0">
                <a:solidFill>
                  <a:srgbClr val="000099"/>
                </a:solidFill>
                <a:latin typeface="Comic Sans MS" panose="030F0702030302020204" pitchFamily="66" charset="0"/>
              </a:rPr>
              <a:t> doğru kıvrılarak U şeklini alır. Bu kıvrımın içine pankreas yerleşmiştir. </a:t>
            </a:r>
            <a:r>
              <a:rPr lang="tr-TR" dirty="0" err="1">
                <a:solidFill>
                  <a:srgbClr val="000099"/>
                </a:solidFill>
                <a:latin typeface="Comic Sans MS" panose="030F0702030302020204" pitchFamily="66" charset="0"/>
              </a:rPr>
              <a:t>Duedenumu</a:t>
            </a:r>
            <a:r>
              <a:rPr lang="tr-TR" dirty="0">
                <a:solidFill>
                  <a:srgbClr val="000099"/>
                </a:solidFill>
                <a:latin typeface="Comic Sans MS" panose="030F0702030302020204" pitchFamily="66" charset="0"/>
              </a:rPr>
              <a:t> takiben ince bağırsak </a:t>
            </a:r>
            <a:r>
              <a:rPr lang="tr-TR" dirty="0" err="1">
                <a:solidFill>
                  <a:srgbClr val="000099"/>
                </a:solidFill>
                <a:latin typeface="Comic Sans MS" panose="030F0702030302020204" pitchFamily="66" charset="0"/>
              </a:rPr>
              <a:t>jejunum</a:t>
            </a:r>
            <a:r>
              <a:rPr lang="tr-TR" dirty="0">
                <a:solidFill>
                  <a:srgbClr val="000099"/>
                </a:solidFill>
                <a:latin typeface="Comic Sans MS" panose="030F0702030302020204" pitchFamily="66" charset="0"/>
              </a:rPr>
              <a:t> ve </a:t>
            </a:r>
            <a:r>
              <a:rPr lang="tr-TR" dirty="0" err="1">
                <a:solidFill>
                  <a:srgbClr val="000099"/>
                </a:solidFill>
                <a:latin typeface="Comic Sans MS" panose="030F0702030302020204" pitchFamily="66" charset="0"/>
              </a:rPr>
              <a:t>ileum</a:t>
            </a:r>
            <a:r>
              <a:rPr lang="tr-TR" dirty="0">
                <a:solidFill>
                  <a:srgbClr val="000099"/>
                </a:solidFill>
                <a:latin typeface="Comic Sans MS" panose="030F0702030302020204" pitchFamily="66" charset="0"/>
              </a:rPr>
              <a:t> ile devam eder. ince bağırsağın çapı hemen hemen her yerde aynı olduğu için ince bağırsağın kısımlarını belirlemek oldukça güçtür. ince bağırsakta memelilerin ince bağırsağında bulunan enzimlerin çoğu bulunmaktadır. Ancak laktaz enzimi bulunmamaktadır. </a:t>
            </a:r>
            <a:r>
              <a:rPr lang="tr-TR" dirty="0" err="1">
                <a:solidFill>
                  <a:srgbClr val="000099"/>
                </a:solidFill>
                <a:latin typeface="Comic Sans MS" panose="030F0702030302020204" pitchFamily="66" charset="0"/>
              </a:rPr>
              <a:t>pH</a:t>
            </a:r>
            <a:r>
              <a:rPr lang="tr-TR" dirty="0">
                <a:solidFill>
                  <a:srgbClr val="000099"/>
                </a:solidFill>
                <a:latin typeface="Comic Sans MS" panose="030F0702030302020204" pitchFamily="66" charset="0"/>
              </a:rPr>
              <a:t> hafif asittir.</a:t>
            </a:r>
            <a:r>
              <a:rPr lang="tr-TR" dirty="0"/>
              <a:t> </a:t>
            </a:r>
            <a:br>
              <a:rPr lang="tr-TR" dirty="0"/>
            </a:br>
            <a:r>
              <a:rPr lang="tr-TR" dirty="0">
                <a:solidFill>
                  <a:srgbClr val="000099"/>
                </a:solidFill>
                <a:latin typeface="Comic Sans MS" panose="030F0702030302020204" pitchFamily="66" charset="0"/>
              </a:rPr>
              <a:t>ince bağırsağın kalın bağırsakla birleştiği yerde, biri sağda diğeri solda olmak üzere iki adet kör bağırsak bulunmaktadır. Uçları mideye dönük olup, uzunluğu 15-20 cm civarındadır. Kalın bağırsak ince bağırsağa göre oldukça geniş olup, çok kısadır ve </a:t>
            </a:r>
            <a:r>
              <a:rPr lang="tr-TR" dirty="0" err="1">
                <a:solidFill>
                  <a:srgbClr val="000099"/>
                </a:solidFill>
                <a:latin typeface="Comic Sans MS" panose="030F0702030302020204" pitchFamily="66" charset="0"/>
              </a:rPr>
              <a:t>kloak</a:t>
            </a:r>
            <a:r>
              <a:rPr lang="tr-TR" dirty="0">
                <a:solidFill>
                  <a:srgbClr val="000099"/>
                </a:solidFill>
                <a:latin typeface="Comic Sans MS" panose="030F0702030302020204" pitchFamily="66" charset="0"/>
              </a:rPr>
              <a:t> ile son bulur. </a:t>
            </a:r>
            <a:r>
              <a:rPr lang="tr-TR" dirty="0" err="1">
                <a:solidFill>
                  <a:srgbClr val="000099"/>
                </a:solidFill>
                <a:latin typeface="Comic Sans MS" panose="030F0702030302020204" pitchFamily="66" charset="0"/>
              </a:rPr>
              <a:t>Kloak</a:t>
            </a:r>
            <a:r>
              <a:rPr lang="tr-TR" dirty="0">
                <a:solidFill>
                  <a:srgbClr val="000099"/>
                </a:solidFill>
                <a:latin typeface="Comic Sans MS" panose="030F0702030302020204" pitchFamily="66" charset="0"/>
              </a:rPr>
              <a:t> kümes hayvanlarında üreme sistemi, idrar ve dışkının birleştikleri bir bölüm olup, bunun dışa açılan kısmına </a:t>
            </a:r>
            <a:r>
              <a:rPr lang="tr-TR" dirty="0" err="1">
                <a:solidFill>
                  <a:srgbClr val="000099"/>
                </a:solidFill>
                <a:latin typeface="Comic Sans MS" panose="030F0702030302020204" pitchFamily="66" charset="0"/>
              </a:rPr>
              <a:t>vent</a:t>
            </a:r>
            <a:r>
              <a:rPr lang="tr-TR" dirty="0">
                <a:solidFill>
                  <a:srgbClr val="000099"/>
                </a:solidFill>
                <a:latin typeface="Comic Sans MS" panose="030F0702030302020204" pitchFamily="66" charset="0"/>
              </a:rPr>
              <a:t> denir. Kalın ve kör bağırsaklar suyun emilim yeridir ve bir miktarda </a:t>
            </a:r>
            <a:r>
              <a:rPr lang="tr-TR" dirty="0" err="1">
                <a:solidFill>
                  <a:srgbClr val="000099"/>
                </a:solidFill>
                <a:latin typeface="Comic Sans MS" panose="030F0702030302020204" pitchFamily="66" charset="0"/>
              </a:rPr>
              <a:t>mikrobiyal</a:t>
            </a:r>
            <a:r>
              <a:rPr lang="tr-TR" dirty="0">
                <a:solidFill>
                  <a:srgbClr val="000099"/>
                </a:solidFill>
                <a:latin typeface="Comic Sans MS" panose="030F0702030302020204" pitchFamily="66" charset="0"/>
              </a:rPr>
              <a:t> aktivite söz konusudur. Ancak bu aktivite memeli hayvanlardakinden </a:t>
            </a:r>
            <a:r>
              <a:rPr lang="tr-TR">
                <a:solidFill>
                  <a:srgbClr val="000099"/>
                </a:solidFill>
                <a:latin typeface="Comic Sans MS" panose="030F0702030302020204" pitchFamily="66" charset="0"/>
              </a:rPr>
              <a:t>çok düşük </a:t>
            </a:r>
            <a:r>
              <a:rPr lang="tr-TR" dirty="0">
                <a:solidFill>
                  <a:srgbClr val="000099"/>
                </a:solidFill>
                <a:latin typeface="Comic Sans MS" panose="030F0702030302020204" pitchFamily="66" charset="0"/>
              </a:rPr>
              <a:t>düzeydedir. Kanatlılarda </a:t>
            </a:r>
            <a:r>
              <a:rPr lang="tr-TR" dirty="0" err="1">
                <a:solidFill>
                  <a:srgbClr val="000099"/>
                </a:solidFill>
                <a:latin typeface="Comic Sans MS" panose="030F0702030302020204" pitchFamily="66" charset="0"/>
              </a:rPr>
              <a:t>sindirilebilirlik</a:t>
            </a:r>
            <a:r>
              <a:rPr lang="tr-TR" dirty="0">
                <a:solidFill>
                  <a:srgbClr val="000099"/>
                </a:solidFill>
                <a:latin typeface="Comic Sans MS" panose="030F0702030302020204" pitchFamily="66" charset="0"/>
              </a:rPr>
              <a:t> </a:t>
            </a:r>
            <a:r>
              <a:rPr lang="tr-TR" dirty="0" err="1">
                <a:solidFill>
                  <a:srgbClr val="000099"/>
                </a:solidFill>
                <a:latin typeface="Comic Sans MS" panose="030F0702030302020204" pitchFamily="66" charset="0"/>
              </a:rPr>
              <a:t>selülozlu</a:t>
            </a:r>
            <a:r>
              <a:rPr lang="tr-TR" dirty="0">
                <a:solidFill>
                  <a:srgbClr val="000099"/>
                </a:solidFill>
                <a:latin typeface="Comic Sans MS" panose="030F0702030302020204" pitchFamily="66" charset="0"/>
              </a:rPr>
              <a:t> yemler almayan tek mideli hayvanlardakine benzemektedir.</a:t>
            </a:r>
            <a:r>
              <a:rPr lang="tr-TR" dirty="0"/>
              <a:t> </a:t>
            </a:r>
            <a:br>
              <a:rPr lang="tr-TR" dirty="0"/>
            </a:br>
            <a:endParaRPr lang="tr-TR" dirty="0"/>
          </a:p>
        </p:txBody>
      </p:sp>
    </p:spTree>
    <p:extLst>
      <p:ext uri="{BB962C8B-B14F-4D97-AF65-F5344CB8AC3E}">
        <p14:creationId xmlns:p14="http://schemas.microsoft.com/office/powerpoint/2010/main" val="3962820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AA1B5C9-3A41-4F2E-96FB-C61E30FC1A74}"/>
              </a:ext>
            </a:extLst>
          </p:cNvPr>
          <p:cNvSpPr/>
          <p:nvPr/>
        </p:nvSpPr>
        <p:spPr>
          <a:xfrm>
            <a:off x="112643" y="490331"/>
            <a:ext cx="11966713" cy="6463308"/>
          </a:xfrm>
          <a:prstGeom prst="rect">
            <a:avLst/>
          </a:prstGeom>
        </p:spPr>
        <p:txBody>
          <a:bodyPr wrap="square">
            <a:spAutoFit/>
          </a:bodyPr>
          <a:lstStyle/>
          <a:p>
            <a:r>
              <a:rPr lang="tr-TR" b="1" i="1" dirty="0" err="1">
                <a:solidFill>
                  <a:srgbClr val="000000"/>
                </a:solidFill>
                <a:latin typeface="Arial" panose="020B0604020202020204" pitchFamily="34" charset="0"/>
              </a:rPr>
              <a:t>Ruminantlar</a:t>
            </a:r>
            <a:r>
              <a:rPr lang="tr-TR" b="1" i="1" dirty="0">
                <a:solidFill>
                  <a:srgbClr val="000000"/>
                </a:solidFill>
                <a:latin typeface="Arial" panose="020B0604020202020204" pitchFamily="34" charset="0"/>
              </a:rPr>
              <a:t> (Geviş getiren hayvanlar)</a:t>
            </a:r>
            <a:br>
              <a:rPr lang="tr-TR" b="1" i="1" dirty="0">
                <a:solidFill>
                  <a:srgbClr val="000000"/>
                </a:solidFill>
                <a:latin typeface="Arial" panose="020B0604020202020204" pitchFamily="34" charset="0"/>
              </a:rPr>
            </a:br>
            <a:r>
              <a:rPr lang="tr-TR" dirty="0" err="1">
                <a:solidFill>
                  <a:srgbClr val="000000"/>
                </a:solidFill>
                <a:latin typeface="Arial" panose="020B0604020202020204" pitchFamily="34" charset="0"/>
              </a:rPr>
              <a:t>Ruminant</a:t>
            </a:r>
            <a:r>
              <a:rPr lang="tr-TR" dirty="0">
                <a:solidFill>
                  <a:srgbClr val="000000"/>
                </a:solidFill>
                <a:latin typeface="Arial" panose="020B0604020202020204" pitchFamily="34" charset="0"/>
              </a:rPr>
              <a:t> hayvanlarda sindirim sistemi, ağız, dişler, 4 bölümlü mide, incebağırsaklar, kalın ve körbağırsaklardan oluşur.</a:t>
            </a:r>
            <a:br>
              <a:rPr lang="tr-TR" dirty="0">
                <a:solidFill>
                  <a:srgbClr val="000000"/>
                </a:solidFill>
                <a:latin typeface="Arial" panose="020B0604020202020204" pitchFamily="34" charset="0"/>
              </a:rPr>
            </a:br>
            <a:r>
              <a:rPr lang="tr-TR" b="1" dirty="0">
                <a:solidFill>
                  <a:srgbClr val="000000"/>
                </a:solidFill>
                <a:latin typeface="Arial" panose="020B0604020202020204" pitchFamily="34" charset="0"/>
              </a:rPr>
              <a:t>Ağız ve Dişler</a:t>
            </a:r>
            <a:br>
              <a:rPr lang="tr-TR" b="1" dirty="0">
                <a:solidFill>
                  <a:srgbClr val="000000"/>
                </a:solidFill>
                <a:latin typeface="Arial" panose="020B0604020202020204" pitchFamily="34" charset="0"/>
              </a:rPr>
            </a:br>
            <a:r>
              <a:rPr lang="tr-TR" dirty="0" err="1">
                <a:solidFill>
                  <a:srgbClr val="000000"/>
                </a:solidFill>
                <a:latin typeface="Arial" panose="020B0604020202020204" pitchFamily="34" charset="0"/>
              </a:rPr>
              <a:t>Ruminantlar</a:t>
            </a:r>
            <a:r>
              <a:rPr lang="tr-TR" dirty="0">
                <a:solidFill>
                  <a:srgbClr val="000000"/>
                </a:solidFill>
                <a:latin typeface="Arial" panose="020B0604020202020204" pitchFamily="34" charset="0"/>
              </a:rPr>
              <a:t> diğer memelilerden farklı bir ağız yapısına sahiptirler. Üst çenede kesici dişler yoktur ve çok azında köpek dişleri bulunur. Bu nedenle </a:t>
            </a:r>
            <a:r>
              <a:rPr lang="tr-TR" dirty="0" err="1">
                <a:solidFill>
                  <a:srgbClr val="000000"/>
                </a:solidFill>
                <a:latin typeface="Arial" panose="020B0604020202020204" pitchFamily="34" charset="0"/>
              </a:rPr>
              <a:t>ruminantlar</a:t>
            </a:r>
            <a:r>
              <a:rPr lang="tr-TR" dirty="0">
                <a:solidFill>
                  <a:srgbClr val="000000"/>
                </a:solidFill>
                <a:latin typeface="Arial" panose="020B0604020202020204" pitchFamily="34" charset="0"/>
              </a:rPr>
              <a:t> yemleri yakalamak için dil ve dudakla birlikte üst çenedeki diş bloğu ile alt çenedeki kesicilere bağımlıdırlar.</a:t>
            </a:r>
            <a:br>
              <a:rPr lang="tr-TR" dirty="0">
                <a:solidFill>
                  <a:srgbClr val="000000"/>
                </a:solidFill>
                <a:latin typeface="Arial" panose="020B0604020202020204" pitchFamily="34" charset="0"/>
              </a:rPr>
            </a:br>
            <a:r>
              <a:rPr lang="tr-TR" dirty="0" err="1">
                <a:solidFill>
                  <a:srgbClr val="000000"/>
                </a:solidFill>
                <a:latin typeface="Arial" panose="020B0604020202020204" pitchFamily="34" charset="0"/>
              </a:rPr>
              <a:t>Ruminantlar</a:t>
            </a:r>
            <a:r>
              <a:rPr lang="tr-TR" dirty="0">
                <a:solidFill>
                  <a:srgbClr val="000000"/>
                </a:solidFill>
                <a:latin typeface="Arial" panose="020B0604020202020204" pitchFamily="34" charset="0"/>
              </a:rPr>
              <a:t> kaba yem tüketenler, seçici davrananlar ve iki sınıfa da dahil olanlar olarak bölümlenebilirler. Bu farklı tipler yemleri yakalamayı kolaylaştırmak için dil hareketindeki ve dudak yapısındaki farklılıkları kullanırlar. </a:t>
            </a:r>
            <a:r>
              <a:rPr lang="tr-TR" dirty="0" err="1">
                <a:solidFill>
                  <a:srgbClr val="000000"/>
                </a:solidFill>
                <a:latin typeface="Arial" panose="020B0604020202020204" pitchFamily="34" charset="0"/>
              </a:rPr>
              <a:t>Ruminant</a:t>
            </a:r>
            <a:r>
              <a:rPr lang="tr-TR" dirty="0">
                <a:solidFill>
                  <a:srgbClr val="000000"/>
                </a:solidFill>
                <a:latin typeface="Arial" panose="020B0604020202020204" pitchFamily="34" charset="0"/>
              </a:rPr>
              <a:t> hayvanlar öyle bir azı dişi şekline ve aralığına sahiptirler ki bir seferde sadece çenenin bir tarafı ile çiğneme yapabilirler. Çenenin yatay hareketleri bitkisel liflerin parçalanmasına yardım eder. </a:t>
            </a:r>
            <a:r>
              <a:rPr lang="tr-TR" dirty="0" err="1">
                <a:solidFill>
                  <a:srgbClr val="000000"/>
                </a:solidFill>
                <a:latin typeface="Arial" panose="020B0604020202020204" pitchFamily="34" charset="0"/>
              </a:rPr>
              <a:t>Ruminantlarda</a:t>
            </a:r>
            <a:r>
              <a:rPr lang="tr-TR" dirty="0">
                <a:solidFill>
                  <a:srgbClr val="000000"/>
                </a:solidFill>
                <a:latin typeface="Arial" panose="020B0604020202020204" pitchFamily="34" charset="0"/>
              </a:rPr>
              <a:t> alt çenenin </a:t>
            </a:r>
            <a:r>
              <a:rPr lang="tr-TR" dirty="0" err="1">
                <a:solidFill>
                  <a:srgbClr val="000000"/>
                </a:solidFill>
                <a:latin typeface="Arial" panose="020B0604020202020204" pitchFamily="34" charset="0"/>
              </a:rPr>
              <a:t>sağasola</a:t>
            </a:r>
            <a:r>
              <a:rPr lang="tr-TR" dirty="0">
                <a:solidFill>
                  <a:srgbClr val="000000"/>
                </a:solidFill>
                <a:latin typeface="Arial" panose="020B0604020202020204" pitchFamily="34" charset="0"/>
              </a:rPr>
              <a:t> aşağı yukarı hareketi ve geniş azı dişi yüzeyleri alınan yemlerin çok etkin bir şekilde çiğnenmesini sağlar.</a:t>
            </a:r>
            <a:r>
              <a:rPr lang="tr-TR" dirty="0"/>
              <a:t> </a:t>
            </a:r>
          </a:p>
          <a:p>
            <a:endParaRPr lang="tr-TR" dirty="0"/>
          </a:p>
          <a:p>
            <a:r>
              <a:rPr lang="tr-TR" dirty="0"/>
              <a:t>Geviş getirme (</a:t>
            </a:r>
            <a:r>
              <a:rPr lang="tr-TR" dirty="0" err="1"/>
              <a:t>ruminasyon</a:t>
            </a:r>
            <a:r>
              <a:rPr lang="tr-TR" dirty="0"/>
              <a:t>) </a:t>
            </a:r>
            <a:r>
              <a:rPr lang="tr-TR" dirty="0" err="1"/>
              <a:t>ruminantlara</a:t>
            </a:r>
            <a:r>
              <a:rPr lang="tr-TR" dirty="0"/>
              <a:t> özgü bir olaydır. Geviş getirme yarı sıvı mide içeriğinin yemek borusundan ağıza döndürülmesine, sıvıların yutulmasına, katı maddelerin yeniden çiğnenmesine ve yutulmasına izin veren, kusmanın kontrollü bir formudur.</a:t>
            </a:r>
            <a:br>
              <a:rPr lang="tr-TR" dirty="0"/>
            </a:br>
            <a:r>
              <a:rPr lang="tr-TR" dirty="0"/>
              <a:t>Geviş getirme;</a:t>
            </a:r>
            <a:br>
              <a:rPr lang="tr-TR" dirty="0"/>
            </a:br>
            <a:r>
              <a:rPr lang="tr-TR" dirty="0"/>
              <a:t>1. </a:t>
            </a:r>
            <a:r>
              <a:rPr lang="tr-TR" dirty="0" err="1"/>
              <a:t>Regurjitasyon</a:t>
            </a:r>
            <a:r>
              <a:rPr lang="tr-TR" dirty="0"/>
              <a:t> (</a:t>
            </a:r>
            <a:r>
              <a:rPr lang="tr-TR" dirty="0" err="1"/>
              <a:t>rumendeki</a:t>
            </a:r>
            <a:r>
              <a:rPr lang="tr-TR" dirty="0"/>
              <a:t> içeriğin yemek borusu aracılığıyla ağıza döndürülmesi),</a:t>
            </a:r>
            <a:br>
              <a:rPr lang="tr-TR" dirty="0"/>
            </a:br>
            <a:r>
              <a:rPr lang="tr-TR" dirty="0"/>
              <a:t>2. Yeniden çiğneme ve tükürük üretimi,</a:t>
            </a:r>
            <a:br>
              <a:rPr lang="tr-TR" dirty="0"/>
            </a:br>
            <a:r>
              <a:rPr lang="tr-TR" dirty="0"/>
              <a:t>3. Yeniden yutma,</a:t>
            </a:r>
            <a:br>
              <a:rPr lang="tr-TR" dirty="0"/>
            </a:br>
            <a:r>
              <a:rPr lang="tr-TR" dirty="0"/>
              <a:t>4. Geri kalan mide içeriği için tekrar aynı olayların devamıdır. </a:t>
            </a:r>
            <a:br>
              <a:rPr lang="tr-TR" dirty="0"/>
            </a:br>
            <a:r>
              <a:rPr lang="tr-TR" dirty="0"/>
              <a:t/>
            </a:r>
            <a:br>
              <a:rPr lang="tr-TR" dirty="0"/>
            </a:br>
            <a:endParaRPr lang="tr-TR" dirty="0"/>
          </a:p>
        </p:txBody>
      </p:sp>
    </p:spTree>
    <p:extLst>
      <p:ext uri="{BB962C8B-B14F-4D97-AF65-F5344CB8AC3E}">
        <p14:creationId xmlns:p14="http://schemas.microsoft.com/office/powerpoint/2010/main" val="944875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4DFE221F-CBD6-431F-9119-42B6E44BE98F}"/>
              </a:ext>
            </a:extLst>
          </p:cNvPr>
          <p:cNvPicPr>
            <a:picLocks noChangeAspect="1"/>
          </p:cNvPicPr>
          <p:nvPr/>
        </p:nvPicPr>
        <p:blipFill>
          <a:blip r:embed="rId2"/>
          <a:stretch>
            <a:fillRect/>
          </a:stretch>
        </p:blipFill>
        <p:spPr>
          <a:xfrm>
            <a:off x="1172818" y="153192"/>
            <a:ext cx="8342243" cy="4627535"/>
          </a:xfrm>
          <a:prstGeom prst="rect">
            <a:avLst/>
          </a:prstGeom>
        </p:spPr>
      </p:pic>
      <p:pic>
        <p:nvPicPr>
          <p:cNvPr id="5" name="Resim 4">
            <a:extLst>
              <a:ext uri="{FF2B5EF4-FFF2-40B4-BE49-F238E27FC236}">
                <a16:creationId xmlns:a16="http://schemas.microsoft.com/office/drawing/2014/main" id="{07353E57-C60A-4080-A4A7-10B2F123AF8D}"/>
              </a:ext>
            </a:extLst>
          </p:cNvPr>
          <p:cNvPicPr>
            <a:picLocks noChangeAspect="1"/>
          </p:cNvPicPr>
          <p:nvPr/>
        </p:nvPicPr>
        <p:blipFill>
          <a:blip r:embed="rId3"/>
          <a:stretch>
            <a:fillRect/>
          </a:stretch>
        </p:blipFill>
        <p:spPr>
          <a:xfrm>
            <a:off x="1172818" y="4661458"/>
            <a:ext cx="7961680" cy="1869053"/>
          </a:xfrm>
          <a:prstGeom prst="rect">
            <a:avLst/>
          </a:prstGeom>
        </p:spPr>
      </p:pic>
    </p:spTree>
    <p:extLst>
      <p:ext uri="{BB962C8B-B14F-4D97-AF65-F5344CB8AC3E}">
        <p14:creationId xmlns:p14="http://schemas.microsoft.com/office/powerpoint/2010/main" val="18694736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579</Words>
  <Application>Microsoft Office PowerPoint</Application>
  <PresentationFormat>Geniş ekran</PresentationFormat>
  <Paragraphs>19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11</vt:i4>
      </vt:variant>
    </vt:vector>
  </HeadingPairs>
  <TitlesOfParts>
    <vt:vector size="17" baseType="lpstr">
      <vt:lpstr>Arial</vt:lpstr>
      <vt:lpstr>Calibri</vt:lpstr>
      <vt:lpstr>Calibri Light</vt:lpstr>
      <vt:lpstr>Comic Sans MS</vt:lpstr>
      <vt:lpstr>Office Teması</vt:lpstr>
      <vt:lpstr>1_Office Teması</vt:lpstr>
      <vt:lpstr>Hayvan Besleme Biyoteknolojisi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 Besleme Biyoteknolojisi</dc:title>
  <dc:creator>User</dc:creator>
  <cp:lastModifiedBy>User</cp:lastModifiedBy>
  <cp:revision>2</cp:revision>
  <dcterms:created xsi:type="dcterms:W3CDTF">2024-04-19T14:07:20Z</dcterms:created>
  <dcterms:modified xsi:type="dcterms:W3CDTF">2024-04-19T14:58:55Z</dcterms:modified>
</cp:coreProperties>
</file>