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69" r:id="rId3"/>
    <p:sldId id="258" r:id="rId4"/>
    <p:sldId id="259" r:id="rId5"/>
    <p:sldId id="260" r:id="rId6"/>
    <p:sldId id="261" r:id="rId7"/>
    <p:sldId id="262" r:id="rId8"/>
    <p:sldId id="263" r:id="rId9"/>
    <p:sldId id="264" r:id="rId10"/>
    <p:sldId id="265" r:id="rId11"/>
    <p:sldId id="266" r:id="rId12"/>
    <p:sldId id="267" r:id="rId13"/>
    <p:sldId id="268" r:id="rId14"/>
    <p:sldId id="257"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18D80DAD-5EEE-4A40-B689-B680DE729B17}" type="datetimeFigureOut">
              <a:rPr lang="tr-TR" smtClean="0"/>
              <a:t>23.04.2024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1CB70F-136F-4DBE-8CFE-D11F9D86B78F}" type="slidenum">
              <a:rPr lang="tr-TR" smtClean="0"/>
              <a:t>‹#›</a:t>
            </a:fld>
            <a:endParaRPr lang="tr-TR"/>
          </a:p>
        </p:txBody>
      </p:sp>
    </p:spTree>
    <p:extLst>
      <p:ext uri="{BB962C8B-B14F-4D97-AF65-F5344CB8AC3E}">
        <p14:creationId xmlns:p14="http://schemas.microsoft.com/office/powerpoint/2010/main" val="4180539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8D80DAD-5EEE-4A40-B689-B680DE729B17}" type="datetimeFigureOut">
              <a:rPr lang="tr-TR" smtClean="0"/>
              <a:t>23.04.2024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1CB70F-136F-4DBE-8CFE-D11F9D86B78F}" type="slidenum">
              <a:rPr lang="tr-TR" smtClean="0"/>
              <a:t>‹#›</a:t>
            </a:fld>
            <a:endParaRPr lang="tr-TR"/>
          </a:p>
        </p:txBody>
      </p:sp>
    </p:spTree>
    <p:extLst>
      <p:ext uri="{BB962C8B-B14F-4D97-AF65-F5344CB8AC3E}">
        <p14:creationId xmlns:p14="http://schemas.microsoft.com/office/powerpoint/2010/main" val="334496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8D80DAD-5EEE-4A40-B689-B680DE729B17}" type="datetimeFigureOut">
              <a:rPr lang="tr-TR" smtClean="0"/>
              <a:t>23.04.2024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1CB70F-136F-4DBE-8CFE-D11F9D86B78F}" type="slidenum">
              <a:rPr lang="tr-TR" smtClean="0"/>
              <a:t>‹#›</a:t>
            </a:fld>
            <a:endParaRPr lang="tr-TR"/>
          </a:p>
        </p:txBody>
      </p:sp>
    </p:spTree>
    <p:extLst>
      <p:ext uri="{BB962C8B-B14F-4D97-AF65-F5344CB8AC3E}">
        <p14:creationId xmlns:p14="http://schemas.microsoft.com/office/powerpoint/2010/main" val="3667957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3048000" y="3124200"/>
            <a:ext cx="8229600" cy="1894362"/>
          </a:xfrm>
        </p:spPr>
        <p:txBody>
          <a:bodyPr/>
          <a:lstStyle>
            <a:lvl1pPr>
              <a:defRPr b="1"/>
            </a:lvl1pPr>
          </a:lstStyle>
          <a:p>
            <a:r>
              <a:rPr kumimoji="0" lang="tr-TR"/>
              <a:t>Asıl başlık stili için tıklatın</a:t>
            </a:r>
            <a:endParaRPr kumimoji="0" lang="en-US"/>
          </a:p>
        </p:txBody>
      </p:sp>
      <p:sp>
        <p:nvSpPr>
          <p:cNvPr id="9" name="Alt Başlık 8"/>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28" name="Veri Yer Tutucusu 27"/>
          <p:cNvSpPr>
            <a:spLocks noGrp="1"/>
          </p:cNvSpPr>
          <p:nvPr>
            <p:ph type="dt" sz="half" idx="10"/>
          </p:nvPr>
        </p:nvSpPr>
        <p:spPr bwMode="auto">
          <a:xfrm rot="5400000">
            <a:off x="10733828" y="1110597"/>
            <a:ext cx="2286000" cy="50800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4B1C0D-3F02-4B8D-ACB3-7316C38E925F}" type="datetimeFigureOut">
              <a:rPr kumimoji="0" lang="tr-TR" sz="1200" b="0" i="0" u="none" strike="noStrike" kern="1200" cap="none" spc="0" normalizeH="0" baseline="0" noProof="0" smtClean="0">
                <a:ln>
                  <a:noFill/>
                </a:ln>
                <a:solidFill>
                  <a:srgbClr val="575F6D"/>
                </a:solidFill>
                <a:effectLst/>
                <a:uLnTx/>
                <a:uFillTx/>
                <a:latin typeface="Century Schoolbook"/>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23.04.2024</a:t>
            </a:fld>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17" name="Altbilgi Yer Tutucusu 16"/>
          <p:cNvSpPr>
            <a:spLocks noGrp="1"/>
          </p:cNvSpPr>
          <p:nvPr>
            <p:ph type="ftr" sz="quarter" idx="11"/>
          </p:nvPr>
        </p:nvSpPr>
        <p:spPr bwMode="auto">
          <a:xfrm rot="5400000">
            <a:off x="10045959" y="4117661"/>
            <a:ext cx="3657600" cy="512064"/>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10" name="Dikdörtgen 9"/>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Dikdörtgen 11"/>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Dikdörtgen 13"/>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Dikdörtgen 18"/>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Düz Bağlayıcı 10"/>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Düz Bağlayıcı 17"/>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Düz Bağlayıcı 19"/>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Düz Bağlayıcı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Düz Bağlayıcı 14"/>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Düz Bağlayıcı 21"/>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Dikdörtgen 26"/>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Oval 20"/>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Oval 22"/>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Oval 23"/>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Oval 25"/>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Oval 24"/>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Slayt Numarası Yer Tutucusu 28"/>
          <p:cNvSpPr>
            <a:spLocks noGrp="1"/>
          </p:cNvSpPr>
          <p:nvPr>
            <p:ph type="sldNum" sz="quarter" idx="12"/>
          </p:nvPr>
        </p:nvSpPr>
        <p:spPr bwMode="auto">
          <a:xfrm>
            <a:off x="1767392" y="4928702"/>
            <a:ext cx="812800" cy="517524"/>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D8F6FA07-C82F-4B16-BFD7-40490C7A0662}" type="slidenum">
              <a:rPr kumimoji="0" lang="tr-TR" sz="1400" b="1" i="0" u="none" strike="noStrike" kern="1200" cap="none" spc="0" normalizeH="0" baseline="0" noProof="0" smtClean="0">
                <a:ln>
                  <a:noFill/>
                </a:ln>
                <a:solidFill>
                  <a:srgbClr val="FFFFFF"/>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tr-TR" sz="1400" b="1" i="0" u="none" strike="noStrike" kern="1200" cap="none" spc="0" normalizeH="0" baseline="0" noProof="0">
              <a:ln>
                <a:noFill/>
              </a:ln>
              <a:solidFill>
                <a:srgbClr val="FFFFFF"/>
              </a:solidFill>
              <a:effectLst/>
              <a:uLnTx/>
              <a:uFillTx/>
              <a:latin typeface="Century Schoolbook"/>
              <a:ea typeface="+mn-ea"/>
              <a:cs typeface="+mn-cs"/>
            </a:endParaRPr>
          </a:p>
        </p:txBody>
      </p:sp>
    </p:spTree>
    <p:extLst>
      <p:ext uri="{BB962C8B-B14F-4D97-AF65-F5344CB8AC3E}">
        <p14:creationId xmlns:p14="http://schemas.microsoft.com/office/powerpoint/2010/main" val="4019747770"/>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a:t>Asıl başlık stili için tıklatın</a:t>
            </a:r>
            <a:endParaRPr kumimoji="0" lang="en-US"/>
          </a:p>
        </p:txBody>
      </p:sp>
      <p:sp>
        <p:nvSpPr>
          <p:cNvPr id="8" name="İçerik Yer Tutucusu 7"/>
          <p:cNvSpPr>
            <a:spLocks noGrp="1"/>
          </p:cNvSpPr>
          <p:nvPr>
            <p:ph sz="quarter" idx="1"/>
          </p:nvPr>
        </p:nvSpPr>
        <p:spPr>
          <a:xfrm>
            <a:off x="609600" y="1600200"/>
            <a:ext cx="9956800" cy="4873752"/>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Veri Yer Tutucusu 6"/>
          <p:cNvSpPr>
            <a:spLocks noGrp="1"/>
          </p:cNvSpPr>
          <p:nvPr>
            <p:ph type="dt" sz="half" idx="14"/>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824B1C0D-3F02-4B8D-ACB3-7316C38E925F}" type="datetimeFigureOut">
              <a:rPr kumimoji="0" lang="tr-TR" sz="1200" b="0" i="0" u="none" strike="noStrike" kern="1200" cap="none" spc="0" normalizeH="0" baseline="0" noProof="0" smtClean="0">
                <a:ln>
                  <a:noFill/>
                </a:ln>
                <a:solidFill>
                  <a:srgbClr val="575F6D"/>
                </a:solidFill>
                <a:effectLst/>
                <a:uLnTx/>
                <a:uFillTx/>
                <a:latin typeface="Century Schoolbook"/>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23.04.2024</a:t>
            </a:fld>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9" name="Slayt Numarası Yer Tutucusu 8"/>
          <p:cNvSpPr>
            <a:spLocks noGrp="1"/>
          </p:cNvSpPr>
          <p:nvPr>
            <p:ph type="sldNum" sz="quarter" idx="15"/>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fld id="{D8F6FA07-C82F-4B16-BFD7-40490C7A0662}" type="slidenum">
              <a:rPr kumimoji="0" lang="tr-TR" sz="1400" b="1" i="0" u="none" strike="noStrike" kern="1200" cap="none" spc="0" normalizeH="0" baseline="0" noProof="0" smtClean="0">
                <a:ln>
                  <a:noFill/>
                </a:ln>
                <a:solidFill>
                  <a:srgbClr val="FFFFFF"/>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tr-TR" sz="1400" b="1" i="0" u="none" strike="noStrike" kern="1200" cap="none" spc="0" normalizeH="0" baseline="0" noProof="0">
              <a:ln>
                <a:noFill/>
              </a:ln>
              <a:solidFill>
                <a:srgbClr val="FFFFFF"/>
              </a:solidFill>
              <a:effectLst/>
              <a:uLnTx/>
              <a:uFillTx/>
              <a:latin typeface="Century Schoolbook"/>
              <a:ea typeface="+mn-ea"/>
              <a:cs typeface="+mn-cs"/>
            </a:endParaRPr>
          </a:p>
        </p:txBody>
      </p:sp>
      <p:sp>
        <p:nvSpPr>
          <p:cNvPr id="10" name="Altbilgi Yer Tutucusu 9"/>
          <p:cNvSpPr>
            <a:spLocks noGrp="1"/>
          </p:cNvSpPr>
          <p:nvPr>
            <p:ph type="ftr" sz="quarter" idx="16"/>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Tree>
    <p:extLst>
      <p:ext uri="{BB962C8B-B14F-4D97-AF65-F5344CB8AC3E}">
        <p14:creationId xmlns:p14="http://schemas.microsoft.com/office/powerpoint/2010/main" val="29892403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3048000" y="2895600"/>
            <a:ext cx="8229600" cy="2053590"/>
          </a:xfrm>
        </p:spPr>
        <p:txBody>
          <a:bodyPr/>
          <a:lstStyle>
            <a:lvl1pPr algn="l">
              <a:buNone/>
              <a:defRPr sz="3000" b="1" cap="small" baseline="0"/>
            </a:lvl1pPr>
          </a:lstStyle>
          <a:p>
            <a:r>
              <a:rPr kumimoji="0" lang="tr-TR"/>
              <a:t>Asıl başlık stili için tıklatın</a:t>
            </a:r>
            <a:endParaRPr kumimoji="0" lang="en-US"/>
          </a:p>
        </p:txBody>
      </p:sp>
      <p:sp>
        <p:nvSpPr>
          <p:cNvPr id="3" name="Metin Yer Tutucusu 2"/>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Veri Yer Tutucusu 3"/>
          <p:cNvSpPr>
            <a:spLocks noGrp="1"/>
          </p:cNvSpPr>
          <p:nvPr>
            <p:ph type="dt" sz="half" idx="10"/>
          </p:nvPr>
        </p:nvSpPr>
        <p:spPr bwMode="auto">
          <a:xfrm rot="5400000">
            <a:off x="10732008" y="1106932"/>
            <a:ext cx="2286000" cy="50800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4B1C0D-3F02-4B8D-ACB3-7316C38E925F}" type="datetimeFigureOut">
              <a:rPr kumimoji="0" lang="tr-TR" sz="1200" b="0" i="0" u="none" strike="noStrike" kern="1200" cap="none" spc="0" normalizeH="0" baseline="0" noProof="0" smtClean="0">
                <a:ln>
                  <a:noFill/>
                </a:ln>
                <a:solidFill>
                  <a:srgbClr val="FFF39D"/>
                </a:solidFill>
                <a:effectLst/>
                <a:uLnTx/>
                <a:uFillTx/>
                <a:latin typeface="Century Schoolbook"/>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23.04.2024</a:t>
            </a:fld>
            <a:endParaRPr kumimoji="0" lang="tr-TR" sz="1200" b="0" i="0" u="none" strike="noStrike" kern="1200" cap="none" spc="0" normalizeH="0" baseline="0" noProof="0">
              <a:ln>
                <a:noFill/>
              </a:ln>
              <a:solidFill>
                <a:srgbClr val="FFF39D"/>
              </a:solidFill>
              <a:effectLst/>
              <a:uLnTx/>
              <a:uFillTx/>
              <a:latin typeface="Century Schoolbook"/>
              <a:ea typeface="+mn-ea"/>
              <a:cs typeface="+mn-cs"/>
            </a:endParaRPr>
          </a:p>
        </p:txBody>
      </p:sp>
      <p:sp>
        <p:nvSpPr>
          <p:cNvPr id="5" name="Altbilgi Yer Tutucusu 4"/>
          <p:cNvSpPr>
            <a:spLocks noGrp="1"/>
          </p:cNvSpPr>
          <p:nvPr>
            <p:ph type="ftr" sz="quarter" idx="11"/>
          </p:nvPr>
        </p:nvSpPr>
        <p:spPr bwMode="auto">
          <a:xfrm rot="5400000">
            <a:off x="10046208" y="4114800"/>
            <a:ext cx="3657600" cy="512064"/>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srgbClr val="FFF39D"/>
              </a:solidFill>
              <a:effectLst/>
              <a:uLnTx/>
              <a:uFillTx/>
              <a:latin typeface="Century Schoolbook"/>
              <a:ea typeface="+mn-ea"/>
              <a:cs typeface="+mn-cs"/>
            </a:endParaRPr>
          </a:p>
        </p:txBody>
      </p:sp>
      <p:sp>
        <p:nvSpPr>
          <p:cNvPr id="9" name="Dikdörtgen 8"/>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Dikdörtgen 9"/>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Dikdörtgen 10"/>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Dikdörtgen 11"/>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Düz Bağlayıcı 12"/>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Düz Bağlayıcı 13"/>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Düz Bağlayıcı 14"/>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Düz Bağlayıcı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Düz Bağlayıcı 16"/>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Dikdörtgen 17"/>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Oval 18"/>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Oval 19"/>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Oval 20"/>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Oval 21"/>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Oval 22"/>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Düz Bağlayıcı 25"/>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Slayt Numarası Yer Tutucusu 5"/>
          <p:cNvSpPr>
            <a:spLocks noGrp="1"/>
          </p:cNvSpPr>
          <p:nvPr>
            <p:ph type="sldNum" sz="quarter" idx="12"/>
          </p:nvPr>
        </p:nvSpPr>
        <p:spPr bwMode="auto">
          <a:xfrm>
            <a:off x="1787488" y="4928702"/>
            <a:ext cx="812800" cy="517524"/>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D8F6FA07-C82F-4B16-BFD7-40490C7A0662}" type="slidenum">
              <a:rPr kumimoji="0" lang="tr-TR" sz="1400" b="1" i="0" u="none" strike="noStrike" kern="1200" cap="none" spc="0" normalizeH="0" baseline="0" noProof="0" smtClean="0">
                <a:ln>
                  <a:noFill/>
                </a:ln>
                <a:solidFill>
                  <a:srgbClr val="FFFFFF"/>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tr-TR" sz="1400" b="1" i="0" u="none" strike="noStrike" kern="1200" cap="none" spc="0" normalizeH="0" baseline="0" noProof="0">
              <a:ln>
                <a:noFill/>
              </a:ln>
              <a:solidFill>
                <a:srgbClr val="FFFFFF"/>
              </a:solidFill>
              <a:effectLst/>
              <a:uLnTx/>
              <a:uFillTx/>
              <a:latin typeface="Century Schoolbook"/>
              <a:ea typeface="+mn-ea"/>
              <a:cs typeface="+mn-cs"/>
            </a:endParaRPr>
          </a:p>
        </p:txBody>
      </p:sp>
    </p:spTree>
    <p:extLst>
      <p:ext uri="{BB962C8B-B14F-4D97-AF65-F5344CB8AC3E}">
        <p14:creationId xmlns:p14="http://schemas.microsoft.com/office/powerpoint/2010/main" val="803899598"/>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a:t>Asıl başlık stili için tıklatın</a:t>
            </a:r>
            <a:endParaRPr kumimoji="0" lang="en-US"/>
          </a:p>
        </p:txBody>
      </p:sp>
      <p:sp>
        <p:nvSpPr>
          <p:cNvPr id="5" name="Veri Yer Tutucusu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4B1C0D-3F02-4B8D-ACB3-7316C38E925F}" type="datetimeFigureOut">
              <a:rPr kumimoji="0" lang="tr-TR" sz="1200" b="0" i="0" u="none" strike="noStrike" kern="1200" cap="none" spc="0" normalizeH="0" baseline="0" noProof="0" smtClean="0">
                <a:ln>
                  <a:noFill/>
                </a:ln>
                <a:solidFill>
                  <a:srgbClr val="575F6D"/>
                </a:solidFill>
                <a:effectLst/>
                <a:uLnTx/>
                <a:uFillTx/>
                <a:latin typeface="Century Schoolbook"/>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23.04.2024</a:t>
            </a:fld>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6" name="Altbilgi Yer Tutucusu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7" name="Slayt Numarası Yer Tutucusu 6"/>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D8F6FA07-C82F-4B16-BFD7-40490C7A0662}" type="slidenum">
              <a:rPr kumimoji="0" lang="tr-TR" sz="1400" b="1" i="0" u="none" strike="noStrike" kern="1200" cap="none" spc="0" normalizeH="0" baseline="0" noProof="0" smtClean="0">
                <a:ln>
                  <a:noFill/>
                </a:ln>
                <a:solidFill>
                  <a:srgbClr val="FFFFFF"/>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tr-TR" sz="1400" b="1" i="0" u="none" strike="noStrike" kern="1200" cap="none" spc="0" normalizeH="0" baseline="0" noProof="0">
              <a:ln>
                <a:noFill/>
              </a:ln>
              <a:solidFill>
                <a:srgbClr val="FFFFFF"/>
              </a:solidFill>
              <a:effectLst/>
              <a:uLnTx/>
              <a:uFillTx/>
              <a:latin typeface="Century Schoolbook"/>
              <a:ea typeface="+mn-ea"/>
              <a:cs typeface="+mn-cs"/>
            </a:endParaRPr>
          </a:p>
        </p:txBody>
      </p:sp>
      <p:sp>
        <p:nvSpPr>
          <p:cNvPr id="9" name="İçerik Yer Tutucusu 8"/>
          <p:cNvSpPr>
            <a:spLocks noGrp="1"/>
          </p:cNvSpPr>
          <p:nvPr>
            <p:ph sz="quarter" idx="1"/>
          </p:nvPr>
        </p:nvSpPr>
        <p:spPr>
          <a:xfrm>
            <a:off x="609600" y="1600200"/>
            <a:ext cx="4876800" cy="4572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1" name="İçerik Yer Tutucusu 10"/>
          <p:cNvSpPr>
            <a:spLocks noGrp="1"/>
          </p:cNvSpPr>
          <p:nvPr>
            <p:ph sz="quarter" idx="2"/>
          </p:nvPr>
        </p:nvSpPr>
        <p:spPr>
          <a:xfrm>
            <a:off x="5693664" y="1600200"/>
            <a:ext cx="4876800" cy="4572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extLst>
      <p:ext uri="{BB962C8B-B14F-4D97-AF65-F5344CB8AC3E}">
        <p14:creationId xmlns:p14="http://schemas.microsoft.com/office/powerpoint/2010/main" val="12257389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3050"/>
            <a:ext cx="10058400" cy="1143000"/>
          </a:xfrm>
        </p:spPr>
        <p:txBody>
          <a:bodyPr anchor="b"/>
          <a:lstStyle>
            <a:lvl1pPr>
              <a:defRPr/>
            </a:lvl1pPr>
          </a:lstStyle>
          <a:p>
            <a:r>
              <a:rPr kumimoji="0" lang="tr-TR"/>
              <a:t>Asıl başlık stili için tıklatın</a:t>
            </a:r>
            <a:endParaRPr kumimoji="0" lang="en-US"/>
          </a:p>
        </p:txBody>
      </p:sp>
      <p:sp>
        <p:nvSpPr>
          <p:cNvPr id="7" name="Veri Yer Tutucusu 6"/>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4B1C0D-3F02-4B8D-ACB3-7316C38E925F}" type="datetimeFigureOut">
              <a:rPr kumimoji="0" lang="tr-TR" sz="1200" b="0" i="0" u="none" strike="noStrike" kern="1200" cap="none" spc="0" normalizeH="0" baseline="0" noProof="0" smtClean="0">
                <a:ln>
                  <a:noFill/>
                </a:ln>
                <a:solidFill>
                  <a:srgbClr val="575F6D"/>
                </a:solidFill>
                <a:effectLst/>
                <a:uLnTx/>
                <a:uFillTx/>
                <a:latin typeface="Century Schoolbook"/>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23.04.2024</a:t>
            </a:fld>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8" name="Altbilgi Yer Tutucusu 7"/>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9" name="Slayt Numarası Yer Tutucusu 8"/>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D8F6FA07-C82F-4B16-BFD7-40490C7A0662}" type="slidenum">
              <a:rPr kumimoji="0" lang="tr-TR" sz="1400" b="1" i="0" u="none" strike="noStrike" kern="1200" cap="none" spc="0" normalizeH="0" baseline="0" noProof="0" smtClean="0">
                <a:ln>
                  <a:noFill/>
                </a:ln>
                <a:solidFill>
                  <a:srgbClr val="FFFFFF"/>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tr-TR" sz="1400" b="1" i="0" u="none" strike="noStrike" kern="1200" cap="none" spc="0" normalizeH="0" baseline="0" noProof="0">
              <a:ln>
                <a:noFill/>
              </a:ln>
              <a:solidFill>
                <a:srgbClr val="FFFFFF"/>
              </a:solidFill>
              <a:effectLst/>
              <a:uLnTx/>
              <a:uFillTx/>
              <a:latin typeface="Century Schoolbook"/>
              <a:ea typeface="+mn-ea"/>
              <a:cs typeface="+mn-cs"/>
            </a:endParaRPr>
          </a:p>
        </p:txBody>
      </p:sp>
      <p:sp>
        <p:nvSpPr>
          <p:cNvPr id="11" name="İçerik Yer Tutucusu 10"/>
          <p:cNvSpPr>
            <a:spLocks noGrp="1"/>
          </p:cNvSpPr>
          <p:nvPr>
            <p:ph sz="quarter" idx="2"/>
          </p:nvPr>
        </p:nvSpPr>
        <p:spPr>
          <a:xfrm>
            <a:off x="609600" y="2362200"/>
            <a:ext cx="4876800" cy="38862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3" name="İçerik Yer Tutucusu 12"/>
          <p:cNvSpPr>
            <a:spLocks noGrp="1"/>
          </p:cNvSpPr>
          <p:nvPr>
            <p:ph sz="quarter" idx="4"/>
          </p:nvPr>
        </p:nvSpPr>
        <p:spPr>
          <a:xfrm>
            <a:off x="5829300" y="2362200"/>
            <a:ext cx="4876800" cy="38862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2" name="Metin Yer Tutucusu 11"/>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a:t>Asıl metin stillerini düzenlemek için tıklatın</a:t>
            </a:r>
          </a:p>
        </p:txBody>
      </p:sp>
      <p:sp>
        <p:nvSpPr>
          <p:cNvPr id="14" name="Metin Yer Tutucusu 13"/>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a:t>Asıl metin stillerini düzenlemek için tıklatın</a:t>
            </a:r>
          </a:p>
        </p:txBody>
      </p:sp>
    </p:spTree>
    <p:extLst>
      <p:ext uri="{BB962C8B-B14F-4D97-AF65-F5344CB8AC3E}">
        <p14:creationId xmlns:p14="http://schemas.microsoft.com/office/powerpoint/2010/main" val="35060938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a:t>Asıl başlık stili için tıklatın</a:t>
            </a:r>
            <a:endParaRPr kumimoji="0" lang="en-US"/>
          </a:p>
        </p:txBody>
      </p:sp>
      <p:sp>
        <p:nvSpPr>
          <p:cNvPr id="6" name="Veri Yer Tutucusu 5"/>
          <p:cNvSpPr>
            <a:spLocks noGrp="1"/>
          </p:cNvSpPr>
          <p:nvPr>
            <p:ph type="dt" sz="half" idx="10"/>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824B1C0D-3F02-4B8D-ACB3-7316C38E925F}" type="datetimeFigureOut">
              <a:rPr kumimoji="0" lang="tr-TR" sz="1200" b="0" i="0" u="none" strike="noStrike" kern="1200" cap="none" spc="0" normalizeH="0" baseline="0" noProof="0" smtClean="0">
                <a:ln>
                  <a:noFill/>
                </a:ln>
                <a:solidFill>
                  <a:srgbClr val="575F6D"/>
                </a:solidFill>
                <a:effectLst/>
                <a:uLnTx/>
                <a:uFillTx/>
                <a:latin typeface="Century Schoolbook"/>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23.04.2024</a:t>
            </a:fld>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7" name="Slayt Numarası Yer Tutucusu 6"/>
          <p:cNvSpPr>
            <a:spLocks noGrp="1"/>
          </p:cNvSpPr>
          <p:nvPr>
            <p:ph type="sldNum"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fld id="{D8F6FA07-C82F-4B16-BFD7-40490C7A0662}" type="slidenum">
              <a:rPr kumimoji="0" lang="tr-TR" sz="1400" b="1" i="0" u="none" strike="noStrike" kern="1200" cap="none" spc="0" normalizeH="0" baseline="0" noProof="0" smtClean="0">
                <a:ln>
                  <a:noFill/>
                </a:ln>
                <a:solidFill>
                  <a:srgbClr val="FFFFFF"/>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tr-TR" sz="1400" b="1" i="0" u="none" strike="noStrike" kern="1200" cap="none" spc="0" normalizeH="0" baseline="0" noProof="0">
              <a:ln>
                <a:noFill/>
              </a:ln>
              <a:solidFill>
                <a:srgbClr val="FFFFFF"/>
              </a:solidFill>
              <a:effectLst/>
              <a:uLnTx/>
              <a:uFillTx/>
              <a:latin typeface="Century Schoolbook"/>
              <a:ea typeface="+mn-ea"/>
              <a:cs typeface="+mn-cs"/>
            </a:endParaRPr>
          </a:p>
        </p:txBody>
      </p:sp>
      <p:sp>
        <p:nvSpPr>
          <p:cNvPr id="8" name="Altbilgi Yer Tutucusu 7"/>
          <p:cNvSpPr>
            <a:spLocks noGrp="1"/>
          </p:cNvSpPr>
          <p:nvPr>
            <p:ph type="ftr" sz="quarter" idx="12"/>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Tree>
    <p:extLst>
      <p:ext uri="{BB962C8B-B14F-4D97-AF65-F5344CB8AC3E}">
        <p14:creationId xmlns:p14="http://schemas.microsoft.com/office/powerpoint/2010/main" val="39787853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4B1C0D-3F02-4B8D-ACB3-7316C38E925F}" type="datetimeFigureOut">
              <a:rPr kumimoji="0" lang="tr-TR" sz="1200" b="0" i="0" u="none" strike="noStrike" kern="1200" cap="none" spc="0" normalizeH="0" baseline="0" noProof="0" smtClean="0">
                <a:ln>
                  <a:noFill/>
                </a:ln>
                <a:solidFill>
                  <a:srgbClr val="575F6D"/>
                </a:solidFill>
                <a:effectLst/>
                <a:uLnTx/>
                <a:uFillTx/>
                <a:latin typeface="Century Schoolbook"/>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23.04.2024</a:t>
            </a:fld>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3" name="Altbilgi Yer Tutucusu 2"/>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4" name="Slayt Numarası Yer Tutucusu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D8F6FA07-C82F-4B16-BFD7-40490C7A0662}" type="slidenum">
              <a:rPr kumimoji="0" lang="tr-TR" sz="1400" b="1" i="0" u="none" strike="noStrike" kern="1200" cap="none" spc="0" normalizeH="0" baseline="0" noProof="0" smtClean="0">
                <a:ln>
                  <a:noFill/>
                </a:ln>
                <a:solidFill>
                  <a:srgbClr val="FFFFFF"/>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tr-TR" sz="1400" b="1" i="0" u="none" strike="noStrike" kern="1200" cap="none" spc="0" normalizeH="0" baseline="0" noProof="0">
              <a:ln>
                <a:noFill/>
              </a:ln>
              <a:solidFill>
                <a:srgbClr val="FFFFFF"/>
              </a:solidFill>
              <a:effectLst/>
              <a:uLnTx/>
              <a:uFillTx/>
              <a:latin typeface="Century Schoolbook"/>
              <a:ea typeface="+mn-ea"/>
              <a:cs typeface="+mn-cs"/>
            </a:endParaRPr>
          </a:p>
        </p:txBody>
      </p:sp>
    </p:spTree>
    <p:extLst>
      <p:ext uri="{BB962C8B-B14F-4D97-AF65-F5344CB8AC3E}">
        <p14:creationId xmlns:p14="http://schemas.microsoft.com/office/powerpoint/2010/main" val="4043004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Başlık 1"/>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a:t>Asıl başlık stili için tıklatın</a:t>
            </a:r>
            <a:endParaRPr kumimoji="0" lang="en-US"/>
          </a:p>
        </p:txBody>
      </p:sp>
      <p:sp>
        <p:nvSpPr>
          <p:cNvPr id="3" name="Metin Yer Tutucusu 2"/>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a:t>Asıl metin stillerini düzenlemek için tıklatın</a:t>
            </a:r>
          </a:p>
        </p:txBody>
      </p:sp>
      <p:sp>
        <p:nvSpPr>
          <p:cNvPr id="8" name="Düz Bağlayıcı 7"/>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Düz Bağlayıcı 8"/>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Düz Bağlayıcı 10"/>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Dikdörtgen 11"/>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Düz Bağlayıcı 12"/>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Oval 13"/>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İçerik Yer Tutucusu 17"/>
          <p:cNvSpPr>
            <a:spLocks noGrp="1"/>
          </p:cNvSpPr>
          <p:nvPr>
            <p:ph sz="quarter" idx="1"/>
          </p:nvPr>
        </p:nvSpPr>
        <p:spPr>
          <a:xfrm>
            <a:off x="406400" y="274320"/>
            <a:ext cx="7518400" cy="6327648"/>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21" name="Veri Yer Tutucusu 20"/>
          <p:cNvSpPr>
            <a:spLocks noGrp="1"/>
          </p:cNvSpPr>
          <p:nvPr>
            <p:ph type="dt" sz="half" idx="14"/>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824B1C0D-3F02-4B8D-ACB3-7316C38E925F}" type="datetimeFigureOut">
              <a:rPr kumimoji="0" lang="tr-TR" sz="1200" b="0" i="0" u="none" strike="noStrike" kern="1200" cap="none" spc="0" normalizeH="0" baseline="0" noProof="0" smtClean="0">
                <a:ln>
                  <a:noFill/>
                </a:ln>
                <a:solidFill>
                  <a:srgbClr val="575F6D"/>
                </a:solidFill>
                <a:effectLst/>
                <a:uLnTx/>
                <a:uFillTx/>
                <a:latin typeface="Century Schoolbook"/>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23.04.2024</a:t>
            </a:fld>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22" name="Slayt Numarası Yer Tutucusu 21"/>
          <p:cNvSpPr>
            <a:spLocks noGrp="1"/>
          </p:cNvSpPr>
          <p:nvPr>
            <p:ph type="sldNum" sz="quarter" idx="15"/>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fld id="{D8F6FA07-C82F-4B16-BFD7-40490C7A0662}" type="slidenum">
              <a:rPr kumimoji="0" lang="tr-TR" sz="1400" b="1" i="0" u="none" strike="noStrike" kern="1200" cap="none" spc="0" normalizeH="0" baseline="0" noProof="0" smtClean="0">
                <a:ln>
                  <a:noFill/>
                </a:ln>
                <a:solidFill>
                  <a:srgbClr val="FFFFFF"/>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tr-TR" sz="1400" b="1" i="0" u="none" strike="noStrike" kern="1200" cap="none" spc="0" normalizeH="0" baseline="0" noProof="0">
              <a:ln>
                <a:noFill/>
              </a:ln>
              <a:solidFill>
                <a:srgbClr val="FFFFFF"/>
              </a:solidFill>
              <a:effectLst/>
              <a:uLnTx/>
              <a:uFillTx/>
              <a:latin typeface="Century Schoolbook"/>
              <a:ea typeface="+mn-ea"/>
              <a:cs typeface="+mn-cs"/>
            </a:endParaRPr>
          </a:p>
        </p:txBody>
      </p:sp>
      <p:sp>
        <p:nvSpPr>
          <p:cNvPr id="23" name="Altbilgi Yer Tutucusu 22"/>
          <p:cNvSpPr>
            <a:spLocks noGrp="1"/>
          </p:cNvSpPr>
          <p:nvPr>
            <p:ph type="ftr" sz="quarter" idx="16"/>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Tree>
    <p:extLst>
      <p:ext uri="{BB962C8B-B14F-4D97-AF65-F5344CB8AC3E}">
        <p14:creationId xmlns:p14="http://schemas.microsoft.com/office/powerpoint/2010/main" val="928492113"/>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8D80DAD-5EEE-4A40-B689-B680DE729B17}" type="datetimeFigureOut">
              <a:rPr lang="tr-TR" smtClean="0"/>
              <a:t>23.04.2024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1CB70F-136F-4DBE-8CFE-D11F9D86B78F}" type="slidenum">
              <a:rPr lang="tr-TR" smtClean="0"/>
              <a:t>‹#›</a:t>
            </a:fld>
            <a:endParaRPr lang="tr-TR"/>
          </a:p>
        </p:txBody>
      </p:sp>
    </p:spTree>
    <p:extLst>
      <p:ext uri="{BB962C8B-B14F-4D97-AF65-F5344CB8AC3E}">
        <p14:creationId xmlns:p14="http://schemas.microsoft.com/office/powerpoint/2010/main" val="1996986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Oval 12"/>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Başlık 1"/>
          <p:cNvSpPr>
            <a:spLocks noGrp="1"/>
          </p:cNvSpPr>
          <p:nvPr>
            <p:ph type="title"/>
          </p:nvPr>
        </p:nvSpPr>
        <p:spPr>
          <a:xfrm rot="5400000">
            <a:off x="5518404" y="3124200"/>
            <a:ext cx="6309360" cy="609600"/>
          </a:xfrm>
        </p:spPr>
        <p:txBody>
          <a:bodyPr anchor="b"/>
          <a:lstStyle>
            <a:lvl1pPr algn="l">
              <a:buNone/>
              <a:defRPr sz="2000" b="1"/>
            </a:lvl1pPr>
          </a:lstStyle>
          <a:p>
            <a:r>
              <a:rPr kumimoji="0" lang="tr-TR"/>
              <a:t>Asıl başlık stili için tıklatın</a:t>
            </a:r>
            <a:endParaRPr kumimoji="0" lang="en-US"/>
          </a:p>
        </p:txBody>
      </p:sp>
      <p:sp>
        <p:nvSpPr>
          <p:cNvPr id="3" name="Resim Yer Tutucusu 2"/>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a:t>Resim eklemek için simgeyi tıklatın</a:t>
            </a:r>
            <a:endParaRPr kumimoji="0" lang="en-US" dirty="0"/>
          </a:p>
        </p:txBody>
      </p:sp>
      <p:sp>
        <p:nvSpPr>
          <p:cNvPr id="4" name="Metin Yer Tutucusu 3"/>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10" name="Düz Bağlayıcı 9"/>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Dikdörtgen 10"/>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Düz Bağlayıcı 11"/>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Düz Bağlayıcı 18"/>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Düz Bağlayıcı 19"/>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Veri Yer Tutucusu 16"/>
          <p:cNvSpPr>
            <a:spLocks noGrp="1"/>
          </p:cNvSpPr>
          <p:nvPr>
            <p:ph type="dt" sz="half" idx="10"/>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824B1C0D-3F02-4B8D-ACB3-7316C38E925F}" type="datetimeFigureOut">
              <a:rPr kumimoji="0" lang="tr-TR" sz="1200" b="0" i="0" u="none" strike="noStrike" kern="1200" cap="none" spc="0" normalizeH="0" baseline="0" noProof="0" smtClean="0">
                <a:ln>
                  <a:noFill/>
                </a:ln>
                <a:solidFill>
                  <a:srgbClr val="575F6D"/>
                </a:solidFill>
                <a:effectLst/>
                <a:uLnTx/>
                <a:uFillTx/>
                <a:latin typeface="Century Schoolbook"/>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23.04.2024</a:t>
            </a:fld>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18" name="Slayt Numarası Yer Tutucusu 17"/>
          <p:cNvSpPr>
            <a:spLocks noGrp="1"/>
          </p:cNvSpPr>
          <p:nvPr>
            <p:ph type="sldNum"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fld id="{D8F6FA07-C82F-4B16-BFD7-40490C7A0662}" type="slidenum">
              <a:rPr kumimoji="0" lang="tr-TR" sz="1400" b="1" i="0" u="none" strike="noStrike" kern="1200" cap="none" spc="0" normalizeH="0" baseline="0" noProof="0" smtClean="0">
                <a:ln>
                  <a:noFill/>
                </a:ln>
                <a:solidFill>
                  <a:srgbClr val="FFFFFF"/>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tr-TR" sz="1400" b="1" i="0" u="none" strike="noStrike" kern="1200" cap="none" spc="0" normalizeH="0" baseline="0" noProof="0">
              <a:ln>
                <a:noFill/>
              </a:ln>
              <a:solidFill>
                <a:srgbClr val="FFFFFF"/>
              </a:solidFill>
              <a:effectLst/>
              <a:uLnTx/>
              <a:uFillTx/>
              <a:latin typeface="Century Schoolbook"/>
              <a:ea typeface="+mn-ea"/>
              <a:cs typeface="+mn-cs"/>
            </a:endParaRPr>
          </a:p>
        </p:txBody>
      </p:sp>
      <p:sp>
        <p:nvSpPr>
          <p:cNvPr id="21" name="Altbilgi Yer Tutucusu 20"/>
          <p:cNvSpPr>
            <a:spLocks noGrp="1"/>
          </p:cNvSpPr>
          <p:nvPr>
            <p:ph type="ftr" sz="quarter" idx="12"/>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Tree>
    <p:extLst>
      <p:ext uri="{BB962C8B-B14F-4D97-AF65-F5344CB8AC3E}">
        <p14:creationId xmlns:p14="http://schemas.microsoft.com/office/powerpoint/2010/main" val="22256771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Veri Yer Tutucusu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4B1C0D-3F02-4B8D-ACB3-7316C38E925F}" type="datetimeFigureOut">
              <a:rPr kumimoji="0" lang="tr-TR" sz="1200" b="0" i="0" u="none" strike="noStrike" kern="1200" cap="none" spc="0" normalizeH="0" baseline="0" noProof="0" smtClean="0">
                <a:ln>
                  <a:noFill/>
                </a:ln>
                <a:solidFill>
                  <a:srgbClr val="575F6D"/>
                </a:solidFill>
                <a:effectLst/>
                <a:uLnTx/>
                <a:uFillTx/>
                <a:latin typeface="Century Schoolbook"/>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23.04.2024</a:t>
            </a:fld>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5" name="Altbilgi Yer Tutucusu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6" name="Slayt Numarası Yer Tutucusu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D8F6FA07-C82F-4B16-BFD7-40490C7A0662}" type="slidenum">
              <a:rPr kumimoji="0" lang="tr-TR" sz="1400" b="1" i="0" u="none" strike="noStrike" kern="1200" cap="none" spc="0" normalizeH="0" baseline="0" noProof="0" smtClean="0">
                <a:ln>
                  <a:noFill/>
                </a:ln>
                <a:solidFill>
                  <a:srgbClr val="FFFFFF"/>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tr-TR" sz="1400" b="1" i="0" u="none" strike="noStrike" kern="1200" cap="none" spc="0" normalizeH="0" baseline="0" noProof="0">
              <a:ln>
                <a:noFill/>
              </a:ln>
              <a:solidFill>
                <a:srgbClr val="FFFFFF"/>
              </a:solidFill>
              <a:effectLst/>
              <a:uLnTx/>
              <a:uFillTx/>
              <a:latin typeface="Century Schoolbook"/>
              <a:ea typeface="+mn-ea"/>
              <a:cs typeface="+mn-cs"/>
            </a:endParaRPr>
          </a:p>
        </p:txBody>
      </p:sp>
    </p:spTree>
    <p:extLst>
      <p:ext uri="{BB962C8B-B14F-4D97-AF65-F5344CB8AC3E}">
        <p14:creationId xmlns:p14="http://schemas.microsoft.com/office/powerpoint/2010/main" val="14090292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274640"/>
            <a:ext cx="2235200" cy="5851525"/>
          </a:xfrm>
        </p:spPr>
        <p:txBody>
          <a:bodyPr vert="eaVert"/>
          <a:lstStyle/>
          <a:p>
            <a:r>
              <a:rPr kumimoji="0" lang="tr-TR"/>
              <a:t>Asıl başlık stili için tıklatın</a:t>
            </a:r>
            <a:endParaRPr kumimoji="0" lang="en-US"/>
          </a:p>
        </p:txBody>
      </p:sp>
      <p:sp>
        <p:nvSpPr>
          <p:cNvPr id="3" name="Dikey Metin Yer Tutucusu 2"/>
          <p:cNvSpPr>
            <a:spLocks noGrp="1"/>
          </p:cNvSpPr>
          <p:nvPr>
            <p:ph type="body" orient="vert" idx="1"/>
          </p:nvPr>
        </p:nvSpPr>
        <p:spPr>
          <a:xfrm>
            <a:off x="609600" y="274639"/>
            <a:ext cx="80264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Veri Yer Tutucusu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4B1C0D-3F02-4B8D-ACB3-7316C38E925F}" type="datetimeFigureOut">
              <a:rPr kumimoji="0" lang="tr-TR" sz="1200" b="0" i="0" u="none" strike="noStrike" kern="1200" cap="none" spc="0" normalizeH="0" baseline="0" noProof="0" smtClean="0">
                <a:ln>
                  <a:noFill/>
                </a:ln>
                <a:solidFill>
                  <a:srgbClr val="575F6D"/>
                </a:solidFill>
                <a:effectLst/>
                <a:uLnTx/>
                <a:uFillTx/>
                <a:latin typeface="Century Schoolbook"/>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23.04.2024</a:t>
            </a:fld>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5" name="Altbilgi Yer Tutucusu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6" name="Slayt Numarası Yer Tutucusu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D8F6FA07-C82F-4B16-BFD7-40490C7A0662}" type="slidenum">
              <a:rPr kumimoji="0" lang="tr-TR" sz="1400" b="1" i="0" u="none" strike="noStrike" kern="1200" cap="none" spc="0" normalizeH="0" baseline="0" noProof="0" smtClean="0">
                <a:ln>
                  <a:noFill/>
                </a:ln>
                <a:solidFill>
                  <a:srgbClr val="FFFFFF"/>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tr-TR" sz="1400" b="1" i="0" u="none" strike="noStrike" kern="1200" cap="none" spc="0" normalizeH="0" baseline="0" noProof="0">
              <a:ln>
                <a:noFill/>
              </a:ln>
              <a:solidFill>
                <a:srgbClr val="FFFFFF"/>
              </a:solidFill>
              <a:effectLst/>
              <a:uLnTx/>
              <a:uFillTx/>
              <a:latin typeface="Century Schoolbook"/>
              <a:ea typeface="+mn-ea"/>
              <a:cs typeface="+mn-cs"/>
            </a:endParaRPr>
          </a:p>
        </p:txBody>
      </p:sp>
    </p:spTree>
    <p:extLst>
      <p:ext uri="{BB962C8B-B14F-4D97-AF65-F5344CB8AC3E}">
        <p14:creationId xmlns:p14="http://schemas.microsoft.com/office/powerpoint/2010/main" val="2854864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18D80DAD-5EEE-4A40-B689-B680DE729B17}" type="datetimeFigureOut">
              <a:rPr lang="tr-TR" smtClean="0"/>
              <a:t>23.04.2024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1CB70F-136F-4DBE-8CFE-D11F9D86B78F}" type="slidenum">
              <a:rPr lang="tr-TR" smtClean="0"/>
              <a:t>‹#›</a:t>
            </a:fld>
            <a:endParaRPr lang="tr-TR"/>
          </a:p>
        </p:txBody>
      </p:sp>
    </p:spTree>
    <p:extLst>
      <p:ext uri="{BB962C8B-B14F-4D97-AF65-F5344CB8AC3E}">
        <p14:creationId xmlns:p14="http://schemas.microsoft.com/office/powerpoint/2010/main" val="4052659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8D80DAD-5EEE-4A40-B689-B680DE729B17}" type="datetimeFigureOut">
              <a:rPr lang="tr-TR" smtClean="0"/>
              <a:t>23.04.2024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41CB70F-136F-4DBE-8CFE-D11F9D86B78F}" type="slidenum">
              <a:rPr lang="tr-TR" smtClean="0"/>
              <a:t>‹#›</a:t>
            </a:fld>
            <a:endParaRPr lang="tr-TR"/>
          </a:p>
        </p:txBody>
      </p:sp>
    </p:spTree>
    <p:extLst>
      <p:ext uri="{BB962C8B-B14F-4D97-AF65-F5344CB8AC3E}">
        <p14:creationId xmlns:p14="http://schemas.microsoft.com/office/powerpoint/2010/main" val="2846580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8D80DAD-5EEE-4A40-B689-B680DE729B17}" type="datetimeFigureOut">
              <a:rPr lang="tr-TR" smtClean="0"/>
              <a:t>23.04.2024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41CB70F-136F-4DBE-8CFE-D11F9D86B78F}" type="slidenum">
              <a:rPr lang="tr-TR" smtClean="0"/>
              <a:t>‹#›</a:t>
            </a:fld>
            <a:endParaRPr lang="tr-TR"/>
          </a:p>
        </p:txBody>
      </p:sp>
    </p:spTree>
    <p:extLst>
      <p:ext uri="{BB962C8B-B14F-4D97-AF65-F5344CB8AC3E}">
        <p14:creationId xmlns:p14="http://schemas.microsoft.com/office/powerpoint/2010/main" val="4065888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8D80DAD-5EEE-4A40-B689-B680DE729B17}" type="datetimeFigureOut">
              <a:rPr lang="tr-TR" smtClean="0"/>
              <a:t>23.04.2024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41CB70F-136F-4DBE-8CFE-D11F9D86B78F}" type="slidenum">
              <a:rPr lang="tr-TR" smtClean="0"/>
              <a:t>‹#›</a:t>
            </a:fld>
            <a:endParaRPr lang="tr-TR"/>
          </a:p>
        </p:txBody>
      </p:sp>
    </p:spTree>
    <p:extLst>
      <p:ext uri="{BB962C8B-B14F-4D97-AF65-F5344CB8AC3E}">
        <p14:creationId xmlns:p14="http://schemas.microsoft.com/office/powerpoint/2010/main" val="3515163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8D80DAD-5EEE-4A40-B689-B680DE729B17}" type="datetimeFigureOut">
              <a:rPr lang="tr-TR" smtClean="0"/>
              <a:t>23.04.2024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41CB70F-136F-4DBE-8CFE-D11F9D86B78F}" type="slidenum">
              <a:rPr lang="tr-TR" smtClean="0"/>
              <a:t>‹#›</a:t>
            </a:fld>
            <a:endParaRPr lang="tr-TR"/>
          </a:p>
        </p:txBody>
      </p:sp>
    </p:spTree>
    <p:extLst>
      <p:ext uri="{BB962C8B-B14F-4D97-AF65-F5344CB8AC3E}">
        <p14:creationId xmlns:p14="http://schemas.microsoft.com/office/powerpoint/2010/main" val="174540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8D80DAD-5EEE-4A40-B689-B680DE729B17}" type="datetimeFigureOut">
              <a:rPr lang="tr-TR" smtClean="0"/>
              <a:t>23.04.2024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41CB70F-136F-4DBE-8CFE-D11F9D86B78F}" type="slidenum">
              <a:rPr lang="tr-TR" smtClean="0"/>
              <a:t>‹#›</a:t>
            </a:fld>
            <a:endParaRPr lang="tr-TR"/>
          </a:p>
        </p:txBody>
      </p:sp>
    </p:spTree>
    <p:extLst>
      <p:ext uri="{BB962C8B-B14F-4D97-AF65-F5344CB8AC3E}">
        <p14:creationId xmlns:p14="http://schemas.microsoft.com/office/powerpoint/2010/main" val="4114780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8D80DAD-5EEE-4A40-B689-B680DE729B17}" type="datetimeFigureOut">
              <a:rPr lang="tr-TR" smtClean="0"/>
              <a:t>23.04.2024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41CB70F-136F-4DBE-8CFE-D11F9D86B78F}" type="slidenum">
              <a:rPr lang="tr-TR" smtClean="0"/>
              <a:t>‹#›</a:t>
            </a:fld>
            <a:endParaRPr lang="tr-TR"/>
          </a:p>
        </p:txBody>
      </p:sp>
    </p:spTree>
    <p:extLst>
      <p:ext uri="{BB962C8B-B14F-4D97-AF65-F5344CB8AC3E}">
        <p14:creationId xmlns:p14="http://schemas.microsoft.com/office/powerpoint/2010/main" val="589490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D80DAD-5EEE-4A40-B689-B680DE729B17}" type="datetimeFigureOut">
              <a:rPr lang="tr-TR" smtClean="0"/>
              <a:t>23.04.2024</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1CB70F-136F-4DBE-8CFE-D11F9D86B78F}" type="slidenum">
              <a:rPr lang="tr-TR" smtClean="0"/>
              <a:t>‹#›</a:t>
            </a:fld>
            <a:endParaRPr lang="tr-TR"/>
          </a:p>
        </p:txBody>
      </p:sp>
    </p:spTree>
    <p:extLst>
      <p:ext uri="{BB962C8B-B14F-4D97-AF65-F5344CB8AC3E}">
        <p14:creationId xmlns:p14="http://schemas.microsoft.com/office/powerpoint/2010/main" val="2791868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Başlık Yer Tutucusu 21"/>
          <p:cNvSpPr>
            <a:spLocks noGrp="1"/>
          </p:cNvSpPr>
          <p:nvPr>
            <p:ph type="title"/>
          </p:nvPr>
        </p:nvSpPr>
        <p:spPr>
          <a:xfrm>
            <a:off x="609600" y="274638"/>
            <a:ext cx="9956800" cy="1143000"/>
          </a:xfrm>
          <a:prstGeom prst="rect">
            <a:avLst/>
          </a:prstGeom>
        </p:spPr>
        <p:txBody>
          <a:bodyPr vert="horz" anchor="b">
            <a:normAutofit/>
          </a:bodyPr>
          <a:lstStyle/>
          <a:p>
            <a:r>
              <a:rPr kumimoji="0" lang="tr-TR"/>
              <a:t>Asıl başlık stili için tıklatın</a:t>
            </a:r>
            <a:endParaRPr kumimoji="0" lang="en-US"/>
          </a:p>
        </p:txBody>
      </p:sp>
      <p:sp>
        <p:nvSpPr>
          <p:cNvPr id="13" name="Metin Yer Tutucusu 12"/>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4" name="Veri Yer Tutucusu 13"/>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24B1C0D-3F02-4B8D-ACB3-7316C38E925F}" type="datetimeFigureOut">
              <a:rPr kumimoji="0" lang="tr-TR" sz="1200" b="0" i="0" u="none" strike="noStrike" kern="1200" cap="none" spc="0" normalizeH="0" baseline="0" noProof="0" smtClean="0">
                <a:ln>
                  <a:noFill/>
                </a:ln>
                <a:solidFill>
                  <a:srgbClr val="575F6D"/>
                </a:solidFill>
                <a:effectLst/>
                <a:uLnTx/>
                <a:uFillTx/>
                <a:latin typeface="Century Schoolbook"/>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23.04.2024</a:t>
            </a:fld>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3" name="Altbilgi Yer Tutucusu 2"/>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7" name="Düz Bağlayıcı 6"/>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Düz Bağlayıcı 8"/>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Dikdörtgen 9"/>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Düz Bağlayıcı 10"/>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Oval 11"/>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Slayt Numarası Yer Tutucusu 22"/>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D8F6FA07-C82F-4B16-BFD7-40490C7A0662}" type="slidenum">
              <a:rPr kumimoji="0" lang="tr-TR" sz="1400" b="1" i="0" u="none" strike="noStrike" kern="1200" cap="none" spc="0" normalizeH="0" baseline="0" noProof="0" smtClean="0">
                <a:ln>
                  <a:noFill/>
                </a:ln>
                <a:solidFill>
                  <a:srgbClr val="FFFFFF"/>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tr-TR" sz="1400" b="1" i="0" u="none" strike="noStrike" kern="1200" cap="none" spc="0" normalizeH="0" baseline="0" noProof="0">
              <a:ln>
                <a:noFill/>
              </a:ln>
              <a:solidFill>
                <a:srgbClr val="FFFFFF"/>
              </a:solidFill>
              <a:effectLst/>
              <a:uLnTx/>
              <a:uFillTx/>
              <a:latin typeface="Century Schoolbook"/>
              <a:ea typeface="+mn-ea"/>
              <a:cs typeface="+mn-cs"/>
            </a:endParaRPr>
          </a:p>
        </p:txBody>
      </p:sp>
    </p:spTree>
    <p:extLst>
      <p:ext uri="{BB962C8B-B14F-4D97-AF65-F5344CB8AC3E}">
        <p14:creationId xmlns:p14="http://schemas.microsoft.com/office/powerpoint/2010/main" val="34818276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https://nuhungemisi.tarimorman.gov.tr/public/istatistik"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791744" y="3752167"/>
            <a:ext cx="6876256"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BİYOLOJİK ÇEŞİTLİLİK</a:t>
            </a:r>
          </a:p>
        </p:txBody>
      </p:sp>
      <p:sp>
        <p:nvSpPr>
          <p:cNvPr id="6" name="Alt Başlık 5"/>
          <p:cNvSpPr>
            <a:spLocks noGrp="1"/>
          </p:cNvSpPr>
          <p:nvPr>
            <p:ph type="subTitle" idx="1"/>
          </p:nvPr>
        </p:nvSpPr>
        <p:spPr>
          <a:xfrm>
            <a:off x="4295800" y="4725144"/>
            <a:ext cx="6172200" cy="1371600"/>
          </a:xfrm>
        </p:spPr>
        <p:txBody>
          <a:bodyPr>
            <a:normAutofit/>
          </a:bodyPr>
          <a:lstStyle/>
          <a:p>
            <a:r>
              <a:rPr lang="tr-TR" sz="2400" dirty="0">
                <a:solidFill>
                  <a:schemeClr val="tx1"/>
                </a:solidFill>
                <a:latin typeface="Times New Roman" pitchFamily="18" charset="0"/>
                <a:cs typeface="Times New Roman" pitchFamily="18" charset="0"/>
              </a:rPr>
              <a:t>Dr. </a:t>
            </a:r>
            <a:r>
              <a:rPr lang="tr-TR" sz="2400" dirty="0" err="1">
                <a:solidFill>
                  <a:schemeClr val="tx1"/>
                </a:solidFill>
                <a:latin typeface="Times New Roman" pitchFamily="18" charset="0"/>
                <a:cs typeface="Times New Roman" pitchFamily="18" charset="0"/>
              </a:rPr>
              <a:t>Öğr</a:t>
            </a:r>
            <a:r>
              <a:rPr lang="tr-TR" sz="2400" dirty="0">
                <a:solidFill>
                  <a:schemeClr val="tx1"/>
                </a:solidFill>
                <a:latin typeface="Times New Roman" pitchFamily="18" charset="0"/>
                <a:cs typeface="Times New Roman" pitchFamily="18" charset="0"/>
              </a:rPr>
              <a:t>. Üyesi Zeynep SÖNMEZ</a:t>
            </a:r>
          </a:p>
        </p:txBody>
      </p:sp>
    </p:spTree>
    <p:extLst>
      <p:ext uri="{BB962C8B-B14F-4D97-AF65-F5344CB8AC3E}">
        <p14:creationId xmlns:p14="http://schemas.microsoft.com/office/powerpoint/2010/main" val="2846200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919536" y="548681"/>
            <a:ext cx="8136904" cy="4524315"/>
          </a:xfrm>
          <a:prstGeom prst="rect">
            <a:avLst/>
          </a:prstGeom>
        </p:spPr>
        <p:txBody>
          <a:bodyPr wrap="square">
            <a:spAutoFit/>
          </a:bodyPr>
          <a:lstStyle/>
          <a:p>
            <a:r>
              <a:rPr lang="tr-TR" b="1" dirty="0">
                <a:solidFill>
                  <a:prstClr val="black"/>
                </a:solidFill>
                <a:latin typeface="Times New Roman" pitchFamily="18" charset="0"/>
                <a:cs typeface="Times New Roman" pitchFamily="18" charset="0"/>
              </a:rPr>
              <a:t>Gen Koruma ve Yönetim Alanları </a:t>
            </a:r>
          </a:p>
          <a:p>
            <a:endParaRPr lang="tr-TR" dirty="0">
              <a:solidFill>
                <a:prstClr val="black"/>
              </a:solidFill>
              <a:latin typeface="Times New Roman" pitchFamily="18" charset="0"/>
              <a:cs typeface="Times New Roman" pitchFamily="18" charset="0"/>
            </a:endParaRPr>
          </a:p>
          <a:p>
            <a:pPr marL="285750" indent="-285750">
              <a:buFont typeface="Arial" pitchFamily="34" charset="0"/>
              <a:buChar char="•"/>
            </a:pPr>
            <a:r>
              <a:rPr lang="tr-TR" dirty="0">
                <a:solidFill>
                  <a:prstClr val="black"/>
                </a:solidFill>
                <a:latin typeface="Times New Roman" pitchFamily="18" charset="0"/>
                <a:cs typeface="Times New Roman" pitchFamily="18" charset="0"/>
              </a:rPr>
              <a:t>Gen Koruma ve Yönetim Alanları (GEKYA) kavramı “Türkiye Bitki Genetik </a:t>
            </a:r>
            <a:r>
              <a:rPr lang="tr-TR" dirty="0" err="1">
                <a:solidFill>
                  <a:prstClr val="black"/>
                </a:solidFill>
                <a:latin typeface="Times New Roman" pitchFamily="18" charset="0"/>
                <a:cs typeface="Times New Roman" pitchFamily="18" charset="0"/>
              </a:rPr>
              <a:t>Çesitliliğinin</a:t>
            </a:r>
            <a:r>
              <a:rPr lang="tr-TR" dirty="0">
                <a:solidFill>
                  <a:prstClr val="black"/>
                </a:solidFill>
                <a:latin typeface="Times New Roman" pitchFamily="18" charset="0"/>
                <a:cs typeface="Times New Roman" pitchFamily="18" charset="0"/>
              </a:rPr>
              <a:t> Yerinde (in-</a:t>
            </a:r>
            <a:r>
              <a:rPr lang="tr-TR" dirty="0" err="1">
                <a:solidFill>
                  <a:prstClr val="black"/>
                </a:solidFill>
                <a:latin typeface="Times New Roman" pitchFamily="18" charset="0"/>
                <a:cs typeface="Times New Roman" pitchFamily="18" charset="0"/>
              </a:rPr>
              <a:t>situ</a:t>
            </a:r>
            <a:r>
              <a:rPr lang="tr-TR" dirty="0">
                <a:solidFill>
                  <a:prstClr val="black"/>
                </a:solidFill>
                <a:latin typeface="Times New Roman" pitchFamily="18" charset="0"/>
                <a:cs typeface="Times New Roman" pitchFamily="18" charset="0"/>
              </a:rPr>
              <a:t>) Korunması” projesi (1993-1998; GEF-1 Projesi) kapsamında geliştirilmiştir. </a:t>
            </a:r>
          </a:p>
          <a:p>
            <a:endParaRPr lang="tr-TR" dirty="0">
              <a:solidFill>
                <a:prstClr val="black"/>
              </a:solidFill>
              <a:latin typeface="Times New Roman" pitchFamily="18" charset="0"/>
              <a:cs typeface="Times New Roman" pitchFamily="18" charset="0"/>
            </a:endParaRPr>
          </a:p>
          <a:p>
            <a:pPr marL="285750" indent="-285750">
              <a:buFont typeface="Arial" pitchFamily="34" charset="0"/>
              <a:buChar char="•"/>
            </a:pPr>
            <a:r>
              <a:rPr lang="tr-TR" dirty="0">
                <a:solidFill>
                  <a:prstClr val="black"/>
                </a:solidFill>
                <a:latin typeface="Times New Roman" pitchFamily="18" charset="0"/>
                <a:cs typeface="Times New Roman" pitchFamily="18" charset="0"/>
              </a:rPr>
              <a:t>Bu proje ile tarımsal bitkilerin yabani akrabalarına ait gen kaynaklarının yerinde korunması konusunda gerekli kurumsal ve personel kapasitesi geliştirilmiş ve GEKYA oluşturulması ile ilgili çalışmalar yapılmıştır. </a:t>
            </a:r>
          </a:p>
          <a:p>
            <a:endParaRPr lang="tr-TR" dirty="0">
              <a:solidFill>
                <a:prstClr val="black"/>
              </a:solidFill>
              <a:latin typeface="Times New Roman" pitchFamily="18" charset="0"/>
              <a:cs typeface="Times New Roman" pitchFamily="18" charset="0"/>
            </a:endParaRPr>
          </a:p>
          <a:p>
            <a:pPr marL="285750" indent="-285750">
              <a:buFont typeface="Arial" pitchFamily="34" charset="0"/>
              <a:buChar char="•"/>
            </a:pPr>
            <a:r>
              <a:rPr lang="tr-TR" dirty="0">
                <a:solidFill>
                  <a:prstClr val="black"/>
                </a:solidFill>
                <a:latin typeface="Times New Roman" pitchFamily="18" charset="0"/>
                <a:cs typeface="Times New Roman" pitchFamily="18" charset="0"/>
              </a:rPr>
              <a:t>GEKYA; seçilmiş bitki türlerinde genetik çeşitliliği yerinde korumak için doğal yada yarı doğal alanlardan seçilen yerlerdir. </a:t>
            </a:r>
          </a:p>
          <a:p>
            <a:endParaRPr lang="tr-TR" dirty="0">
              <a:solidFill>
                <a:prstClr val="black"/>
              </a:solidFill>
              <a:latin typeface="Times New Roman" pitchFamily="18" charset="0"/>
              <a:cs typeface="Times New Roman" pitchFamily="18" charset="0"/>
            </a:endParaRPr>
          </a:p>
          <a:p>
            <a:pPr marL="285750" indent="-285750">
              <a:buFont typeface="Arial" pitchFamily="34" charset="0"/>
              <a:buChar char="•"/>
            </a:pPr>
            <a:r>
              <a:rPr lang="tr-TR" dirty="0" err="1">
                <a:solidFill>
                  <a:prstClr val="black"/>
                </a:solidFill>
                <a:latin typeface="Times New Roman" pitchFamily="18" charset="0"/>
                <a:cs typeface="Times New Roman" pitchFamily="18" charset="0"/>
              </a:rPr>
              <a:t>GEKYA’lar</a:t>
            </a:r>
            <a:r>
              <a:rPr lang="tr-TR" dirty="0">
                <a:solidFill>
                  <a:prstClr val="black"/>
                </a:solidFill>
                <a:latin typeface="Times New Roman" pitchFamily="18" charset="0"/>
                <a:cs typeface="Times New Roman" pitchFamily="18" charset="0"/>
              </a:rPr>
              <a:t> aynı zamanda “endemik, tehlike altında olan ve ekonomik bakımdan önemli ve hedef tür olarak belirlenen bitki türlerinin </a:t>
            </a:r>
            <a:r>
              <a:rPr lang="tr-TR" dirty="0" err="1">
                <a:solidFill>
                  <a:prstClr val="black"/>
                </a:solidFill>
                <a:latin typeface="Times New Roman" pitchFamily="18" charset="0"/>
                <a:cs typeface="Times New Roman" pitchFamily="18" charset="0"/>
              </a:rPr>
              <a:t>populasyonlarında</a:t>
            </a:r>
            <a:r>
              <a:rPr lang="tr-TR" dirty="0">
                <a:solidFill>
                  <a:prstClr val="black"/>
                </a:solidFill>
                <a:latin typeface="Times New Roman" pitchFamily="18" charset="0"/>
                <a:cs typeface="Times New Roman" pitchFamily="18" charset="0"/>
              </a:rPr>
              <a:t> evrimsel oluşum ve değişimlerin sürekliliğine olanak veren alanlardır.” </a:t>
            </a:r>
          </a:p>
        </p:txBody>
      </p:sp>
    </p:spTree>
    <p:extLst>
      <p:ext uri="{BB962C8B-B14F-4D97-AF65-F5344CB8AC3E}">
        <p14:creationId xmlns:p14="http://schemas.microsoft.com/office/powerpoint/2010/main" val="4040673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07568" y="889845"/>
            <a:ext cx="8064896" cy="4524315"/>
          </a:xfrm>
          <a:prstGeom prst="rect">
            <a:avLst/>
          </a:prstGeom>
        </p:spPr>
        <p:txBody>
          <a:bodyPr wrap="square">
            <a:spAutoFit/>
          </a:bodyPr>
          <a:lstStyle/>
          <a:p>
            <a:r>
              <a:rPr lang="tr-TR" b="1" dirty="0" err="1">
                <a:solidFill>
                  <a:prstClr val="black"/>
                </a:solidFill>
                <a:latin typeface="Times New Roman" pitchFamily="18" charset="0"/>
                <a:cs typeface="Times New Roman" pitchFamily="18" charset="0"/>
              </a:rPr>
              <a:t>Ramsar</a:t>
            </a:r>
            <a:r>
              <a:rPr lang="tr-TR" b="1" dirty="0">
                <a:solidFill>
                  <a:prstClr val="black"/>
                </a:solidFill>
                <a:latin typeface="Times New Roman" pitchFamily="18" charset="0"/>
                <a:cs typeface="Times New Roman" pitchFamily="18" charset="0"/>
              </a:rPr>
              <a:t> Alanları </a:t>
            </a:r>
          </a:p>
          <a:p>
            <a:endParaRPr lang="tr-TR" dirty="0">
              <a:solidFill>
                <a:prstClr val="black"/>
              </a:solidFill>
              <a:latin typeface="Times New Roman" pitchFamily="18" charset="0"/>
              <a:cs typeface="Times New Roman" pitchFamily="18" charset="0"/>
            </a:endParaRPr>
          </a:p>
          <a:p>
            <a:pPr marL="285750" indent="-285750">
              <a:buFont typeface="Arial" pitchFamily="34" charset="0"/>
              <a:buChar char="•"/>
            </a:pPr>
            <a:r>
              <a:rPr lang="tr-TR" dirty="0">
                <a:solidFill>
                  <a:prstClr val="black"/>
                </a:solidFill>
                <a:latin typeface="Times New Roman" pitchFamily="18" charset="0"/>
                <a:cs typeface="Times New Roman" pitchFamily="18" charset="0"/>
              </a:rPr>
              <a:t>Türkiye, 1994 yılında </a:t>
            </a:r>
            <a:r>
              <a:rPr lang="tr-TR" dirty="0" err="1">
                <a:solidFill>
                  <a:prstClr val="black"/>
                </a:solidFill>
                <a:latin typeface="Times New Roman" pitchFamily="18" charset="0"/>
                <a:cs typeface="Times New Roman" pitchFamily="18" charset="0"/>
              </a:rPr>
              <a:t>Ramsar</a:t>
            </a:r>
            <a:r>
              <a:rPr lang="tr-TR" dirty="0">
                <a:solidFill>
                  <a:prstClr val="black"/>
                </a:solidFill>
                <a:latin typeface="Times New Roman" pitchFamily="18" charset="0"/>
                <a:cs typeface="Times New Roman" pitchFamily="18" charset="0"/>
              </a:rPr>
              <a:t> Sözleşmesine taraf olmuştur ve taraf olma aşamasında 5 sulak alanını (Manyas Gölü, Seyfe Gölü, Burdur Gölü, Sultan Sazlığı ve Göksu Deltası) Sözleşme Listesine kaydettirmiştir. </a:t>
            </a:r>
          </a:p>
          <a:p>
            <a:endParaRPr lang="tr-TR" dirty="0">
              <a:solidFill>
                <a:prstClr val="black"/>
              </a:solidFill>
              <a:latin typeface="Times New Roman" pitchFamily="18" charset="0"/>
              <a:cs typeface="Times New Roman" pitchFamily="18" charset="0"/>
            </a:endParaRPr>
          </a:p>
          <a:p>
            <a:pPr marL="285750" indent="-285750">
              <a:buFont typeface="Arial" pitchFamily="34" charset="0"/>
              <a:buChar char="•"/>
            </a:pPr>
            <a:r>
              <a:rPr lang="tr-TR" dirty="0">
                <a:solidFill>
                  <a:prstClr val="black"/>
                </a:solidFill>
                <a:latin typeface="Times New Roman" pitchFamily="18" charset="0"/>
                <a:cs typeface="Times New Roman" pitchFamily="18" charset="0"/>
              </a:rPr>
              <a:t>1998 yılında ise daha önce bir kısmı Sözleşme listesine dahil edilen Manyas (Kuş) Gölü ile Burdur Gölünün tamamı ile Gediz Deltası, </a:t>
            </a:r>
            <a:r>
              <a:rPr lang="tr-TR" dirty="0" err="1">
                <a:solidFill>
                  <a:prstClr val="black"/>
                </a:solidFill>
                <a:latin typeface="Times New Roman" pitchFamily="18" charset="0"/>
                <a:cs typeface="Times New Roman" pitchFamily="18" charset="0"/>
              </a:rPr>
              <a:t>Akyatan</a:t>
            </a:r>
            <a:r>
              <a:rPr lang="tr-TR" dirty="0">
                <a:solidFill>
                  <a:prstClr val="black"/>
                </a:solidFill>
                <a:latin typeface="Times New Roman" pitchFamily="18" charset="0"/>
                <a:cs typeface="Times New Roman" pitchFamily="18" charset="0"/>
              </a:rPr>
              <a:t> Lagünü, </a:t>
            </a:r>
            <a:r>
              <a:rPr lang="tr-TR" dirty="0" err="1">
                <a:solidFill>
                  <a:prstClr val="black"/>
                </a:solidFill>
                <a:latin typeface="Times New Roman" pitchFamily="18" charset="0"/>
                <a:cs typeface="Times New Roman" pitchFamily="18" charset="0"/>
              </a:rPr>
              <a:t>Uluabat</a:t>
            </a:r>
            <a:r>
              <a:rPr lang="tr-TR" dirty="0">
                <a:solidFill>
                  <a:prstClr val="black"/>
                </a:solidFill>
                <a:latin typeface="Times New Roman" pitchFamily="18" charset="0"/>
                <a:cs typeface="Times New Roman" pitchFamily="18" charset="0"/>
              </a:rPr>
              <a:t> Gölü ve Kızılırmak Deltası da Sözleşme Listesine dahil edilmiştir. </a:t>
            </a:r>
          </a:p>
          <a:p>
            <a:endParaRPr lang="tr-TR" dirty="0">
              <a:solidFill>
                <a:prstClr val="black"/>
              </a:solidFill>
              <a:latin typeface="Times New Roman" pitchFamily="18" charset="0"/>
              <a:cs typeface="Times New Roman" pitchFamily="18" charset="0"/>
            </a:endParaRPr>
          </a:p>
          <a:p>
            <a:pPr marL="285750" indent="-285750">
              <a:buFont typeface="Arial" pitchFamily="34" charset="0"/>
              <a:buChar char="•"/>
            </a:pPr>
            <a:r>
              <a:rPr lang="tr-TR" dirty="0">
                <a:solidFill>
                  <a:prstClr val="black"/>
                </a:solidFill>
                <a:latin typeface="Times New Roman" pitchFamily="18" charset="0"/>
                <a:cs typeface="Times New Roman" pitchFamily="18" charset="0"/>
              </a:rPr>
              <a:t>Şu anda RAMSAR kapsamında 12 sulak alan bulunmakta olup toplam 206 830 ha ‘</a:t>
            </a:r>
            <a:r>
              <a:rPr lang="tr-TR" dirty="0" err="1">
                <a:solidFill>
                  <a:prstClr val="black"/>
                </a:solidFill>
                <a:latin typeface="Times New Roman" pitchFamily="18" charset="0"/>
                <a:cs typeface="Times New Roman" pitchFamily="18" charset="0"/>
              </a:rPr>
              <a:t>lık</a:t>
            </a:r>
            <a:r>
              <a:rPr lang="tr-TR" dirty="0">
                <a:solidFill>
                  <a:prstClr val="black"/>
                </a:solidFill>
                <a:latin typeface="Times New Roman" pitchFamily="18" charset="0"/>
                <a:cs typeface="Times New Roman" pitchFamily="18" charset="0"/>
              </a:rPr>
              <a:t> bir alana yayılmıştır. </a:t>
            </a:r>
          </a:p>
          <a:p>
            <a:endParaRPr lang="tr-TR" dirty="0">
              <a:solidFill>
                <a:prstClr val="black"/>
              </a:solidFill>
              <a:latin typeface="Times New Roman" pitchFamily="18" charset="0"/>
              <a:cs typeface="Times New Roman" pitchFamily="18" charset="0"/>
            </a:endParaRPr>
          </a:p>
          <a:p>
            <a:pPr marL="285750" indent="-285750">
              <a:buFont typeface="Arial" pitchFamily="34" charset="0"/>
              <a:buChar char="•"/>
            </a:pPr>
            <a:r>
              <a:rPr lang="tr-TR" dirty="0">
                <a:solidFill>
                  <a:prstClr val="black"/>
                </a:solidFill>
                <a:latin typeface="Times New Roman" pitchFamily="18" charset="0"/>
                <a:cs typeface="Times New Roman" pitchFamily="18" charset="0"/>
              </a:rPr>
              <a:t>Uluslararası kriterler dikkate alınarak yapılan değerlendirmeler neticesinde uluslararası önemde sulak alan olduğu tespit edilen 200 alan bulunmaktadır. Bu alanlardan 13’ünde “Kuş Cennetleri Projesi” başlatılmıştır. </a:t>
            </a:r>
          </a:p>
        </p:txBody>
      </p:sp>
    </p:spTree>
    <p:extLst>
      <p:ext uri="{BB962C8B-B14F-4D97-AF65-F5344CB8AC3E}">
        <p14:creationId xmlns:p14="http://schemas.microsoft.com/office/powerpoint/2010/main" val="10133027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631504" y="692697"/>
            <a:ext cx="8640960" cy="4524315"/>
          </a:xfrm>
          <a:prstGeom prst="rect">
            <a:avLst/>
          </a:prstGeom>
        </p:spPr>
        <p:txBody>
          <a:bodyPr wrap="square">
            <a:spAutoFit/>
          </a:bodyPr>
          <a:lstStyle/>
          <a:p>
            <a:r>
              <a:rPr lang="tr-TR" b="1" dirty="0">
                <a:solidFill>
                  <a:prstClr val="black"/>
                </a:solidFill>
                <a:latin typeface="Times New Roman" pitchFamily="18" charset="0"/>
                <a:cs typeface="Times New Roman" pitchFamily="18" charset="0"/>
              </a:rPr>
              <a:t>Tohum </a:t>
            </a:r>
            <a:r>
              <a:rPr lang="tr-TR" b="1" dirty="0" err="1">
                <a:solidFill>
                  <a:prstClr val="black"/>
                </a:solidFill>
                <a:latin typeface="Times New Roman" pitchFamily="18" charset="0"/>
                <a:cs typeface="Times New Roman" pitchFamily="18" charset="0"/>
              </a:rPr>
              <a:t>Meşcereleri</a:t>
            </a:r>
            <a:r>
              <a:rPr lang="tr-TR" b="1" dirty="0">
                <a:solidFill>
                  <a:prstClr val="black"/>
                </a:solidFill>
                <a:latin typeface="Times New Roman" pitchFamily="18" charset="0"/>
                <a:cs typeface="Times New Roman" pitchFamily="18" charset="0"/>
              </a:rPr>
              <a:t> ve Gen Koruma Ormanları </a:t>
            </a:r>
          </a:p>
          <a:p>
            <a:endParaRPr lang="tr-TR" b="1" dirty="0">
              <a:solidFill>
                <a:prstClr val="black"/>
              </a:solidFill>
              <a:latin typeface="Times New Roman" pitchFamily="18" charset="0"/>
              <a:cs typeface="Times New Roman" pitchFamily="18" charset="0"/>
            </a:endParaRPr>
          </a:p>
          <a:p>
            <a:pPr marL="285750" indent="-285750">
              <a:buFont typeface="Arial" pitchFamily="34" charset="0"/>
              <a:buChar char="•"/>
            </a:pPr>
            <a:r>
              <a:rPr lang="tr-TR" dirty="0">
                <a:solidFill>
                  <a:prstClr val="black"/>
                </a:solidFill>
                <a:latin typeface="Times New Roman" pitchFamily="18" charset="0"/>
                <a:cs typeface="Times New Roman" pitchFamily="18" charset="0"/>
              </a:rPr>
              <a:t>Mevcut koşullar altında istenilen karakterler bakımından üstün özelliklere sahip ağaçların bulunduğu, belirli bir coğrafik bölgede yer alan ve tohum üretimi için özel bir yönetim ve işletmeye tabi tutulan </a:t>
            </a:r>
            <a:r>
              <a:rPr lang="tr-TR" dirty="0" err="1">
                <a:solidFill>
                  <a:prstClr val="black"/>
                </a:solidFill>
                <a:latin typeface="Times New Roman" pitchFamily="18" charset="0"/>
                <a:cs typeface="Times New Roman" pitchFamily="18" charset="0"/>
              </a:rPr>
              <a:t>meşcerelerdir</a:t>
            </a:r>
            <a:r>
              <a:rPr lang="tr-TR" dirty="0">
                <a:solidFill>
                  <a:prstClr val="black"/>
                </a:solidFill>
                <a:latin typeface="Times New Roman" pitchFamily="18" charset="0"/>
                <a:cs typeface="Times New Roman" pitchFamily="18" charset="0"/>
              </a:rPr>
              <a:t>. </a:t>
            </a:r>
          </a:p>
          <a:p>
            <a:endParaRPr lang="tr-TR" dirty="0">
              <a:solidFill>
                <a:prstClr val="black"/>
              </a:solidFill>
              <a:latin typeface="Times New Roman" pitchFamily="18" charset="0"/>
              <a:cs typeface="Times New Roman" pitchFamily="18" charset="0"/>
            </a:endParaRPr>
          </a:p>
          <a:p>
            <a:pPr marL="285750" indent="-285750">
              <a:buFont typeface="Arial" pitchFamily="34" charset="0"/>
              <a:buChar char="•"/>
            </a:pPr>
            <a:r>
              <a:rPr lang="tr-TR" dirty="0">
                <a:solidFill>
                  <a:prstClr val="black"/>
                </a:solidFill>
                <a:latin typeface="Times New Roman" pitchFamily="18" charset="0"/>
                <a:cs typeface="Times New Roman" pitchFamily="18" charset="0"/>
              </a:rPr>
              <a:t>Tohum </a:t>
            </a:r>
            <a:r>
              <a:rPr lang="tr-TR" dirty="0" err="1">
                <a:solidFill>
                  <a:prstClr val="black"/>
                </a:solidFill>
                <a:latin typeface="Times New Roman" pitchFamily="18" charset="0"/>
                <a:cs typeface="Times New Roman" pitchFamily="18" charset="0"/>
              </a:rPr>
              <a:t>Meşcereleri</a:t>
            </a:r>
            <a:r>
              <a:rPr lang="tr-TR" dirty="0">
                <a:solidFill>
                  <a:prstClr val="black"/>
                </a:solidFill>
                <a:latin typeface="Times New Roman" pitchFamily="18" charset="0"/>
                <a:cs typeface="Times New Roman" pitchFamily="18" charset="0"/>
              </a:rPr>
              <a:t> ile kaliteli ve kaynağı belli tohum elde etmek amaçlanmaktadır. Ülkemizde şimdiye kadar seçilen Tohum </a:t>
            </a:r>
            <a:r>
              <a:rPr lang="tr-TR" dirty="0" err="1">
                <a:solidFill>
                  <a:prstClr val="black"/>
                </a:solidFill>
                <a:latin typeface="Times New Roman" pitchFamily="18" charset="0"/>
                <a:cs typeface="Times New Roman" pitchFamily="18" charset="0"/>
              </a:rPr>
              <a:t>Meşcereleri</a:t>
            </a:r>
            <a:r>
              <a:rPr lang="tr-TR" dirty="0">
                <a:solidFill>
                  <a:prstClr val="black"/>
                </a:solidFill>
                <a:latin typeface="Times New Roman" pitchFamily="18" charset="0"/>
                <a:cs typeface="Times New Roman" pitchFamily="18" charset="0"/>
              </a:rPr>
              <a:t>, 27 türde 339 adettir. </a:t>
            </a:r>
          </a:p>
          <a:p>
            <a:endParaRPr lang="tr-TR" dirty="0">
              <a:solidFill>
                <a:prstClr val="black"/>
              </a:solidFill>
              <a:latin typeface="Times New Roman" pitchFamily="18" charset="0"/>
              <a:cs typeface="Times New Roman" pitchFamily="18" charset="0"/>
            </a:endParaRPr>
          </a:p>
          <a:p>
            <a:pPr marL="285750" indent="-285750">
              <a:buFont typeface="Arial" pitchFamily="34" charset="0"/>
              <a:buChar char="•"/>
            </a:pPr>
            <a:r>
              <a:rPr lang="tr-TR" dirty="0">
                <a:solidFill>
                  <a:prstClr val="black"/>
                </a:solidFill>
                <a:latin typeface="Times New Roman" pitchFamily="18" charset="0"/>
                <a:cs typeface="Times New Roman" pitchFamily="18" charset="0"/>
              </a:rPr>
              <a:t>Gen Koruma Ormanları bir türün genetik çeşitliliğinin doğal ortamında (in-</a:t>
            </a:r>
            <a:r>
              <a:rPr lang="tr-TR" dirty="0" err="1">
                <a:solidFill>
                  <a:prstClr val="black"/>
                </a:solidFill>
                <a:latin typeface="Times New Roman" pitchFamily="18" charset="0"/>
                <a:cs typeface="Times New Roman" pitchFamily="18" charset="0"/>
              </a:rPr>
              <a:t>situ</a:t>
            </a:r>
            <a:r>
              <a:rPr lang="tr-TR" dirty="0">
                <a:solidFill>
                  <a:prstClr val="black"/>
                </a:solidFill>
                <a:latin typeface="Times New Roman" pitchFamily="18" charset="0"/>
                <a:cs typeface="Times New Roman" pitchFamily="18" charset="0"/>
              </a:rPr>
              <a:t>) korunması amacıyla seçilen ve yönetilen doğal </a:t>
            </a:r>
            <a:r>
              <a:rPr lang="tr-TR" dirty="0" err="1">
                <a:solidFill>
                  <a:prstClr val="black"/>
                </a:solidFill>
                <a:latin typeface="Times New Roman" pitchFamily="18" charset="0"/>
                <a:cs typeface="Times New Roman" pitchFamily="18" charset="0"/>
              </a:rPr>
              <a:t>meşcerelerdir</a:t>
            </a:r>
            <a:r>
              <a:rPr lang="tr-TR" dirty="0">
                <a:solidFill>
                  <a:prstClr val="black"/>
                </a:solidFill>
                <a:latin typeface="Times New Roman" pitchFamily="18" charset="0"/>
                <a:cs typeface="Times New Roman" pitchFamily="18" charset="0"/>
              </a:rPr>
              <a:t>. </a:t>
            </a:r>
          </a:p>
          <a:p>
            <a:endParaRPr lang="tr-TR" dirty="0">
              <a:solidFill>
                <a:prstClr val="black"/>
              </a:solidFill>
              <a:latin typeface="Times New Roman" pitchFamily="18" charset="0"/>
              <a:cs typeface="Times New Roman" pitchFamily="18" charset="0"/>
            </a:endParaRPr>
          </a:p>
          <a:p>
            <a:pPr marL="285750" indent="-285750">
              <a:buFont typeface="Arial" pitchFamily="34" charset="0"/>
              <a:buChar char="•"/>
            </a:pPr>
            <a:r>
              <a:rPr lang="tr-TR" dirty="0">
                <a:solidFill>
                  <a:prstClr val="black"/>
                </a:solidFill>
                <a:latin typeface="Times New Roman" pitchFamily="18" charset="0"/>
                <a:cs typeface="Times New Roman" pitchFamily="18" charset="0"/>
              </a:rPr>
              <a:t>Gen Koruma Ormanları ile; doğada var olan genetik zenginliğin korunması ve gelecek kuşaklara aktarılması amaçlanmaktadır. Ülkemizde şimdiye kadar 28 türde 214 Gen Koruma Ormanı seçilmiştir. </a:t>
            </a:r>
          </a:p>
          <a:p>
            <a:endParaRPr lang="tr-TR" dirty="0">
              <a:solidFill>
                <a:prstClr val="black"/>
              </a:solidFill>
              <a:latin typeface="Century Schoolbook"/>
            </a:endParaRPr>
          </a:p>
        </p:txBody>
      </p:sp>
    </p:spTree>
    <p:extLst>
      <p:ext uri="{BB962C8B-B14F-4D97-AF65-F5344CB8AC3E}">
        <p14:creationId xmlns:p14="http://schemas.microsoft.com/office/powerpoint/2010/main" val="4739822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32509" y="1014154"/>
            <a:ext cx="10856422" cy="2031325"/>
          </a:xfrm>
          <a:prstGeom prst="rect">
            <a:avLst/>
          </a:prstGeom>
          <a:noFill/>
        </p:spPr>
        <p:txBody>
          <a:bodyPr wrap="square" rtlCol="0">
            <a:spAutoFit/>
          </a:bodyPr>
          <a:lstStyle/>
          <a:p>
            <a:r>
              <a:rPr lang="tr-TR" dirty="0" smtClean="0"/>
              <a:t>KAYNAKLAR</a:t>
            </a:r>
          </a:p>
          <a:p>
            <a:r>
              <a:rPr lang="tr-TR" dirty="0" smtClean="0">
                <a:hlinkClick r:id="rId2"/>
              </a:rPr>
              <a:t>https://nuhungemisi.tarimorman.gov.tr/public/istatistik</a:t>
            </a:r>
            <a:endParaRPr lang="tr-TR" dirty="0" smtClean="0"/>
          </a:p>
          <a:p>
            <a:r>
              <a:rPr lang="tr-TR" dirty="0" err="1" smtClean="0"/>
              <a:t>Gökkür</a:t>
            </a:r>
            <a:r>
              <a:rPr lang="tr-TR" dirty="0" smtClean="0"/>
              <a:t> S., 2017. Bitki ve Hayvan Genetik Kaynaklarının Korunması: Dünyayı Birlikte Koruyalım, </a:t>
            </a:r>
            <a:r>
              <a:rPr lang="tr-TR" dirty="0" err="1" smtClean="0"/>
              <a:t>Apelasyon</a:t>
            </a:r>
            <a:r>
              <a:rPr lang="tr-TR" dirty="0" smtClean="0"/>
              <a:t>, ISSN:2149-4908, Kasım 2017, Sayı 48, http://www.apelasyon.com/Yazi/727-bitki-vehayvan-genetik-kaynaklarinin-korunmasi-dunyayi-birlikte-koruyalim </a:t>
            </a:r>
          </a:p>
          <a:p>
            <a:r>
              <a:rPr lang="tr-TR" dirty="0" smtClean="0"/>
              <a:t>Filiz </a:t>
            </a:r>
            <a:r>
              <a:rPr lang="tr-TR" dirty="0" err="1" smtClean="0"/>
              <a:t>Demirayak</a:t>
            </a:r>
            <a:r>
              <a:rPr lang="tr-TR" dirty="0" smtClean="0"/>
              <a:t>* tarafından TÜBITAK VIZYON 2023 Projesi Çevre ve Sürdürülebilir Kalkınma Paneli için hazırlanmıştır. Aralık 2002 </a:t>
            </a:r>
            <a:endParaRPr lang="tr-TR" dirty="0"/>
          </a:p>
        </p:txBody>
      </p:sp>
    </p:spTree>
    <p:extLst>
      <p:ext uri="{BB962C8B-B14F-4D97-AF65-F5344CB8AC3E}">
        <p14:creationId xmlns:p14="http://schemas.microsoft.com/office/powerpoint/2010/main" val="928296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438AC21F-FB2E-41E6-92F8-190A71132534}"/>
              </a:ext>
            </a:extLst>
          </p:cNvPr>
          <p:cNvSpPr/>
          <p:nvPr/>
        </p:nvSpPr>
        <p:spPr>
          <a:xfrm>
            <a:off x="1775520" y="188642"/>
            <a:ext cx="8640960" cy="3267561"/>
          </a:xfrm>
          <a:prstGeom prst="rect">
            <a:avLst/>
          </a:prstGeom>
        </p:spPr>
        <p:txBody>
          <a:bodyPr wrap="square">
            <a:spAutoFit/>
          </a:bodyPr>
          <a:lstStyle/>
          <a:p>
            <a:pPr algn="just">
              <a:lnSpc>
                <a:spcPct val="200000"/>
              </a:lnSpc>
              <a:spcAft>
                <a:spcPts val="1000"/>
              </a:spcAft>
            </a:pPr>
            <a:r>
              <a:rPr lang="tr-TR" b="1"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Kryoprezervasyon</a:t>
            </a:r>
            <a:r>
              <a:rPr lang="tr-TR"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tr-TR" b="1"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Cryopreservation</a:t>
            </a:r>
            <a:r>
              <a:rPr lang="tr-TR"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a:t>
            </a:r>
            <a:endParaRPr lang="tr-TR"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r>
              <a:rPr lang="tr-TR" b="1" dirty="0">
                <a:solidFill>
                  <a:prstClr val="black"/>
                </a:solidFill>
                <a:latin typeface="Times New Roman" panose="02020603050405020304" pitchFamily="18" charset="0"/>
                <a:ea typeface="Calibri" panose="020F0502020204030204" pitchFamily="34" charset="0"/>
              </a:rPr>
              <a:t> </a:t>
            </a:r>
            <a:r>
              <a:rPr lang="hi-IN" dirty="0">
                <a:solidFill>
                  <a:prstClr val="black"/>
                </a:solidFill>
                <a:latin typeface="Century Schoolbook"/>
                <a:ea typeface="Calibri" panose="020F0502020204030204" pitchFamily="34" charset="0"/>
                <a:cs typeface="Times New Roman" panose="02020603050405020304" pitchFamily="18" charset="0"/>
              </a:rPr>
              <a:t>Bu sistem</a:t>
            </a:r>
            <a:r>
              <a:rPr lang="tr-TR" dirty="0">
                <a:solidFill>
                  <a:prstClr val="black"/>
                </a:solidFill>
                <a:latin typeface="Times New Roman" panose="02020603050405020304" pitchFamily="18" charset="0"/>
                <a:ea typeface="Calibri" panose="020F0502020204030204" pitchFamily="34" charset="0"/>
              </a:rPr>
              <a:t>de  gen kaynakları </a:t>
            </a:r>
            <a:r>
              <a:rPr lang="hi-IN" dirty="0">
                <a:solidFill>
                  <a:prstClr val="black"/>
                </a:solidFill>
                <a:latin typeface="Century Schoolbook"/>
                <a:ea typeface="Calibri" panose="020F0502020204030204" pitchFamily="34" charset="0"/>
                <a:cs typeface="Times New Roman" panose="02020603050405020304" pitchFamily="18" charset="0"/>
              </a:rPr>
              <a:t>ultra düşük sıcaklık</a:t>
            </a:r>
            <a:r>
              <a:rPr lang="tr-TR" dirty="0">
                <a:solidFill>
                  <a:prstClr val="black"/>
                </a:solidFill>
                <a:latin typeface="Times New Roman" panose="02020603050405020304" pitchFamily="18" charset="0"/>
                <a:ea typeface="Calibri" panose="020F0502020204030204" pitchFamily="34" charset="0"/>
              </a:rPr>
              <a:t>ta ki depolarda ,-196 C sıvı azot ortamında veya uygun oksijen ortamında  dondurularak korunma altına alınır. </a:t>
            </a:r>
            <a:r>
              <a:rPr lang="hi-IN" dirty="0">
                <a:solidFill>
                  <a:prstClr val="black"/>
                </a:solidFill>
                <a:latin typeface="Century Schoolbook"/>
                <a:ea typeface="Calibri" panose="020F0502020204030204" pitchFamily="34" charset="0"/>
                <a:cs typeface="Times New Roman" panose="02020603050405020304" pitchFamily="18" charset="0"/>
              </a:rPr>
              <a:t>Böyle </a:t>
            </a:r>
            <a:r>
              <a:rPr lang="tr-TR" dirty="0">
                <a:solidFill>
                  <a:prstClr val="black"/>
                </a:solidFill>
                <a:latin typeface="Times New Roman" panose="02020603050405020304" pitchFamily="18" charset="0"/>
                <a:ea typeface="Calibri" panose="020F0502020204030204" pitchFamily="34" charset="0"/>
              </a:rPr>
              <a:t>düşük </a:t>
            </a:r>
            <a:r>
              <a:rPr lang="hi-IN" dirty="0">
                <a:solidFill>
                  <a:prstClr val="black"/>
                </a:solidFill>
                <a:latin typeface="Century Schoolbook"/>
                <a:ea typeface="Calibri" panose="020F0502020204030204" pitchFamily="34" charset="0"/>
                <a:cs typeface="Times New Roman" panose="02020603050405020304" pitchFamily="18" charset="0"/>
              </a:rPr>
              <a:t>sıcaklıkta yeterli moleküler hareket sağlamak için</a:t>
            </a:r>
            <a:r>
              <a:rPr lang="tr-TR" dirty="0">
                <a:solidFill>
                  <a:prstClr val="black"/>
                </a:solidFill>
                <a:latin typeface="Times New Roman" panose="02020603050405020304" pitchFamily="18" charset="0"/>
                <a:ea typeface="Calibri" panose="020F0502020204030204" pitchFamily="34" charset="0"/>
              </a:rPr>
              <a:t> gerekli </a:t>
            </a:r>
            <a:r>
              <a:rPr lang="hi-IN" dirty="0">
                <a:solidFill>
                  <a:prstClr val="black"/>
                </a:solidFill>
                <a:latin typeface="Century Schoolbook"/>
                <a:ea typeface="Calibri" panose="020F0502020204030204" pitchFamily="34" charset="0"/>
                <a:cs typeface="Times New Roman" panose="02020603050405020304" pitchFamily="18" charset="0"/>
              </a:rPr>
              <a:t>enerji düzeyi çok düşük ol</a:t>
            </a:r>
            <a:r>
              <a:rPr lang="tr-TR" dirty="0" err="1">
                <a:solidFill>
                  <a:prstClr val="black"/>
                </a:solidFill>
                <a:latin typeface="Times New Roman" panose="02020603050405020304" pitchFamily="18" charset="0"/>
                <a:ea typeface="Calibri" panose="020F0502020204030204" pitchFamily="34" charset="0"/>
              </a:rPr>
              <a:t>acağı</a:t>
            </a:r>
            <a:r>
              <a:rPr lang="tr-TR" dirty="0">
                <a:solidFill>
                  <a:prstClr val="black"/>
                </a:solidFill>
                <a:latin typeface="Times New Roman" panose="02020603050405020304" pitchFamily="18" charset="0"/>
                <a:ea typeface="Calibri" panose="020F0502020204030204" pitchFamily="34" charset="0"/>
              </a:rPr>
              <a:t> için</a:t>
            </a:r>
            <a:r>
              <a:rPr lang="hi-IN" dirty="0">
                <a:solidFill>
                  <a:prstClr val="black"/>
                </a:solidFill>
                <a:latin typeface="Century Schoolbook"/>
                <a:ea typeface="Calibri" panose="020F0502020204030204" pitchFamily="34" charset="0"/>
                <a:cs typeface="Times New Roman" panose="02020603050405020304" pitchFamily="18" charset="0"/>
              </a:rPr>
              <a:t> normal hücresel reaksiyonlar meydana gelmez. Su ve geçirgenlik oranları </a:t>
            </a:r>
            <a:r>
              <a:rPr lang="tr-TR" dirty="0">
                <a:solidFill>
                  <a:prstClr val="black"/>
                </a:solidFill>
                <a:latin typeface="Times New Roman" panose="02020603050405020304" pitchFamily="18" charset="0"/>
                <a:ea typeface="Calibri" panose="020F0502020204030204" pitchFamily="34" charset="0"/>
              </a:rPr>
              <a:t>çok düşük olacağı </a:t>
            </a:r>
            <a:r>
              <a:rPr lang="tr-TR" dirty="0" err="1">
                <a:solidFill>
                  <a:prstClr val="black"/>
                </a:solidFill>
                <a:latin typeface="Times New Roman" panose="02020603050405020304" pitchFamily="18" charset="0"/>
                <a:ea typeface="Calibri" panose="020F0502020204030204" pitchFamily="34" charset="0"/>
              </a:rPr>
              <a:t>için,dokular</a:t>
            </a:r>
            <a:r>
              <a:rPr lang="tr-TR" dirty="0">
                <a:solidFill>
                  <a:prstClr val="black"/>
                </a:solidFill>
                <a:latin typeface="Times New Roman" panose="02020603050405020304" pitchFamily="18" charset="0"/>
                <a:ea typeface="Calibri" panose="020F0502020204030204" pitchFamily="34" charset="0"/>
              </a:rPr>
              <a:t> </a:t>
            </a:r>
            <a:r>
              <a:rPr lang="hi-IN" dirty="0">
                <a:solidFill>
                  <a:prstClr val="black"/>
                </a:solidFill>
                <a:latin typeface="Century Schoolbook"/>
                <a:ea typeface="Calibri" panose="020F0502020204030204" pitchFamily="34" charset="0"/>
                <a:cs typeface="Times New Roman" panose="02020603050405020304" pitchFamily="18" charset="0"/>
              </a:rPr>
              <a:t> yüksek viskozite (&gt; 1013 poises) </a:t>
            </a:r>
            <a:r>
              <a:rPr lang="tr-TR" dirty="0">
                <a:solidFill>
                  <a:prstClr val="black"/>
                </a:solidFill>
                <a:latin typeface="Times New Roman" panose="02020603050405020304" pitchFamily="18" charset="0"/>
                <a:ea typeface="Calibri" panose="020F0502020204030204" pitchFamily="34" charset="0"/>
              </a:rPr>
              <a:t>de </a:t>
            </a:r>
            <a:r>
              <a:rPr lang="hi-IN" dirty="0">
                <a:solidFill>
                  <a:prstClr val="black"/>
                </a:solidFill>
                <a:latin typeface="Century Schoolbook"/>
                <a:ea typeface="Calibri" panose="020F0502020204030204" pitchFamily="34" charset="0"/>
                <a:cs typeface="Times New Roman" panose="02020603050405020304" pitchFamily="18" charset="0"/>
              </a:rPr>
              <a:t>kristal ya da camsı </a:t>
            </a:r>
            <a:r>
              <a:rPr lang="tr-TR" dirty="0">
                <a:solidFill>
                  <a:prstClr val="black"/>
                </a:solidFill>
                <a:latin typeface="Times New Roman" panose="02020603050405020304" pitchFamily="18" charset="0"/>
                <a:ea typeface="Calibri" panose="020F0502020204030204" pitchFamily="34" charset="0"/>
              </a:rPr>
              <a:t>yapıda tutulurlar</a:t>
            </a:r>
            <a:r>
              <a:rPr lang="hi-IN" dirty="0">
                <a:solidFill>
                  <a:prstClr val="black"/>
                </a:solidFill>
                <a:latin typeface="Century Schoolbook"/>
                <a:ea typeface="Calibri" panose="020F0502020204030204" pitchFamily="34" charset="0"/>
                <a:cs typeface="Times New Roman" panose="02020603050405020304" pitchFamily="18" charset="0"/>
              </a:rPr>
              <a:t>. Bu nedenle, bir hücrede meydana gelebilecek kimyasal değişikliklerin büyük çoğunluğu; etkili bir şekilde önlenmektedir ve böylece hücre pratikte mümkün olan azami ölçüde stabilize edilir</a:t>
            </a:r>
            <a:endParaRPr lang="tr-TR" dirty="0">
              <a:solidFill>
                <a:prstClr val="black"/>
              </a:solidFill>
              <a:latin typeface="Century Schoolbook"/>
            </a:endParaRPr>
          </a:p>
        </p:txBody>
      </p:sp>
      <p:pic>
        <p:nvPicPr>
          <p:cNvPr id="5122" name="Picture 2" descr="Cryopreservation: Applications and Advances | Technology Networks">
            <a:extLst>
              <a:ext uri="{FF2B5EF4-FFF2-40B4-BE49-F238E27FC236}">
                <a16:creationId xmlns:a16="http://schemas.microsoft.com/office/drawing/2014/main" id="{463A6C33-B00F-4F45-BE26-0D52FA340C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11624" y="3429001"/>
            <a:ext cx="5544616" cy="31188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0251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a:extLst>
              <a:ext uri="{FF2B5EF4-FFF2-40B4-BE49-F238E27FC236}">
                <a16:creationId xmlns:a16="http://schemas.microsoft.com/office/drawing/2014/main" id="{B54555E7-A3FF-443D-BC0C-83A7D427AF0E}"/>
              </a:ext>
            </a:extLst>
          </p:cNvPr>
          <p:cNvPicPr/>
          <p:nvPr/>
        </p:nvPicPr>
        <p:blipFill>
          <a:blip r:embed="rId2" cstate="print"/>
          <a:srcRect/>
          <a:stretch>
            <a:fillRect/>
          </a:stretch>
        </p:blipFill>
        <p:spPr bwMode="auto">
          <a:xfrm>
            <a:off x="1631504" y="260648"/>
            <a:ext cx="8568952" cy="6120680"/>
          </a:xfrm>
          <a:prstGeom prst="rect">
            <a:avLst/>
          </a:prstGeom>
          <a:noFill/>
        </p:spPr>
      </p:pic>
    </p:spTree>
    <p:extLst>
      <p:ext uri="{BB962C8B-B14F-4D97-AF65-F5344CB8AC3E}">
        <p14:creationId xmlns:p14="http://schemas.microsoft.com/office/powerpoint/2010/main" val="3826625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E5890D08-7D9E-43AA-80C2-015B9FB2E1AD}"/>
              </a:ext>
            </a:extLst>
          </p:cNvPr>
          <p:cNvSpPr/>
          <p:nvPr/>
        </p:nvSpPr>
        <p:spPr>
          <a:xfrm>
            <a:off x="1811524" y="116633"/>
            <a:ext cx="8568952" cy="6740307"/>
          </a:xfrm>
          <a:prstGeom prst="rect">
            <a:avLst/>
          </a:prstGeom>
        </p:spPr>
        <p:txBody>
          <a:bodyPr wrap="square">
            <a:spAutoFit/>
          </a:bodyPr>
          <a:lstStyle/>
          <a:p>
            <a:r>
              <a:rPr lang="hi-IN" dirty="0">
                <a:solidFill>
                  <a:prstClr val="black"/>
                </a:solidFill>
                <a:latin typeface="Century Schoolbook"/>
                <a:ea typeface="Calibri" panose="020F0502020204030204" pitchFamily="34" charset="0"/>
                <a:cs typeface="Times New Roman" panose="02020603050405020304" pitchFamily="18" charset="0"/>
              </a:rPr>
              <a:t>Bu  sıcaklıklar</a:t>
            </a:r>
            <a:r>
              <a:rPr lang="tr-TR" dirty="0">
                <a:solidFill>
                  <a:prstClr val="black"/>
                </a:solidFill>
                <a:latin typeface="Times New Roman" panose="02020603050405020304" pitchFamily="18" charset="0"/>
                <a:ea typeface="Calibri" panose="020F0502020204030204" pitchFamily="34" charset="0"/>
              </a:rPr>
              <a:t>da b</a:t>
            </a:r>
            <a:r>
              <a:rPr lang="hi-IN" dirty="0">
                <a:solidFill>
                  <a:prstClr val="black"/>
                </a:solidFill>
                <a:latin typeface="Century Schoolbook"/>
                <a:ea typeface="Calibri" panose="020F0502020204030204" pitchFamily="34" charset="0"/>
                <a:cs typeface="Times New Roman" panose="02020603050405020304" pitchFamily="18" charset="0"/>
              </a:rPr>
              <a:t>azı tip kimyasal reaksiyon</a:t>
            </a:r>
            <a:r>
              <a:rPr lang="tr-TR" dirty="0" err="1">
                <a:solidFill>
                  <a:prstClr val="black"/>
                </a:solidFill>
                <a:latin typeface="Times New Roman" panose="02020603050405020304" pitchFamily="18" charset="0"/>
                <a:ea typeface="Calibri" panose="020F0502020204030204" pitchFamily="34" charset="0"/>
              </a:rPr>
              <a:t>lar</a:t>
            </a:r>
            <a:r>
              <a:rPr lang="tr-TR" dirty="0">
                <a:solidFill>
                  <a:prstClr val="black"/>
                </a:solidFill>
                <a:latin typeface="Times New Roman" panose="02020603050405020304" pitchFamily="18" charset="0"/>
                <a:ea typeface="Calibri" panose="020F0502020204030204" pitchFamily="34" charset="0"/>
              </a:rPr>
              <a:t> </a:t>
            </a:r>
            <a:r>
              <a:rPr lang="hi-IN" dirty="0">
                <a:solidFill>
                  <a:prstClr val="black"/>
                </a:solidFill>
                <a:latin typeface="Century Schoolbook"/>
                <a:ea typeface="Calibri" panose="020F0502020204030204" pitchFamily="34" charset="0"/>
                <a:cs typeface="Times New Roman" panose="02020603050405020304" pitchFamily="18" charset="0"/>
              </a:rPr>
              <a:t>serbest radikallerin oluşumuna ve iyonize radyasyon nedeniyle makromoleküler</a:t>
            </a:r>
            <a:r>
              <a:rPr lang="tr-TR" dirty="0">
                <a:solidFill>
                  <a:prstClr val="black"/>
                </a:solidFill>
                <a:latin typeface="Times New Roman" panose="02020603050405020304" pitchFamily="18" charset="0"/>
                <a:ea typeface="Calibri" panose="020F0502020204030204" pitchFamily="34" charset="0"/>
              </a:rPr>
              <a:t>in zarar görmesine neden olabilir bu bozulmalarla </a:t>
            </a:r>
            <a:r>
              <a:rPr lang="hi-IN" dirty="0">
                <a:solidFill>
                  <a:prstClr val="black"/>
                </a:solidFill>
                <a:latin typeface="Century Schoolbook"/>
                <a:ea typeface="Calibri" panose="020F0502020204030204" pitchFamily="34" charset="0"/>
                <a:cs typeface="Times New Roman" panose="02020603050405020304" pitchFamily="18" charset="0"/>
              </a:rPr>
              <a:t> nükleik asitler</a:t>
            </a:r>
            <a:r>
              <a:rPr lang="tr-TR" dirty="0">
                <a:solidFill>
                  <a:prstClr val="black"/>
                </a:solidFill>
                <a:latin typeface="Times New Roman" panose="02020603050405020304" pitchFamily="18" charset="0"/>
                <a:ea typeface="Calibri" panose="020F0502020204030204" pitchFamily="34" charset="0"/>
              </a:rPr>
              <a:t>in yapısında dolayısıyla korunan materyalin genetik yapılarında hasarlar meydana gelir. </a:t>
            </a:r>
            <a:r>
              <a:rPr lang="hi-IN" dirty="0">
                <a:solidFill>
                  <a:prstClr val="black"/>
                </a:solidFill>
                <a:latin typeface="Century Schoolbook"/>
                <a:ea typeface="Calibri" panose="020F0502020204030204" pitchFamily="34" charset="0"/>
                <a:cs typeface="Times New Roman" panose="02020603050405020304" pitchFamily="18" charset="0"/>
              </a:rPr>
              <a:t>Enzim onarım mekanizmaları da bu düşük sıcaklıklarda tamamen inhibe olduğu </a:t>
            </a:r>
            <a:r>
              <a:rPr lang="tr-TR" dirty="0">
                <a:solidFill>
                  <a:prstClr val="black"/>
                </a:solidFill>
                <a:latin typeface="Times New Roman" panose="02020603050405020304" pitchFamily="18" charset="0"/>
                <a:ea typeface="Calibri" panose="020F0502020204030204" pitchFamily="34" charset="0"/>
              </a:rPr>
              <a:t>için </a:t>
            </a:r>
            <a:r>
              <a:rPr lang="hi-IN" dirty="0">
                <a:solidFill>
                  <a:prstClr val="black"/>
                </a:solidFill>
                <a:latin typeface="Century Schoolbook"/>
                <a:ea typeface="Calibri" panose="020F0502020204030204" pitchFamily="34" charset="0"/>
                <a:cs typeface="Times New Roman" panose="02020603050405020304" pitchFamily="18" charset="0"/>
              </a:rPr>
              <a:t> herhangi bir hasar oluşursa mutlaka kümülatif olacak</a:t>
            </a:r>
            <a:r>
              <a:rPr lang="tr-TR" dirty="0">
                <a:solidFill>
                  <a:prstClr val="black"/>
                </a:solidFill>
                <a:latin typeface="Times New Roman" panose="02020603050405020304" pitchFamily="18" charset="0"/>
                <a:ea typeface="Calibri" panose="020F0502020204030204" pitchFamily="34" charset="0"/>
              </a:rPr>
              <a:t>tır</a:t>
            </a:r>
            <a:r>
              <a:rPr lang="hi-IN" dirty="0">
                <a:solidFill>
                  <a:prstClr val="black"/>
                </a:solidFill>
                <a:latin typeface="Century Schoolbook"/>
                <a:ea typeface="Calibri" panose="020F0502020204030204" pitchFamily="34" charset="0"/>
                <a:cs typeface="Times New Roman" panose="02020603050405020304" pitchFamily="18" charset="0"/>
              </a:rPr>
              <a:t>. Ashwood, Smith ve Grant</a:t>
            </a:r>
            <a:r>
              <a:rPr lang="tr-TR" dirty="0">
                <a:solidFill>
                  <a:prstClr val="black"/>
                </a:solidFill>
                <a:latin typeface="Times New Roman" panose="02020603050405020304" pitchFamily="18" charset="0"/>
                <a:ea typeface="Calibri" panose="020F0502020204030204" pitchFamily="34" charset="0"/>
              </a:rPr>
              <a:t> düşük sıcaklıkta tutulan dokuların ölümünü </a:t>
            </a:r>
            <a:r>
              <a:rPr lang="hi-IN" dirty="0">
                <a:solidFill>
                  <a:prstClr val="black"/>
                </a:solidFill>
                <a:latin typeface="Century Schoolbook"/>
                <a:ea typeface="Calibri" panose="020F0502020204030204" pitchFamily="34" charset="0"/>
                <a:cs typeface="Times New Roman" panose="02020603050405020304" pitchFamily="18" charset="0"/>
              </a:rPr>
              <a:t>ve radyasyon hasarlarını  </a:t>
            </a:r>
            <a:r>
              <a:rPr lang="tr-TR" dirty="0">
                <a:solidFill>
                  <a:prstClr val="black"/>
                </a:solidFill>
                <a:latin typeface="Times New Roman" panose="02020603050405020304" pitchFamily="18" charset="0"/>
                <a:ea typeface="Calibri" panose="020F0502020204030204" pitchFamily="34" charset="0"/>
              </a:rPr>
              <a:t>önlemek için </a:t>
            </a:r>
            <a:r>
              <a:rPr lang="hi-IN" dirty="0">
                <a:solidFill>
                  <a:prstClr val="black"/>
                </a:solidFill>
                <a:latin typeface="Century Schoolbook"/>
                <a:ea typeface="Calibri" panose="020F0502020204030204" pitchFamily="34" charset="0"/>
                <a:cs typeface="Times New Roman" panose="02020603050405020304" pitchFamily="18" charset="0"/>
              </a:rPr>
              <a:t>Dimetil sulphoxide</a:t>
            </a:r>
            <a:r>
              <a:rPr lang="tr-TR" dirty="0">
                <a:solidFill>
                  <a:prstClr val="black"/>
                </a:solidFill>
                <a:latin typeface="Times New Roman" panose="02020603050405020304" pitchFamily="18" charset="0"/>
                <a:ea typeface="Calibri" panose="020F0502020204030204" pitchFamily="34" charset="0"/>
              </a:rPr>
              <a:t> kullanmayı önermişlerdir (DMSO).</a:t>
            </a:r>
          </a:p>
          <a:p>
            <a:r>
              <a:rPr lang="tr-TR" dirty="0">
                <a:solidFill>
                  <a:prstClr val="black"/>
                </a:solidFill>
                <a:latin typeface="Century Schoolbook"/>
              </a:rPr>
              <a:t>DMSO ve </a:t>
            </a:r>
            <a:r>
              <a:rPr lang="tr-TR" dirty="0" err="1">
                <a:solidFill>
                  <a:prstClr val="black"/>
                </a:solidFill>
                <a:latin typeface="Century Schoolbook"/>
              </a:rPr>
              <a:t>gliserol</a:t>
            </a:r>
            <a:r>
              <a:rPr lang="tr-TR" dirty="0">
                <a:solidFill>
                  <a:prstClr val="black"/>
                </a:solidFill>
                <a:latin typeface="Century Schoolbook"/>
              </a:rPr>
              <a:t>, genellikle % 5-10 arasında değişen (v / v) konsantrasyonlarda kullanılır ve bitki hücrelerinin dışında aynı süspansiyon ile birlikte kullanılmaz . </a:t>
            </a:r>
            <a:r>
              <a:rPr lang="tr-TR" dirty="0" err="1">
                <a:solidFill>
                  <a:prstClr val="black"/>
                </a:solidFill>
                <a:latin typeface="Century Schoolbook"/>
              </a:rPr>
              <a:t>Gliserol</a:t>
            </a:r>
            <a:r>
              <a:rPr lang="tr-TR" dirty="0">
                <a:solidFill>
                  <a:prstClr val="black"/>
                </a:solidFill>
                <a:latin typeface="Century Schoolbook"/>
              </a:rPr>
              <a:t> en az 15 dakika süreyle 121 ° C ve 15 </a:t>
            </a:r>
            <a:r>
              <a:rPr lang="tr-TR" dirty="0" err="1">
                <a:solidFill>
                  <a:prstClr val="black"/>
                </a:solidFill>
                <a:latin typeface="Century Schoolbook"/>
              </a:rPr>
              <a:t>psigde</a:t>
            </a:r>
            <a:r>
              <a:rPr lang="tr-TR" dirty="0">
                <a:solidFill>
                  <a:prstClr val="black"/>
                </a:solidFill>
                <a:latin typeface="Century Schoolbook"/>
              </a:rPr>
              <a:t> </a:t>
            </a:r>
            <a:r>
              <a:rPr lang="tr-TR" dirty="0" err="1">
                <a:solidFill>
                  <a:prstClr val="black"/>
                </a:solidFill>
                <a:latin typeface="Century Schoolbook"/>
              </a:rPr>
              <a:t>otoklavlanarak</a:t>
            </a:r>
            <a:r>
              <a:rPr lang="tr-TR" dirty="0">
                <a:solidFill>
                  <a:prstClr val="black"/>
                </a:solidFill>
                <a:latin typeface="Century Schoolbook"/>
              </a:rPr>
              <a:t> sterilize edilir ve depolama sırasında ışıktan korunmalıdır. DMSO, 0.2 mikron naylon şırınga filtresi veya Alkol ile önceden yıkanmış Teflon PTFE  filtresi kullanılarak </a:t>
            </a:r>
            <a:r>
              <a:rPr lang="tr-TR" dirty="0" err="1">
                <a:solidFill>
                  <a:prstClr val="black"/>
                </a:solidFill>
                <a:latin typeface="Century Schoolbook"/>
              </a:rPr>
              <a:t>filtrasyon</a:t>
            </a:r>
            <a:r>
              <a:rPr lang="tr-TR" dirty="0">
                <a:solidFill>
                  <a:prstClr val="black"/>
                </a:solidFill>
                <a:latin typeface="Century Schoolbook"/>
              </a:rPr>
              <a:t> ile sterilize edilmelidir.</a:t>
            </a:r>
          </a:p>
          <a:p>
            <a:r>
              <a:rPr lang="tr-TR" dirty="0">
                <a:solidFill>
                  <a:prstClr val="black"/>
                </a:solidFill>
                <a:latin typeface="Century Schoolbook"/>
              </a:rPr>
              <a:t>Hayvan hücrelerinin dondurulması için, hücre popülasyonları optimum 10</a:t>
            </a:r>
            <a:r>
              <a:rPr lang="tr-TR" baseline="30000" dirty="0">
                <a:solidFill>
                  <a:prstClr val="black"/>
                </a:solidFill>
                <a:latin typeface="Century Schoolbook"/>
              </a:rPr>
              <a:t>6 </a:t>
            </a:r>
            <a:r>
              <a:rPr lang="tr-TR" dirty="0">
                <a:solidFill>
                  <a:prstClr val="black"/>
                </a:solidFill>
                <a:latin typeface="Century Schoolbook"/>
              </a:rPr>
              <a:t>-10</a:t>
            </a:r>
            <a:r>
              <a:rPr lang="tr-TR" baseline="30000" dirty="0">
                <a:solidFill>
                  <a:prstClr val="black"/>
                </a:solidFill>
                <a:latin typeface="Century Schoolbook"/>
              </a:rPr>
              <a:t>7</a:t>
            </a:r>
            <a:r>
              <a:rPr lang="tr-TR" dirty="0">
                <a:solidFill>
                  <a:prstClr val="black"/>
                </a:solidFill>
                <a:latin typeface="Century Schoolbook"/>
              </a:rPr>
              <a:t> </a:t>
            </a:r>
            <a:r>
              <a:rPr lang="tr-TR" dirty="0" err="1">
                <a:solidFill>
                  <a:prstClr val="black"/>
                </a:solidFill>
                <a:latin typeface="Century Schoolbook"/>
              </a:rPr>
              <a:t>cells</a:t>
            </a:r>
            <a:r>
              <a:rPr lang="tr-TR" dirty="0">
                <a:solidFill>
                  <a:prstClr val="black"/>
                </a:solidFill>
                <a:latin typeface="Century Schoolbook"/>
              </a:rPr>
              <a:t>/ml büyüklüğünde </a:t>
            </a:r>
            <a:r>
              <a:rPr lang="tr-TR" dirty="0" err="1">
                <a:solidFill>
                  <a:prstClr val="black"/>
                </a:solidFill>
                <a:latin typeface="Century Schoolbook"/>
              </a:rPr>
              <a:t>blastosist</a:t>
            </a:r>
            <a:r>
              <a:rPr lang="tr-TR" dirty="0">
                <a:solidFill>
                  <a:prstClr val="black"/>
                </a:solidFill>
                <a:latin typeface="Century Schoolbook"/>
              </a:rPr>
              <a:t> evresinde ki hücreler alınır. </a:t>
            </a:r>
          </a:p>
          <a:p>
            <a:r>
              <a:rPr lang="tr-TR" dirty="0">
                <a:solidFill>
                  <a:prstClr val="black"/>
                </a:solidFill>
                <a:latin typeface="Century Schoolbook"/>
              </a:rPr>
              <a:t>Dokular  1.2-  2.0-ml hacminde düşük sıcaklıklara dayanıklı </a:t>
            </a:r>
            <a:r>
              <a:rPr lang="tr-TR" dirty="0" err="1">
                <a:solidFill>
                  <a:prstClr val="black"/>
                </a:solidFill>
                <a:latin typeface="Century Schoolbook"/>
              </a:rPr>
              <a:t>max.güvenlikte</a:t>
            </a:r>
            <a:r>
              <a:rPr lang="tr-TR" dirty="0">
                <a:solidFill>
                  <a:prstClr val="black"/>
                </a:solidFill>
                <a:latin typeface="Century Schoolbook"/>
              </a:rPr>
              <a:t> koruma tüplerindeki lotlara sığabilecek ölçülerde küçük cam şişelere konulur. hücre türlerine göre soğutma hızı değişir, Ortam sıcaklığı dakikada 1°C düzgün bir soğutma hızı </a:t>
            </a:r>
            <a:r>
              <a:rPr lang="tr-TR" dirty="0" err="1">
                <a:solidFill>
                  <a:prstClr val="black"/>
                </a:solidFill>
                <a:latin typeface="Century Schoolbook"/>
              </a:rPr>
              <a:t>gerekebilir.Daha</a:t>
            </a:r>
            <a:r>
              <a:rPr lang="tr-TR" dirty="0">
                <a:solidFill>
                  <a:prstClr val="black"/>
                </a:solidFill>
                <a:latin typeface="Century Schoolbook"/>
              </a:rPr>
              <a:t> büyük hücreler Çoğu bakteri ve mantar sporlu az daha ideal soğutma oranları </a:t>
            </a:r>
            <a:r>
              <a:rPr lang="tr-TR" dirty="0" err="1">
                <a:solidFill>
                  <a:prstClr val="black"/>
                </a:solidFill>
                <a:latin typeface="Century Schoolbook"/>
              </a:rPr>
              <a:t>tolere</a:t>
            </a:r>
            <a:r>
              <a:rPr lang="tr-TR" dirty="0">
                <a:solidFill>
                  <a:prstClr val="black"/>
                </a:solidFill>
                <a:latin typeface="Century Schoolbook"/>
              </a:rPr>
              <a:t> edecek ve bir süre -60 ° C'de  hücreler donmuş olabilir. Bazı bakteri ve sporlu mantarlar, -80 ° C, -60 ° C’de depolama sıcaklığa dayanabilecek memeli doku kültürleri gibi daha titiz hücreler, -130°C altında tutulmalıdır </a:t>
            </a:r>
            <a:r>
              <a:rPr lang="tr-TR" dirty="0">
                <a:solidFill>
                  <a:prstClr val="black"/>
                </a:solidFill>
                <a:latin typeface="Times New Roman" panose="02020603050405020304" pitchFamily="18" charset="0"/>
                <a:ea typeface="Calibri" panose="020F0502020204030204" pitchFamily="34" charset="0"/>
              </a:rPr>
              <a:t> </a:t>
            </a:r>
            <a:endParaRPr lang="tr-TR" dirty="0">
              <a:solidFill>
                <a:prstClr val="black"/>
              </a:solidFill>
              <a:latin typeface="Century Schoolbook"/>
            </a:endParaRPr>
          </a:p>
        </p:txBody>
      </p:sp>
    </p:spTree>
    <p:extLst>
      <p:ext uri="{BB962C8B-B14F-4D97-AF65-F5344CB8AC3E}">
        <p14:creationId xmlns:p14="http://schemas.microsoft.com/office/powerpoint/2010/main" val="2809940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991544" y="332656"/>
            <a:ext cx="5760640" cy="369332"/>
          </a:xfrm>
          <a:prstGeom prst="rect">
            <a:avLst/>
          </a:prstGeom>
        </p:spPr>
        <p:txBody>
          <a:bodyPr wrap="square">
            <a:spAutoFit/>
          </a:bodyPr>
          <a:lstStyle/>
          <a:p>
            <a:r>
              <a:rPr lang="tr-TR" b="1" dirty="0">
                <a:solidFill>
                  <a:prstClr val="black"/>
                </a:solidFill>
                <a:latin typeface="Times New Roman" pitchFamily="18" charset="0"/>
                <a:cs typeface="Times New Roman" pitchFamily="18" charset="0"/>
              </a:rPr>
              <a:t>A. </a:t>
            </a:r>
            <a:r>
              <a:rPr lang="tr-TR" b="1" dirty="0" err="1">
                <a:solidFill>
                  <a:prstClr val="black"/>
                </a:solidFill>
                <a:latin typeface="Times New Roman" pitchFamily="18" charset="0"/>
                <a:cs typeface="Times New Roman" pitchFamily="18" charset="0"/>
              </a:rPr>
              <a:t>In-situ</a:t>
            </a:r>
            <a:r>
              <a:rPr lang="tr-TR" b="1" dirty="0">
                <a:solidFill>
                  <a:prstClr val="black"/>
                </a:solidFill>
                <a:latin typeface="Times New Roman" pitchFamily="18" charset="0"/>
                <a:cs typeface="Times New Roman" pitchFamily="18" charset="0"/>
              </a:rPr>
              <a:t> Koruma(Doğal Habitatı içinde Koruma): </a:t>
            </a:r>
          </a:p>
        </p:txBody>
      </p:sp>
      <p:sp>
        <p:nvSpPr>
          <p:cNvPr id="3" name="Dikdörtgen 2"/>
          <p:cNvSpPr/>
          <p:nvPr/>
        </p:nvSpPr>
        <p:spPr>
          <a:xfrm>
            <a:off x="1959612" y="980729"/>
            <a:ext cx="8240844" cy="5632311"/>
          </a:xfrm>
          <a:prstGeom prst="rect">
            <a:avLst/>
          </a:prstGeom>
        </p:spPr>
        <p:txBody>
          <a:bodyPr wrap="square">
            <a:spAutoFit/>
          </a:bodyPr>
          <a:lstStyle/>
          <a:p>
            <a:endParaRPr lang="tr-TR" dirty="0">
              <a:solidFill>
                <a:prstClr val="black"/>
              </a:solidFill>
              <a:latin typeface="Century Schoolbook"/>
            </a:endParaRPr>
          </a:p>
          <a:p>
            <a:pPr marL="285750" indent="-285750">
              <a:buFont typeface="Arial" pitchFamily="34" charset="0"/>
              <a:buChar char="•"/>
            </a:pPr>
            <a:r>
              <a:rPr lang="tr-TR" dirty="0">
                <a:solidFill>
                  <a:prstClr val="black"/>
                </a:solidFill>
                <a:latin typeface="Times New Roman" pitchFamily="18" charset="0"/>
                <a:cs typeface="Times New Roman" pitchFamily="18" charset="0"/>
              </a:rPr>
              <a:t>Bir türün ve onun genlerinin, o türün yaşadığı doğal yaşama ortamlarında koruma altına alınması işlemidir. Ayrıca bu ortam başka hayvan türlerinin de yaşadığı bir </a:t>
            </a:r>
            <a:r>
              <a:rPr lang="tr-TR" dirty="0" err="1">
                <a:solidFill>
                  <a:prstClr val="black"/>
                </a:solidFill>
                <a:latin typeface="Times New Roman" pitchFamily="18" charset="0"/>
                <a:cs typeface="Times New Roman" pitchFamily="18" charset="0"/>
              </a:rPr>
              <a:t>ekositemdir</a:t>
            </a:r>
            <a:r>
              <a:rPr lang="tr-TR" dirty="0">
                <a:solidFill>
                  <a:prstClr val="black"/>
                </a:solidFill>
                <a:latin typeface="Times New Roman" pitchFamily="18" charset="0"/>
                <a:cs typeface="Times New Roman" pitchFamily="18" charset="0"/>
              </a:rPr>
              <a:t>. Söz konusu ekosistemde bir tür koruma altına alındığı zaman bu süreç içinde birçok başka tür de korunur. </a:t>
            </a:r>
          </a:p>
          <a:p>
            <a:pPr marL="285750" indent="-285750">
              <a:buFont typeface="Arial" pitchFamily="34" charset="0"/>
              <a:buChar char="•"/>
            </a:pPr>
            <a:endParaRPr lang="tr-TR" dirty="0">
              <a:solidFill>
                <a:prstClr val="black"/>
              </a:solidFill>
              <a:latin typeface="Times New Roman" pitchFamily="18" charset="0"/>
              <a:cs typeface="Times New Roman" pitchFamily="18" charset="0"/>
            </a:endParaRPr>
          </a:p>
          <a:p>
            <a:pPr marL="285750" indent="-285750">
              <a:buFont typeface="Arial" pitchFamily="34" charset="0"/>
              <a:buChar char="•"/>
            </a:pPr>
            <a:r>
              <a:rPr lang="tr-TR" dirty="0" err="1">
                <a:solidFill>
                  <a:prstClr val="black"/>
                </a:solidFill>
                <a:latin typeface="Times New Roman" pitchFamily="18" charset="0"/>
                <a:cs typeface="Times New Roman" pitchFamily="18" charset="0"/>
              </a:rPr>
              <a:t>In-situ</a:t>
            </a:r>
            <a:r>
              <a:rPr lang="tr-TR" dirty="0">
                <a:solidFill>
                  <a:prstClr val="black"/>
                </a:solidFill>
                <a:latin typeface="Times New Roman" pitchFamily="18" charset="0"/>
                <a:cs typeface="Times New Roman" pitchFamily="18" charset="0"/>
              </a:rPr>
              <a:t> koruma, biyolojik çeşitliliğin ve onun bir parçası olan gen kaynaklarının korunması için etkin bir biyolojik yöntemdir. Tabiat parkları, Doğayı Koruma Alanları, Tür Yönetim ve İşletme Alanları, Gen koruma Ormanları, Milli Parklar, Doğa Anıt Koruma Alanları ve Özel Çevre Koruma Alanları gibi yerler İn-</a:t>
            </a:r>
            <a:r>
              <a:rPr lang="tr-TR" dirty="0" err="1">
                <a:solidFill>
                  <a:prstClr val="black"/>
                </a:solidFill>
                <a:latin typeface="Times New Roman" pitchFamily="18" charset="0"/>
                <a:cs typeface="Times New Roman" pitchFamily="18" charset="0"/>
              </a:rPr>
              <a:t>situ</a:t>
            </a:r>
            <a:r>
              <a:rPr lang="tr-TR" dirty="0">
                <a:solidFill>
                  <a:prstClr val="black"/>
                </a:solidFill>
                <a:latin typeface="Times New Roman" pitchFamily="18" charset="0"/>
                <a:cs typeface="Times New Roman" pitchFamily="18" charset="0"/>
              </a:rPr>
              <a:t> koruma alanlarıdır. </a:t>
            </a:r>
          </a:p>
          <a:p>
            <a:pPr marL="285750" indent="-285750">
              <a:buFont typeface="Arial" pitchFamily="34" charset="0"/>
              <a:buChar char="•"/>
            </a:pPr>
            <a:endParaRPr lang="tr-TR" dirty="0">
              <a:solidFill>
                <a:prstClr val="black"/>
              </a:solidFill>
              <a:latin typeface="Times New Roman" pitchFamily="18" charset="0"/>
              <a:cs typeface="Times New Roman" pitchFamily="18" charset="0"/>
            </a:endParaRPr>
          </a:p>
          <a:p>
            <a:pPr marL="285750" indent="-285750">
              <a:buFont typeface="Arial" pitchFamily="34" charset="0"/>
              <a:buChar char="•"/>
            </a:pPr>
            <a:r>
              <a:rPr lang="tr-TR" dirty="0">
                <a:solidFill>
                  <a:prstClr val="black"/>
                </a:solidFill>
                <a:latin typeface="Times New Roman" pitchFamily="18" charset="0"/>
                <a:cs typeface="Times New Roman" pitchFamily="18" charset="0"/>
              </a:rPr>
              <a:t>Ülkemizde in-</a:t>
            </a:r>
            <a:r>
              <a:rPr lang="tr-TR" dirty="0" err="1">
                <a:solidFill>
                  <a:prstClr val="black"/>
                </a:solidFill>
                <a:latin typeface="Times New Roman" pitchFamily="18" charset="0"/>
                <a:cs typeface="Times New Roman" pitchFamily="18" charset="0"/>
              </a:rPr>
              <a:t>situ</a:t>
            </a:r>
            <a:r>
              <a:rPr lang="tr-TR" dirty="0">
                <a:solidFill>
                  <a:prstClr val="black"/>
                </a:solidFill>
                <a:latin typeface="Times New Roman" pitchFamily="18" charset="0"/>
                <a:cs typeface="Times New Roman" pitchFamily="18" charset="0"/>
              </a:rPr>
              <a:t> koruma alanlarından sorumlu olan devlet kuruluşu Orman Bakanlığı’na bağlı olan Milli Parklar ve Yaban Hayatı Koruma Genel Müdürlüğü’dür. </a:t>
            </a:r>
          </a:p>
          <a:p>
            <a:pPr marL="285750" indent="-285750">
              <a:buFont typeface="Arial" pitchFamily="34" charset="0"/>
              <a:buChar char="•"/>
            </a:pPr>
            <a:endParaRPr lang="tr-TR" dirty="0">
              <a:solidFill>
                <a:prstClr val="black"/>
              </a:solidFill>
              <a:latin typeface="Times New Roman" pitchFamily="18" charset="0"/>
              <a:cs typeface="Times New Roman" pitchFamily="18" charset="0"/>
            </a:endParaRPr>
          </a:p>
          <a:p>
            <a:pPr marL="285750" indent="-285750">
              <a:buFont typeface="Arial" pitchFamily="34" charset="0"/>
              <a:buChar char="•"/>
            </a:pPr>
            <a:r>
              <a:rPr lang="tr-TR" dirty="0">
                <a:solidFill>
                  <a:prstClr val="black"/>
                </a:solidFill>
                <a:latin typeface="Times New Roman" pitchFamily="18" charset="0"/>
                <a:cs typeface="Times New Roman" pitchFamily="18" charset="0"/>
              </a:rPr>
              <a:t>2006 yılı itibariyle, ülkemizin farklı ekosistemlerini kapsayacak biçimde 38 tane milli park(877,616 hektar), 21 tane tabiat parkı(76,869 hektar), 22 tane tabiatı koruma alanı(64,353 hektar) ve 123 tane yaban hayatı koruma alanı(1,851,317 hektar) ülkemiz sınırları içinde bulunmaktadır</a:t>
            </a:r>
            <a:r>
              <a:rPr lang="tr-TR" dirty="0">
                <a:solidFill>
                  <a:prstClr val="black"/>
                </a:solidFill>
                <a:latin typeface="Century Schoolbook"/>
              </a:rPr>
              <a:t>. </a:t>
            </a:r>
          </a:p>
        </p:txBody>
      </p:sp>
    </p:spTree>
    <p:extLst>
      <p:ext uri="{BB962C8B-B14F-4D97-AF65-F5344CB8AC3E}">
        <p14:creationId xmlns:p14="http://schemas.microsoft.com/office/powerpoint/2010/main" val="4246106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07568" y="836712"/>
            <a:ext cx="7704856" cy="4801314"/>
          </a:xfrm>
          <a:prstGeom prst="rect">
            <a:avLst/>
          </a:prstGeom>
        </p:spPr>
        <p:txBody>
          <a:bodyPr wrap="square">
            <a:spAutoFit/>
          </a:bodyPr>
          <a:lstStyle/>
          <a:p>
            <a:endParaRPr lang="tr-TR" b="1" dirty="0">
              <a:solidFill>
                <a:prstClr val="black"/>
              </a:solidFill>
              <a:latin typeface="Century Schoolbook"/>
            </a:endParaRPr>
          </a:p>
          <a:p>
            <a:r>
              <a:rPr lang="tr-TR" b="1" dirty="0">
                <a:solidFill>
                  <a:prstClr val="black"/>
                </a:solidFill>
                <a:latin typeface="Times New Roman" pitchFamily="18" charset="0"/>
                <a:cs typeface="Times New Roman" pitchFamily="18" charset="0"/>
              </a:rPr>
              <a:t>B. </a:t>
            </a:r>
            <a:r>
              <a:rPr lang="tr-TR" b="1" dirty="0" err="1">
                <a:solidFill>
                  <a:prstClr val="black"/>
                </a:solidFill>
                <a:latin typeface="Times New Roman" pitchFamily="18" charset="0"/>
                <a:cs typeface="Times New Roman" pitchFamily="18" charset="0"/>
              </a:rPr>
              <a:t>Ex-situ</a:t>
            </a:r>
            <a:r>
              <a:rPr lang="tr-TR" b="1" dirty="0">
                <a:solidFill>
                  <a:prstClr val="black"/>
                </a:solidFill>
                <a:latin typeface="Times New Roman" pitchFamily="18" charset="0"/>
                <a:cs typeface="Times New Roman" pitchFamily="18" charset="0"/>
              </a:rPr>
              <a:t> Koruma( Doğal Habitatı dışında Koruma): </a:t>
            </a:r>
          </a:p>
          <a:p>
            <a:endParaRPr lang="tr-TR" dirty="0">
              <a:solidFill>
                <a:prstClr val="black"/>
              </a:solidFill>
              <a:latin typeface="Times New Roman" pitchFamily="18" charset="0"/>
              <a:cs typeface="Times New Roman" pitchFamily="18" charset="0"/>
            </a:endParaRPr>
          </a:p>
          <a:p>
            <a:pPr marL="285750" indent="-285750">
              <a:buFont typeface="Arial" pitchFamily="34" charset="0"/>
              <a:buChar char="•"/>
            </a:pPr>
            <a:r>
              <a:rPr lang="tr-TR" dirty="0">
                <a:solidFill>
                  <a:prstClr val="black"/>
                </a:solidFill>
                <a:latin typeface="Times New Roman" pitchFamily="18" charset="0"/>
                <a:cs typeface="Times New Roman" pitchFamily="18" charset="0"/>
              </a:rPr>
              <a:t>Tehlike altında bulunan </a:t>
            </a:r>
            <a:r>
              <a:rPr lang="tr-TR" dirty="0" err="1">
                <a:solidFill>
                  <a:prstClr val="black"/>
                </a:solidFill>
                <a:latin typeface="Times New Roman" pitchFamily="18" charset="0"/>
                <a:cs typeface="Times New Roman" pitchFamily="18" charset="0"/>
              </a:rPr>
              <a:t>biyoçeşitlilik</a:t>
            </a:r>
            <a:r>
              <a:rPr lang="tr-TR" dirty="0">
                <a:solidFill>
                  <a:prstClr val="black"/>
                </a:solidFill>
                <a:latin typeface="Times New Roman" pitchFamily="18" charset="0"/>
                <a:cs typeface="Times New Roman" pitchFamily="18" charset="0"/>
              </a:rPr>
              <a:t> öğelerinin doğal yaşama ortamlarının dışında koruma altına alınmasıdır. Açık bir anlatımla, bitki veya hayvanların doğal yaşam ortamlarından alınarak botanik bahçesi veya hayvanat bahçesi gibi ortamlarda tutularak koruma altına alınmasıdır. Ancak </a:t>
            </a:r>
            <a:r>
              <a:rPr lang="tr-TR" dirty="0" err="1">
                <a:solidFill>
                  <a:prstClr val="black"/>
                </a:solidFill>
                <a:latin typeface="Times New Roman" pitchFamily="18" charset="0"/>
                <a:cs typeface="Times New Roman" pitchFamily="18" charset="0"/>
              </a:rPr>
              <a:t>biyo</a:t>
            </a:r>
            <a:r>
              <a:rPr lang="tr-TR" dirty="0">
                <a:solidFill>
                  <a:prstClr val="black"/>
                </a:solidFill>
                <a:latin typeface="Times New Roman" pitchFamily="18" charset="0"/>
                <a:cs typeface="Times New Roman" pitchFamily="18" charset="0"/>
              </a:rPr>
              <a:t> eşitlilik öğelerin ekosistemlerin, </a:t>
            </a:r>
            <a:r>
              <a:rPr lang="tr-TR" dirty="0" err="1">
                <a:solidFill>
                  <a:prstClr val="black"/>
                </a:solidFill>
                <a:latin typeface="Times New Roman" pitchFamily="18" charset="0"/>
                <a:cs typeface="Times New Roman" pitchFamily="18" charset="0"/>
              </a:rPr>
              <a:t>ex-situ</a:t>
            </a:r>
            <a:r>
              <a:rPr lang="tr-TR" dirty="0">
                <a:solidFill>
                  <a:prstClr val="black"/>
                </a:solidFill>
                <a:latin typeface="Times New Roman" pitchFamily="18" charset="0"/>
                <a:cs typeface="Times New Roman" pitchFamily="18" charset="0"/>
              </a:rPr>
              <a:t> korunması mümkün değildir. </a:t>
            </a:r>
          </a:p>
          <a:p>
            <a:pPr marL="285750" indent="-285750">
              <a:buFont typeface="Arial" pitchFamily="34" charset="0"/>
              <a:buChar char="•"/>
            </a:pPr>
            <a:endParaRPr lang="tr-TR" dirty="0">
              <a:solidFill>
                <a:prstClr val="black"/>
              </a:solidFill>
              <a:latin typeface="Times New Roman" pitchFamily="18" charset="0"/>
              <a:cs typeface="Times New Roman" pitchFamily="18" charset="0"/>
            </a:endParaRPr>
          </a:p>
          <a:p>
            <a:pPr marL="285750" indent="-285750">
              <a:buFont typeface="Arial" pitchFamily="34" charset="0"/>
              <a:buChar char="•"/>
            </a:pPr>
            <a:r>
              <a:rPr lang="tr-TR" dirty="0">
                <a:solidFill>
                  <a:prstClr val="black"/>
                </a:solidFill>
                <a:latin typeface="Times New Roman" pitchFamily="18" charset="0"/>
                <a:cs typeface="Times New Roman" pitchFamily="18" charset="0"/>
              </a:rPr>
              <a:t>Ülkemizde bu çalışmalar tarımsal biyolojik çeşitliliği koruma amaçlı olarak 1930’lu yıllarda, orman biyolojik çeşitliliğini koruma amaçlı olarak da 1975 yıllarda başlatılmıştır. </a:t>
            </a:r>
          </a:p>
          <a:p>
            <a:pPr marL="285750" indent="-285750">
              <a:buFont typeface="Arial" pitchFamily="34" charset="0"/>
              <a:buChar char="•"/>
            </a:pPr>
            <a:endParaRPr lang="tr-TR" dirty="0">
              <a:solidFill>
                <a:prstClr val="black"/>
              </a:solidFill>
              <a:latin typeface="Times New Roman" pitchFamily="18" charset="0"/>
              <a:cs typeface="Times New Roman" pitchFamily="18" charset="0"/>
            </a:endParaRPr>
          </a:p>
          <a:p>
            <a:pPr marL="285750" indent="-285750">
              <a:buFont typeface="Arial" pitchFamily="34" charset="0"/>
              <a:buChar char="•"/>
            </a:pPr>
            <a:r>
              <a:rPr lang="tr-TR" dirty="0">
                <a:solidFill>
                  <a:prstClr val="black"/>
                </a:solidFill>
                <a:latin typeface="Times New Roman" pitchFamily="18" charset="0"/>
                <a:cs typeface="Times New Roman" pitchFamily="18" charset="0"/>
              </a:rPr>
              <a:t>Tarım ve </a:t>
            </a:r>
            <a:r>
              <a:rPr lang="tr-TR" dirty="0" err="1">
                <a:solidFill>
                  <a:prstClr val="black"/>
                </a:solidFill>
                <a:latin typeface="Times New Roman" pitchFamily="18" charset="0"/>
                <a:cs typeface="Times New Roman" pitchFamily="18" charset="0"/>
              </a:rPr>
              <a:t>Köyişleri</a:t>
            </a:r>
            <a:r>
              <a:rPr lang="tr-TR" dirty="0">
                <a:solidFill>
                  <a:prstClr val="black"/>
                </a:solidFill>
                <a:latin typeface="Times New Roman" pitchFamily="18" charset="0"/>
                <a:cs typeface="Times New Roman" pitchFamily="18" charset="0"/>
              </a:rPr>
              <a:t> Bakanlığına (TKB) bağlı Tarla Bitkileri Merkez Araştırma Enstitüsü ile Ege Tarımsal Araştırmalar Enstitüsünde bulunan gen bankaları, kültür bitkilerinin yabani akrabalarının ve diğer otsu bitki türlerinin </a:t>
            </a:r>
            <a:r>
              <a:rPr lang="tr-TR" dirty="0" err="1">
                <a:solidFill>
                  <a:prstClr val="black"/>
                </a:solidFill>
                <a:latin typeface="Times New Roman" pitchFamily="18" charset="0"/>
                <a:cs typeface="Times New Roman" pitchFamily="18" charset="0"/>
              </a:rPr>
              <a:t>ex-situ</a:t>
            </a:r>
            <a:r>
              <a:rPr lang="tr-TR" dirty="0">
                <a:solidFill>
                  <a:prstClr val="black"/>
                </a:solidFill>
                <a:latin typeface="Times New Roman" pitchFamily="18" charset="0"/>
                <a:cs typeface="Times New Roman" pitchFamily="18" charset="0"/>
              </a:rPr>
              <a:t> korunmasında en önemli rolü üstlenmiştir. </a:t>
            </a:r>
          </a:p>
        </p:txBody>
      </p:sp>
    </p:spTree>
    <p:extLst>
      <p:ext uri="{BB962C8B-B14F-4D97-AF65-F5344CB8AC3E}">
        <p14:creationId xmlns:p14="http://schemas.microsoft.com/office/powerpoint/2010/main" val="42058768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79576" y="1028343"/>
            <a:ext cx="7200800" cy="4801314"/>
          </a:xfrm>
          <a:prstGeom prst="rect">
            <a:avLst/>
          </a:prstGeom>
        </p:spPr>
        <p:txBody>
          <a:bodyPr wrap="square">
            <a:spAutoFit/>
          </a:bodyPr>
          <a:lstStyle/>
          <a:p>
            <a:r>
              <a:rPr lang="tr-TR" b="1" dirty="0">
                <a:solidFill>
                  <a:prstClr val="black"/>
                </a:solidFill>
                <a:latin typeface="Century Schoolbook"/>
              </a:rPr>
              <a:t>C. </a:t>
            </a:r>
            <a:r>
              <a:rPr lang="tr-TR" b="1" dirty="0" err="1">
                <a:solidFill>
                  <a:prstClr val="black"/>
                </a:solidFill>
                <a:latin typeface="Century Schoolbook"/>
              </a:rPr>
              <a:t>In</a:t>
            </a:r>
            <a:r>
              <a:rPr lang="tr-TR" b="1" dirty="0">
                <a:solidFill>
                  <a:prstClr val="black"/>
                </a:solidFill>
                <a:latin typeface="Century Schoolbook"/>
              </a:rPr>
              <a:t>-Vitro Koruma: </a:t>
            </a:r>
          </a:p>
          <a:p>
            <a:endParaRPr lang="tr-TR" b="1" dirty="0">
              <a:solidFill>
                <a:prstClr val="black"/>
              </a:solidFill>
              <a:latin typeface="Century Schoolbook"/>
            </a:endParaRPr>
          </a:p>
          <a:p>
            <a:pPr marL="285750" indent="-285750">
              <a:buFont typeface="Arial" pitchFamily="34" charset="0"/>
              <a:buChar char="•"/>
            </a:pPr>
            <a:r>
              <a:rPr lang="tr-TR" dirty="0" err="1">
                <a:solidFill>
                  <a:prstClr val="black"/>
                </a:solidFill>
                <a:latin typeface="Century Schoolbook"/>
              </a:rPr>
              <a:t>In</a:t>
            </a:r>
            <a:r>
              <a:rPr lang="tr-TR" dirty="0">
                <a:solidFill>
                  <a:prstClr val="black"/>
                </a:solidFill>
                <a:latin typeface="Century Schoolbook"/>
              </a:rPr>
              <a:t>-vitro koruma, </a:t>
            </a:r>
            <a:r>
              <a:rPr lang="tr-TR" dirty="0" err="1">
                <a:solidFill>
                  <a:prstClr val="black"/>
                </a:solidFill>
                <a:latin typeface="Century Schoolbook"/>
              </a:rPr>
              <a:t>ex-situ</a:t>
            </a:r>
            <a:r>
              <a:rPr lang="tr-TR" dirty="0">
                <a:solidFill>
                  <a:prstClr val="black"/>
                </a:solidFill>
                <a:latin typeface="Century Schoolbook"/>
              </a:rPr>
              <a:t> koruma yöntemi altında yer alır. Herhangi bir genetik kaynağın bulunduğu yerden farklı bir yerde korunmasıdır. Bu bağlamda </a:t>
            </a:r>
            <a:r>
              <a:rPr lang="tr-TR" dirty="0" err="1">
                <a:solidFill>
                  <a:prstClr val="black"/>
                </a:solidFill>
                <a:latin typeface="Century Schoolbook"/>
              </a:rPr>
              <a:t>ex-situ</a:t>
            </a:r>
            <a:r>
              <a:rPr lang="tr-TR" dirty="0">
                <a:solidFill>
                  <a:prstClr val="black"/>
                </a:solidFill>
                <a:latin typeface="Century Schoolbook"/>
              </a:rPr>
              <a:t> koruma yöntemleri içerisinde kabul edilir. </a:t>
            </a:r>
          </a:p>
          <a:p>
            <a:pPr marL="285750" indent="-285750">
              <a:buFont typeface="Arial" pitchFamily="34" charset="0"/>
              <a:buChar char="•"/>
            </a:pPr>
            <a:endParaRPr lang="tr-TR" dirty="0">
              <a:solidFill>
                <a:prstClr val="black"/>
              </a:solidFill>
              <a:latin typeface="Century Schoolbook"/>
            </a:endParaRPr>
          </a:p>
          <a:p>
            <a:pPr marL="285750" indent="-285750">
              <a:buFont typeface="Arial" pitchFamily="34" charset="0"/>
              <a:buChar char="•"/>
            </a:pPr>
            <a:r>
              <a:rPr lang="tr-TR" dirty="0">
                <a:solidFill>
                  <a:prstClr val="black"/>
                </a:solidFill>
                <a:latin typeface="Century Schoolbook"/>
              </a:rPr>
              <a:t>Genetik kaynakların korunması, söz konusu genetik materyalin türüne ve kaynağına bağlı olarak, botanik bahçelerinde, hayvanat bahçelerinde, orijin ve döl deneme alanlarında, tohum bahçelerinde, klon arşivlerinde, doku kültürü, tohum, polen ve DNA saklama bankalarında mümkün olmaktadır. </a:t>
            </a:r>
          </a:p>
          <a:p>
            <a:pPr marL="285750" indent="-285750">
              <a:buFont typeface="Arial" pitchFamily="34" charset="0"/>
              <a:buChar char="•"/>
            </a:pPr>
            <a:endParaRPr lang="tr-TR" dirty="0">
              <a:solidFill>
                <a:prstClr val="black"/>
              </a:solidFill>
              <a:latin typeface="Century Schoolbook"/>
            </a:endParaRPr>
          </a:p>
          <a:p>
            <a:pPr marL="285750" indent="-285750">
              <a:buFont typeface="Arial" pitchFamily="34" charset="0"/>
              <a:buChar char="•"/>
            </a:pPr>
            <a:r>
              <a:rPr lang="tr-TR" dirty="0">
                <a:solidFill>
                  <a:prstClr val="black"/>
                </a:solidFill>
                <a:latin typeface="Century Schoolbook"/>
              </a:rPr>
              <a:t>Genetik kaynakların doğal habitatı dışında korumada uzun vadeli korunabilmesi için ihtiyaç duyulan maddi kaynaklar çoğu kez yetersiz ya da istikrarsız olmaktadır. </a:t>
            </a:r>
          </a:p>
        </p:txBody>
      </p:sp>
    </p:spTree>
    <p:extLst>
      <p:ext uri="{BB962C8B-B14F-4D97-AF65-F5344CB8AC3E}">
        <p14:creationId xmlns:p14="http://schemas.microsoft.com/office/powerpoint/2010/main" val="2556622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45432" y="260648"/>
            <a:ext cx="8712968" cy="4801314"/>
          </a:xfrm>
          <a:prstGeom prst="rect">
            <a:avLst/>
          </a:prstGeom>
        </p:spPr>
        <p:txBody>
          <a:bodyPr wrap="square">
            <a:spAutoFit/>
          </a:bodyPr>
          <a:lstStyle/>
          <a:p>
            <a:r>
              <a:rPr lang="tr-TR" b="1" dirty="0">
                <a:solidFill>
                  <a:prstClr val="black"/>
                </a:solidFill>
                <a:latin typeface="Times New Roman" pitchFamily="18" charset="0"/>
                <a:cs typeface="Times New Roman" pitchFamily="18" charset="0"/>
              </a:rPr>
              <a:t>Özel Çevre Koruma Bölgeleri </a:t>
            </a:r>
          </a:p>
          <a:p>
            <a:endParaRPr lang="tr-TR" dirty="0">
              <a:solidFill>
                <a:prstClr val="black"/>
              </a:solidFill>
              <a:latin typeface="Times New Roman" pitchFamily="18" charset="0"/>
              <a:cs typeface="Times New Roman" pitchFamily="18" charset="0"/>
            </a:endParaRPr>
          </a:p>
          <a:p>
            <a:pPr marL="285750" indent="-285750">
              <a:buFont typeface="Arial" pitchFamily="34" charset="0"/>
              <a:buChar char="•"/>
            </a:pPr>
            <a:r>
              <a:rPr lang="tr-TR" dirty="0">
                <a:solidFill>
                  <a:prstClr val="black"/>
                </a:solidFill>
                <a:latin typeface="Times New Roman" pitchFamily="18" charset="0"/>
                <a:cs typeface="Times New Roman" pitchFamily="18" charset="0"/>
              </a:rPr>
              <a:t>Çevre Kanununun 9. Maddesi ile ülke ve dünya ölçeğinde ekolojik önemi olan, çevre kirlenmeleri ve bozulmalarına duyarlı toprak ve su alanları, biyolojik çeşitliliğin, doğal kaynakların ve bunlarla ilgili kültürel kaynakların gelecek kuşaklara ulaşmasını emniyet altına almak üzere Özel Çevre Koruma Bölgelerinin ilan edilmesi hükme bağlanmıştır. </a:t>
            </a:r>
          </a:p>
          <a:p>
            <a:endParaRPr lang="tr-TR" dirty="0">
              <a:solidFill>
                <a:prstClr val="black"/>
              </a:solidFill>
              <a:latin typeface="Times New Roman" pitchFamily="18" charset="0"/>
              <a:cs typeface="Times New Roman" pitchFamily="18" charset="0"/>
            </a:endParaRPr>
          </a:p>
          <a:p>
            <a:pPr marL="285750" indent="-285750">
              <a:buFont typeface="Arial" pitchFamily="34" charset="0"/>
              <a:buChar char="•"/>
            </a:pPr>
            <a:r>
              <a:rPr lang="tr-TR" dirty="0">
                <a:solidFill>
                  <a:prstClr val="black"/>
                </a:solidFill>
                <a:latin typeface="Times New Roman" pitchFamily="18" charset="0"/>
                <a:cs typeface="Times New Roman" pitchFamily="18" charset="0"/>
              </a:rPr>
              <a:t>Özel Çevre Koruma Bölgelerinin çevresel değerlerinin korunması, mevcut çevresel sorunları ile ilişkilendirilmesi ve sahip oldukları biyolojik ve ekolojik kaynakların yanı sıra tarihi ve kültürel değerlerinin de korunması ve geliştirilmesi amacıyla 1989 yılında 383 sayılı Kanun Hükmünde Kararname (KHK) ile Özel Çevre Koruma Kurumu kurulmuştur. </a:t>
            </a:r>
          </a:p>
          <a:p>
            <a:endParaRPr lang="tr-TR" dirty="0">
              <a:solidFill>
                <a:prstClr val="black"/>
              </a:solidFill>
              <a:latin typeface="Times New Roman" pitchFamily="18" charset="0"/>
              <a:cs typeface="Times New Roman" pitchFamily="18" charset="0"/>
            </a:endParaRPr>
          </a:p>
          <a:p>
            <a:pPr marL="285750" indent="-285750">
              <a:buFont typeface="Arial" pitchFamily="34" charset="0"/>
              <a:buChar char="•"/>
            </a:pPr>
            <a:r>
              <a:rPr lang="tr-TR" dirty="0">
                <a:solidFill>
                  <a:prstClr val="black"/>
                </a:solidFill>
                <a:latin typeface="Times New Roman" pitchFamily="18" charset="0"/>
                <a:cs typeface="Times New Roman" pitchFamily="18" charset="0"/>
              </a:rPr>
              <a:t>Bugüne kadar ülkemizde tescil edilmiş 14 “Özel Çevre Koruma Bölgesi” bulunmaktadır. Bu alanlar, başta deniz kaplumbağalarının yumurtlama alanları ve Akdeniz foklarının yerleşim bölgeleri olmalarından dolayı biyolojik çeşitliliğin korunması ve sürdürülebilir kullanımı açısından büyük önem taşımaktadır. </a:t>
            </a:r>
          </a:p>
        </p:txBody>
      </p:sp>
    </p:spTree>
    <p:extLst>
      <p:ext uri="{BB962C8B-B14F-4D97-AF65-F5344CB8AC3E}">
        <p14:creationId xmlns:p14="http://schemas.microsoft.com/office/powerpoint/2010/main" val="3664371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991544" y="579358"/>
            <a:ext cx="7992888" cy="5355312"/>
          </a:xfrm>
          <a:prstGeom prst="rect">
            <a:avLst/>
          </a:prstGeom>
        </p:spPr>
        <p:txBody>
          <a:bodyPr wrap="square">
            <a:spAutoFit/>
          </a:bodyPr>
          <a:lstStyle/>
          <a:p>
            <a:r>
              <a:rPr lang="tr-TR" b="1" dirty="0">
                <a:solidFill>
                  <a:prstClr val="black"/>
                </a:solidFill>
                <a:latin typeface="Times New Roman" pitchFamily="18" charset="0"/>
                <a:cs typeface="Times New Roman" pitchFamily="18" charset="0"/>
              </a:rPr>
              <a:t>Doğal Sit Alanları </a:t>
            </a:r>
          </a:p>
          <a:p>
            <a:endParaRPr lang="tr-TR" dirty="0">
              <a:solidFill>
                <a:prstClr val="black"/>
              </a:solidFill>
              <a:latin typeface="Times New Roman" pitchFamily="18" charset="0"/>
              <a:cs typeface="Times New Roman" pitchFamily="18" charset="0"/>
            </a:endParaRPr>
          </a:p>
          <a:p>
            <a:pPr marL="285750" indent="-285750">
              <a:buFont typeface="Arial" pitchFamily="34" charset="0"/>
              <a:buChar char="•"/>
            </a:pPr>
            <a:r>
              <a:rPr lang="tr-TR" dirty="0">
                <a:solidFill>
                  <a:prstClr val="black"/>
                </a:solidFill>
                <a:latin typeface="Times New Roman" pitchFamily="18" charset="0"/>
                <a:cs typeface="Times New Roman" pitchFamily="18" charset="0"/>
              </a:rPr>
              <a:t>Kültür Bakanlığınca kültürel varlıklarımızın yanı sıra doğal varlıklarımızın da yerinde korunması amacıyla ilk olarak 1973’de çıkarılan “Eski Eserler </a:t>
            </a:r>
            <a:r>
              <a:rPr lang="tr-TR" dirty="0" err="1">
                <a:solidFill>
                  <a:prstClr val="black"/>
                </a:solidFill>
                <a:latin typeface="Times New Roman" pitchFamily="18" charset="0"/>
                <a:cs typeface="Times New Roman" pitchFamily="18" charset="0"/>
              </a:rPr>
              <a:t>Kanunu”nda</a:t>
            </a:r>
            <a:r>
              <a:rPr lang="tr-TR" dirty="0">
                <a:solidFill>
                  <a:prstClr val="black"/>
                </a:solidFill>
                <a:latin typeface="Times New Roman" pitchFamily="18" charset="0"/>
                <a:cs typeface="Times New Roman" pitchFamily="18" charset="0"/>
              </a:rPr>
              <a:t> yer alan “tabii (doğal) sit” kavramıyla çalışmalar başlatılmış olup, 1983’de çıkarılan “Kültür ve Tabiat Varlıklarını Koruma Kanunu” ile de “sit” tanımının </a:t>
            </a:r>
            <a:r>
              <a:rPr lang="tr-TR" dirty="0" err="1">
                <a:solidFill>
                  <a:prstClr val="black"/>
                </a:solidFill>
                <a:latin typeface="Times New Roman" pitchFamily="18" charset="0"/>
                <a:cs typeface="Times New Roman" pitchFamily="18" charset="0"/>
              </a:rPr>
              <a:t>yanısıra</a:t>
            </a:r>
            <a:r>
              <a:rPr lang="tr-TR" dirty="0">
                <a:solidFill>
                  <a:prstClr val="black"/>
                </a:solidFill>
                <a:latin typeface="Times New Roman" pitchFamily="18" charset="0"/>
                <a:cs typeface="Times New Roman" pitchFamily="18" charset="0"/>
              </a:rPr>
              <a:t> “tabiat varlığı” tanımı da getirilmiş, tabiat varlığı tanımına mağaralar, kaya sığınakları, özellik gösteren ağaç ve ağaç toplulukları da dahil edilmiştir. </a:t>
            </a:r>
          </a:p>
          <a:p>
            <a:endParaRPr lang="tr-TR" dirty="0">
              <a:solidFill>
                <a:prstClr val="black"/>
              </a:solidFill>
              <a:latin typeface="Times New Roman" pitchFamily="18" charset="0"/>
              <a:cs typeface="Times New Roman" pitchFamily="18" charset="0"/>
            </a:endParaRPr>
          </a:p>
          <a:p>
            <a:pPr marL="285750" indent="-285750">
              <a:buFont typeface="Arial" pitchFamily="34" charset="0"/>
              <a:buChar char="•"/>
            </a:pPr>
            <a:r>
              <a:rPr lang="tr-TR" dirty="0">
                <a:solidFill>
                  <a:prstClr val="black"/>
                </a:solidFill>
                <a:latin typeface="Times New Roman" pitchFamily="18" charset="0"/>
                <a:cs typeface="Times New Roman" pitchFamily="18" charset="0"/>
              </a:rPr>
              <a:t>Biyolojik çeşitlilik açısından önemli alanlar, Kültür ve Turizm Bakanlığınca doğal sit olarak koruma altına alınan alanların içinde kalmaktadır. </a:t>
            </a:r>
          </a:p>
          <a:p>
            <a:endParaRPr lang="tr-TR" dirty="0">
              <a:solidFill>
                <a:prstClr val="black"/>
              </a:solidFill>
              <a:latin typeface="Times New Roman" pitchFamily="18" charset="0"/>
              <a:cs typeface="Times New Roman" pitchFamily="18" charset="0"/>
            </a:endParaRPr>
          </a:p>
          <a:p>
            <a:pPr marL="285750" indent="-285750">
              <a:buFont typeface="Arial" pitchFamily="34" charset="0"/>
              <a:buChar char="•"/>
            </a:pPr>
            <a:r>
              <a:rPr lang="tr-TR" dirty="0">
                <a:solidFill>
                  <a:prstClr val="black"/>
                </a:solidFill>
                <a:latin typeface="Times New Roman" pitchFamily="18" charset="0"/>
                <a:cs typeface="Times New Roman" pitchFamily="18" charset="0"/>
              </a:rPr>
              <a:t>Doğal Sit alanları, Kültür ve Tabiat Varlıklarını Koruma Yüksek Kurulunun 5.11.1999/659 sayılı kararında tanımladığı üzere; Jeolojik devirlerle, tarih öncesi ve tarihi devirlere ait olup ender bulunmaları veya özellikleri ve güzellikleri bakımından korunması gerekli yer üstünde, yer altında veya su altında bulunan korunması gereken alanlardır.” </a:t>
            </a:r>
          </a:p>
          <a:p>
            <a:endParaRPr lang="tr-TR" dirty="0">
              <a:solidFill>
                <a:prstClr val="black"/>
              </a:solidFill>
              <a:latin typeface="Century Schoolbook"/>
            </a:endParaRPr>
          </a:p>
        </p:txBody>
      </p:sp>
    </p:spTree>
    <p:extLst>
      <p:ext uri="{BB962C8B-B14F-4D97-AF65-F5344CB8AC3E}">
        <p14:creationId xmlns:p14="http://schemas.microsoft.com/office/powerpoint/2010/main" val="1106743919"/>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1439</Words>
  <Application>Microsoft Office PowerPoint</Application>
  <PresentationFormat>Geniş ekran</PresentationFormat>
  <Paragraphs>77</Paragraphs>
  <Slides>13</Slides>
  <Notes>0</Notes>
  <HiddenSlides>0</HiddenSlides>
  <MMClips>0</MMClips>
  <ScaleCrop>false</ScaleCrop>
  <HeadingPairs>
    <vt:vector size="6" baseType="variant">
      <vt:variant>
        <vt:lpstr>Kullanılan Yazı Tipleri</vt:lpstr>
      </vt:variant>
      <vt:variant>
        <vt:i4>7</vt:i4>
      </vt:variant>
      <vt:variant>
        <vt:lpstr>Tema</vt:lpstr>
      </vt:variant>
      <vt:variant>
        <vt:i4>2</vt:i4>
      </vt:variant>
      <vt:variant>
        <vt:lpstr>Slayt Başlıkları</vt:lpstr>
      </vt:variant>
      <vt:variant>
        <vt:i4>13</vt:i4>
      </vt:variant>
    </vt:vector>
  </HeadingPairs>
  <TitlesOfParts>
    <vt:vector size="22" baseType="lpstr">
      <vt:lpstr>Arial</vt:lpstr>
      <vt:lpstr>Calibri</vt:lpstr>
      <vt:lpstr>Calibri Light</vt:lpstr>
      <vt:lpstr>Century Schoolbook</vt:lpstr>
      <vt:lpstr>Times New Roman</vt:lpstr>
      <vt:lpstr>Wingdings</vt:lpstr>
      <vt:lpstr>Wingdings 2</vt:lpstr>
      <vt:lpstr>Office Teması</vt:lpstr>
      <vt:lpstr>1_Cumba</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1</cp:revision>
  <dcterms:created xsi:type="dcterms:W3CDTF">2024-04-23T10:33:35Z</dcterms:created>
  <dcterms:modified xsi:type="dcterms:W3CDTF">2024-04-23T10:34:04Z</dcterms:modified>
</cp:coreProperties>
</file>